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66" r:id="rId13"/>
    <p:sldId id="270" r:id="rId14"/>
    <p:sldId id="271" r:id="rId15"/>
    <p:sldId id="275" r:id="rId16"/>
    <p:sldId id="272" r:id="rId17"/>
    <p:sldId id="273" r:id="rId18"/>
    <p:sldId id="276" r:id="rId19"/>
    <p:sldId id="277" r:id="rId20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7503D-C5BC-4C71-835B-FD0BE9A839CA}" type="datetimeFigureOut">
              <a:rPr lang="it-IT" smtClean="0"/>
              <a:pPr/>
              <a:t>01/06/2018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881FC-87BE-4BA7-B6C2-009D3101B4F5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7503D-C5BC-4C71-835B-FD0BE9A839CA}" type="datetimeFigureOut">
              <a:rPr lang="it-IT" smtClean="0"/>
              <a:pPr/>
              <a:t>01/06/2018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881FC-87BE-4BA7-B6C2-009D3101B4F5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7503D-C5BC-4C71-835B-FD0BE9A839CA}" type="datetimeFigureOut">
              <a:rPr lang="it-IT" smtClean="0"/>
              <a:pPr/>
              <a:t>01/06/2018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881FC-87BE-4BA7-B6C2-009D3101B4F5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7503D-C5BC-4C71-835B-FD0BE9A839CA}" type="datetimeFigureOut">
              <a:rPr lang="it-IT" smtClean="0"/>
              <a:pPr/>
              <a:t>01/06/2018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881FC-87BE-4BA7-B6C2-009D3101B4F5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7503D-C5BC-4C71-835B-FD0BE9A839CA}" type="datetimeFigureOut">
              <a:rPr lang="it-IT" smtClean="0"/>
              <a:pPr/>
              <a:t>01/06/2018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881FC-87BE-4BA7-B6C2-009D3101B4F5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7503D-C5BC-4C71-835B-FD0BE9A839CA}" type="datetimeFigureOut">
              <a:rPr lang="it-IT" smtClean="0"/>
              <a:pPr/>
              <a:t>01/06/2018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881FC-87BE-4BA7-B6C2-009D3101B4F5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7503D-C5BC-4C71-835B-FD0BE9A839CA}" type="datetimeFigureOut">
              <a:rPr lang="it-IT" smtClean="0"/>
              <a:pPr/>
              <a:t>01/06/2018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881FC-87BE-4BA7-B6C2-009D3101B4F5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7503D-C5BC-4C71-835B-FD0BE9A839CA}" type="datetimeFigureOut">
              <a:rPr lang="it-IT" smtClean="0"/>
              <a:pPr/>
              <a:t>01/06/2018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881FC-87BE-4BA7-B6C2-009D3101B4F5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7503D-C5BC-4C71-835B-FD0BE9A839CA}" type="datetimeFigureOut">
              <a:rPr lang="it-IT" smtClean="0"/>
              <a:pPr/>
              <a:t>01/06/2018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881FC-87BE-4BA7-B6C2-009D3101B4F5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7503D-C5BC-4C71-835B-FD0BE9A839CA}" type="datetimeFigureOut">
              <a:rPr lang="it-IT" smtClean="0"/>
              <a:pPr/>
              <a:t>01/06/2018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881FC-87BE-4BA7-B6C2-009D3101B4F5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7503D-C5BC-4C71-835B-FD0BE9A839CA}" type="datetimeFigureOut">
              <a:rPr lang="it-IT" smtClean="0"/>
              <a:pPr/>
              <a:t>01/06/2018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881FC-87BE-4BA7-B6C2-009D3101B4F5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7503D-C5BC-4C71-835B-FD0BE9A839CA}" type="datetimeFigureOut">
              <a:rPr lang="it-IT" smtClean="0"/>
              <a:pPr/>
              <a:t>01/06/2018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881FC-87BE-4BA7-B6C2-009D3101B4F5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1619672" y="188640"/>
            <a:ext cx="5616624" cy="1107996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6600" b="1" dirty="0" err="1" smtClean="0">
                <a:ln w="31550" cmpd="sng">
                  <a:solidFill>
                    <a:srgbClr val="FFFF00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Halloysite</a:t>
            </a:r>
            <a:endParaRPr lang="it-IT" sz="6600" b="1" dirty="0">
              <a:ln w="31550" cmpd="sng">
                <a:solidFill>
                  <a:srgbClr val="FFFF00"/>
                </a:solidFill>
                <a:prstDash val="solid"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395536" y="1340768"/>
            <a:ext cx="8352928" cy="169277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rgbClr val="7030A0"/>
                </a:solidFill>
              </a:rPr>
              <a:t>The success </a:t>
            </a:r>
            <a:r>
              <a:rPr lang="it-IT" sz="2400" dirty="0" err="1" smtClean="0">
                <a:solidFill>
                  <a:srgbClr val="7030A0"/>
                </a:solidFill>
              </a:rPr>
              <a:t>of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halloysite</a:t>
            </a:r>
            <a:r>
              <a:rPr lang="it-IT" sz="2400" dirty="0" smtClean="0">
                <a:solidFill>
                  <a:srgbClr val="7030A0"/>
                </a:solidFill>
              </a:rPr>
              <a:t>  </a:t>
            </a:r>
            <a:r>
              <a:rPr lang="it-IT" sz="2400" dirty="0" err="1" smtClean="0">
                <a:solidFill>
                  <a:srgbClr val="7030A0"/>
                </a:solidFill>
              </a:rPr>
              <a:t>as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an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emerging</a:t>
            </a:r>
            <a:r>
              <a:rPr lang="it-IT" sz="2400" dirty="0" smtClean="0">
                <a:solidFill>
                  <a:srgbClr val="7030A0"/>
                </a:solidFill>
              </a:rPr>
              <a:t>  </a:t>
            </a:r>
            <a:r>
              <a:rPr lang="it-IT" sz="2400" dirty="0" err="1" smtClean="0">
                <a:solidFill>
                  <a:srgbClr val="7030A0"/>
                </a:solidFill>
              </a:rPr>
              <a:t>nanomaterial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is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explained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by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its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800" b="1" dirty="0" smtClean="0">
                <a:solidFill>
                  <a:srgbClr val="7030A0"/>
                </a:solidFill>
              </a:rPr>
              <a:t>low </a:t>
            </a:r>
            <a:r>
              <a:rPr lang="it-IT" sz="2800" b="1" dirty="0" err="1" smtClean="0">
                <a:solidFill>
                  <a:srgbClr val="7030A0"/>
                </a:solidFill>
              </a:rPr>
              <a:t>toxicity</a:t>
            </a:r>
            <a:r>
              <a:rPr lang="it-IT" sz="2400" dirty="0" smtClean="0">
                <a:solidFill>
                  <a:srgbClr val="7030A0"/>
                </a:solidFill>
              </a:rPr>
              <a:t>, </a:t>
            </a:r>
            <a:r>
              <a:rPr lang="it-IT" sz="2800" b="1" dirty="0" err="1" smtClean="0">
                <a:solidFill>
                  <a:srgbClr val="7030A0"/>
                </a:solidFill>
              </a:rPr>
              <a:t>biocompatibility</a:t>
            </a:r>
            <a:r>
              <a:rPr lang="it-IT" sz="2400" dirty="0" smtClean="0">
                <a:solidFill>
                  <a:srgbClr val="7030A0"/>
                </a:solidFill>
              </a:rPr>
              <a:t>, </a:t>
            </a:r>
            <a:r>
              <a:rPr lang="it-IT" sz="2800" b="1" dirty="0" err="1" smtClean="0">
                <a:solidFill>
                  <a:srgbClr val="7030A0"/>
                </a:solidFill>
              </a:rPr>
              <a:t>tubes</a:t>
            </a:r>
            <a:r>
              <a:rPr lang="it-IT" sz="2800" b="1" dirty="0" smtClean="0">
                <a:solidFill>
                  <a:srgbClr val="7030A0"/>
                </a:solidFill>
              </a:rPr>
              <a:t>’ high </a:t>
            </a:r>
            <a:r>
              <a:rPr lang="it-IT" sz="2800" b="1" dirty="0" err="1" smtClean="0">
                <a:solidFill>
                  <a:srgbClr val="7030A0"/>
                </a:solidFill>
              </a:rPr>
              <a:t>aspect</a:t>
            </a:r>
            <a:r>
              <a:rPr lang="it-IT" sz="2800" b="1" dirty="0" smtClean="0">
                <a:solidFill>
                  <a:srgbClr val="7030A0"/>
                </a:solidFill>
              </a:rPr>
              <a:t> </a:t>
            </a:r>
            <a:r>
              <a:rPr lang="it-IT" sz="2800" b="1" dirty="0" err="1" smtClean="0">
                <a:solidFill>
                  <a:srgbClr val="7030A0"/>
                </a:solidFill>
              </a:rPr>
              <a:t>ratio</a:t>
            </a:r>
            <a:r>
              <a:rPr lang="it-IT" sz="2400" dirty="0" smtClean="0">
                <a:solidFill>
                  <a:srgbClr val="7030A0"/>
                </a:solidFill>
              </a:rPr>
              <a:t>, </a:t>
            </a:r>
            <a:r>
              <a:rPr lang="it-IT" sz="2400" dirty="0" err="1" smtClean="0">
                <a:solidFill>
                  <a:srgbClr val="7030A0"/>
                </a:solidFill>
              </a:rPr>
              <a:t>empty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inner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cavity</a:t>
            </a:r>
            <a:r>
              <a:rPr lang="it-IT" sz="2400" dirty="0" smtClean="0">
                <a:solidFill>
                  <a:srgbClr val="7030A0"/>
                </a:solidFill>
              </a:rPr>
              <a:t> and </a:t>
            </a:r>
            <a:r>
              <a:rPr lang="it-IT" sz="2400" dirty="0" err="1" smtClean="0">
                <a:solidFill>
                  <a:srgbClr val="7030A0"/>
                </a:solidFill>
              </a:rPr>
              <a:t>different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inner-outer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surface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chemistry</a:t>
            </a:r>
            <a:r>
              <a:rPr lang="it-IT" sz="2400" dirty="0" smtClean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395536" y="3717032"/>
            <a:ext cx="8352928" cy="1323439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it-IT" sz="2400" dirty="0" err="1" smtClean="0">
                <a:solidFill>
                  <a:srgbClr val="7030A0"/>
                </a:solidFill>
              </a:rPr>
              <a:t>From</a:t>
            </a:r>
            <a:r>
              <a:rPr lang="it-IT" sz="2400" dirty="0" smtClean="0">
                <a:solidFill>
                  <a:srgbClr val="7030A0"/>
                </a:solidFill>
              </a:rPr>
              <a:t> the </a:t>
            </a:r>
            <a:r>
              <a:rPr lang="it-IT" sz="2400" dirty="0" err="1" smtClean="0">
                <a:solidFill>
                  <a:srgbClr val="7030A0"/>
                </a:solidFill>
              </a:rPr>
              <a:t>mineralogical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view-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point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is</a:t>
            </a:r>
            <a:r>
              <a:rPr lang="it-IT" sz="2400" dirty="0" smtClean="0">
                <a:solidFill>
                  <a:srgbClr val="7030A0"/>
                </a:solidFill>
              </a:rPr>
              <a:t> a </a:t>
            </a:r>
            <a:r>
              <a:rPr lang="it-IT" sz="2400" dirty="0" err="1" smtClean="0">
                <a:solidFill>
                  <a:srgbClr val="7030A0"/>
                </a:solidFill>
              </a:rPr>
              <a:t>naturally-occurring</a:t>
            </a:r>
            <a:r>
              <a:rPr lang="it-IT" sz="2400" dirty="0" smtClean="0">
                <a:solidFill>
                  <a:srgbClr val="7030A0"/>
                </a:solidFill>
              </a:rPr>
              <a:t>  </a:t>
            </a:r>
          </a:p>
          <a:p>
            <a:r>
              <a:rPr lang="it-IT" sz="2400" dirty="0" err="1" smtClean="0">
                <a:solidFill>
                  <a:srgbClr val="7030A0"/>
                </a:solidFill>
              </a:rPr>
              <a:t>two-layered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800" b="1" dirty="0" err="1" smtClean="0">
                <a:solidFill>
                  <a:srgbClr val="7030A0"/>
                </a:solidFill>
              </a:rPr>
              <a:t>aluminosilicate</a:t>
            </a:r>
            <a:r>
              <a:rPr lang="it-IT" sz="2800" b="1" dirty="0" smtClean="0">
                <a:solidFill>
                  <a:srgbClr val="7030A0"/>
                </a:solidFill>
              </a:rPr>
              <a:t> (1:</a:t>
            </a:r>
            <a:r>
              <a:rPr lang="it-IT" sz="2800" b="1" dirty="0" err="1" smtClean="0">
                <a:solidFill>
                  <a:srgbClr val="7030A0"/>
                </a:solidFill>
              </a:rPr>
              <a:t>1</a:t>
            </a:r>
            <a:r>
              <a:rPr lang="it-IT" sz="2800" b="1" dirty="0" smtClean="0">
                <a:solidFill>
                  <a:srgbClr val="7030A0"/>
                </a:solidFill>
              </a:rPr>
              <a:t>)</a:t>
            </a:r>
            <a:r>
              <a:rPr lang="it-IT" sz="2400" dirty="0" smtClean="0">
                <a:solidFill>
                  <a:srgbClr val="7030A0"/>
                </a:solidFill>
              </a:rPr>
              <a:t>, </a:t>
            </a:r>
            <a:r>
              <a:rPr lang="it-IT" sz="2400" dirty="0" err="1" smtClean="0">
                <a:solidFill>
                  <a:srgbClr val="7030A0"/>
                </a:solidFill>
              </a:rPr>
              <a:t>characterized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by</a:t>
            </a:r>
            <a:r>
              <a:rPr lang="it-IT" sz="2400" dirty="0" smtClean="0">
                <a:solidFill>
                  <a:srgbClr val="7030A0"/>
                </a:solidFill>
              </a:rPr>
              <a:t> a </a:t>
            </a:r>
            <a:r>
              <a:rPr lang="it-IT" sz="2800" b="1" dirty="0" err="1" smtClean="0">
                <a:solidFill>
                  <a:srgbClr val="7030A0"/>
                </a:solidFill>
              </a:rPr>
              <a:t>hollow</a:t>
            </a:r>
            <a:r>
              <a:rPr lang="it-IT" sz="2800" b="1" dirty="0" smtClean="0">
                <a:solidFill>
                  <a:srgbClr val="7030A0"/>
                </a:solidFill>
              </a:rPr>
              <a:t> </a:t>
            </a:r>
            <a:r>
              <a:rPr lang="it-IT" sz="2800" b="1" dirty="0" err="1" smtClean="0">
                <a:solidFill>
                  <a:srgbClr val="7030A0"/>
                </a:solidFill>
              </a:rPr>
              <a:t>tubural</a:t>
            </a:r>
            <a:r>
              <a:rPr lang="it-IT" sz="2800" b="1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structure</a:t>
            </a:r>
            <a:r>
              <a:rPr lang="it-IT" sz="2400" dirty="0" smtClean="0">
                <a:solidFill>
                  <a:srgbClr val="7030A0"/>
                </a:solidFill>
              </a:rPr>
              <a:t>.</a:t>
            </a:r>
            <a:endParaRPr lang="it-IT" sz="2800" b="1" dirty="0"/>
          </a:p>
        </p:txBody>
      </p:sp>
      <p:sp>
        <p:nvSpPr>
          <p:cNvPr id="10" name="Freccia in giù 9"/>
          <p:cNvSpPr/>
          <p:nvPr/>
        </p:nvSpPr>
        <p:spPr>
          <a:xfrm>
            <a:off x="4283968" y="3212976"/>
            <a:ext cx="504056" cy="360040"/>
          </a:xfrm>
          <a:prstGeom prst="downArrow">
            <a:avLst/>
          </a:prstGeom>
          <a:solidFill>
            <a:srgbClr val="7030A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/>
          <p:cNvSpPr txBox="1"/>
          <p:nvPr/>
        </p:nvSpPr>
        <p:spPr>
          <a:xfrm>
            <a:off x="395536" y="5661248"/>
            <a:ext cx="8352928" cy="95410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it-IT" sz="2400" dirty="0" err="1" smtClean="0">
                <a:solidFill>
                  <a:srgbClr val="7030A0"/>
                </a:solidFill>
              </a:rPr>
              <a:t>Its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is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800" b="1" dirty="0" smtClean="0">
                <a:solidFill>
                  <a:srgbClr val="7030A0"/>
                </a:solidFill>
              </a:rPr>
              <a:t>cheap</a:t>
            </a:r>
            <a:r>
              <a:rPr lang="it-IT" sz="2400" dirty="0" smtClean="0">
                <a:solidFill>
                  <a:srgbClr val="7030A0"/>
                </a:solidFill>
              </a:rPr>
              <a:t>, </a:t>
            </a:r>
            <a:r>
              <a:rPr lang="it-IT" sz="2800" b="1" dirty="0" smtClean="0">
                <a:solidFill>
                  <a:srgbClr val="7030A0"/>
                </a:solidFill>
              </a:rPr>
              <a:t>easy </a:t>
            </a:r>
            <a:r>
              <a:rPr lang="it-IT" sz="2800" b="1" dirty="0" err="1" smtClean="0">
                <a:solidFill>
                  <a:srgbClr val="7030A0"/>
                </a:solidFill>
              </a:rPr>
              <a:t>available</a:t>
            </a:r>
            <a:r>
              <a:rPr lang="it-IT" sz="2400" dirty="0" smtClean="0">
                <a:solidFill>
                  <a:srgbClr val="7030A0"/>
                </a:solidFill>
              </a:rPr>
              <a:t>, </a:t>
            </a:r>
            <a:r>
              <a:rPr lang="it-IT" sz="2800" b="1" dirty="0" err="1" smtClean="0">
                <a:solidFill>
                  <a:srgbClr val="7030A0"/>
                </a:solidFill>
              </a:rPr>
              <a:t>eco-friendly</a:t>
            </a:r>
            <a:r>
              <a:rPr lang="it-IT" sz="2400" dirty="0" smtClean="0">
                <a:solidFill>
                  <a:srgbClr val="7030A0"/>
                </a:solidFill>
              </a:rPr>
              <a:t>, </a:t>
            </a:r>
            <a:r>
              <a:rPr lang="it-IT" sz="2800" dirty="0" err="1" smtClean="0">
                <a:solidFill>
                  <a:srgbClr val="7030A0"/>
                </a:solidFill>
              </a:rPr>
              <a:t>abundant</a:t>
            </a:r>
            <a:r>
              <a:rPr lang="it-IT" sz="2400" dirty="0" smtClean="0">
                <a:solidFill>
                  <a:srgbClr val="7030A0"/>
                </a:solidFill>
              </a:rPr>
              <a:t> and </a:t>
            </a:r>
            <a:r>
              <a:rPr lang="it-IT" sz="2800" b="1" dirty="0" err="1" smtClean="0">
                <a:solidFill>
                  <a:srgbClr val="7030A0"/>
                </a:solidFill>
              </a:rPr>
              <a:t>durable</a:t>
            </a:r>
            <a:r>
              <a:rPr lang="it-IT" sz="2800" b="1" dirty="0" smtClean="0">
                <a:solidFill>
                  <a:srgbClr val="7030A0"/>
                </a:solidFill>
              </a:rPr>
              <a:t>.</a:t>
            </a:r>
            <a:endParaRPr lang="it-IT" sz="2800" b="1" dirty="0">
              <a:solidFill>
                <a:srgbClr val="7030A0"/>
              </a:solidFill>
            </a:endParaRPr>
          </a:p>
        </p:txBody>
      </p:sp>
      <p:sp>
        <p:nvSpPr>
          <p:cNvPr id="12" name="Freccia in giù 11"/>
          <p:cNvSpPr/>
          <p:nvPr/>
        </p:nvSpPr>
        <p:spPr>
          <a:xfrm>
            <a:off x="4283968" y="5229200"/>
            <a:ext cx="504056" cy="360040"/>
          </a:xfrm>
          <a:prstGeom prst="downArrow">
            <a:avLst/>
          </a:prstGeom>
          <a:solidFill>
            <a:srgbClr val="7030A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20888"/>
            <a:ext cx="9143999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sellaDiTesto 5"/>
          <p:cNvSpPr txBox="1"/>
          <p:nvPr/>
        </p:nvSpPr>
        <p:spPr>
          <a:xfrm>
            <a:off x="467544" y="476672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2800" dirty="0" smtClean="0">
                <a:solidFill>
                  <a:srgbClr val="7030A0"/>
                </a:solidFill>
              </a:rPr>
              <a:t> </a:t>
            </a:r>
            <a:r>
              <a:rPr lang="it-IT" sz="2800" dirty="0" err="1" smtClean="0">
                <a:solidFill>
                  <a:srgbClr val="7030A0"/>
                </a:solidFill>
              </a:rPr>
              <a:t>To</a:t>
            </a:r>
            <a:r>
              <a:rPr lang="it-IT" sz="2800" dirty="0" smtClean="0">
                <a:solidFill>
                  <a:srgbClr val="7030A0"/>
                </a:solidFill>
              </a:rPr>
              <a:t> </a:t>
            </a:r>
            <a:r>
              <a:rPr lang="it-IT" sz="2800" dirty="0" err="1" smtClean="0">
                <a:solidFill>
                  <a:srgbClr val="7030A0"/>
                </a:solidFill>
              </a:rPr>
              <a:t>study</a:t>
            </a:r>
            <a:r>
              <a:rPr lang="it-IT" sz="2800" dirty="0" smtClean="0">
                <a:solidFill>
                  <a:srgbClr val="7030A0"/>
                </a:solidFill>
              </a:rPr>
              <a:t> a </a:t>
            </a:r>
            <a:r>
              <a:rPr lang="it-IT" sz="2800" dirty="0" err="1" smtClean="0">
                <a:solidFill>
                  <a:srgbClr val="7030A0"/>
                </a:solidFill>
              </a:rPr>
              <a:t>stystem</a:t>
            </a:r>
            <a:r>
              <a:rPr lang="it-IT" sz="2800" dirty="0" smtClean="0">
                <a:solidFill>
                  <a:srgbClr val="7030A0"/>
                </a:solidFill>
              </a:rPr>
              <a:t> </a:t>
            </a:r>
            <a:r>
              <a:rPr lang="it-IT" sz="2800" dirty="0" err="1" smtClean="0">
                <a:solidFill>
                  <a:srgbClr val="7030A0"/>
                </a:solidFill>
              </a:rPr>
              <a:t>as</a:t>
            </a:r>
            <a:r>
              <a:rPr lang="it-IT" sz="2800" dirty="0" smtClean="0">
                <a:solidFill>
                  <a:srgbClr val="7030A0"/>
                </a:solidFill>
              </a:rPr>
              <a:t> </a:t>
            </a:r>
            <a:r>
              <a:rPr lang="it-IT" sz="2800" dirty="0" err="1" smtClean="0">
                <a:solidFill>
                  <a:srgbClr val="7030A0"/>
                </a:solidFill>
              </a:rPr>
              <a:t>real</a:t>
            </a:r>
            <a:r>
              <a:rPr lang="it-IT" sz="2800" dirty="0" smtClean="0">
                <a:solidFill>
                  <a:srgbClr val="7030A0"/>
                </a:solidFill>
              </a:rPr>
              <a:t> </a:t>
            </a:r>
            <a:r>
              <a:rPr lang="it-IT" sz="2800" dirty="0" err="1" smtClean="0">
                <a:solidFill>
                  <a:srgbClr val="7030A0"/>
                </a:solidFill>
              </a:rPr>
              <a:t>as</a:t>
            </a:r>
            <a:r>
              <a:rPr lang="it-IT" sz="2800" dirty="0" smtClean="0">
                <a:solidFill>
                  <a:srgbClr val="7030A0"/>
                </a:solidFill>
              </a:rPr>
              <a:t> possibile, </a:t>
            </a:r>
            <a:r>
              <a:rPr lang="it-IT" sz="2800" dirty="0" err="1" smtClean="0">
                <a:solidFill>
                  <a:srgbClr val="7030A0"/>
                </a:solidFill>
              </a:rPr>
              <a:t>we</a:t>
            </a:r>
            <a:r>
              <a:rPr lang="it-IT" sz="2800" dirty="0" smtClean="0">
                <a:solidFill>
                  <a:srgbClr val="7030A0"/>
                </a:solidFill>
              </a:rPr>
              <a:t> </a:t>
            </a:r>
            <a:r>
              <a:rPr lang="it-IT" sz="2800" dirty="0" err="1" smtClean="0">
                <a:solidFill>
                  <a:srgbClr val="7030A0"/>
                </a:solidFill>
              </a:rPr>
              <a:t>used</a:t>
            </a:r>
            <a:r>
              <a:rPr lang="it-IT" sz="2800" dirty="0" smtClean="0">
                <a:solidFill>
                  <a:srgbClr val="7030A0"/>
                </a:solidFill>
              </a:rPr>
              <a:t> data </a:t>
            </a:r>
            <a:r>
              <a:rPr lang="it-IT" sz="2800" dirty="0" err="1" smtClean="0">
                <a:solidFill>
                  <a:srgbClr val="7030A0"/>
                </a:solidFill>
              </a:rPr>
              <a:t>about</a:t>
            </a:r>
            <a:r>
              <a:rPr lang="it-IT" sz="2800" dirty="0" smtClean="0">
                <a:solidFill>
                  <a:srgbClr val="7030A0"/>
                </a:solidFill>
              </a:rPr>
              <a:t> </a:t>
            </a:r>
            <a:r>
              <a:rPr lang="it-IT" sz="2800" dirty="0" err="1" smtClean="0">
                <a:solidFill>
                  <a:srgbClr val="7030A0"/>
                </a:solidFill>
              </a:rPr>
              <a:t>Halloysite</a:t>
            </a:r>
            <a:r>
              <a:rPr lang="it-IT" sz="2800" dirty="0" smtClean="0">
                <a:solidFill>
                  <a:srgbClr val="7030A0"/>
                </a:solidFill>
              </a:rPr>
              <a:t> </a:t>
            </a:r>
            <a:r>
              <a:rPr lang="it-IT" sz="2800" dirty="0" err="1" smtClean="0">
                <a:solidFill>
                  <a:srgbClr val="7030A0"/>
                </a:solidFill>
              </a:rPr>
              <a:t>parameters</a:t>
            </a:r>
            <a:r>
              <a:rPr lang="it-IT" sz="2800" dirty="0" smtClean="0">
                <a:solidFill>
                  <a:srgbClr val="7030A0"/>
                </a:solidFill>
              </a:rPr>
              <a:t> </a:t>
            </a:r>
            <a:r>
              <a:rPr lang="it-IT" sz="2800" dirty="0" err="1" smtClean="0">
                <a:solidFill>
                  <a:srgbClr val="7030A0"/>
                </a:solidFill>
              </a:rPr>
              <a:t>from</a:t>
            </a:r>
            <a:r>
              <a:rPr lang="it-IT" sz="2800" dirty="0" smtClean="0">
                <a:solidFill>
                  <a:srgbClr val="7030A0"/>
                </a:solidFill>
              </a:rPr>
              <a:t> </a:t>
            </a:r>
            <a:r>
              <a:rPr lang="it-IT" sz="2800" dirty="0" err="1" smtClean="0">
                <a:solidFill>
                  <a:srgbClr val="7030A0"/>
                </a:solidFill>
              </a:rPr>
              <a:t>literature</a:t>
            </a:r>
            <a:r>
              <a:rPr lang="it-IT" sz="2800" dirty="0" smtClean="0">
                <a:solidFill>
                  <a:srgbClr val="7030A0"/>
                </a:solidFill>
              </a:rPr>
              <a:t> </a:t>
            </a:r>
            <a:r>
              <a:rPr lang="it-IT" sz="2800" dirty="0" err="1" smtClean="0">
                <a:solidFill>
                  <a:srgbClr val="7030A0"/>
                </a:solidFill>
              </a:rPr>
              <a:t>paper</a:t>
            </a:r>
            <a:r>
              <a:rPr lang="it-IT" sz="2800" dirty="0" smtClean="0">
                <a:solidFill>
                  <a:srgbClr val="7030A0"/>
                </a:solidFill>
              </a:rPr>
              <a:t> :</a:t>
            </a:r>
            <a:endParaRPr lang="it-IT" sz="2800" dirty="0">
              <a:solidFill>
                <a:srgbClr val="7030A0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0" y="5661248"/>
            <a:ext cx="8576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 smtClean="0"/>
              <a:t>Table</a:t>
            </a:r>
            <a:r>
              <a:rPr lang="it-IT" sz="1600" dirty="0" smtClean="0"/>
              <a:t> 1 : </a:t>
            </a:r>
            <a:r>
              <a:rPr lang="it-IT" sz="1600" dirty="0" err="1" smtClean="0"/>
              <a:t>Peng</a:t>
            </a:r>
            <a:r>
              <a:rPr lang="it-IT" sz="1600" dirty="0" smtClean="0"/>
              <a:t> Yuan, </a:t>
            </a:r>
            <a:r>
              <a:rPr lang="it-IT" sz="1600" dirty="0" err="1" smtClean="0"/>
              <a:t>Daoyong</a:t>
            </a:r>
            <a:r>
              <a:rPr lang="it-IT" sz="1600" dirty="0" smtClean="0"/>
              <a:t> </a:t>
            </a:r>
            <a:r>
              <a:rPr lang="it-IT" sz="1600" dirty="0" err="1" smtClean="0"/>
              <a:t>Tan</a:t>
            </a:r>
            <a:r>
              <a:rPr lang="it-IT" sz="1600" dirty="0" smtClean="0"/>
              <a:t> , </a:t>
            </a:r>
            <a:r>
              <a:rPr lang="it-IT" sz="1600" dirty="0" err="1" smtClean="0"/>
              <a:t>Faïza</a:t>
            </a:r>
            <a:r>
              <a:rPr lang="it-IT" sz="1600" dirty="0" smtClean="0"/>
              <a:t> </a:t>
            </a:r>
            <a:r>
              <a:rPr lang="it-IT" sz="1600" dirty="0" err="1" smtClean="0"/>
              <a:t>Annabi-Bergaya</a:t>
            </a:r>
            <a:r>
              <a:rPr lang="it-IT" sz="1600" dirty="0" smtClean="0"/>
              <a:t>, </a:t>
            </a:r>
            <a:r>
              <a:rPr lang="en-US" sz="1600" dirty="0" smtClean="0"/>
              <a:t>Applied Clay Science 112–113 (2015) 75–93</a:t>
            </a:r>
            <a:endParaRPr lang="it-IT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/>
          <p:cNvSpPr/>
          <p:nvPr/>
        </p:nvSpPr>
        <p:spPr>
          <a:xfrm>
            <a:off x="1475656" y="0"/>
            <a:ext cx="6192688" cy="2952328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smtClean="0">
                <a:solidFill>
                  <a:srgbClr val="7030A0"/>
                </a:solidFill>
              </a:rPr>
              <a:t>In </a:t>
            </a:r>
            <a:r>
              <a:rPr lang="it-IT" sz="2000" b="1" dirty="0" err="1" smtClean="0">
                <a:solidFill>
                  <a:srgbClr val="7030A0"/>
                </a:solidFill>
              </a:rPr>
              <a:t>order</a:t>
            </a:r>
            <a:r>
              <a:rPr lang="it-IT" sz="2000" b="1" dirty="0" smtClean="0">
                <a:solidFill>
                  <a:srgbClr val="7030A0"/>
                </a:solidFill>
              </a:rPr>
              <a:t> </a:t>
            </a:r>
            <a:r>
              <a:rPr lang="it-IT" sz="2000" b="1" dirty="0" err="1" smtClean="0">
                <a:solidFill>
                  <a:srgbClr val="7030A0"/>
                </a:solidFill>
              </a:rPr>
              <a:t>to</a:t>
            </a:r>
            <a:r>
              <a:rPr lang="it-IT" sz="2000" b="1" dirty="0" smtClean="0">
                <a:solidFill>
                  <a:srgbClr val="7030A0"/>
                </a:solidFill>
              </a:rPr>
              <a:t> </a:t>
            </a:r>
            <a:r>
              <a:rPr lang="it-IT" sz="2000" b="1" dirty="0" err="1" smtClean="0">
                <a:solidFill>
                  <a:srgbClr val="7030A0"/>
                </a:solidFill>
              </a:rPr>
              <a:t>study</a:t>
            </a:r>
            <a:r>
              <a:rPr lang="it-IT" sz="2000" b="1" dirty="0" smtClean="0">
                <a:solidFill>
                  <a:srgbClr val="7030A0"/>
                </a:solidFill>
              </a:rPr>
              <a:t> </a:t>
            </a:r>
            <a:r>
              <a:rPr lang="it-IT" sz="2000" b="1" dirty="0" err="1" smtClean="0">
                <a:solidFill>
                  <a:srgbClr val="7030A0"/>
                </a:solidFill>
              </a:rPr>
              <a:t>different</a:t>
            </a:r>
            <a:r>
              <a:rPr lang="it-IT" sz="2000" b="1" dirty="0" smtClean="0">
                <a:solidFill>
                  <a:srgbClr val="7030A0"/>
                </a:solidFill>
              </a:rPr>
              <a:t> </a:t>
            </a:r>
            <a:r>
              <a:rPr lang="it-IT" sz="2000" b="1" dirty="0" err="1" smtClean="0">
                <a:solidFill>
                  <a:srgbClr val="7030A0"/>
                </a:solidFill>
              </a:rPr>
              <a:t>cases</a:t>
            </a:r>
            <a:r>
              <a:rPr lang="it-IT" sz="2000" b="1" dirty="0" smtClean="0">
                <a:solidFill>
                  <a:srgbClr val="7030A0"/>
                </a:solidFill>
              </a:rPr>
              <a:t> </a:t>
            </a:r>
            <a:r>
              <a:rPr lang="it-IT" sz="2000" b="1" dirty="0" err="1" smtClean="0">
                <a:solidFill>
                  <a:srgbClr val="7030A0"/>
                </a:solidFill>
              </a:rPr>
              <a:t>we</a:t>
            </a:r>
            <a:r>
              <a:rPr lang="it-IT" sz="2000" b="1" dirty="0" smtClean="0">
                <a:solidFill>
                  <a:srgbClr val="7030A0"/>
                </a:solidFill>
              </a:rPr>
              <a:t> </a:t>
            </a:r>
            <a:r>
              <a:rPr lang="it-IT" sz="2000" b="1" dirty="0" err="1" smtClean="0">
                <a:solidFill>
                  <a:srgbClr val="7030A0"/>
                </a:solidFill>
              </a:rPr>
              <a:t>changed</a:t>
            </a:r>
            <a:r>
              <a:rPr lang="it-IT" sz="2000" b="1" dirty="0" smtClean="0">
                <a:solidFill>
                  <a:srgbClr val="7030A0"/>
                </a:solidFill>
              </a:rPr>
              <a:t> the </a:t>
            </a:r>
            <a:r>
              <a:rPr lang="it-IT" sz="2000" b="1" dirty="0" err="1" smtClean="0">
                <a:solidFill>
                  <a:srgbClr val="7030A0"/>
                </a:solidFill>
              </a:rPr>
              <a:t>parameters</a:t>
            </a:r>
            <a:r>
              <a:rPr lang="it-IT" sz="2000" b="1" dirty="0" smtClean="0">
                <a:solidFill>
                  <a:srgbClr val="7030A0"/>
                </a:solidFill>
              </a:rPr>
              <a:t> </a:t>
            </a:r>
            <a:r>
              <a:rPr lang="it-IT" sz="2000" b="1" dirty="0" err="1" smtClean="0">
                <a:solidFill>
                  <a:srgbClr val="7030A0"/>
                </a:solidFill>
              </a:rPr>
              <a:t>of</a:t>
            </a:r>
            <a:r>
              <a:rPr lang="it-IT" sz="2000" b="1" dirty="0" smtClean="0">
                <a:solidFill>
                  <a:srgbClr val="7030A0"/>
                </a:solidFill>
              </a:rPr>
              <a:t> </a:t>
            </a:r>
            <a:r>
              <a:rPr lang="it-IT" sz="2000" b="1" dirty="0" err="1" smtClean="0">
                <a:solidFill>
                  <a:srgbClr val="7030A0"/>
                </a:solidFill>
              </a:rPr>
              <a:t>our</a:t>
            </a:r>
            <a:r>
              <a:rPr lang="it-IT" sz="2000" b="1" dirty="0" smtClean="0">
                <a:solidFill>
                  <a:srgbClr val="7030A0"/>
                </a:solidFill>
              </a:rPr>
              <a:t> system </a:t>
            </a:r>
            <a:r>
              <a:rPr lang="it-IT" sz="2000" b="1" dirty="0" err="1" smtClean="0">
                <a:solidFill>
                  <a:srgbClr val="7030A0"/>
                </a:solidFill>
              </a:rPr>
              <a:t>according</a:t>
            </a:r>
            <a:r>
              <a:rPr lang="it-IT" sz="2000" b="1" dirty="0" smtClean="0">
                <a:solidFill>
                  <a:srgbClr val="7030A0"/>
                </a:solidFill>
              </a:rPr>
              <a:t> </a:t>
            </a:r>
            <a:r>
              <a:rPr lang="it-IT" sz="2000" b="1" dirty="0" err="1" smtClean="0">
                <a:solidFill>
                  <a:srgbClr val="7030A0"/>
                </a:solidFill>
              </a:rPr>
              <a:t>to</a:t>
            </a:r>
            <a:r>
              <a:rPr lang="it-IT" sz="2000" b="1" dirty="0" smtClean="0">
                <a:solidFill>
                  <a:srgbClr val="7030A0"/>
                </a:solidFill>
              </a:rPr>
              <a:t> </a:t>
            </a:r>
            <a:r>
              <a:rPr lang="it-IT" sz="2000" b="1" dirty="0" err="1" smtClean="0">
                <a:solidFill>
                  <a:srgbClr val="7030A0"/>
                </a:solidFill>
              </a:rPr>
              <a:t>literatur</a:t>
            </a:r>
            <a:r>
              <a:rPr lang="it-IT" sz="2000" b="1" dirty="0" smtClean="0">
                <a:solidFill>
                  <a:srgbClr val="7030A0"/>
                </a:solidFill>
              </a:rPr>
              <a:t> data. In </a:t>
            </a:r>
            <a:r>
              <a:rPr lang="it-IT" sz="2000" b="1" dirty="0" err="1" smtClean="0">
                <a:solidFill>
                  <a:srgbClr val="7030A0"/>
                </a:solidFill>
              </a:rPr>
              <a:t>this</a:t>
            </a:r>
            <a:r>
              <a:rPr lang="it-IT" sz="2000" b="1" dirty="0" smtClean="0">
                <a:solidFill>
                  <a:srgbClr val="7030A0"/>
                </a:solidFill>
              </a:rPr>
              <a:t> way </a:t>
            </a:r>
            <a:r>
              <a:rPr lang="it-IT" sz="2000" b="1" dirty="0" err="1" smtClean="0">
                <a:solidFill>
                  <a:srgbClr val="7030A0"/>
                </a:solidFill>
              </a:rPr>
              <a:t>we</a:t>
            </a:r>
            <a:r>
              <a:rPr lang="it-IT" sz="2000" b="1" dirty="0" smtClean="0">
                <a:solidFill>
                  <a:srgbClr val="7030A0"/>
                </a:solidFill>
              </a:rPr>
              <a:t> are </a:t>
            </a:r>
            <a:r>
              <a:rPr lang="it-IT" sz="2000" b="1" dirty="0" err="1" smtClean="0">
                <a:solidFill>
                  <a:srgbClr val="7030A0"/>
                </a:solidFill>
              </a:rPr>
              <a:t>able</a:t>
            </a:r>
            <a:r>
              <a:rPr lang="it-IT" sz="2000" b="1" dirty="0" smtClean="0">
                <a:solidFill>
                  <a:srgbClr val="7030A0"/>
                </a:solidFill>
              </a:rPr>
              <a:t> </a:t>
            </a:r>
            <a:r>
              <a:rPr lang="it-IT" sz="2000" b="1" dirty="0" err="1" smtClean="0">
                <a:solidFill>
                  <a:srgbClr val="7030A0"/>
                </a:solidFill>
              </a:rPr>
              <a:t>to</a:t>
            </a:r>
            <a:r>
              <a:rPr lang="it-IT" sz="2000" b="1" dirty="0" smtClean="0">
                <a:solidFill>
                  <a:srgbClr val="7030A0"/>
                </a:solidFill>
              </a:rPr>
              <a:t> </a:t>
            </a:r>
            <a:r>
              <a:rPr lang="it-IT" sz="2000" b="1" dirty="0" err="1" smtClean="0">
                <a:solidFill>
                  <a:srgbClr val="7030A0"/>
                </a:solidFill>
              </a:rPr>
              <a:t>understand</a:t>
            </a:r>
            <a:r>
              <a:rPr lang="it-IT" sz="2000" b="1" dirty="0" smtClean="0">
                <a:solidFill>
                  <a:srgbClr val="7030A0"/>
                </a:solidFill>
              </a:rPr>
              <a:t> </a:t>
            </a:r>
            <a:r>
              <a:rPr lang="it-IT" sz="2000" b="1" dirty="0" err="1" smtClean="0">
                <a:solidFill>
                  <a:srgbClr val="7030A0"/>
                </a:solidFill>
              </a:rPr>
              <a:t>how</a:t>
            </a:r>
            <a:r>
              <a:rPr lang="it-IT" sz="2000" b="1" dirty="0" smtClean="0">
                <a:solidFill>
                  <a:srgbClr val="7030A0"/>
                </a:solidFill>
              </a:rPr>
              <a:t> the </a:t>
            </a:r>
            <a:r>
              <a:rPr lang="it-IT" sz="2000" b="1" dirty="0" err="1" smtClean="0">
                <a:solidFill>
                  <a:srgbClr val="7030A0"/>
                </a:solidFill>
              </a:rPr>
              <a:t>dimention</a:t>
            </a:r>
            <a:r>
              <a:rPr lang="it-IT" sz="2000" b="1" dirty="0" smtClean="0">
                <a:solidFill>
                  <a:srgbClr val="7030A0"/>
                </a:solidFill>
              </a:rPr>
              <a:t>, the </a:t>
            </a:r>
            <a:r>
              <a:rPr lang="it-IT" sz="2000" b="1" dirty="0" err="1" smtClean="0">
                <a:solidFill>
                  <a:srgbClr val="7030A0"/>
                </a:solidFill>
              </a:rPr>
              <a:t>shape</a:t>
            </a:r>
            <a:r>
              <a:rPr lang="it-IT" sz="2000" b="1" dirty="0" smtClean="0">
                <a:solidFill>
                  <a:srgbClr val="7030A0"/>
                </a:solidFill>
              </a:rPr>
              <a:t> and the </a:t>
            </a:r>
            <a:r>
              <a:rPr lang="it-IT" sz="2000" b="1" dirty="0" err="1" smtClean="0">
                <a:solidFill>
                  <a:srgbClr val="7030A0"/>
                </a:solidFill>
              </a:rPr>
              <a:t>charge</a:t>
            </a:r>
            <a:r>
              <a:rPr lang="it-IT" sz="2000" b="1" dirty="0" smtClean="0">
                <a:solidFill>
                  <a:srgbClr val="7030A0"/>
                </a:solidFill>
              </a:rPr>
              <a:t> </a:t>
            </a:r>
            <a:r>
              <a:rPr lang="it-IT" sz="2000" b="1" dirty="0" err="1" smtClean="0">
                <a:solidFill>
                  <a:srgbClr val="7030A0"/>
                </a:solidFill>
              </a:rPr>
              <a:t>of</a:t>
            </a:r>
            <a:r>
              <a:rPr lang="it-IT" sz="2000" b="1" dirty="0" smtClean="0">
                <a:solidFill>
                  <a:srgbClr val="7030A0"/>
                </a:solidFill>
              </a:rPr>
              <a:t> the </a:t>
            </a:r>
            <a:r>
              <a:rPr lang="it-IT" sz="2000" b="1" dirty="0" err="1" smtClean="0">
                <a:solidFill>
                  <a:srgbClr val="7030A0"/>
                </a:solidFill>
              </a:rPr>
              <a:t>nanopaticles</a:t>
            </a:r>
            <a:r>
              <a:rPr lang="it-IT" sz="2000" b="1" dirty="0" smtClean="0">
                <a:solidFill>
                  <a:srgbClr val="7030A0"/>
                </a:solidFill>
              </a:rPr>
              <a:t> </a:t>
            </a:r>
            <a:r>
              <a:rPr lang="it-IT" sz="2000" b="1" dirty="0" err="1" smtClean="0">
                <a:solidFill>
                  <a:srgbClr val="7030A0"/>
                </a:solidFill>
              </a:rPr>
              <a:t>influences</a:t>
            </a:r>
            <a:r>
              <a:rPr lang="it-IT" sz="2000" b="1" dirty="0" smtClean="0">
                <a:solidFill>
                  <a:srgbClr val="7030A0"/>
                </a:solidFill>
              </a:rPr>
              <a:t> the </a:t>
            </a:r>
            <a:r>
              <a:rPr lang="it-IT" sz="2000" b="1" dirty="0" err="1" smtClean="0">
                <a:solidFill>
                  <a:srgbClr val="7030A0"/>
                </a:solidFill>
              </a:rPr>
              <a:t>interaction</a:t>
            </a:r>
            <a:r>
              <a:rPr lang="it-IT" sz="2000" b="1" dirty="0" smtClean="0">
                <a:solidFill>
                  <a:srgbClr val="7030A0"/>
                </a:solidFill>
              </a:rPr>
              <a:t> </a:t>
            </a:r>
            <a:r>
              <a:rPr lang="it-IT" sz="2000" b="1" dirty="0" err="1" smtClean="0">
                <a:solidFill>
                  <a:srgbClr val="7030A0"/>
                </a:solidFill>
              </a:rPr>
              <a:t>with</a:t>
            </a:r>
            <a:r>
              <a:rPr lang="it-IT" sz="2000" b="1" dirty="0" smtClean="0">
                <a:solidFill>
                  <a:srgbClr val="7030A0"/>
                </a:solidFill>
              </a:rPr>
              <a:t> the </a:t>
            </a:r>
            <a:r>
              <a:rPr lang="it-IT" sz="2000" b="1" dirty="0" err="1" smtClean="0">
                <a:solidFill>
                  <a:srgbClr val="7030A0"/>
                </a:solidFill>
              </a:rPr>
              <a:t>other</a:t>
            </a:r>
            <a:r>
              <a:rPr lang="it-IT" sz="2000" b="1" dirty="0" smtClean="0">
                <a:solidFill>
                  <a:srgbClr val="7030A0"/>
                </a:solidFill>
              </a:rPr>
              <a:t> </a:t>
            </a:r>
            <a:r>
              <a:rPr lang="it-IT" sz="2000" b="1" dirty="0" err="1" smtClean="0">
                <a:solidFill>
                  <a:srgbClr val="7030A0"/>
                </a:solidFill>
              </a:rPr>
              <a:t>particles</a:t>
            </a:r>
            <a:r>
              <a:rPr lang="it-IT" sz="2000" b="1" dirty="0" smtClean="0">
                <a:solidFill>
                  <a:srgbClr val="7030A0"/>
                </a:solidFill>
              </a:rPr>
              <a:t> </a:t>
            </a:r>
            <a:r>
              <a:rPr lang="it-IT" sz="2000" b="1" dirty="0" err="1" smtClean="0">
                <a:solidFill>
                  <a:srgbClr val="7030A0"/>
                </a:solidFill>
              </a:rPr>
              <a:t>of</a:t>
            </a:r>
            <a:r>
              <a:rPr lang="it-IT" sz="2000" b="1" dirty="0" smtClean="0">
                <a:solidFill>
                  <a:srgbClr val="7030A0"/>
                </a:solidFill>
              </a:rPr>
              <a:t> the system.</a:t>
            </a:r>
            <a:endParaRPr lang="it-IT" sz="2000" b="1" dirty="0">
              <a:solidFill>
                <a:srgbClr val="7030A0"/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0" y="2852936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Cell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dimention</a:t>
            </a:r>
            <a:r>
              <a:rPr lang="it-IT" sz="2400" dirty="0" smtClean="0">
                <a:solidFill>
                  <a:srgbClr val="7030A0"/>
                </a:solidFill>
              </a:rPr>
              <a:t> :          </a:t>
            </a:r>
            <a:r>
              <a:rPr lang="it-IT" sz="2800" b="1" dirty="0" err="1" smtClean="0">
                <a:solidFill>
                  <a:srgbClr val="7030A0"/>
                </a:solidFill>
              </a:rPr>
              <a:t>Cylrad</a:t>
            </a:r>
            <a:r>
              <a:rPr lang="it-IT" sz="2400" dirty="0" smtClean="0">
                <a:solidFill>
                  <a:srgbClr val="7030A0"/>
                </a:solidFill>
              </a:rPr>
              <a:t>: </a:t>
            </a:r>
            <a:r>
              <a:rPr lang="it-IT" sz="2000" dirty="0" err="1" smtClean="0">
                <a:solidFill>
                  <a:srgbClr val="7030A0"/>
                </a:solidFill>
              </a:rPr>
              <a:t>Cylindrical</a:t>
            </a:r>
            <a:r>
              <a:rPr lang="it-IT" sz="2000" dirty="0" smtClean="0">
                <a:solidFill>
                  <a:srgbClr val="7030A0"/>
                </a:solidFill>
              </a:rPr>
              <a:t> </a:t>
            </a:r>
            <a:r>
              <a:rPr lang="it-IT" sz="2000" dirty="0" err="1" smtClean="0">
                <a:solidFill>
                  <a:srgbClr val="7030A0"/>
                </a:solidFill>
              </a:rPr>
              <a:t>cell</a:t>
            </a:r>
            <a:r>
              <a:rPr lang="it-IT" sz="2000" dirty="0" smtClean="0">
                <a:solidFill>
                  <a:srgbClr val="7030A0"/>
                </a:solidFill>
              </a:rPr>
              <a:t> </a:t>
            </a:r>
            <a:r>
              <a:rPr lang="it-IT" sz="2000" dirty="0" err="1" smtClean="0">
                <a:solidFill>
                  <a:srgbClr val="7030A0"/>
                </a:solidFill>
              </a:rPr>
              <a:t>radius</a:t>
            </a:r>
            <a:r>
              <a:rPr lang="it-IT" sz="2000" dirty="0" smtClean="0">
                <a:solidFill>
                  <a:srgbClr val="7030A0"/>
                </a:solidFill>
              </a:rPr>
              <a:t> </a:t>
            </a:r>
            <a:r>
              <a:rPr lang="it-IT" sz="2000" b="1" dirty="0" smtClean="0">
                <a:solidFill>
                  <a:srgbClr val="7030A0"/>
                </a:solidFill>
              </a:rPr>
              <a:t>: 800 Å</a:t>
            </a:r>
            <a:endParaRPr lang="it-IT" sz="2000" dirty="0" smtClean="0">
              <a:solidFill>
                <a:srgbClr val="7030A0"/>
              </a:solidFill>
            </a:endParaRPr>
          </a:p>
          <a:p>
            <a:r>
              <a:rPr lang="it-IT" sz="2000" dirty="0" smtClean="0">
                <a:solidFill>
                  <a:srgbClr val="7030A0"/>
                </a:solidFill>
              </a:rPr>
              <a:t>                                                 </a:t>
            </a:r>
            <a:r>
              <a:rPr lang="it-IT" sz="2800" b="1" dirty="0" err="1" smtClean="0">
                <a:solidFill>
                  <a:srgbClr val="7030A0"/>
                </a:solidFill>
              </a:rPr>
              <a:t>Cyllen</a:t>
            </a:r>
            <a:r>
              <a:rPr lang="it-IT" sz="2000" dirty="0" smtClean="0">
                <a:solidFill>
                  <a:srgbClr val="7030A0"/>
                </a:solidFill>
              </a:rPr>
              <a:t>:  </a:t>
            </a:r>
            <a:r>
              <a:rPr lang="it-IT" sz="2000" dirty="0" err="1" smtClean="0">
                <a:solidFill>
                  <a:srgbClr val="7030A0"/>
                </a:solidFill>
              </a:rPr>
              <a:t>Cylindrical</a:t>
            </a:r>
            <a:r>
              <a:rPr lang="it-IT" sz="2000" dirty="0" smtClean="0">
                <a:solidFill>
                  <a:srgbClr val="7030A0"/>
                </a:solidFill>
              </a:rPr>
              <a:t> </a:t>
            </a:r>
            <a:r>
              <a:rPr lang="it-IT" sz="2000" dirty="0" err="1" smtClean="0">
                <a:solidFill>
                  <a:srgbClr val="7030A0"/>
                </a:solidFill>
              </a:rPr>
              <a:t>cell</a:t>
            </a:r>
            <a:r>
              <a:rPr lang="it-IT" sz="2000" dirty="0" smtClean="0">
                <a:solidFill>
                  <a:srgbClr val="7030A0"/>
                </a:solidFill>
              </a:rPr>
              <a:t> </a:t>
            </a:r>
            <a:r>
              <a:rPr lang="it-IT" sz="2000" dirty="0" err="1" smtClean="0">
                <a:solidFill>
                  <a:srgbClr val="7030A0"/>
                </a:solidFill>
              </a:rPr>
              <a:t>lenght</a:t>
            </a:r>
            <a:r>
              <a:rPr lang="it-IT" sz="2000" dirty="0" smtClean="0">
                <a:solidFill>
                  <a:srgbClr val="7030A0"/>
                </a:solidFill>
              </a:rPr>
              <a:t> </a:t>
            </a:r>
            <a:r>
              <a:rPr lang="it-IT" sz="2000" b="1" dirty="0" smtClean="0">
                <a:solidFill>
                  <a:srgbClr val="7030A0"/>
                </a:solidFill>
              </a:rPr>
              <a:t>: 1200 Å</a:t>
            </a:r>
            <a:endParaRPr lang="it-IT" sz="2000" dirty="0" smtClean="0">
              <a:solidFill>
                <a:srgbClr val="7030A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Number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of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macrosteps</a:t>
            </a:r>
            <a:r>
              <a:rPr lang="it-IT" sz="2400" dirty="0" smtClean="0">
                <a:solidFill>
                  <a:srgbClr val="7030A0"/>
                </a:solidFill>
              </a:rPr>
              <a:t> and </a:t>
            </a:r>
            <a:r>
              <a:rPr lang="it-IT" sz="2400" dirty="0" err="1" smtClean="0">
                <a:solidFill>
                  <a:srgbClr val="7030A0"/>
                </a:solidFill>
              </a:rPr>
              <a:t>steps</a:t>
            </a:r>
            <a:r>
              <a:rPr lang="it-IT" sz="2400" dirty="0" smtClean="0">
                <a:solidFill>
                  <a:srgbClr val="7030A0"/>
                </a:solidFill>
              </a:rPr>
              <a:t>  : </a:t>
            </a:r>
            <a:r>
              <a:rPr lang="it-IT" sz="2400" b="1" dirty="0" smtClean="0">
                <a:solidFill>
                  <a:srgbClr val="7030A0"/>
                </a:solidFill>
              </a:rPr>
              <a:t>10 </a:t>
            </a:r>
            <a:r>
              <a:rPr lang="it-IT" sz="2000" dirty="0" smtClean="0">
                <a:solidFill>
                  <a:srgbClr val="7030A0"/>
                </a:solidFill>
              </a:rPr>
              <a:t>and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b="1" dirty="0" smtClean="0">
                <a:solidFill>
                  <a:srgbClr val="7030A0"/>
                </a:solidFill>
              </a:rPr>
              <a:t>10000 </a:t>
            </a:r>
            <a:endParaRPr lang="it-IT" sz="2400" dirty="0" smtClean="0">
              <a:solidFill>
                <a:srgbClr val="7030A0"/>
              </a:solidFill>
            </a:endParaRPr>
          </a:p>
          <a:p>
            <a:r>
              <a:rPr lang="it-IT" sz="2400" dirty="0" smtClean="0">
                <a:solidFill>
                  <a:srgbClr val="7030A0"/>
                </a:solidFill>
              </a:rPr>
              <a:t>     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Particles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variables</a:t>
            </a:r>
            <a:r>
              <a:rPr lang="it-IT" sz="2400" dirty="0" smtClean="0">
                <a:solidFill>
                  <a:srgbClr val="7030A0"/>
                </a:solidFill>
              </a:rPr>
              <a:t> :       </a:t>
            </a:r>
            <a:r>
              <a:rPr lang="it-IT" sz="2000" dirty="0" err="1" smtClean="0">
                <a:solidFill>
                  <a:srgbClr val="7030A0"/>
                </a:solidFill>
              </a:rPr>
              <a:t>Number</a:t>
            </a:r>
            <a:r>
              <a:rPr lang="it-IT" sz="2000" dirty="0" smtClean="0">
                <a:solidFill>
                  <a:srgbClr val="7030A0"/>
                </a:solidFill>
              </a:rPr>
              <a:t>, </a:t>
            </a:r>
            <a:r>
              <a:rPr lang="it-IT" sz="2000" dirty="0" err="1" smtClean="0">
                <a:solidFill>
                  <a:srgbClr val="7030A0"/>
                </a:solidFill>
              </a:rPr>
              <a:t>Type</a:t>
            </a:r>
            <a:r>
              <a:rPr lang="it-IT" sz="2000" dirty="0" smtClean="0">
                <a:solidFill>
                  <a:srgbClr val="7030A0"/>
                </a:solidFill>
              </a:rPr>
              <a:t>, </a:t>
            </a:r>
            <a:r>
              <a:rPr lang="it-IT" sz="2000" dirty="0" err="1" smtClean="0">
                <a:solidFill>
                  <a:srgbClr val="7030A0"/>
                </a:solidFill>
              </a:rPr>
              <a:t>Atom</a:t>
            </a:r>
            <a:r>
              <a:rPr lang="it-IT" sz="2000" dirty="0" smtClean="0">
                <a:solidFill>
                  <a:srgbClr val="7030A0"/>
                </a:solidFill>
              </a:rPr>
              <a:t> </a:t>
            </a:r>
            <a:r>
              <a:rPr lang="it-IT" sz="2000" dirty="0" err="1" smtClean="0">
                <a:solidFill>
                  <a:srgbClr val="7030A0"/>
                </a:solidFill>
              </a:rPr>
              <a:t>types</a:t>
            </a:r>
            <a:r>
              <a:rPr lang="it-IT" sz="2000" dirty="0" smtClean="0">
                <a:solidFill>
                  <a:srgbClr val="7030A0"/>
                </a:solidFill>
              </a:rPr>
              <a:t>,</a:t>
            </a:r>
            <a:r>
              <a:rPr lang="it-IT" sz="2000" b="1" dirty="0" smtClean="0">
                <a:solidFill>
                  <a:srgbClr val="7030A0"/>
                </a:solidFill>
              </a:rPr>
              <a:t> </a:t>
            </a:r>
            <a:r>
              <a:rPr lang="it-IT" sz="2000" b="1" dirty="0" err="1" smtClean="0">
                <a:solidFill>
                  <a:srgbClr val="7030A0"/>
                </a:solidFill>
              </a:rPr>
              <a:t>Radat</a:t>
            </a:r>
            <a:r>
              <a:rPr lang="it-IT" sz="2000" b="1" dirty="0" smtClean="0">
                <a:solidFill>
                  <a:srgbClr val="7030A0"/>
                </a:solidFill>
              </a:rPr>
              <a:t> </a:t>
            </a:r>
            <a:r>
              <a:rPr lang="it-IT" sz="2000" dirty="0" smtClean="0">
                <a:solidFill>
                  <a:srgbClr val="7030A0"/>
                </a:solidFill>
              </a:rPr>
              <a:t>: </a:t>
            </a:r>
            <a:r>
              <a:rPr lang="it-IT" sz="2000" dirty="0" err="1" smtClean="0">
                <a:solidFill>
                  <a:srgbClr val="7030A0"/>
                </a:solidFill>
              </a:rPr>
              <a:t>atom</a:t>
            </a:r>
            <a:r>
              <a:rPr lang="it-IT" sz="2000" dirty="0" smtClean="0">
                <a:solidFill>
                  <a:srgbClr val="7030A0"/>
                </a:solidFill>
              </a:rPr>
              <a:t> </a:t>
            </a:r>
            <a:r>
              <a:rPr lang="it-IT" sz="2000" dirty="0" err="1" smtClean="0">
                <a:solidFill>
                  <a:srgbClr val="7030A0"/>
                </a:solidFill>
              </a:rPr>
              <a:t>radius</a:t>
            </a:r>
            <a:r>
              <a:rPr lang="it-IT" sz="2000" dirty="0" smtClean="0">
                <a:solidFill>
                  <a:srgbClr val="7030A0"/>
                </a:solidFill>
              </a:rPr>
              <a:t> (</a:t>
            </a:r>
            <a:r>
              <a:rPr lang="it-IT" b="1" dirty="0" smtClean="0">
                <a:solidFill>
                  <a:srgbClr val="7030A0"/>
                </a:solidFill>
              </a:rPr>
              <a:t>2.0 Å</a:t>
            </a:r>
            <a:r>
              <a:rPr lang="it-IT" sz="2000" dirty="0" smtClean="0">
                <a:solidFill>
                  <a:srgbClr val="7030A0"/>
                </a:solidFill>
              </a:rPr>
              <a:t>) ,</a:t>
            </a:r>
          </a:p>
          <a:p>
            <a:r>
              <a:rPr lang="it-IT" sz="2000" b="1" dirty="0" smtClean="0">
                <a:solidFill>
                  <a:srgbClr val="7030A0"/>
                </a:solidFill>
              </a:rPr>
              <a:t>                                                     </a:t>
            </a:r>
            <a:r>
              <a:rPr lang="it-IT" sz="2000" b="1" dirty="0" err="1" smtClean="0">
                <a:solidFill>
                  <a:srgbClr val="7030A0"/>
                </a:solidFill>
              </a:rPr>
              <a:t>Zat</a:t>
            </a:r>
            <a:r>
              <a:rPr lang="it-IT" sz="2000" b="1" dirty="0" smtClean="0">
                <a:solidFill>
                  <a:srgbClr val="7030A0"/>
                </a:solidFill>
              </a:rPr>
              <a:t> </a:t>
            </a:r>
            <a:r>
              <a:rPr lang="it-IT" sz="2000" dirty="0" smtClean="0">
                <a:solidFill>
                  <a:srgbClr val="7030A0"/>
                </a:solidFill>
              </a:rPr>
              <a:t>: </a:t>
            </a:r>
            <a:r>
              <a:rPr lang="it-IT" sz="2000" dirty="0" err="1" smtClean="0">
                <a:solidFill>
                  <a:srgbClr val="7030A0"/>
                </a:solidFill>
              </a:rPr>
              <a:t>Atom</a:t>
            </a:r>
            <a:r>
              <a:rPr lang="it-IT" sz="2000" dirty="0" smtClean="0">
                <a:solidFill>
                  <a:srgbClr val="7030A0"/>
                </a:solidFill>
              </a:rPr>
              <a:t> </a:t>
            </a:r>
            <a:r>
              <a:rPr lang="it-IT" sz="2000" dirty="0" err="1" smtClean="0">
                <a:solidFill>
                  <a:srgbClr val="7030A0"/>
                </a:solidFill>
              </a:rPr>
              <a:t>charge</a:t>
            </a:r>
            <a:endParaRPr lang="it-IT" sz="2000" dirty="0" smtClean="0">
              <a:solidFill>
                <a:srgbClr val="7030A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it-IT" sz="2400" b="1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Nanotubes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variables</a:t>
            </a:r>
            <a:r>
              <a:rPr lang="it-IT" sz="2400" dirty="0" smtClean="0">
                <a:solidFill>
                  <a:srgbClr val="7030A0"/>
                </a:solidFill>
              </a:rPr>
              <a:t> :       </a:t>
            </a:r>
            <a:r>
              <a:rPr lang="it-IT" sz="2400" b="1" dirty="0" err="1" smtClean="0">
                <a:solidFill>
                  <a:srgbClr val="7030A0"/>
                </a:solidFill>
              </a:rPr>
              <a:t>rcap</a:t>
            </a:r>
            <a:r>
              <a:rPr lang="it-IT" sz="2400" dirty="0" smtClean="0">
                <a:solidFill>
                  <a:srgbClr val="7030A0"/>
                </a:solidFill>
              </a:rPr>
              <a:t>:</a:t>
            </a:r>
            <a:r>
              <a:rPr lang="it-IT" sz="2000" dirty="0" smtClean="0">
                <a:solidFill>
                  <a:srgbClr val="7030A0"/>
                </a:solidFill>
              </a:rPr>
              <a:t> </a:t>
            </a:r>
            <a:r>
              <a:rPr lang="it-IT" sz="2000" dirty="0" err="1" smtClean="0">
                <a:solidFill>
                  <a:srgbClr val="7030A0"/>
                </a:solidFill>
              </a:rPr>
              <a:t>Nanotubes</a:t>
            </a:r>
            <a:r>
              <a:rPr lang="it-IT" sz="2000" dirty="0" smtClean="0">
                <a:solidFill>
                  <a:srgbClr val="7030A0"/>
                </a:solidFill>
              </a:rPr>
              <a:t> </a:t>
            </a:r>
            <a:r>
              <a:rPr lang="it-IT" sz="2000" dirty="0" err="1" smtClean="0">
                <a:solidFill>
                  <a:srgbClr val="7030A0"/>
                </a:solidFill>
              </a:rPr>
              <a:t>radius</a:t>
            </a:r>
            <a:r>
              <a:rPr lang="it-IT" sz="2000" dirty="0" smtClean="0">
                <a:solidFill>
                  <a:srgbClr val="7030A0"/>
                </a:solidFill>
              </a:rPr>
              <a:t> </a:t>
            </a:r>
            <a:r>
              <a:rPr lang="it-IT" sz="2000" b="1" dirty="0" smtClean="0">
                <a:solidFill>
                  <a:srgbClr val="7030A0"/>
                </a:solidFill>
              </a:rPr>
              <a:t>: 60 Å</a:t>
            </a:r>
            <a:endParaRPr lang="it-IT" sz="2000" dirty="0" smtClean="0">
              <a:solidFill>
                <a:srgbClr val="7030A0"/>
              </a:solidFill>
            </a:endParaRPr>
          </a:p>
          <a:p>
            <a:pPr algn="ctr"/>
            <a:r>
              <a:rPr lang="it-IT" sz="2000" b="1" dirty="0" smtClean="0">
                <a:solidFill>
                  <a:srgbClr val="7030A0"/>
                </a:solidFill>
              </a:rPr>
              <a:t>                                                       </a:t>
            </a:r>
            <a:r>
              <a:rPr lang="it-IT" sz="2400" b="1" dirty="0" err="1" smtClean="0">
                <a:solidFill>
                  <a:srgbClr val="7030A0"/>
                </a:solidFill>
              </a:rPr>
              <a:t>dcap</a:t>
            </a:r>
            <a:r>
              <a:rPr lang="it-IT" sz="2400" dirty="0" smtClean="0">
                <a:solidFill>
                  <a:srgbClr val="7030A0"/>
                </a:solidFill>
              </a:rPr>
              <a:t>: </a:t>
            </a:r>
            <a:r>
              <a:rPr lang="it-IT" sz="2000" dirty="0" err="1" smtClean="0">
                <a:solidFill>
                  <a:srgbClr val="7030A0"/>
                </a:solidFill>
              </a:rPr>
              <a:t>Nanotubes</a:t>
            </a:r>
            <a:r>
              <a:rPr lang="it-IT" sz="2000" dirty="0" smtClean="0">
                <a:solidFill>
                  <a:srgbClr val="7030A0"/>
                </a:solidFill>
              </a:rPr>
              <a:t> </a:t>
            </a:r>
            <a:r>
              <a:rPr lang="it-IT" sz="2000" dirty="0" err="1" smtClean="0">
                <a:solidFill>
                  <a:srgbClr val="7030A0"/>
                </a:solidFill>
              </a:rPr>
              <a:t>thickeness</a:t>
            </a:r>
            <a:r>
              <a:rPr lang="it-IT" sz="2000" dirty="0" smtClean="0">
                <a:solidFill>
                  <a:srgbClr val="7030A0"/>
                </a:solidFill>
              </a:rPr>
              <a:t> </a:t>
            </a:r>
            <a:r>
              <a:rPr lang="it-IT" sz="2000" b="1" dirty="0" smtClean="0">
                <a:solidFill>
                  <a:srgbClr val="7030A0"/>
                </a:solidFill>
              </a:rPr>
              <a:t>: 100 Å, 180 Å , 240 Å,                           500 Å   </a:t>
            </a:r>
            <a:endParaRPr lang="it-IT" sz="2000" dirty="0" smtClean="0">
              <a:solidFill>
                <a:srgbClr val="7030A0"/>
              </a:solidFill>
            </a:endParaRPr>
          </a:p>
          <a:p>
            <a:r>
              <a:rPr lang="it-IT" sz="2000" b="1" dirty="0" smtClean="0">
                <a:solidFill>
                  <a:srgbClr val="7030A0"/>
                </a:solidFill>
              </a:rPr>
              <a:t>                                                          </a:t>
            </a:r>
            <a:r>
              <a:rPr lang="it-IT" sz="2400" b="1" dirty="0" err="1" smtClean="0">
                <a:solidFill>
                  <a:srgbClr val="7030A0"/>
                </a:solidFill>
              </a:rPr>
              <a:t>lcap</a:t>
            </a:r>
            <a:r>
              <a:rPr lang="it-IT" sz="2400" dirty="0" smtClean="0">
                <a:solidFill>
                  <a:srgbClr val="7030A0"/>
                </a:solidFill>
              </a:rPr>
              <a:t>:  </a:t>
            </a:r>
            <a:r>
              <a:rPr lang="it-IT" sz="2000" dirty="0" err="1" smtClean="0">
                <a:solidFill>
                  <a:srgbClr val="7030A0"/>
                </a:solidFill>
              </a:rPr>
              <a:t>Nanotubes</a:t>
            </a:r>
            <a:r>
              <a:rPr lang="it-IT" sz="2000" dirty="0" smtClean="0">
                <a:solidFill>
                  <a:srgbClr val="7030A0"/>
                </a:solidFill>
              </a:rPr>
              <a:t> </a:t>
            </a:r>
            <a:r>
              <a:rPr lang="it-IT" sz="2000" dirty="0" err="1" smtClean="0">
                <a:solidFill>
                  <a:srgbClr val="7030A0"/>
                </a:solidFill>
              </a:rPr>
              <a:t>lenght</a:t>
            </a:r>
            <a:r>
              <a:rPr lang="it-IT" sz="2000" dirty="0" smtClean="0">
                <a:solidFill>
                  <a:srgbClr val="7030A0"/>
                </a:solidFill>
              </a:rPr>
              <a:t> </a:t>
            </a:r>
            <a:r>
              <a:rPr lang="it-IT" sz="2000" b="1" dirty="0" smtClean="0">
                <a:solidFill>
                  <a:srgbClr val="7030A0"/>
                </a:solidFill>
              </a:rPr>
              <a:t>: 700</a:t>
            </a:r>
            <a:r>
              <a:rPr lang="it-IT" b="1" dirty="0" smtClean="0">
                <a:solidFill>
                  <a:srgbClr val="7030A0"/>
                </a:solidFill>
              </a:rPr>
              <a:t> Å</a:t>
            </a:r>
          </a:p>
        </p:txBody>
      </p:sp>
      <p:sp>
        <p:nvSpPr>
          <p:cNvPr id="6" name="Gallone 5"/>
          <p:cNvSpPr/>
          <p:nvPr/>
        </p:nvSpPr>
        <p:spPr>
          <a:xfrm>
            <a:off x="2411760" y="2996952"/>
            <a:ext cx="216024" cy="360040"/>
          </a:xfrm>
          <a:prstGeom prst="chevron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8" name="Gallone 7"/>
          <p:cNvSpPr/>
          <p:nvPr/>
        </p:nvSpPr>
        <p:spPr>
          <a:xfrm>
            <a:off x="2771800" y="4509120"/>
            <a:ext cx="216024" cy="360040"/>
          </a:xfrm>
          <a:prstGeom prst="chevron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9" name="Gallone 8"/>
          <p:cNvSpPr/>
          <p:nvPr/>
        </p:nvSpPr>
        <p:spPr>
          <a:xfrm>
            <a:off x="3059832" y="5229200"/>
            <a:ext cx="216024" cy="360040"/>
          </a:xfrm>
          <a:prstGeom prst="chevron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e 4"/>
          <p:cNvSpPr/>
          <p:nvPr/>
        </p:nvSpPr>
        <p:spPr>
          <a:xfrm>
            <a:off x="2987824" y="548680"/>
            <a:ext cx="2592288" cy="144016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 err="1" smtClean="0">
                <a:solidFill>
                  <a:srgbClr val="7030A0"/>
                </a:solidFill>
              </a:rPr>
              <a:t>Our</a:t>
            </a:r>
            <a:r>
              <a:rPr lang="it-IT" sz="2400" b="1" dirty="0" smtClean="0">
                <a:solidFill>
                  <a:srgbClr val="7030A0"/>
                </a:solidFill>
              </a:rPr>
              <a:t> </a:t>
            </a:r>
            <a:r>
              <a:rPr lang="it-IT" sz="2400" b="1" dirty="0" err="1" smtClean="0">
                <a:solidFill>
                  <a:srgbClr val="7030A0"/>
                </a:solidFill>
              </a:rPr>
              <a:t>systems</a:t>
            </a:r>
            <a:endParaRPr lang="it-IT" sz="2400" b="1" dirty="0">
              <a:solidFill>
                <a:srgbClr val="7030A0"/>
              </a:solidFill>
            </a:endParaRPr>
          </a:p>
        </p:txBody>
      </p:sp>
      <p:sp>
        <p:nvSpPr>
          <p:cNvPr id="6" name="Freccia circolare a destra 5"/>
          <p:cNvSpPr/>
          <p:nvPr/>
        </p:nvSpPr>
        <p:spPr>
          <a:xfrm rot="2602373">
            <a:off x="1202033" y="787683"/>
            <a:ext cx="634118" cy="1928516"/>
          </a:xfrm>
          <a:prstGeom prst="curvedRightArrow">
            <a:avLst/>
          </a:prstGeom>
          <a:solidFill>
            <a:srgbClr val="7030A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7" name="Freccia circolare a sinistra 6"/>
          <p:cNvSpPr/>
          <p:nvPr/>
        </p:nvSpPr>
        <p:spPr>
          <a:xfrm rot="19112632">
            <a:off x="6717762" y="809614"/>
            <a:ext cx="651712" cy="1943140"/>
          </a:xfrm>
          <a:prstGeom prst="curvedLeftArrow">
            <a:avLst/>
          </a:prstGeom>
          <a:solidFill>
            <a:srgbClr val="7030A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8" name="Freccia in giù 7"/>
          <p:cNvSpPr/>
          <p:nvPr/>
        </p:nvSpPr>
        <p:spPr>
          <a:xfrm>
            <a:off x="4139952" y="2204864"/>
            <a:ext cx="484632" cy="978408"/>
          </a:xfrm>
          <a:prstGeom prst="downArrow">
            <a:avLst/>
          </a:prstGeom>
          <a:solidFill>
            <a:srgbClr val="7030A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arrotondato 9"/>
          <p:cNvSpPr/>
          <p:nvPr/>
        </p:nvSpPr>
        <p:spPr>
          <a:xfrm>
            <a:off x="251520" y="2852936"/>
            <a:ext cx="2232248" cy="2520280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rgbClr val="7030A0"/>
                </a:solidFill>
              </a:rPr>
              <a:t>Nanotube</a:t>
            </a:r>
            <a:r>
              <a:rPr lang="it-IT" dirty="0" smtClean="0">
                <a:solidFill>
                  <a:srgbClr val="7030A0"/>
                </a:solidFill>
              </a:rPr>
              <a:t> and </a:t>
            </a:r>
            <a:r>
              <a:rPr lang="it-IT" dirty="0" err="1" smtClean="0">
                <a:solidFill>
                  <a:srgbClr val="7030A0"/>
                </a:solidFill>
              </a:rPr>
              <a:t>counterions</a:t>
            </a:r>
            <a:r>
              <a:rPr lang="it-IT" dirty="0" smtClean="0">
                <a:solidFill>
                  <a:srgbClr val="7030A0"/>
                </a:solidFill>
              </a:rPr>
              <a:t> :</a:t>
            </a:r>
          </a:p>
          <a:p>
            <a:pPr algn="ctr"/>
            <a:r>
              <a:rPr lang="it-IT" b="1" dirty="0" err="1" smtClean="0">
                <a:solidFill>
                  <a:srgbClr val="7030A0"/>
                </a:solidFill>
              </a:rPr>
              <a:t>Different</a:t>
            </a:r>
            <a:r>
              <a:rPr lang="it-IT" b="1" dirty="0" smtClean="0">
                <a:solidFill>
                  <a:srgbClr val="7030A0"/>
                </a:solidFill>
              </a:rPr>
              <a:t> density </a:t>
            </a:r>
            <a:r>
              <a:rPr lang="it-IT" b="1" dirty="0" err="1" smtClean="0">
                <a:solidFill>
                  <a:srgbClr val="7030A0"/>
                </a:solidFill>
              </a:rPr>
              <a:t>charge</a:t>
            </a:r>
            <a:r>
              <a:rPr lang="it-IT" b="1" dirty="0" smtClean="0">
                <a:solidFill>
                  <a:srgbClr val="7030A0"/>
                </a:solidFill>
              </a:rPr>
              <a:t> </a:t>
            </a:r>
            <a:r>
              <a:rPr lang="it-IT" b="1" dirty="0" err="1" smtClean="0">
                <a:solidFill>
                  <a:srgbClr val="7030A0"/>
                </a:solidFill>
              </a:rPr>
              <a:t>Al-Si</a:t>
            </a:r>
            <a:r>
              <a:rPr lang="it-IT" b="1" dirty="0" smtClean="0">
                <a:solidFill>
                  <a:srgbClr val="7030A0"/>
                </a:solidFill>
              </a:rPr>
              <a:t>:</a:t>
            </a:r>
          </a:p>
          <a:p>
            <a:pPr algn="ctr"/>
            <a:r>
              <a:rPr lang="it-IT" dirty="0" smtClean="0">
                <a:solidFill>
                  <a:srgbClr val="7030A0"/>
                </a:solidFill>
              </a:rPr>
              <a:t>1:4 (2)</a:t>
            </a:r>
          </a:p>
          <a:p>
            <a:pPr algn="ctr">
              <a:buFont typeface="Arial" pitchFamily="34" charset="0"/>
              <a:buChar char="•"/>
            </a:pPr>
            <a:r>
              <a:rPr lang="it-IT" dirty="0" err="1" smtClean="0">
                <a:solidFill>
                  <a:srgbClr val="7030A0"/>
                </a:solidFill>
              </a:rPr>
              <a:t>Increasing</a:t>
            </a:r>
            <a:r>
              <a:rPr lang="it-IT" dirty="0" smtClean="0">
                <a:solidFill>
                  <a:srgbClr val="7030A0"/>
                </a:solidFill>
              </a:rPr>
              <a:t> </a:t>
            </a:r>
            <a:r>
              <a:rPr lang="it-IT" dirty="0" err="1" smtClean="0">
                <a:solidFill>
                  <a:srgbClr val="7030A0"/>
                </a:solidFill>
              </a:rPr>
              <a:t>dcap</a:t>
            </a:r>
            <a:r>
              <a:rPr lang="it-IT" dirty="0" smtClean="0">
                <a:solidFill>
                  <a:srgbClr val="7030A0"/>
                </a:solidFill>
              </a:rPr>
              <a:t> </a:t>
            </a:r>
          </a:p>
          <a:p>
            <a:pPr algn="ctr"/>
            <a:endParaRPr lang="it-IT" dirty="0">
              <a:solidFill>
                <a:srgbClr val="7030A0"/>
              </a:solidFill>
            </a:endParaRPr>
          </a:p>
        </p:txBody>
      </p:sp>
      <p:sp>
        <p:nvSpPr>
          <p:cNvPr id="11" name="Rettangolo arrotondato 10"/>
          <p:cNvSpPr/>
          <p:nvPr/>
        </p:nvSpPr>
        <p:spPr>
          <a:xfrm>
            <a:off x="6372200" y="2852936"/>
            <a:ext cx="2304256" cy="2448272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rgbClr val="7030A0"/>
                </a:solidFill>
              </a:rPr>
              <a:t>Nanotube</a:t>
            </a:r>
            <a:r>
              <a:rPr lang="it-IT" dirty="0" smtClean="0">
                <a:solidFill>
                  <a:srgbClr val="7030A0"/>
                </a:solidFill>
              </a:rPr>
              <a:t> and </a:t>
            </a:r>
            <a:r>
              <a:rPr lang="it-IT" dirty="0" err="1" smtClean="0">
                <a:solidFill>
                  <a:srgbClr val="7030A0"/>
                </a:solidFill>
              </a:rPr>
              <a:t>counterions</a:t>
            </a:r>
            <a:r>
              <a:rPr lang="it-IT" dirty="0" smtClean="0">
                <a:solidFill>
                  <a:srgbClr val="7030A0"/>
                </a:solidFill>
              </a:rPr>
              <a:t> :</a:t>
            </a:r>
          </a:p>
          <a:p>
            <a:pPr algn="ctr"/>
            <a:r>
              <a:rPr lang="it-IT" b="1" dirty="0" err="1" smtClean="0">
                <a:solidFill>
                  <a:srgbClr val="7030A0"/>
                </a:solidFill>
              </a:rPr>
              <a:t>Same</a:t>
            </a:r>
            <a:r>
              <a:rPr lang="it-IT" b="1" dirty="0" smtClean="0">
                <a:solidFill>
                  <a:srgbClr val="7030A0"/>
                </a:solidFill>
              </a:rPr>
              <a:t> density </a:t>
            </a:r>
            <a:r>
              <a:rPr lang="it-IT" b="1" dirty="0" err="1" smtClean="0">
                <a:solidFill>
                  <a:srgbClr val="7030A0"/>
                </a:solidFill>
              </a:rPr>
              <a:t>charge</a:t>
            </a:r>
            <a:r>
              <a:rPr lang="it-IT" b="1" dirty="0" smtClean="0">
                <a:solidFill>
                  <a:srgbClr val="7030A0"/>
                </a:solidFill>
              </a:rPr>
              <a:t> </a:t>
            </a:r>
            <a:r>
              <a:rPr lang="it-IT" b="1" dirty="0" err="1" smtClean="0">
                <a:solidFill>
                  <a:srgbClr val="7030A0"/>
                </a:solidFill>
              </a:rPr>
              <a:t>Al-Si</a:t>
            </a:r>
            <a:r>
              <a:rPr lang="it-IT" b="1" dirty="0" smtClean="0">
                <a:solidFill>
                  <a:srgbClr val="7030A0"/>
                </a:solidFill>
              </a:rPr>
              <a:t>:</a:t>
            </a:r>
          </a:p>
          <a:p>
            <a:pPr algn="ctr"/>
            <a:r>
              <a:rPr lang="it-IT" dirty="0" smtClean="0">
                <a:solidFill>
                  <a:srgbClr val="7030A0"/>
                </a:solidFill>
              </a:rPr>
              <a:t>1:</a:t>
            </a:r>
            <a:r>
              <a:rPr lang="it-IT" dirty="0" err="1" smtClean="0">
                <a:solidFill>
                  <a:srgbClr val="7030A0"/>
                </a:solidFill>
              </a:rPr>
              <a:t>1</a:t>
            </a:r>
            <a:r>
              <a:rPr lang="it-IT" dirty="0" smtClean="0">
                <a:solidFill>
                  <a:srgbClr val="7030A0"/>
                </a:solidFill>
              </a:rPr>
              <a:t> </a:t>
            </a:r>
          </a:p>
          <a:p>
            <a:pPr algn="ctr">
              <a:buFont typeface="Arial" pitchFamily="34" charset="0"/>
              <a:buChar char="•"/>
            </a:pPr>
            <a:r>
              <a:rPr lang="it-IT" dirty="0" err="1" smtClean="0">
                <a:solidFill>
                  <a:srgbClr val="7030A0"/>
                </a:solidFill>
              </a:rPr>
              <a:t>Increasing</a:t>
            </a:r>
            <a:r>
              <a:rPr lang="it-IT" dirty="0" smtClean="0">
                <a:solidFill>
                  <a:srgbClr val="7030A0"/>
                </a:solidFill>
              </a:rPr>
              <a:t> </a:t>
            </a:r>
            <a:r>
              <a:rPr lang="it-IT" dirty="0" err="1" smtClean="0">
                <a:solidFill>
                  <a:srgbClr val="7030A0"/>
                </a:solidFill>
              </a:rPr>
              <a:t>dcap</a:t>
            </a:r>
            <a:endParaRPr lang="it-IT" dirty="0">
              <a:solidFill>
                <a:srgbClr val="7030A0"/>
              </a:solidFill>
            </a:endParaRPr>
          </a:p>
        </p:txBody>
      </p:sp>
      <p:sp>
        <p:nvSpPr>
          <p:cNvPr id="12" name="Rettangolo arrotondato 11"/>
          <p:cNvSpPr/>
          <p:nvPr/>
        </p:nvSpPr>
        <p:spPr>
          <a:xfrm>
            <a:off x="3131840" y="3284984"/>
            <a:ext cx="2448272" cy="1944216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rgbClr val="7030A0"/>
                </a:solidFill>
              </a:rPr>
              <a:t>Nanotube</a:t>
            </a:r>
            <a:r>
              <a:rPr lang="it-IT" dirty="0" smtClean="0">
                <a:solidFill>
                  <a:srgbClr val="7030A0"/>
                </a:solidFill>
              </a:rPr>
              <a:t> and </a:t>
            </a:r>
            <a:r>
              <a:rPr lang="it-IT" dirty="0" err="1" smtClean="0">
                <a:solidFill>
                  <a:srgbClr val="7030A0"/>
                </a:solidFill>
              </a:rPr>
              <a:t>polyampholyte</a:t>
            </a:r>
            <a:r>
              <a:rPr lang="it-IT" dirty="0" smtClean="0">
                <a:solidFill>
                  <a:srgbClr val="7030A0"/>
                </a:solidFill>
              </a:rPr>
              <a:t> </a:t>
            </a:r>
            <a:endParaRPr lang="it-IT" dirty="0">
              <a:solidFill>
                <a:srgbClr val="7030A0"/>
              </a:solidFill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0" y="587727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/>
              <a:t> (2) Clemente </a:t>
            </a:r>
            <a:r>
              <a:rPr lang="it-IT" dirty="0" err="1" smtClean="0"/>
              <a:t>Bretti</a:t>
            </a:r>
            <a:r>
              <a:rPr lang="it-IT" dirty="0" smtClean="0"/>
              <a:t>, Salvatore Cataldo, Antonio </a:t>
            </a:r>
            <a:r>
              <a:rPr lang="it-IT" dirty="0" err="1" smtClean="0"/>
              <a:t>Gianguzza</a:t>
            </a:r>
            <a:r>
              <a:rPr lang="it-IT" dirty="0" smtClean="0"/>
              <a:t>, Gabriele Lando, Giuseppe </a:t>
            </a:r>
            <a:r>
              <a:rPr lang="it-IT" dirty="0" err="1" smtClean="0"/>
              <a:t>Lazzara</a:t>
            </a:r>
            <a:r>
              <a:rPr lang="it-IT" dirty="0" smtClean="0"/>
              <a:t>,</a:t>
            </a:r>
          </a:p>
          <a:p>
            <a:r>
              <a:rPr lang="it-IT" dirty="0" smtClean="0"/>
              <a:t>Alberto </a:t>
            </a:r>
            <a:r>
              <a:rPr lang="it-IT" dirty="0" err="1" smtClean="0"/>
              <a:t>Pettignano</a:t>
            </a:r>
            <a:r>
              <a:rPr lang="it-IT" dirty="0" smtClean="0"/>
              <a:t> and Silvio </a:t>
            </a:r>
            <a:r>
              <a:rPr lang="it-IT" dirty="0" err="1" smtClean="0"/>
              <a:t>Sammartano</a:t>
            </a:r>
            <a:r>
              <a:rPr lang="it-IT" dirty="0" smtClean="0"/>
              <a:t>. J. </a:t>
            </a:r>
            <a:r>
              <a:rPr lang="it-IT" dirty="0" err="1" smtClean="0"/>
              <a:t>Phys</a:t>
            </a:r>
            <a:r>
              <a:rPr lang="it-IT" dirty="0" smtClean="0"/>
              <a:t>. </a:t>
            </a:r>
            <a:r>
              <a:rPr lang="it-IT" dirty="0" err="1" smtClean="0"/>
              <a:t>Chem</a:t>
            </a:r>
            <a:r>
              <a:rPr lang="it-IT" dirty="0" smtClean="0"/>
              <a:t>. C 2016, 120, 7849−7859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arrotondato 5"/>
          <p:cNvSpPr/>
          <p:nvPr/>
        </p:nvSpPr>
        <p:spPr>
          <a:xfrm>
            <a:off x="6372200" y="260648"/>
            <a:ext cx="2555776" cy="1296144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smtClean="0">
                <a:solidFill>
                  <a:srgbClr val="7030A0"/>
                </a:solidFill>
              </a:rPr>
              <a:t> </a:t>
            </a:r>
          </a:p>
          <a:p>
            <a:pPr algn="ctr"/>
            <a:r>
              <a:rPr lang="it-IT" sz="2400" b="1" dirty="0" err="1" smtClean="0">
                <a:solidFill>
                  <a:srgbClr val="7030A0"/>
                </a:solidFill>
              </a:rPr>
              <a:t>dcap</a:t>
            </a:r>
            <a:r>
              <a:rPr lang="it-IT" sz="2400" b="1" dirty="0" smtClean="0">
                <a:solidFill>
                  <a:srgbClr val="7030A0"/>
                </a:solidFill>
              </a:rPr>
              <a:t> 100</a:t>
            </a:r>
          </a:p>
          <a:p>
            <a:pPr algn="ctr"/>
            <a:r>
              <a:rPr lang="it-IT" sz="2400" b="1" dirty="0" smtClean="0">
                <a:solidFill>
                  <a:srgbClr val="7030A0"/>
                </a:solidFill>
              </a:rPr>
              <a:t>Al : Si            1:4</a:t>
            </a:r>
          </a:p>
          <a:p>
            <a:pPr algn="ctr"/>
            <a:r>
              <a:rPr lang="it-IT" sz="2400" b="1" dirty="0" smtClean="0">
                <a:solidFill>
                  <a:srgbClr val="7030A0"/>
                </a:solidFill>
              </a:rPr>
              <a:t>pH 2</a:t>
            </a:r>
          </a:p>
          <a:p>
            <a:pPr algn="ctr"/>
            <a:endParaRPr lang="it-IT" sz="2400" b="1" dirty="0">
              <a:solidFill>
                <a:srgbClr val="7030A0"/>
              </a:solidFill>
            </a:endParaRPr>
          </a:p>
        </p:txBody>
      </p:sp>
      <p:pic>
        <p:nvPicPr>
          <p:cNvPr id="3073" name="Picture 1" descr="C:\Users\Pc_User\traineeship norway\material\AlSi100_ph2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20888"/>
            <a:ext cx="3407947" cy="4032448"/>
          </a:xfrm>
          <a:prstGeom prst="rect">
            <a:avLst/>
          </a:prstGeom>
          <a:noFill/>
        </p:spPr>
      </p:pic>
      <p:pic>
        <p:nvPicPr>
          <p:cNvPr id="3074" name="Picture 2" descr="C:\Users\Pc_User\traineeship norway\material\AlSi100_ph22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476672"/>
            <a:ext cx="3024336" cy="3770249"/>
          </a:xfrm>
          <a:prstGeom prst="rect">
            <a:avLst/>
          </a:prstGeom>
          <a:noFill/>
        </p:spPr>
      </p:pic>
      <p:pic>
        <p:nvPicPr>
          <p:cNvPr id="3075" name="Picture 3" descr="C:\Users\Pc_User\traineeship norway\material\AlSi100_ph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6136" y="2564903"/>
            <a:ext cx="2872290" cy="3580703"/>
          </a:xfrm>
          <a:prstGeom prst="rect">
            <a:avLst/>
          </a:prstGeom>
          <a:noFill/>
        </p:spPr>
      </p:pic>
      <p:sp>
        <p:nvSpPr>
          <p:cNvPr id="7" name="Freccia a destra rientrata 6"/>
          <p:cNvSpPr/>
          <p:nvPr/>
        </p:nvSpPr>
        <p:spPr>
          <a:xfrm>
            <a:off x="7596336" y="764704"/>
            <a:ext cx="432048" cy="216024"/>
          </a:xfrm>
          <a:prstGeom prst="notchedRightArrow">
            <a:avLst/>
          </a:prstGeom>
          <a:solidFill>
            <a:srgbClr val="7030A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arrotondato 8"/>
          <p:cNvSpPr/>
          <p:nvPr/>
        </p:nvSpPr>
        <p:spPr>
          <a:xfrm>
            <a:off x="395536" y="404664"/>
            <a:ext cx="2304256" cy="864096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 smtClean="0">
                <a:solidFill>
                  <a:srgbClr val="7030A0"/>
                </a:solidFill>
              </a:rPr>
              <a:t>Nanotube</a:t>
            </a:r>
            <a:r>
              <a:rPr lang="it-IT" b="1" dirty="0" smtClean="0">
                <a:solidFill>
                  <a:srgbClr val="7030A0"/>
                </a:solidFill>
              </a:rPr>
              <a:t> and </a:t>
            </a:r>
            <a:r>
              <a:rPr lang="it-IT" b="1" dirty="0" err="1" smtClean="0">
                <a:solidFill>
                  <a:srgbClr val="7030A0"/>
                </a:solidFill>
              </a:rPr>
              <a:t>counterions</a:t>
            </a:r>
            <a:endParaRPr lang="it-IT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arrotondato 4"/>
          <p:cNvSpPr/>
          <p:nvPr/>
        </p:nvSpPr>
        <p:spPr>
          <a:xfrm>
            <a:off x="323528" y="188640"/>
            <a:ext cx="2664296" cy="1368152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000" b="1" dirty="0" smtClean="0">
              <a:solidFill>
                <a:srgbClr val="7030A0"/>
              </a:solidFill>
            </a:endParaRPr>
          </a:p>
          <a:p>
            <a:pPr algn="ctr"/>
            <a:r>
              <a:rPr lang="it-IT" sz="2000" b="1" dirty="0" smtClean="0">
                <a:solidFill>
                  <a:srgbClr val="7030A0"/>
                </a:solidFill>
              </a:rPr>
              <a:t> </a:t>
            </a:r>
            <a:r>
              <a:rPr lang="it-IT" sz="2400" b="1" dirty="0" err="1" smtClean="0">
                <a:solidFill>
                  <a:srgbClr val="7030A0"/>
                </a:solidFill>
              </a:rPr>
              <a:t>dcap</a:t>
            </a:r>
            <a:r>
              <a:rPr lang="it-IT" sz="2400" b="1" dirty="0" smtClean="0">
                <a:solidFill>
                  <a:srgbClr val="7030A0"/>
                </a:solidFill>
              </a:rPr>
              <a:t> 240</a:t>
            </a:r>
          </a:p>
          <a:p>
            <a:pPr algn="ctr"/>
            <a:r>
              <a:rPr lang="it-IT" sz="2400" b="1" dirty="0" smtClean="0">
                <a:solidFill>
                  <a:srgbClr val="7030A0"/>
                </a:solidFill>
              </a:rPr>
              <a:t>Al : Si            1:4</a:t>
            </a:r>
          </a:p>
          <a:p>
            <a:pPr algn="ctr"/>
            <a:r>
              <a:rPr lang="it-IT" sz="2400" b="1" dirty="0" smtClean="0">
                <a:solidFill>
                  <a:srgbClr val="7030A0"/>
                </a:solidFill>
              </a:rPr>
              <a:t>pH 7</a:t>
            </a:r>
          </a:p>
          <a:p>
            <a:pPr algn="ctr"/>
            <a:endParaRPr lang="it-IT" sz="2400" b="1" dirty="0">
              <a:solidFill>
                <a:srgbClr val="7030A0"/>
              </a:solidFill>
            </a:endParaRPr>
          </a:p>
        </p:txBody>
      </p:sp>
      <p:sp>
        <p:nvSpPr>
          <p:cNvPr id="6" name="Freccia a destra rientrata 5"/>
          <p:cNvSpPr/>
          <p:nvPr/>
        </p:nvSpPr>
        <p:spPr>
          <a:xfrm>
            <a:off x="1619672" y="764704"/>
            <a:ext cx="432048" cy="216024"/>
          </a:xfrm>
          <a:prstGeom prst="notchedRightArrow">
            <a:avLst/>
          </a:prstGeom>
          <a:solidFill>
            <a:srgbClr val="7030A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7650" name="Picture 2" descr="C:\Users\Pc_User\traineeship norway\material\AlSi240_ph2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8800"/>
            <a:ext cx="4211960" cy="5034761"/>
          </a:xfrm>
          <a:prstGeom prst="rect">
            <a:avLst/>
          </a:prstGeom>
          <a:noFill/>
        </p:spPr>
      </p:pic>
      <p:pic>
        <p:nvPicPr>
          <p:cNvPr id="27651" name="Picture 3" descr="C:\Users\Pc_User\traineeship norway\material\AlSi240_ph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1124744"/>
            <a:ext cx="4176464" cy="52065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arrotondato 3"/>
          <p:cNvSpPr/>
          <p:nvPr/>
        </p:nvSpPr>
        <p:spPr>
          <a:xfrm>
            <a:off x="395536" y="404664"/>
            <a:ext cx="2304256" cy="864096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 smtClean="0">
                <a:solidFill>
                  <a:srgbClr val="7030A0"/>
                </a:solidFill>
              </a:rPr>
              <a:t>Nanotube</a:t>
            </a:r>
            <a:r>
              <a:rPr lang="it-IT" b="1" dirty="0" smtClean="0">
                <a:solidFill>
                  <a:srgbClr val="7030A0"/>
                </a:solidFill>
              </a:rPr>
              <a:t> and </a:t>
            </a:r>
            <a:r>
              <a:rPr lang="it-IT" b="1" dirty="0" err="1" smtClean="0">
                <a:solidFill>
                  <a:srgbClr val="7030A0"/>
                </a:solidFill>
              </a:rPr>
              <a:t>counterions</a:t>
            </a:r>
            <a:endParaRPr lang="it-IT" b="1" dirty="0">
              <a:solidFill>
                <a:srgbClr val="7030A0"/>
              </a:solidFill>
            </a:endParaRPr>
          </a:p>
        </p:txBody>
      </p:sp>
      <p:sp>
        <p:nvSpPr>
          <p:cNvPr id="5" name="Rettangolo arrotondato 4"/>
          <p:cNvSpPr/>
          <p:nvPr/>
        </p:nvSpPr>
        <p:spPr>
          <a:xfrm>
            <a:off x="1907704" y="5661248"/>
            <a:ext cx="2088232" cy="1008112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000" b="1" dirty="0" smtClean="0">
              <a:solidFill>
                <a:srgbClr val="7030A0"/>
              </a:solidFill>
            </a:endParaRPr>
          </a:p>
          <a:p>
            <a:pPr algn="ctr"/>
            <a:r>
              <a:rPr lang="it-IT" sz="2000" b="1" dirty="0" smtClean="0">
                <a:solidFill>
                  <a:srgbClr val="7030A0"/>
                </a:solidFill>
              </a:rPr>
              <a:t> </a:t>
            </a:r>
            <a:r>
              <a:rPr lang="it-IT" sz="2400" b="1" dirty="0" err="1" smtClean="0">
                <a:solidFill>
                  <a:srgbClr val="7030A0"/>
                </a:solidFill>
              </a:rPr>
              <a:t>dcap</a:t>
            </a:r>
            <a:r>
              <a:rPr lang="it-IT" sz="2400" b="1" dirty="0" smtClean="0">
                <a:solidFill>
                  <a:srgbClr val="7030A0"/>
                </a:solidFill>
              </a:rPr>
              <a:t> 100</a:t>
            </a:r>
          </a:p>
          <a:p>
            <a:pPr algn="ctr"/>
            <a:r>
              <a:rPr lang="it-IT" sz="2000" b="1" dirty="0" smtClean="0">
                <a:solidFill>
                  <a:srgbClr val="7030A0"/>
                </a:solidFill>
              </a:rPr>
              <a:t>Al : Si            1:</a:t>
            </a:r>
            <a:r>
              <a:rPr lang="it-IT" sz="2000" b="1" dirty="0" err="1" smtClean="0">
                <a:solidFill>
                  <a:srgbClr val="7030A0"/>
                </a:solidFill>
              </a:rPr>
              <a:t>1</a:t>
            </a:r>
            <a:endParaRPr lang="it-IT" sz="2000" b="1" dirty="0" smtClean="0">
              <a:solidFill>
                <a:srgbClr val="7030A0"/>
              </a:solidFill>
            </a:endParaRPr>
          </a:p>
          <a:p>
            <a:pPr algn="ctr"/>
            <a:r>
              <a:rPr lang="it-IT" sz="2000" b="1" dirty="0" smtClean="0">
                <a:solidFill>
                  <a:srgbClr val="7030A0"/>
                </a:solidFill>
              </a:rPr>
              <a:t>pH 2</a:t>
            </a:r>
          </a:p>
          <a:p>
            <a:pPr algn="ctr"/>
            <a:endParaRPr lang="it-IT" sz="2400" b="1" dirty="0">
              <a:solidFill>
                <a:srgbClr val="7030A0"/>
              </a:solidFill>
            </a:endParaRPr>
          </a:p>
        </p:txBody>
      </p:sp>
      <p:sp>
        <p:nvSpPr>
          <p:cNvPr id="6" name="Freccia a destra rientrata 5"/>
          <p:cNvSpPr/>
          <p:nvPr/>
        </p:nvSpPr>
        <p:spPr>
          <a:xfrm>
            <a:off x="2915816" y="6093296"/>
            <a:ext cx="432048" cy="216024"/>
          </a:xfrm>
          <a:prstGeom prst="notchedRightArrow">
            <a:avLst/>
          </a:prstGeom>
          <a:solidFill>
            <a:srgbClr val="7030A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8370" name="Picture 2" descr="C:\Users\Pc_User\traineeship norway\material\1Al1Si100_ph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1772816"/>
            <a:ext cx="3096344" cy="3860016"/>
          </a:xfrm>
          <a:prstGeom prst="rect">
            <a:avLst/>
          </a:prstGeom>
          <a:noFill/>
        </p:spPr>
      </p:pic>
      <p:pic>
        <p:nvPicPr>
          <p:cNvPr id="58371" name="Picture 3" descr="C:\Users\Pc_User\traineeship norway\material\1Al1Si100_ph2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1772816"/>
            <a:ext cx="3096344" cy="3860016"/>
          </a:xfrm>
          <a:prstGeom prst="rect">
            <a:avLst/>
          </a:prstGeom>
          <a:noFill/>
        </p:spPr>
      </p:pic>
      <p:pic>
        <p:nvPicPr>
          <p:cNvPr id="58373" name="Picture 5" descr="C:\Users\Pc_User\traineeship norway\material\1Al1Si100_ph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00808"/>
            <a:ext cx="3176900" cy="3888432"/>
          </a:xfrm>
          <a:prstGeom prst="rect">
            <a:avLst/>
          </a:prstGeom>
          <a:noFill/>
        </p:spPr>
      </p:pic>
      <p:pic>
        <p:nvPicPr>
          <p:cNvPr id="58374" name="Picture 6" descr="C:\Users\Pc_User\traineeship norway\material\1AlSi240_ph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8" y="1988840"/>
            <a:ext cx="3059832" cy="3814498"/>
          </a:xfrm>
          <a:prstGeom prst="rect">
            <a:avLst/>
          </a:prstGeom>
          <a:noFill/>
        </p:spPr>
      </p:pic>
      <p:sp>
        <p:nvSpPr>
          <p:cNvPr id="12" name="Rettangolo arrotondato 11"/>
          <p:cNvSpPr/>
          <p:nvPr/>
        </p:nvSpPr>
        <p:spPr>
          <a:xfrm>
            <a:off x="6300192" y="476672"/>
            <a:ext cx="2088232" cy="1008112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000" b="1" dirty="0" smtClean="0">
              <a:solidFill>
                <a:srgbClr val="7030A0"/>
              </a:solidFill>
            </a:endParaRPr>
          </a:p>
          <a:p>
            <a:pPr algn="ctr"/>
            <a:r>
              <a:rPr lang="it-IT" sz="2000" b="1" dirty="0" smtClean="0">
                <a:solidFill>
                  <a:srgbClr val="7030A0"/>
                </a:solidFill>
              </a:rPr>
              <a:t> </a:t>
            </a:r>
            <a:r>
              <a:rPr lang="it-IT" sz="2400" b="1" dirty="0" err="1" smtClean="0">
                <a:solidFill>
                  <a:srgbClr val="7030A0"/>
                </a:solidFill>
              </a:rPr>
              <a:t>dcap</a:t>
            </a:r>
            <a:r>
              <a:rPr lang="it-IT" sz="2400" b="1" dirty="0" smtClean="0">
                <a:solidFill>
                  <a:srgbClr val="7030A0"/>
                </a:solidFill>
              </a:rPr>
              <a:t> 240</a:t>
            </a:r>
          </a:p>
          <a:p>
            <a:pPr algn="ctr"/>
            <a:r>
              <a:rPr lang="it-IT" sz="2000" b="1" dirty="0" smtClean="0">
                <a:solidFill>
                  <a:srgbClr val="7030A0"/>
                </a:solidFill>
              </a:rPr>
              <a:t>Al : Si            1:</a:t>
            </a:r>
            <a:r>
              <a:rPr lang="it-IT" sz="2000" b="1" dirty="0" err="1" smtClean="0">
                <a:solidFill>
                  <a:srgbClr val="7030A0"/>
                </a:solidFill>
              </a:rPr>
              <a:t>1</a:t>
            </a:r>
            <a:endParaRPr lang="it-IT" sz="2000" b="1" dirty="0" smtClean="0">
              <a:solidFill>
                <a:srgbClr val="7030A0"/>
              </a:solidFill>
            </a:endParaRPr>
          </a:p>
          <a:p>
            <a:pPr algn="ctr"/>
            <a:r>
              <a:rPr lang="it-IT" sz="2000" b="1" dirty="0" smtClean="0">
                <a:solidFill>
                  <a:srgbClr val="7030A0"/>
                </a:solidFill>
              </a:rPr>
              <a:t>pH 6</a:t>
            </a:r>
          </a:p>
          <a:p>
            <a:pPr algn="ctr"/>
            <a:endParaRPr lang="it-IT" sz="2400" b="1" dirty="0">
              <a:solidFill>
                <a:srgbClr val="7030A0"/>
              </a:solidFill>
            </a:endParaRPr>
          </a:p>
        </p:txBody>
      </p:sp>
      <p:sp>
        <p:nvSpPr>
          <p:cNvPr id="13" name="Freccia a destra rientrata 12"/>
          <p:cNvSpPr/>
          <p:nvPr/>
        </p:nvSpPr>
        <p:spPr>
          <a:xfrm>
            <a:off x="7308304" y="908720"/>
            <a:ext cx="432048" cy="216024"/>
          </a:xfrm>
          <a:prstGeom prst="notchedRightArrow">
            <a:avLst/>
          </a:prstGeom>
          <a:solidFill>
            <a:srgbClr val="7030A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arrotondato 5"/>
          <p:cNvSpPr/>
          <p:nvPr/>
        </p:nvSpPr>
        <p:spPr>
          <a:xfrm>
            <a:off x="395536" y="404664"/>
            <a:ext cx="2304256" cy="864096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 smtClean="0">
                <a:solidFill>
                  <a:srgbClr val="7030A0"/>
                </a:solidFill>
              </a:rPr>
              <a:t>Nanotube</a:t>
            </a:r>
            <a:r>
              <a:rPr lang="it-IT" b="1" dirty="0" smtClean="0">
                <a:solidFill>
                  <a:srgbClr val="7030A0"/>
                </a:solidFill>
              </a:rPr>
              <a:t> and </a:t>
            </a:r>
            <a:r>
              <a:rPr lang="it-IT" b="1" dirty="0" err="1" smtClean="0">
                <a:solidFill>
                  <a:srgbClr val="7030A0"/>
                </a:solidFill>
              </a:rPr>
              <a:t>polyampholyte</a:t>
            </a:r>
            <a:r>
              <a:rPr lang="it-IT" b="1" dirty="0" smtClean="0">
                <a:solidFill>
                  <a:srgbClr val="7030A0"/>
                </a:solidFill>
              </a:rPr>
              <a:t> </a:t>
            </a:r>
            <a:endParaRPr lang="it-IT" b="1" dirty="0">
              <a:solidFill>
                <a:srgbClr val="7030A0"/>
              </a:solidFill>
            </a:endParaRPr>
          </a:p>
        </p:txBody>
      </p:sp>
      <p:pic>
        <p:nvPicPr>
          <p:cNvPr id="28675" name="Picture 3" descr="C:\Users\Pc_User\traineeship norway\material\A_SNZpa_ph2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1196752"/>
            <a:ext cx="4032448" cy="5026998"/>
          </a:xfrm>
          <a:prstGeom prst="rect">
            <a:avLst/>
          </a:prstGeom>
          <a:noFill/>
        </p:spPr>
      </p:pic>
      <p:pic>
        <p:nvPicPr>
          <p:cNvPr id="28676" name="Picture 4" descr="C:\Users\Pc_User\traineeship norway\material\A_SNZpa_ph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060848"/>
            <a:ext cx="3693632" cy="4370834"/>
          </a:xfrm>
          <a:prstGeom prst="rect">
            <a:avLst/>
          </a:prstGeom>
          <a:noFill/>
        </p:spPr>
      </p:pic>
      <p:sp>
        <p:nvSpPr>
          <p:cNvPr id="10" name="Rettangolo arrotondato 9"/>
          <p:cNvSpPr/>
          <p:nvPr/>
        </p:nvSpPr>
        <p:spPr>
          <a:xfrm>
            <a:off x="395536" y="1412776"/>
            <a:ext cx="1656184" cy="648072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smtClean="0">
                <a:solidFill>
                  <a:srgbClr val="7030A0"/>
                </a:solidFill>
              </a:rPr>
              <a:t>pH2</a:t>
            </a:r>
            <a:endParaRPr lang="it-IT" sz="20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4499992" y="260648"/>
          <a:ext cx="4416007" cy="3314400"/>
        </p:xfrm>
        <a:graphic>
          <a:graphicData uri="http://schemas.openxmlformats.org/presentationml/2006/ole">
            <p:oleObj spid="_x0000_s29698" name="Acrobat Document" r:id="rId3" imgW="4390476" imgH="3296110" progId="AcroExch.Document.DC">
              <p:embed/>
            </p:oleObj>
          </a:graphicData>
        </a:graphic>
      </p:graphicFrame>
      <p:sp>
        <p:nvSpPr>
          <p:cNvPr id="3" name="Rettangolo arrotondato 2"/>
          <p:cNvSpPr/>
          <p:nvPr/>
        </p:nvSpPr>
        <p:spPr>
          <a:xfrm>
            <a:off x="467544" y="260648"/>
            <a:ext cx="3312368" cy="648072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 err="1" smtClean="0">
                <a:solidFill>
                  <a:srgbClr val="7030A0"/>
                </a:solidFill>
              </a:rPr>
              <a:t>Titration</a:t>
            </a:r>
            <a:endParaRPr lang="it-IT" sz="2800" b="1" dirty="0">
              <a:solidFill>
                <a:srgbClr val="7030A0"/>
              </a:solidFill>
            </a:endParaRPr>
          </a:p>
        </p:txBody>
      </p:sp>
      <p:sp>
        <p:nvSpPr>
          <p:cNvPr id="4" name="Rettangolo arrotondato 3"/>
          <p:cNvSpPr/>
          <p:nvPr/>
        </p:nvSpPr>
        <p:spPr>
          <a:xfrm>
            <a:off x="539552" y="1628800"/>
            <a:ext cx="2520280" cy="1152128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 smtClean="0">
              <a:solidFill>
                <a:srgbClr val="7030A0"/>
              </a:solidFill>
            </a:endParaRPr>
          </a:p>
          <a:p>
            <a:pPr algn="ctr"/>
            <a:r>
              <a:rPr lang="it-IT" dirty="0" err="1" smtClean="0">
                <a:solidFill>
                  <a:srgbClr val="7030A0"/>
                </a:solidFill>
              </a:rPr>
              <a:t>Titration</a:t>
            </a:r>
            <a:r>
              <a:rPr lang="it-IT" dirty="0" smtClean="0">
                <a:solidFill>
                  <a:srgbClr val="7030A0"/>
                </a:solidFill>
              </a:rPr>
              <a:t> </a:t>
            </a:r>
            <a:r>
              <a:rPr lang="it-IT" dirty="0" err="1" smtClean="0">
                <a:solidFill>
                  <a:srgbClr val="7030A0"/>
                </a:solidFill>
              </a:rPr>
              <a:t>of</a:t>
            </a:r>
            <a:r>
              <a:rPr lang="it-IT" dirty="0" smtClean="0">
                <a:solidFill>
                  <a:srgbClr val="7030A0"/>
                </a:solidFill>
              </a:rPr>
              <a:t> a system </a:t>
            </a:r>
            <a:r>
              <a:rPr lang="it-IT" dirty="0" err="1" smtClean="0">
                <a:solidFill>
                  <a:srgbClr val="7030A0"/>
                </a:solidFill>
              </a:rPr>
              <a:t>with</a:t>
            </a:r>
            <a:r>
              <a:rPr lang="it-IT" dirty="0" smtClean="0">
                <a:solidFill>
                  <a:srgbClr val="7030A0"/>
                </a:solidFill>
              </a:rPr>
              <a:t> </a:t>
            </a:r>
            <a:r>
              <a:rPr lang="it-IT" dirty="0" err="1" smtClean="0">
                <a:solidFill>
                  <a:srgbClr val="7030A0"/>
                </a:solidFill>
              </a:rPr>
              <a:t>only</a:t>
            </a:r>
            <a:r>
              <a:rPr lang="it-IT" dirty="0" smtClean="0">
                <a:solidFill>
                  <a:srgbClr val="7030A0"/>
                </a:solidFill>
              </a:rPr>
              <a:t> </a:t>
            </a:r>
            <a:r>
              <a:rPr lang="it-IT" b="1" dirty="0" smtClean="0">
                <a:solidFill>
                  <a:srgbClr val="7030A0"/>
                </a:solidFill>
              </a:rPr>
              <a:t>Al</a:t>
            </a:r>
            <a:r>
              <a:rPr lang="it-IT" dirty="0" smtClean="0">
                <a:solidFill>
                  <a:srgbClr val="7030A0"/>
                </a:solidFill>
              </a:rPr>
              <a:t> </a:t>
            </a:r>
            <a:r>
              <a:rPr lang="it-IT" dirty="0" err="1" smtClean="0">
                <a:solidFill>
                  <a:srgbClr val="7030A0"/>
                </a:solidFill>
              </a:rPr>
              <a:t>particles</a:t>
            </a:r>
            <a:r>
              <a:rPr lang="it-IT" dirty="0" smtClean="0">
                <a:solidFill>
                  <a:srgbClr val="7030A0"/>
                </a:solidFill>
              </a:rPr>
              <a:t>.</a:t>
            </a:r>
          </a:p>
          <a:p>
            <a:pPr algn="ctr"/>
            <a:r>
              <a:rPr lang="it-IT" b="1" dirty="0" err="1" smtClean="0">
                <a:solidFill>
                  <a:srgbClr val="7030A0"/>
                </a:solidFill>
              </a:rPr>
              <a:t>rcap</a:t>
            </a:r>
            <a:r>
              <a:rPr lang="it-IT" b="1" dirty="0" smtClean="0">
                <a:solidFill>
                  <a:srgbClr val="7030A0"/>
                </a:solidFill>
              </a:rPr>
              <a:t> 60 Å</a:t>
            </a:r>
          </a:p>
          <a:p>
            <a:pPr algn="ctr"/>
            <a:endParaRPr lang="it-IT" dirty="0">
              <a:solidFill>
                <a:srgbClr val="7030A0"/>
              </a:solidFill>
            </a:endParaRPr>
          </a:p>
        </p:txBody>
      </p:sp>
      <p:sp>
        <p:nvSpPr>
          <p:cNvPr id="5" name="Freccia a destra 4"/>
          <p:cNvSpPr/>
          <p:nvPr/>
        </p:nvSpPr>
        <p:spPr>
          <a:xfrm>
            <a:off x="3635896" y="1988840"/>
            <a:ext cx="648072" cy="360040"/>
          </a:xfrm>
          <a:prstGeom prst="rightArrow">
            <a:avLst/>
          </a:prstGeom>
          <a:solidFill>
            <a:srgbClr val="7030A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4499992" y="3507207"/>
          <a:ext cx="4464496" cy="3350793"/>
        </p:xfrm>
        <a:graphic>
          <a:graphicData uri="http://schemas.openxmlformats.org/presentationml/2006/ole">
            <p:oleObj spid="_x0000_s29699" name="Acrobat Document" r:id="rId4" imgW="4390476" imgH="3296110" progId="AcroExch.Document.DC">
              <p:embed/>
            </p:oleObj>
          </a:graphicData>
        </a:graphic>
      </p:graphicFrame>
      <p:sp>
        <p:nvSpPr>
          <p:cNvPr id="7" name="Rettangolo arrotondato 6"/>
          <p:cNvSpPr/>
          <p:nvPr/>
        </p:nvSpPr>
        <p:spPr>
          <a:xfrm>
            <a:off x="539552" y="4509120"/>
            <a:ext cx="2520280" cy="1152128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 smtClean="0">
              <a:solidFill>
                <a:srgbClr val="7030A0"/>
              </a:solidFill>
            </a:endParaRPr>
          </a:p>
          <a:p>
            <a:pPr algn="ctr"/>
            <a:r>
              <a:rPr lang="it-IT" dirty="0" err="1" smtClean="0">
                <a:solidFill>
                  <a:srgbClr val="7030A0"/>
                </a:solidFill>
              </a:rPr>
              <a:t>Titration</a:t>
            </a:r>
            <a:r>
              <a:rPr lang="it-IT" dirty="0" smtClean="0">
                <a:solidFill>
                  <a:srgbClr val="7030A0"/>
                </a:solidFill>
              </a:rPr>
              <a:t> </a:t>
            </a:r>
            <a:r>
              <a:rPr lang="it-IT" dirty="0" err="1" smtClean="0">
                <a:solidFill>
                  <a:srgbClr val="7030A0"/>
                </a:solidFill>
              </a:rPr>
              <a:t>of</a:t>
            </a:r>
            <a:r>
              <a:rPr lang="it-IT" dirty="0" smtClean="0">
                <a:solidFill>
                  <a:srgbClr val="7030A0"/>
                </a:solidFill>
              </a:rPr>
              <a:t> a system </a:t>
            </a:r>
            <a:r>
              <a:rPr lang="it-IT" dirty="0" err="1" smtClean="0">
                <a:solidFill>
                  <a:srgbClr val="7030A0"/>
                </a:solidFill>
              </a:rPr>
              <a:t>with</a:t>
            </a:r>
            <a:r>
              <a:rPr lang="it-IT" dirty="0" smtClean="0">
                <a:solidFill>
                  <a:srgbClr val="7030A0"/>
                </a:solidFill>
              </a:rPr>
              <a:t> </a:t>
            </a:r>
            <a:r>
              <a:rPr lang="it-IT" dirty="0" err="1" smtClean="0">
                <a:solidFill>
                  <a:srgbClr val="7030A0"/>
                </a:solidFill>
              </a:rPr>
              <a:t>only</a:t>
            </a:r>
            <a:r>
              <a:rPr lang="it-IT" dirty="0" smtClean="0">
                <a:solidFill>
                  <a:srgbClr val="7030A0"/>
                </a:solidFill>
              </a:rPr>
              <a:t> </a:t>
            </a:r>
            <a:r>
              <a:rPr lang="it-IT" b="1" dirty="0" smtClean="0">
                <a:solidFill>
                  <a:srgbClr val="7030A0"/>
                </a:solidFill>
              </a:rPr>
              <a:t>Si </a:t>
            </a:r>
            <a:r>
              <a:rPr lang="it-IT" dirty="0" err="1" smtClean="0">
                <a:solidFill>
                  <a:srgbClr val="7030A0"/>
                </a:solidFill>
              </a:rPr>
              <a:t>particles</a:t>
            </a:r>
            <a:r>
              <a:rPr lang="it-IT" dirty="0" smtClean="0">
                <a:solidFill>
                  <a:srgbClr val="7030A0"/>
                </a:solidFill>
              </a:rPr>
              <a:t>.</a:t>
            </a:r>
          </a:p>
          <a:p>
            <a:pPr algn="ctr"/>
            <a:r>
              <a:rPr lang="it-IT" b="1" dirty="0" err="1" smtClean="0">
                <a:solidFill>
                  <a:srgbClr val="7030A0"/>
                </a:solidFill>
              </a:rPr>
              <a:t>rcap</a:t>
            </a:r>
            <a:r>
              <a:rPr lang="it-IT" b="1" dirty="0" smtClean="0">
                <a:solidFill>
                  <a:srgbClr val="7030A0"/>
                </a:solidFill>
              </a:rPr>
              <a:t> 240 Å</a:t>
            </a:r>
          </a:p>
          <a:p>
            <a:pPr algn="ctr"/>
            <a:endParaRPr lang="it-IT" dirty="0">
              <a:solidFill>
                <a:srgbClr val="7030A0"/>
              </a:solidFill>
            </a:endParaRPr>
          </a:p>
        </p:txBody>
      </p:sp>
      <p:sp>
        <p:nvSpPr>
          <p:cNvPr id="8" name="Freccia a destra 7"/>
          <p:cNvSpPr/>
          <p:nvPr/>
        </p:nvSpPr>
        <p:spPr>
          <a:xfrm>
            <a:off x="3563888" y="4941168"/>
            <a:ext cx="648072" cy="360040"/>
          </a:xfrm>
          <a:prstGeom prst="rightArrow">
            <a:avLst/>
          </a:prstGeom>
          <a:solidFill>
            <a:srgbClr val="7030A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 descr="C:\Users\Pc_User\traineeship norway\material\titrations\dcap5_100_5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9809" y="260648"/>
            <a:ext cx="5663606" cy="4248472"/>
          </a:xfrm>
          <a:prstGeom prst="rect">
            <a:avLst/>
          </a:prstGeom>
          <a:noFill/>
        </p:spPr>
      </p:pic>
      <p:sp>
        <p:nvSpPr>
          <p:cNvPr id="5" name="Rettangolo arrotondato 4"/>
          <p:cNvSpPr/>
          <p:nvPr/>
        </p:nvSpPr>
        <p:spPr>
          <a:xfrm>
            <a:off x="395536" y="1052736"/>
            <a:ext cx="2664296" cy="1872208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rgbClr val="7030A0"/>
                </a:solidFill>
              </a:rPr>
              <a:t>Titration</a:t>
            </a:r>
            <a:r>
              <a:rPr lang="it-IT" dirty="0" smtClean="0">
                <a:solidFill>
                  <a:srgbClr val="7030A0"/>
                </a:solidFill>
              </a:rPr>
              <a:t> </a:t>
            </a:r>
            <a:r>
              <a:rPr lang="it-IT" dirty="0" err="1" smtClean="0">
                <a:solidFill>
                  <a:srgbClr val="7030A0"/>
                </a:solidFill>
              </a:rPr>
              <a:t>of</a:t>
            </a:r>
            <a:r>
              <a:rPr lang="it-IT" dirty="0" smtClean="0">
                <a:solidFill>
                  <a:srgbClr val="7030A0"/>
                </a:solidFill>
              </a:rPr>
              <a:t> </a:t>
            </a:r>
            <a:r>
              <a:rPr lang="it-IT" dirty="0" err="1" smtClean="0">
                <a:solidFill>
                  <a:srgbClr val="7030A0"/>
                </a:solidFill>
              </a:rPr>
              <a:t>three</a:t>
            </a:r>
            <a:r>
              <a:rPr lang="it-IT" dirty="0" smtClean="0">
                <a:solidFill>
                  <a:srgbClr val="7030A0"/>
                </a:solidFill>
              </a:rPr>
              <a:t> </a:t>
            </a:r>
            <a:r>
              <a:rPr lang="it-IT" dirty="0" err="1" smtClean="0">
                <a:solidFill>
                  <a:srgbClr val="7030A0"/>
                </a:solidFill>
              </a:rPr>
              <a:t>systems</a:t>
            </a:r>
            <a:r>
              <a:rPr lang="it-IT" dirty="0" smtClean="0">
                <a:solidFill>
                  <a:srgbClr val="7030A0"/>
                </a:solidFill>
              </a:rPr>
              <a:t> </a:t>
            </a:r>
            <a:r>
              <a:rPr lang="it-IT" dirty="0" err="1" smtClean="0">
                <a:solidFill>
                  <a:srgbClr val="7030A0"/>
                </a:solidFill>
              </a:rPr>
              <a:t>with</a:t>
            </a:r>
            <a:r>
              <a:rPr lang="it-IT" dirty="0" smtClean="0">
                <a:solidFill>
                  <a:srgbClr val="7030A0"/>
                </a:solidFill>
              </a:rPr>
              <a:t> </a:t>
            </a:r>
            <a:r>
              <a:rPr lang="it-IT" dirty="0" err="1" smtClean="0">
                <a:solidFill>
                  <a:srgbClr val="7030A0"/>
                </a:solidFill>
              </a:rPr>
              <a:t>different</a:t>
            </a:r>
            <a:r>
              <a:rPr lang="it-IT" dirty="0" smtClean="0">
                <a:solidFill>
                  <a:srgbClr val="7030A0"/>
                </a:solidFill>
              </a:rPr>
              <a:t> </a:t>
            </a:r>
            <a:r>
              <a:rPr lang="it-IT" dirty="0" err="1" smtClean="0">
                <a:solidFill>
                  <a:srgbClr val="7030A0"/>
                </a:solidFill>
              </a:rPr>
              <a:t>thickness</a:t>
            </a:r>
            <a:r>
              <a:rPr lang="it-IT" dirty="0" smtClean="0">
                <a:solidFill>
                  <a:srgbClr val="7030A0"/>
                </a:solidFill>
              </a:rPr>
              <a:t> (</a:t>
            </a:r>
            <a:r>
              <a:rPr lang="it-IT" b="1" dirty="0" err="1" smtClean="0">
                <a:solidFill>
                  <a:srgbClr val="7030A0"/>
                </a:solidFill>
              </a:rPr>
              <a:t>dcap</a:t>
            </a:r>
            <a:r>
              <a:rPr lang="it-IT" dirty="0" smtClean="0">
                <a:solidFill>
                  <a:srgbClr val="7030A0"/>
                </a:solidFill>
              </a:rPr>
              <a:t>) : </a:t>
            </a:r>
          </a:p>
          <a:p>
            <a:pPr algn="ctr"/>
            <a:r>
              <a:rPr lang="it-IT" b="1" dirty="0" smtClean="0">
                <a:solidFill>
                  <a:srgbClr val="7030A0"/>
                </a:solidFill>
              </a:rPr>
              <a:t>5 Å, 100 Å, 500 Å</a:t>
            </a:r>
            <a:endParaRPr lang="it-IT" b="1" dirty="0">
              <a:solidFill>
                <a:srgbClr val="7030A0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323528" y="4509120"/>
            <a:ext cx="820891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>
                <a:solidFill>
                  <a:srgbClr val="7030A0"/>
                </a:solidFill>
              </a:rPr>
              <a:t>By</a:t>
            </a:r>
            <a:r>
              <a:rPr lang="it-IT" sz="2000" dirty="0" smtClean="0">
                <a:solidFill>
                  <a:srgbClr val="7030A0"/>
                </a:solidFill>
              </a:rPr>
              <a:t> </a:t>
            </a:r>
            <a:r>
              <a:rPr lang="it-IT" sz="2000" dirty="0" err="1" smtClean="0">
                <a:solidFill>
                  <a:srgbClr val="7030A0"/>
                </a:solidFill>
              </a:rPr>
              <a:t>changing</a:t>
            </a:r>
            <a:r>
              <a:rPr lang="it-IT" sz="2000" dirty="0" smtClean="0">
                <a:solidFill>
                  <a:srgbClr val="7030A0"/>
                </a:solidFill>
              </a:rPr>
              <a:t> the </a:t>
            </a:r>
            <a:r>
              <a:rPr lang="it-IT" sz="2000" dirty="0" err="1" smtClean="0">
                <a:solidFill>
                  <a:srgbClr val="7030A0"/>
                </a:solidFill>
              </a:rPr>
              <a:t>thickness</a:t>
            </a:r>
            <a:r>
              <a:rPr lang="it-IT" sz="2000" dirty="0" smtClean="0">
                <a:solidFill>
                  <a:srgbClr val="7030A0"/>
                </a:solidFill>
              </a:rPr>
              <a:t> </a:t>
            </a:r>
            <a:r>
              <a:rPr lang="it-IT" sz="2000" dirty="0" err="1" smtClean="0">
                <a:solidFill>
                  <a:srgbClr val="7030A0"/>
                </a:solidFill>
              </a:rPr>
              <a:t>of</a:t>
            </a:r>
            <a:r>
              <a:rPr lang="it-IT" sz="2000" dirty="0" smtClean="0">
                <a:solidFill>
                  <a:srgbClr val="7030A0"/>
                </a:solidFill>
              </a:rPr>
              <a:t> </a:t>
            </a:r>
            <a:r>
              <a:rPr lang="it-IT" sz="2000" dirty="0" err="1" smtClean="0">
                <a:solidFill>
                  <a:srgbClr val="7030A0"/>
                </a:solidFill>
              </a:rPr>
              <a:t>nanotube</a:t>
            </a:r>
            <a:r>
              <a:rPr lang="it-IT" sz="2000" dirty="0" smtClean="0">
                <a:solidFill>
                  <a:srgbClr val="7030A0"/>
                </a:solidFill>
              </a:rPr>
              <a:t> </a:t>
            </a:r>
            <a:r>
              <a:rPr lang="it-IT" sz="2000" dirty="0" err="1" smtClean="0">
                <a:solidFill>
                  <a:srgbClr val="7030A0"/>
                </a:solidFill>
              </a:rPr>
              <a:t>is</a:t>
            </a:r>
            <a:r>
              <a:rPr lang="it-IT" sz="2000" dirty="0" smtClean="0">
                <a:solidFill>
                  <a:srgbClr val="7030A0"/>
                </a:solidFill>
              </a:rPr>
              <a:t> </a:t>
            </a:r>
            <a:r>
              <a:rPr lang="it-IT" sz="2000" dirty="0" err="1" smtClean="0">
                <a:solidFill>
                  <a:srgbClr val="7030A0"/>
                </a:solidFill>
              </a:rPr>
              <a:t>possible</a:t>
            </a:r>
            <a:r>
              <a:rPr lang="it-IT" sz="2000" dirty="0" smtClean="0">
                <a:solidFill>
                  <a:srgbClr val="7030A0"/>
                </a:solidFill>
              </a:rPr>
              <a:t> </a:t>
            </a:r>
            <a:r>
              <a:rPr lang="it-IT" sz="2000" dirty="0" err="1" smtClean="0">
                <a:solidFill>
                  <a:srgbClr val="7030A0"/>
                </a:solidFill>
              </a:rPr>
              <a:t>to</a:t>
            </a:r>
            <a:r>
              <a:rPr lang="it-IT" sz="2000" dirty="0" smtClean="0">
                <a:solidFill>
                  <a:srgbClr val="7030A0"/>
                </a:solidFill>
              </a:rPr>
              <a:t> </a:t>
            </a:r>
            <a:r>
              <a:rPr lang="it-IT" sz="2000" dirty="0" err="1" smtClean="0">
                <a:solidFill>
                  <a:srgbClr val="7030A0"/>
                </a:solidFill>
              </a:rPr>
              <a:t>see</a:t>
            </a:r>
            <a:r>
              <a:rPr lang="it-IT" sz="2000" dirty="0" smtClean="0">
                <a:solidFill>
                  <a:srgbClr val="7030A0"/>
                </a:solidFill>
              </a:rPr>
              <a:t> </a:t>
            </a:r>
            <a:r>
              <a:rPr lang="it-IT" sz="2000" dirty="0" err="1" smtClean="0">
                <a:solidFill>
                  <a:srgbClr val="7030A0"/>
                </a:solidFill>
              </a:rPr>
              <a:t>how</a:t>
            </a:r>
            <a:r>
              <a:rPr lang="it-IT" sz="2000" dirty="0" smtClean="0">
                <a:solidFill>
                  <a:srgbClr val="7030A0"/>
                </a:solidFill>
              </a:rPr>
              <a:t> the </a:t>
            </a:r>
            <a:r>
              <a:rPr lang="it-IT" sz="2000" dirty="0" err="1" smtClean="0">
                <a:solidFill>
                  <a:srgbClr val="7030A0"/>
                </a:solidFill>
              </a:rPr>
              <a:t>dcap</a:t>
            </a:r>
            <a:r>
              <a:rPr lang="it-IT" sz="2000" dirty="0" smtClean="0">
                <a:solidFill>
                  <a:srgbClr val="7030A0"/>
                </a:solidFill>
              </a:rPr>
              <a:t> </a:t>
            </a:r>
            <a:r>
              <a:rPr lang="it-IT" sz="2000" dirty="0" err="1" smtClean="0">
                <a:solidFill>
                  <a:srgbClr val="7030A0"/>
                </a:solidFill>
              </a:rPr>
              <a:t>influences</a:t>
            </a:r>
            <a:r>
              <a:rPr lang="it-IT" sz="2000" dirty="0" smtClean="0">
                <a:solidFill>
                  <a:srgbClr val="7030A0"/>
                </a:solidFill>
              </a:rPr>
              <a:t> the </a:t>
            </a:r>
            <a:r>
              <a:rPr lang="it-IT" sz="2000" dirty="0" err="1" smtClean="0">
                <a:solidFill>
                  <a:srgbClr val="7030A0"/>
                </a:solidFill>
              </a:rPr>
              <a:t>titration</a:t>
            </a:r>
            <a:r>
              <a:rPr lang="it-IT" dirty="0" smtClean="0"/>
              <a:t>.  </a:t>
            </a:r>
          </a:p>
          <a:p>
            <a:endParaRPr lang="it-IT" dirty="0" smtClean="0"/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rgbClr val="7030A0"/>
                </a:solidFill>
              </a:rPr>
              <a:t> </a:t>
            </a:r>
            <a:r>
              <a:rPr lang="it-IT" dirty="0" err="1" smtClean="0">
                <a:solidFill>
                  <a:srgbClr val="7030A0"/>
                </a:solidFill>
              </a:rPr>
              <a:t>Increasing</a:t>
            </a:r>
            <a:r>
              <a:rPr lang="it-IT" dirty="0" smtClean="0">
                <a:solidFill>
                  <a:srgbClr val="7030A0"/>
                </a:solidFill>
              </a:rPr>
              <a:t> the </a:t>
            </a:r>
            <a:r>
              <a:rPr lang="it-IT" dirty="0" err="1" smtClean="0">
                <a:solidFill>
                  <a:srgbClr val="7030A0"/>
                </a:solidFill>
              </a:rPr>
              <a:t>thickeness</a:t>
            </a:r>
            <a:r>
              <a:rPr lang="it-IT" dirty="0" smtClean="0">
                <a:solidFill>
                  <a:srgbClr val="7030A0"/>
                </a:solidFill>
              </a:rPr>
              <a:t> the </a:t>
            </a:r>
            <a:r>
              <a:rPr lang="it-IT" dirty="0" err="1" smtClean="0">
                <a:solidFill>
                  <a:srgbClr val="7030A0"/>
                </a:solidFill>
              </a:rPr>
              <a:t>interactions</a:t>
            </a:r>
            <a:r>
              <a:rPr lang="it-IT" dirty="0" smtClean="0">
                <a:solidFill>
                  <a:srgbClr val="7030A0"/>
                </a:solidFill>
              </a:rPr>
              <a:t> </a:t>
            </a:r>
            <a:r>
              <a:rPr lang="it-IT" dirty="0" err="1" smtClean="0">
                <a:solidFill>
                  <a:srgbClr val="7030A0"/>
                </a:solidFill>
              </a:rPr>
              <a:t>between</a:t>
            </a:r>
            <a:r>
              <a:rPr lang="it-IT" dirty="0" smtClean="0">
                <a:solidFill>
                  <a:srgbClr val="7030A0"/>
                </a:solidFill>
              </a:rPr>
              <a:t> </a:t>
            </a:r>
            <a:r>
              <a:rPr lang="it-IT" b="1" dirty="0" smtClean="0">
                <a:solidFill>
                  <a:srgbClr val="7030A0"/>
                </a:solidFill>
              </a:rPr>
              <a:t>Al</a:t>
            </a:r>
            <a:r>
              <a:rPr lang="it-IT" dirty="0" smtClean="0">
                <a:solidFill>
                  <a:srgbClr val="7030A0"/>
                </a:solidFill>
              </a:rPr>
              <a:t> and </a:t>
            </a:r>
            <a:r>
              <a:rPr lang="it-IT" b="1" dirty="0" smtClean="0">
                <a:solidFill>
                  <a:srgbClr val="7030A0"/>
                </a:solidFill>
              </a:rPr>
              <a:t>Si</a:t>
            </a:r>
            <a:r>
              <a:rPr lang="it-IT" dirty="0" smtClean="0">
                <a:solidFill>
                  <a:srgbClr val="7030A0"/>
                </a:solidFill>
              </a:rPr>
              <a:t> </a:t>
            </a:r>
            <a:r>
              <a:rPr lang="it-IT" dirty="0" err="1" smtClean="0">
                <a:solidFill>
                  <a:srgbClr val="7030A0"/>
                </a:solidFill>
              </a:rPr>
              <a:t>particles</a:t>
            </a:r>
            <a:r>
              <a:rPr lang="it-IT" dirty="0" smtClean="0">
                <a:solidFill>
                  <a:srgbClr val="7030A0"/>
                </a:solidFill>
              </a:rPr>
              <a:t> </a:t>
            </a:r>
            <a:r>
              <a:rPr lang="it-IT" dirty="0" err="1" smtClean="0">
                <a:solidFill>
                  <a:srgbClr val="7030A0"/>
                </a:solidFill>
              </a:rPr>
              <a:t>is</a:t>
            </a:r>
            <a:r>
              <a:rPr lang="it-IT" dirty="0" smtClean="0">
                <a:solidFill>
                  <a:srgbClr val="7030A0"/>
                </a:solidFill>
              </a:rPr>
              <a:t> </a:t>
            </a:r>
            <a:r>
              <a:rPr lang="it-IT" dirty="0" err="1" smtClean="0">
                <a:solidFill>
                  <a:srgbClr val="7030A0"/>
                </a:solidFill>
              </a:rPr>
              <a:t>weaker</a:t>
            </a:r>
            <a:r>
              <a:rPr lang="it-IT" dirty="0" smtClean="0">
                <a:solidFill>
                  <a:srgbClr val="7030A0"/>
                </a:solidFill>
              </a:rPr>
              <a:t> and the </a:t>
            </a:r>
            <a:r>
              <a:rPr lang="it-IT" dirty="0" err="1" smtClean="0">
                <a:solidFill>
                  <a:srgbClr val="7030A0"/>
                </a:solidFill>
              </a:rPr>
              <a:t>titration</a:t>
            </a:r>
            <a:r>
              <a:rPr lang="it-IT" dirty="0" smtClean="0">
                <a:solidFill>
                  <a:srgbClr val="7030A0"/>
                </a:solidFill>
              </a:rPr>
              <a:t> </a:t>
            </a:r>
            <a:r>
              <a:rPr lang="it-IT" dirty="0" err="1" smtClean="0">
                <a:solidFill>
                  <a:srgbClr val="7030A0"/>
                </a:solidFill>
              </a:rPr>
              <a:t>became</a:t>
            </a:r>
            <a:r>
              <a:rPr lang="it-IT" dirty="0" smtClean="0">
                <a:solidFill>
                  <a:srgbClr val="7030A0"/>
                </a:solidFill>
              </a:rPr>
              <a:t> more slow and easy.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rgbClr val="7030A0"/>
                </a:solidFill>
              </a:rPr>
              <a:t> The </a:t>
            </a:r>
            <a:r>
              <a:rPr lang="it-IT" dirty="0" err="1" smtClean="0">
                <a:solidFill>
                  <a:srgbClr val="7030A0"/>
                </a:solidFill>
              </a:rPr>
              <a:t>titration</a:t>
            </a:r>
            <a:r>
              <a:rPr lang="it-IT" dirty="0" smtClean="0">
                <a:solidFill>
                  <a:srgbClr val="7030A0"/>
                </a:solidFill>
              </a:rPr>
              <a:t> curve </a:t>
            </a:r>
            <a:r>
              <a:rPr lang="it-IT" dirty="0" err="1" smtClean="0">
                <a:solidFill>
                  <a:srgbClr val="7030A0"/>
                </a:solidFill>
              </a:rPr>
              <a:t>of</a:t>
            </a:r>
            <a:r>
              <a:rPr lang="it-IT" dirty="0" smtClean="0">
                <a:solidFill>
                  <a:srgbClr val="7030A0"/>
                </a:solidFill>
              </a:rPr>
              <a:t> the 500 Å </a:t>
            </a:r>
            <a:r>
              <a:rPr lang="it-IT" dirty="0" err="1" smtClean="0">
                <a:solidFill>
                  <a:srgbClr val="7030A0"/>
                </a:solidFill>
              </a:rPr>
              <a:t>dcap</a:t>
            </a:r>
            <a:r>
              <a:rPr lang="it-IT" dirty="0" smtClean="0">
                <a:solidFill>
                  <a:srgbClr val="7030A0"/>
                </a:solidFill>
              </a:rPr>
              <a:t> system </a:t>
            </a:r>
            <a:r>
              <a:rPr lang="it-IT" dirty="0" err="1" smtClean="0">
                <a:solidFill>
                  <a:srgbClr val="7030A0"/>
                </a:solidFill>
              </a:rPr>
              <a:t>looks</a:t>
            </a:r>
            <a:r>
              <a:rPr lang="it-IT" dirty="0" smtClean="0">
                <a:solidFill>
                  <a:srgbClr val="7030A0"/>
                </a:solidFill>
              </a:rPr>
              <a:t> </a:t>
            </a:r>
            <a:r>
              <a:rPr lang="it-IT" dirty="0" err="1" smtClean="0">
                <a:solidFill>
                  <a:srgbClr val="7030A0"/>
                </a:solidFill>
              </a:rPr>
              <a:t>like</a:t>
            </a:r>
            <a:r>
              <a:rPr lang="it-IT" dirty="0" smtClean="0">
                <a:solidFill>
                  <a:srgbClr val="7030A0"/>
                </a:solidFill>
              </a:rPr>
              <a:t> the </a:t>
            </a:r>
            <a:r>
              <a:rPr lang="it-IT" dirty="0" err="1" smtClean="0">
                <a:solidFill>
                  <a:srgbClr val="7030A0"/>
                </a:solidFill>
              </a:rPr>
              <a:t>titration</a:t>
            </a:r>
            <a:r>
              <a:rPr lang="it-IT" dirty="0" smtClean="0">
                <a:solidFill>
                  <a:srgbClr val="7030A0"/>
                </a:solidFill>
              </a:rPr>
              <a:t> curve </a:t>
            </a:r>
            <a:r>
              <a:rPr lang="it-IT" dirty="0" err="1" smtClean="0">
                <a:solidFill>
                  <a:srgbClr val="7030A0"/>
                </a:solidFill>
              </a:rPr>
              <a:t>of</a:t>
            </a:r>
            <a:r>
              <a:rPr lang="it-IT" dirty="0" smtClean="0">
                <a:solidFill>
                  <a:srgbClr val="7030A0"/>
                </a:solidFill>
              </a:rPr>
              <a:t> the </a:t>
            </a:r>
            <a:r>
              <a:rPr lang="it-IT" dirty="0" err="1" smtClean="0">
                <a:solidFill>
                  <a:srgbClr val="7030A0"/>
                </a:solidFill>
              </a:rPr>
              <a:t>systems</a:t>
            </a:r>
            <a:r>
              <a:rPr lang="it-IT" dirty="0" smtClean="0">
                <a:solidFill>
                  <a:srgbClr val="7030A0"/>
                </a:solidFill>
              </a:rPr>
              <a:t> </a:t>
            </a:r>
            <a:r>
              <a:rPr lang="it-IT" dirty="0" err="1" smtClean="0">
                <a:solidFill>
                  <a:srgbClr val="7030A0"/>
                </a:solidFill>
              </a:rPr>
              <a:t>of</a:t>
            </a:r>
            <a:r>
              <a:rPr lang="it-IT" dirty="0" smtClean="0">
                <a:solidFill>
                  <a:srgbClr val="7030A0"/>
                </a:solidFill>
              </a:rPr>
              <a:t> Al and Si alone </a:t>
            </a:r>
            <a:r>
              <a:rPr lang="it-IT" dirty="0" err="1" smtClean="0">
                <a:solidFill>
                  <a:srgbClr val="7030A0"/>
                </a:solidFill>
              </a:rPr>
              <a:t>without</a:t>
            </a:r>
            <a:r>
              <a:rPr lang="it-IT" dirty="0" smtClean="0">
                <a:solidFill>
                  <a:srgbClr val="7030A0"/>
                </a:solidFill>
              </a:rPr>
              <a:t> </a:t>
            </a:r>
            <a:r>
              <a:rPr lang="it-IT" dirty="0" err="1" smtClean="0">
                <a:solidFill>
                  <a:srgbClr val="7030A0"/>
                </a:solidFill>
              </a:rPr>
              <a:t>mutual</a:t>
            </a:r>
            <a:r>
              <a:rPr lang="it-IT" dirty="0" smtClean="0">
                <a:solidFill>
                  <a:srgbClr val="7030A0"/>
                </a:solidFill>
              </a:rPr>
              <a:t> </a:t>
            </a:r>
            <a:r>
              <a:rPr lang="it-IT" dirty="0" err="1" smtClean="0">
                <a:solidFill>
                  <a:srgbClr val="7030A0"/>
                </a:solidFill>
              </a:rPr>
              <a:t>interections</a:t>
            </a:r>
            <a:r>
              <a:rPr lang="it-IT" dirty="0" smtClean="0">
                <a:solidFill>
                  <a:srgbClr val="7030A0"/>
                </a:solidFill>
              </a:rPr>
              <a:t>. </a:t>
            </a:r>
            <a:endParaRPr lang="it-IT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1647725" y="1052736"/>
            <a:ext cx="5816785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50" dirty="0" err="1" smtClean="0">
                <a:ln w="12700" cmpd="sng">
                  <a:solidFill>
                    <a:srgbClr val="FFFF00"/>
                  </a:solidFill>
                  <a:prstDash val="solid"/>
                </a:ln>
                <a:solidFill>
                  <a:srgbClr val="7030A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Thank</a:t>
            </a:r>
            <a:r>
              <a:rPr lang="it-IT" sz="5400" b="1" cap="none" spc="50" dirty="0" smtClean="0">
                <a:ln w="12700" cmpd="sng">
                  <a:solidFill>
                    <a:srgbClr val="FFFF00"/>
                  </a:solidFill>
                  <a:prstDash val="solid"/>
                </a:ln>
                <a:solidFill>
                  <a:srgbClr val="7030A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</a:t>
            </a:r>
            <a:r>
              <a:rPr lang="it-IT" sz="5400" b="1" cap="none" spc="50" dirty="0" err="1" smtClean="0">
                <a:ln w="12700" cmpd="sng">
                  <a:solidFill>
                    <a:srgbClr val="FFFF00"/>
                  </a:solidFill>
                  <a:prstDash val="solid"/>
                </a:ln>
                <a:solidFill>
                  <a:srgbClr val="7030A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you</a:t>
            </a:r>
            <a:endParaRPr lang="it-IT" sz="5400" b="1" cap="none" spc="50" dirty="0" smtClean="0">
              <a:ln w="12700" cmpd="sng">
                <a:solidFill>
                  <a:srgbClr val="FFFF00"/>
                </a:solidFill>
                <a:prstDash val="solid"/>
              </a:ln>
              <a:solidFill>
                <a:srgbClr val="7030A0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 algn="ctr"/>
            <a:r>
              <a:rPr lang="it-IT" sz="5400" b="1" cap="none" spc="50" dirty="0" smtClean="0">
                <a:ln w="12700" cmpd="sng">
                  <a:solidFill>
                    <a:srgbClr val="FFFF00"/>
                  </a:solidFill>
                  <a:prstDash val="solid"/>
                </a:ln>
                <a:solidFill>
                  <a:srgbClr val="7030A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</a:t>
            </a:r>
            <a:r>
              <a:rPr lang="it-IT" sz="5400" b="1" cap="none" spc="50" dirty="0" err="1" smtClean="0">
                <a:ln w="12700" cmpd="sng">
                  <a:solidFill>
                    <a:srgbClr val="FFFF00"/>
                  </a:solidFill>
                  <a:prstDash val="solid"/>
                </a:ln>
                <a:solidFill>
                  <a:srgbClr val="7030A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for</a:t>
            </a:r>
            <a:r>
              <a:rPr lang="it-IT" sz="5400" b="1" cap="none" spc="50" dirty="0" smtClean="0">
                <a:ln w="12700" cmpd="sng">
                  <a:solidFill>
                    <a:srgbClr val="FFFF00"/>
                  </a:solidFill>
                  <a:prstDash val="solid"/>
                </a:ln>
                <a:solidFill>
                  <a:srgbClr val="7030A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</a:t>
            </a:r>
            <a:r>
              <a:rPr lang="it-IT" sz="5400" b="1" cap="none" spc="50" dirty="0" err="1" smtClean="0">
                <a:ln w="12700" cmpd="sng">
                  <a:solidFill>
                    <a:srgbClr val="FFFF00"/>
                  </a:solidFill>
                  <a:prstDash val="solid"/>
                </a:ln>
                <a:solidFill>
                  <a:srgbClr val="7030A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your</a:t>
            </a:r>
            <a:r>
              <a:rPr lang="it-IT" sz="5400" b="1" cap="none" spc="50" dirty="0" smtClean="0">
                <a:ln w="12700" cmpd="sng">
                  <a:solidFill>
                    <a:srgbClr val="FFFF00"/>
                  </a:solidFill>
                  <a:prstDash val="solid"/>
                </a:ln>
                <a:solidFill>
                  <a:srgbClr val="7030A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</a:t>
            </a:r>
            <a:r>
              <a:rPr lang="it-IT" sz="5400" b="1" cap="none" spc="50" dirty="0" err="1" smtClean="0">
                <a:ln w="12700" cmpd="sng">
                  <a:solidFill>
                    <a:srgbClr val="FFFF00"/>
                  </a:solidFill>
                  <a:prstDash val="solid"/>
                </a:ln>
                <a:solidFill>
                  <a:srgbClr val="7030A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attention</a:t>
            </a:r>
            <a:r>
              <a:rPr lang="it-IT" sz="5400" b="1" cap="none" spc="50" dirty="0" smtClean="0">
                <a:ln w="12700" cmpd="sng">
                  <a:solidFill>
                    <a:srgbClr val="FFFF00"/>
                  </a:solidFill>
                  <a:prstDash val="solid"/>
                </a:ln>
                <a:solidFill>
                  <a:srgbClr val="7030A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!</a:t>
            </a:r>
            <a:endParaRPr lang="it-IT" sz="5400" b="1" cap="none" spc="50" dirty="0">
              <a:ln w="12700" cmpd="sng">
                <a:solidFill>
                  <a:srgbClr val="FFFF00"/>
                </a:solidFill>
                <a:prstDash val="solid"/>
              </a:ln>
              <a:solidFill>
                <a:srgbClr val="7030A0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6732240" y="602128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7030A0"/>
                </a:solidFill>
              </a:rPr>
              <a:t>Costanza Tedesco</a:t>
            </a:r>
            <a:endParaRPr lang="it-IT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32656"/>
            <a:ext cx="7992888" cy="356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sellaDiTesto 4"/>
          <p:cNvSpPr txBox="1"/>
          <p:nvPr/>
        </p:nvSpPr>
        <p:spPr>
          <a:xfrm>
            <a:off x="539552" y="4077072"/>
            <a:ext cx="8352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 smtClean="0">
                <a:solidFill>
                  <a:srgbClr val="7030A0"/>
                </a:solidFill>
              </a:rPr>
              <a:t>Its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size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depends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from</a:t>
            </a:r>
            <a:r>
              <a:rPr lang="it-IT" sz="2400" dirty="0" smtClean="0">
                <a:solidFill>
                  <a:srgbClr val="7030A0"/>
                </a:solidFill>
              </a:rPr>
              <a:t> the </a:t>
            </a:r>
            <a:r>
              <a:rPr lang="it-IT" sz="2400" dirty="0" err="1" smtClean="0">
                <a:solidFill>
                  <a:srgbClr val="7030A0"/>
                </a:solidFill>
              </a:rPr>
              <a:t>deposit</a:t>
            </a:r>
            <a:r>
              <a:rPr lang="it-IT" sz="2400" dirty="0" smtClean="0">
                <a:solidFill>
                  <a:srgbClr val="7030A0"/>
                </a:solidFill>
              </a:rPr>
              <a:t> and </a:t>
            </a:r>
            <a:r>
              <a:rPr lang="it-IT" sz="2400" dirty="0" err="1" smtClean="0">
                <a:solidFill>
                  <a:srgbClr val="7030A0"/>
                </a:solidFill>
              </a:rPr>
              <a:t>varies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from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b="1" dirty="0" smtClean="0">
                <a:solidFill>
                  <a:srgbClr val="7030A0"/>
                </a:solidFill>
              </a:rPr>
              <a:t>50 </a:t>
            </a:r>
            <a:r>
              <a:rPr lang="it-IT" sz="2400" b="1" dirty="0" err="1" smtClean="0">
                <a:solidFill>
                  <a:srgbClr val="7030A0"/>
                </a:solidFill>
              </a:rPr>
              <a:t>to</a:t>
            </a:r>
            <a:r>
              <a:rPr lang="it-IT" sz="2400" b="1" dirty="0" smtClean="0">
                <a:solidFill>
                  <a:srgbClr val="7030A0"/>
                </a:solidFill>
              </a:rPr>
              <a:t> 70 </a:t>
            </a:r>
            <a:r>
              <a:rPr lang="it-IT" sz="2400" b="1" dirty="0" err="1" smtClean="0">
                <a:solidFill>
                  <a:srgbClr val="7030A0"/>
                </a:solidFill>
              </a:rPr>
              <a:t>nm</a:t>
            </a:r>
            <a:r>
              <a:rPr lang="it-IT" sz="2400" b="1" dirty="0" smtClean="0">
                <a:solidFill>
                  <a:srgbClr val="7030A0"/>
                </a:solidFill>
              </a:rPr>
              <a:t> in </a:t>
            </a:r>
            <a:r>
              <a:rPr lang="it-IT" sz="2400" b="1" dirty="0" err="1" smtClean="0">
                <a:solidFill>
                  <a:srgbClr val="7030A0"/>
                </a:solidFill>
              </a:rPr>
              <a:t>external</a:t>
            </a:r>
            <a:r>
              <a:rPr lang="it-IT" sz="2400" b="1" dirty="0" smtClean="0">
                <a:solidFill>
                  <a:srgbClr val="7030A0"/>
                </a:solidFill>
              </a:rPr>
              <a:t> </a:t>
            </a:r>
            <a:r>
              <a:rPr lang="it-IT" sz="2400" b="1" dirty="0" err="1" smtClean="0">
                <a:solidFill>
                  <a:srgbClr val="7030A0"/>
                </a:solidFill>
              </a:rPr>
              <a:t>diameter</a:t>
            </a:r>
            <a:r>
              <a:rPr lang="it-IT" sz="2400" b="1" dirty="0" smtClean="0">
                <a:solidFill>
                  <a:srgbClr val="7030A0"/>
                </a:solidFill>
              </a:rPr>
              <a:t> and 10 </a:t>
            </a:r>
            <a:r>
              <a:rPr lang="it-IT" sz="2400" b="1" dirty="0" err="1" smtClean="0">
                <a:solidFill>
                  <a:srgbClr val="7030A0"/>
                </a:solidFill>
              </a:rPr>
              <a:t>to</a:t>
            </a:r>
            <a:r>
              <a:rPr lang="it-IT" sz="2400" b="1" dirty="0" smtClean="0">
                <a:solidFill>
                  <a:srgbClr val="7030A0"/>
                </a:solidFill>
              </a:rPr>
              <a:t> 20 </a:t>
            </a:r>
            <a:r>
              <a:rPr lang="it-IT" sz="2400" b="1" dirty="0" err="1" smtClean="0">
                <a:solidFill>
                  <a:srgbClr val="7030A0"/>
                </a:solidFill>
              </a:rPr>
              <a:t>nm</a:t>
            </a:r>
            <a:r>
              <a:rPr lang="it-IT" sz="2400" b="1" dirty="0" smtClean="0">
                <a:solidFill>
                  <a:srgbClr val="7030A0"/>
                </a:solidFill>
              </a:rPr>
              <a:t> </a:t>
            </a:r>
            <a:r>
              <a:rPr lang="it-IT" sz="2400" b="1" dirty="0" err="1" smtClean="0">
                <a:solidFill>
                  <a:srgbClr val="7030A0"/>
                </a:solidFill>
              </a:rPr>
              <a:t>diameter</a:t>
            </a:r>
            <a:r>
              <a:rPr lang="it-IT" sz="2400" b="1" dirty="0" smtClean="0">
                <a:solidFill>
                  <a:srgbClr val="7030A0"/>
                </a:solidFill>
              </a:rPr>
              <a:t> </a:t>
            </a:r>
            <a:r>
              <a:rPr lang="it-IT" sz="2400" b="1" dirty="0" err="1" smtClean="0">
                <a:solidFill>
                  <a:srgbClr val="7030A0"/>
                </a:solidFill>
              </a:rPr>
              <a:t>for</a:t>
            </a:r>
            <a:r>
              <a:rPr lang="it-IT" sz="2400" b="1" dirty="0" smtClean="0">
                <a:solidFill>
                  <a:srgbClr val="7030A0"/>
                </a:solidFill>
              </a:rPr>
              <a:t> the lumen</a:t>
            </a:r>
            <a:r>
              <a:rPr lang="it-IT" sz="2400" dirty="0" smtClean="0">
                <a:solidFill>
                  <a:srgbClr val="7030A0"/>
                </a:solidFill>
              </a:rPr>
              <a:t>. The </a:t>
            </a:r>
            <a:r>
              <a:rPr lang="it-IT" sz="2400" dirty="0" err="1" smtClean="0">
                <a:solidFill>
                  <a:srgbClr val="7030A0"/>
                </a:solidFill>
              </a:rPr>
              <a:t>tubes</a:t>
            </a:r>
            <a:r>
              <a:rPr lang="it-IT" sz="2400" dirty="0" smtClean="0">
                <a:solidFill>
                  <a:srgbClr val="7030A0"/>
                </a:solidFill>
              </a:rPr>
              <a:t>’ </a:t>
            </a:r>
            <a:r>
              <a:rPr lang="it-IT" sz="2400" dirty="0" err="1" smtClean="0">
                <a:solidFill>
                  <a:srgbClr val="7030A0"/>
                </a:solidFill>
              </a:rPr>
              <a:t>lenghts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range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within</a:t>
            </a:r>
            <a:r>
              <a:rPr lang="it-IT" sz="2400" dirty="0" smtClean="0">
                <a:solidFill>
                  <a:srgbClr val="7030A0"/>
                </a:solidFill>
              </a:rPr>
              <a:t> 0.5-1.5 µm and </a:t>
            </a:r>
            <a:r>
              <a:rPr lang="it-IT" sz="2400" dirty="0" err="1" smtClean="0">
                <a:solidFill>
                  <a:srgbClr val="7030A0"/>
                </a:solidFill>
              </a:rPr>
              <a:t>their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walls</a:t>
            </a:r>
            <a:r>
              <a:rPr lang="it-IT" sz="2400" dirty="0" smtClean="0">
                <a:solidFill>
                  <a:srgbClr val="7030A0"/>
                </a:solidFill>
              </a:rPr>
              <a:t> are </a:t>
            </a:r>
            <a:r>
              <a:rPr lang="it-IT" sz="2400" dirty="0" err="1" smtClean="0">
                <a:solidFill>
                  <a:srgbClr val="7030A0"/>
                </a:solidFill>
              </a:rPr>
              <a:t>formed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by</a:t>
            </a:r>
            <a:r>
              <a:rPr lang="it-IT" sz="2400" dirty="0" smtClean="0">
                <a:solidFill>
                  <a:srgbClr val="7030A0"/>
                </a:solidFill>
              </a:rPr>
              <a:t> the </a:t>
            </a:r>
            <a:r>
              <a:rPr lang="it-IT" sz="2400" dirty="0" err="1" smtClean="0">
                <a:solidFill>
                  <a:srgbClr val="7030A0"/>
                </a:solidFill>
              </a:rPr>
              <a:t>rolling</a:t>
            </a:r>
            <a:r>
              <a:rPr lang="it-IT" sz="2400" dirty="0" smtClean="0">
                <a:solidFill>
                  <a:srgbClr val="7030A0"/>
                </a:solidFill>
              </a:rPr>
              <a:t>  </a:t>
            </a:r>
            <a:r>
              <a:rPr lang="it-IT" sz="2400" dirty="0" err="1" smtClean="0">
                <a:solidFill>
                  <a:srgbClr val="7030A0"/>
                </a:solidFill>
              </a:rPr>
              <a:t>of</a:t>
            </a:r>
            <a:r>
              <a:rPr lang="it-IT" sz="2400" dirty="0" smtClean="0">
                <a:solidFill>
                  <a:srgbClr val="7030A0"/>
                </a:solidFill>
              </a:rPr>
              <a:t> 15-20 </a:t>
            </a:r>
            <a:r>
              <a:rPr lang="it-IT" sz="2400" dirty="0" err="1" smtClean="0">
                <a:solidFill>
                  <a:srgbClr val="7030A0"/>
                </a:solidFill>
              </a:rPr>
              <a:t>aluminosilicate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layers</a:t>
            </a:r>
            <a:r>
              <a:rPr lang="it-IT" sz="2400" dirty="0" smtClean="0">
                <a:solidFill>
                  <a:srgbClr val="7030A0"/>
                </a:solidFill>
              </a:rPr>
              <a:t>.</a:t>
            </a:r>
          </a:p>
          <a:p>
            <a:r>
              <a:rPr lang="it-IT" sz="2400" dirty="0" smtClean="0">
                <a:solidFill>
                  <a:srgbClr val="7030A0"/>
                </a:solidFill>
              </a:rPr>
              <a:t>The </a:t>
            </a:r>
            <a:r>
              <a:rPr lang="it-IT" sz="2400" dirty="0" err="1" smtClean="0">
                <a:solidFill>
                  <a:srgbClr val="7030A0"/>
                </a:solidFill>
              </a:rPr>
              <a:t>presence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of</a:t>
            </a:r>
            <a:r>
              <a:rPr lang="it-IT" sz="2400" dirty="0" smtClean="0">
                <a:solidFill>
                  <a:srgbClr val="7030A0"/>
                </a:solidFill>
              </a:rPr>
              <a:t> water </a:t>
            </a:r>
            <a:r>
              <a:rPr lang="it-IT" sz="2400" dirty="0" err="1" smtClean="0">
                <a:solidFill>
                  <a:srgbClr val="7030A0"/>
                </a:solidFill>
              </a:rPr>
              <a:t>molecules</a:t>
            </a:r>
            <a:r>
              <a:rPr lang="it-IT" sz="2400" dirty="0" smtClean="0">
                <a:solidFill>
                  <a:srgbClr val="7030A0"/>
                </a:solidFill>
              </a:rPr>
              <a:t> in the </a:t>
            </a:r>
            <a:r>
              <a:rPr lang="it-IT" sz="2400" dirty="0" err="1" smtClean="0">
                <a:solidFill>
                  <a:srgbClr val="7030A0"/>
                </a:solidFill>
              </a:rPr>
              <a:t>interlayer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determines</a:t>
            </a:r>
            <a:r>
              <a:rPr lang="it-IT" sz="2400" dirty="0" smtClean="0">
                <a:solidFill>
                  <a:srgbClr val="7030A0"/>
                </a:solidFill>
              </a:rPr>
              <a:t> a </a:t>
            </a:r>
            <a:r>
              <a:rPr lang="it-IT" sz="2400" dirty="0" err="1" smtClean="0">
                <a:solidFill>
                  <a:srgbClr val="7030A0"/>
                </a:solidFill>
              </a:rPr>
              <a:t>decrease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of</a:t>
            </a:r>
            <a:r>
              <a:rPr lang="it-IT" sz="2400" dirty="0" smtClean="0">
                <a:solidFill>
                  <a:srgbClr val="7030A0"/>
                </a:solidFill>
              </a:rPr>
              <a:t> the </a:t>
            </a:r>
            <a:r>
              <a:rPr lang="it-IT" sz="2400" dirty="0" err="1" smtClean="0">
                <a:solidFill>
                  <a:srgbClr val="7030A0"/>
                </a:solidFill>
              </a:rPr>
              <a:t>spacing</a:t>
            </a:r>
            <a:r>
              <a:rPr lang="it-IT" sz="2400" dirty="0" smtClean="0">
                <a:solidFill>
                  <a:srgbClr val="7030A0"/>
                </a:solidFill>
              </a:rPr>
              <a:t> in the </a:t>
            </a:r>
            <a:r>
              <a:rPr lang="it-IT" sz="2400" dirty="0" err="1" smtClean="0">
                <a:solidFill>
                  <a:srgbClr val="7030A0"/>
                </a:solidFill>
              </a:rPr>
              <a:t>multilayer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walls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from</a:t>
            </a:r>
            <a:r>
              <a:rPr lang="it-IT" sz="2400" dirty="0" smtClean="0">
                <a:solidFill>
                  <a:srgbClr val="7030A0"/>
                </a:solidFill>
              </a:rPr>
              <a:t> 1 </a:t>
            </a:r>
            <a:r>
              <a:rPr lang="it-IT" sz="2400" dirty="0" err="1" smtClean="0">
                <a:solidFill>
                  <a:srgbClr val="7030A0"/>
                </a:solidFill>
              </a:rPr>
              <a:t>to</a:t>
            </a:r>
            <a:r>
              <a:rPr lang="it-IT" sz="2400" dirty="0" smtClean="0">
                <a:solidFill>
                  <a:srgbClr val="7030A0"/>
                </a:solidFill>
              </a:rPr>
              <a:t> 0.7 </a:t>
            </a:r>
            <a:r>
              <a:rPr lang="it-IT" sz="2400" dirty="0" err="1" smtClean="0">
                <a:solidFill>
                  <a:srgbClr val="7030A0"/>
                </a:solidFill>
              </a:rPr>
              <a:t>nm</a:t>
            </a:r>
            <a:r>
              <a:rPr lang="it-IT" sz="2400" dirty="0" smtClean="0">
                <a:solidFill>
                  <a:srgbClr val="7030A0"/>
                </a:solidFill>
              </a:rPr>
              <a:t>.</a:t>
            </a:r>
            <a:endParaRPr lang="it-IT" sz="24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600" dirty="0" smtClean="0">
                <a:solidFill>
                  <a:srgbClr val="7030A0"/>
                </a:solidFill>
              </a:rPr>
              <a:t>The </a:t>
            </a:r>
            <a:r>
              <a:rPr lang="it-IT" sz="3600" dirty="0" err="1" smtClean="0">
                <a:solidFill>
                  <a:srgbClr val="7030A0"/>
                </a:solidFill>
              </a:rPr>
              <a:t>Halloysite</a:t>
            </a:r>
            <a:r>
              <a:rPr lang="it-IT" sz="3600" dirty="0" smtClean="0">
                <a:solidFill>
                  <a:srgbClr val="7030A0"/>
                </a:solidFill>
              </a:rPr>
              <a:t> </a:t>
            </a:r>
            <a:r>
              <a:rPr lang="it-IT" sz="3600" dirty="0" err="1" smtClean="0">
                <a:solidFill>
                  <a:srgbClr val="7030A0"/>
                </a:solidFill>
              </a:rPr>
              <a:t>particular</a:t>
            </a:r>
            <a:r>
              <a:rPr lang="it-IT" sz="3600" dirty="0" smtClean="0">
                <a:solidFill>
                  <a:srgbClr val="7030A0"/>
                </a:solidFill>
              </a:rPr>
              <a:t> </a:t>
            </a:r>
            <a:r>
              <a:rPr lang="it-IT" sz="3600" dirty="0" err="1" smtClean="0">
                <a:solidFill>
                  <a:srgbClr val="7030A0"/>
                </a:solidFill>
              </a:rPr>
              <a:t>structure</a:t>
            </a:r>
            <a:r>
              <a:rPr lang="it-IT" sz="3600" dirty="0" smtClean="0">
                <a:solidFill>
                  <a:srgbClr val="7030A0"/>
                </a:solidFill>
              </a:rPr>
              <a:t> </a:t>
            </a:r>
            <a:r>
              <a:rPr lang="it-IT" sz="3600" dirty="0" err="1" smtClean="0">
                <a:solidFill>
                  <a:srgbClr val="7030A0"/>
                </a:solidFill>
              </a:rPr>
              <a:t>allows</a:t>
            </a:r>
            <a:r>
              <a:rPr lang="it-IT" sz="3600" dirty="0" smtClean="0">
                <a:solidFill>
                  <a:srgbClr val="7030A0"/>
                </a:solidFill>
              </a:rPr>
              <a:t> </a:t>
            </a:r>
            <a:r>
              <a:rPr lang="it-IT" sz="3600" dirty="0" err="1" smtClean="0">
                <a:solidFill>
                  <a:srgbClr val="7030A0"/>
                </a:solidFill>
              </a:rPr>
              <a:t>it</a:t>
            </a:r>
            <a:r>
              <a:rPr lang="it-IT" sz="3600" dirty="0" smtClean="0">
                <a:solidFill>
                  <a:srgbClr val="7030A0"/>
                </a:solidFill>
              </a:rPr>
              <a:t> </a:t>
            </a:r>
            <a:r>
              <a:rPr lang="it-IT" sz="3600" dirty="0" err="1" smtClean="0">
                <a:solidFill>
                  <a:srgbClr val="7030A0"/>
                </a:solidFill>
              </a:rPr>
              <a:t>several</a:t>
            </a:r>
            <a:r>
              <a:rPr lang="it-IT" sz="3600" dirty="0" smtClean="0">
                <a:solidFill>
                  <a:srgbClr val="7030A0"/>
                </a:solidFill>
              </a:rPr>
              <a:t> </a:t>
            </a:r>
            <a:r>
              <a:rPr lang="it-IT" sz="3600" dirty="0" err="1" smtClean="0">
                <a:solidFill>
                  <a:srgbClr val="7030A0"/>
                </a:solidFill>
              </a:rPr>
              <a:t>intristing</a:t>
            </a:r>
            <a:r>
              <a:rPr lang="it-IT" sz="3600" dirty="0" smtClean="0">
                <a:solidFill>
                  <a:srgbClr val="7030A0"/>
                </a:solidFill>
              </a:rPr>
              <a:t> </a:t>
            </a:r>
            <a:r>
              <a:rPr lang="it-IT" sz="3600" dirty="0" err="1" smtClean="0">
                <a:solidFill>
                  <a:srgbClr val="7030A0"/>
                </a:solidFill>
              </a:rPr>
              <a:t>elottrostatics</a:t>
            </a:r>
            <a:r>
              <a:rPr lang="it-IT" sz="3600" dirty="0" smtClean="0">
                <a:solidFill>
                  <a:srgbClr val="7030A0"/>
                </a:solidFill>
              </a:rPr>
              <a:t> </a:t>
            </a:r>
            <a:r>
              <a:rPr lang="it-IT" sz="3600" dirty="0" err="1" smtClean="0">
                <a:solidFill>
                  <a:srgbClr val="7030A0"/>
                </a:solidFill>
              </a:rPr>
              <a:t>interactions</a:t>
            </a:r>
            <a:r>
              <a:rPr lang="it-IT" sz="3600" dirty="0" smtClean="0">
                <a:solidFill>
                  <a:srgbClr val="7030A0"/>
                </a:solidFill>
              </a:rPr>
              <a:t>:</a:t>
            </a:r>
            <a:endParaRPr lang="it-IT" sz="3600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1916831"/>
            <a:ext cx="4355976" cy="3788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 descr="C:\Users\Pc_User\traineeship norway\material\c7tb00316a-f4_hi-re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04864"/>
            <a:ext cx="4661904" cy="30243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dirty="0" smtClean="0">
                <a:solidFill>
                  <a:srgbClr val="7030A0"/>
                </a:solidFill>
              </a:rPr>
              <a:t>pH sensitive:</a:t>
            </a:r>
            <a:endParaRPr lang="it-IT" dirty="0">
              <a:solidFill>
                <a:srgbClr val="7030A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 smtClean="0">
                <a:solidFill>
                  <a:srgbClr val="7030A0"/>
                </a:solidFill>
              </a:rPr>
              <a:t>The </a:t>
            </a:r>
            <a:r>
              <a:rPr lang="it-IT" sz="2400" dirty="0" err="1" smtClean="0">
                <a:solidFill>
                  <a:srgbClr val="7030A0"/>
                </a:solidFill>
              </a:rPr>
              <a:t>surface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charge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of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Halloysite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was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estimated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by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el-GR" sz="2400" b="1" dirty="0" smtClean="0">
                <a:solidFill>
                  <a:srgbClr val="7030A0"/>
                </a:solidFill>
              </a:rPr>
              <a:t>ζ</a:t>
            </a:r>
            <a:r>
              <a:rPr lang="it-IT" sz="2400" b="1" dirty="0" smtClean="0">
                <a:solidFill>
                  <a:srgbClr val="7030A0"/>
                </a:solidFill>
              </a:rPr>
              <a:t> </a:t>
            </a:r>
            <a:r>
              <a:rPr lang="it-IT" sz="2400" b="1" dirty="0" err="1" smtClean="0">
                <a:solidFill>
                  <a:srgbClr val="7030A0"/>
                </a:solidFill>
              </a:rPr>
              <a:t>potential</a:t>
            </a:r>
            <a:r>
              <a:rPr lang="it-IT" sz="2400" b="1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measurements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as</a:t>
            </a:r>
            <a:r>
              <a:rPr lang="it-IT" sz="2400" dirty="0" smtClean="0">
                <a:solidFill>
                  <a:srgbClr val="7030A0"/>
                </a:solidFill>
              </a:rPr>
              <a:t> a </a:t>
            </a:r>
            <a:r>
              <a:rPr lang="it-IT" sz="2400" dirty="0" err="1" smtClean="0">
                <a:solidFill>
                  <a:srgbClr val="7030A0"/>
                </a:solidFill>
              </a:rPr>
              <a:t>function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of</a:t>
            </a:r>
            <a:r>
              <a:rPr lang="it-IT" sz="2400" dirty="0" smtClean="0">
                <a:solidFill>
                  <a:srgbClr val="7030A0"/>
                </a:solidFill>
              </a:rPr>
              <a:t> pH.</a:t>
            </a:r>
          </a:p>
          <a:p>
            <a:r>
              <a:rPr lang="it-IT" sz="2400" dirty="0" smtClean="0">
                <a:solidFill>
                  <a:srgbClr val="7030A0"/>
                </a:solidFill>
              </a:rPr>
              <a:t>In </a:t>
            </a:r>
            <a:r>
              <a:rPr lang="it-IT" sz="2400" dirty="0" err="1" smtClean="0">
                <a:solidFill>
                  <a:srgbClr val="7030A0"/>
                </a:solidFill>
              </a:rPr>
              <a:t>each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nanotubes</a:t>
            </a:r>
            <a:r>
              <a:rPr lang="it-IT" sz="2400" dirty="0" smtClean="0">
                <a:solidFill>
                  <a:srgbClr val="7030A0"/>
                </a:solidFill>
              </a:rPr>
              <a:t>,the </a:t>
            </a:r>
            <a:r>
              <a:rPr lang="it-IT" sz="2400" dirty="0" err="1" smtClean="0">
                <a:solidFill>
                  <a:srgbClr val="7030A0"/>
                </a:solidFill>
              </a:rPr>
              <a:t>inner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surface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is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b="1" dirty="0" err="1" smtClean="0">
                <a:solidFill>
                  <a:srgbClr val="7030A0"/>
                </a:solidFill>
              </a:rPr>
              <a:t>positively</a:t>
            </a:r>
            <a:r>
              <a:rPr lang="it-IT" sz="2400" b="1" dirty="0" smtClean="0">
                <a:solidFill>
                  <a:srgbClr val="7030A0"/>
                </a:solidFill>
              </a:rPr>
              <a:t> </a:t>
            </a:r>
            <a:r>
              <a:rPr lang="it-IT" sz="2400" b="1" dirty="0" err="1" smtClean="0">
                <a:solidFill>
                  <a:srgbClr val="7030A0"/>
                </a:solidFill>
              </a:rPr>
              <a:t>charged</a:t>
            </a:r>
            <a:r>
              <a:rPr lang="it-IT" sz="2400" b="1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bacause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of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b="1" dirty="0" err="1" smtClean="0">
                <a:solidFill>
                  <a:srgbClr val="7030A0"/>
                </a:solidFill>
              </a:rPr>
              <a:t>protonation</a:t>
            </a:r>
            <a:r>
              <a:rPr lang="it-IT" sz="2400" b="1" dirty="0" smtClean="0">
                <a:solidFill>
                  <a:srgbClr val="7030A0"/>
                </a:solidFill>
              </a:rPr>
              <a:t> </a:t>
            </a:r>
            <a:r>
              <a:rPr lang="it-IT" sz="2400" b="1" dirty="0" err="1" smtClean="0">
                <a:solidFill>
                  <a:srgbClr val="7030A0"/>
                </a:solidFill>
              </a:rPr>
              <a:t>of</a:t>
            </a:r>
            <a:r>
              <a:rPr lang="it-IT" sz="2400" b="1" dirty="0" smtClean="0">
                <a:solidFill>
                  <a:srgbClr val="7030A0"/>
                </a:solidFill>
              </a:rPr>
              <a:t> </a:t>
            </a:r>
            <a:r>
              <a:rPr lang="it-IT" sz="2400" b="1" dirty="0" err="1" smtClean="0">
                <a:solidFill>
                  <a:srgbClr val="7030A0"/>
                </a:solidFill>
              </a:rPr>
              <a:t>AlOH</a:t>
            </a:r>
            <a:r>
              <a:rPr lang="it-IT" sz="2400" b="1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groups</a:t>
            </a:r>
            <a:r>
              <a:rPr lang="it-IT" sz="2400" dirty="0" smtClean="0">
                <a:solidFill>
                  <a:srgbClr val="7030A0"/>
                </a:solidFill>
              </a:rPr>
              <a:t> at low pH.</a:t>
            </a:r>
          </a:p>
          <a:p>
            <a:r>
              <a:rPr lang="it-IT" sz="2400" dirty="0" err="1" smtClean="0">
                <a:solidFill>
                  <a:srgbClr val="7030A0"/>
                </a:solidFill>
              </a:rPr>
              <a:t>Instead</a:t>
            </a:r>
            <a:r>
              <a:rPr lang="it-IT" sz="2400" dirty="0" smtClean="0">
                <a:solidFill>
                  <a:srgbClr val="7030A0"/>
                </a:solidFill>
              </a:rPr>
              <a:t>, at pH </a:t>
            </a:r>
            <a:r>
              <a:rPr lang="it-IT" sz="2400" dirty="0" err="1" smtClean="0">
                <a:solidFill>
                  <a:srgbClr val="7030A0"/>
                </a:solidFill>
              </a:rPr>
              <a:t>higher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than</a:t>
            </a:r>
            <a:r>
              <a:rPr lang="it-IT" sz="2400" dirty="0" smtClean="0">
                <a:solidFill>
                  <a:srgbClr val="7030A0"/>
                </a:solidFill>
              </a:rPr>
              <a:t> 2, the </a:t>
            </a:r>
            <a:r>
              <a:rPr lang="it-IT" sz="2400" dirty="0" err="1" smtClean="0">
                <a:solidFill>
                  <a:srgbClr val="7030A0"/>
                </a:solidFill>
              </a:rPr>
              <a:t>gradual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b="1" dirty="0" err="1" smtClean="0">
                <a:solidFill>
                  <a:srgbClr val="7030A0"/>
                </a:solidFill>
              </a:rPr>
              <a:t>deprotonation</a:t>
            </a:r>
            <a:r>
              <a:rPr lang="it-IT" sz="2400" b="1" dirty="0" smtClean="0">
                <a:solidFill>
                  <a:srgbClr val="7030A0"/>
                </a:solidFill>
              </a:rPr>
              <a:t> </a:t>
            </a:r>
            <a:r>
              <a:rPr lang="it-IT" sz="2400" b="1" dirty="0" err="1" smtClean="0">
                <a:solidFill>
                  <a:srgbClr val="7030A0"/>
                </a:solidFill>
              </a:rPr>
              <a:t>of</a:t>
            </a:r>
            <a:r>
              <a:rPr lang="it-IT" sz="2400" b="1" dirty="0" smtClean="0">
                <a:solidFill>
                  <a:srgbClr val="7030A0"/>
                </a:solidFill>
              </a:rPr>
              <a:t> </a:t>
            </a:r>
            <a:r>
              <a:rPr lang="it-IT" sz="2400" b="1" dirty="0" err="1" smtClean="0">
                <a:solidFill>
                  <a:srgbClr val="7030A0"/>
                </a:solidFill>
              </a:rPr>
              <a:t>SiOH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grups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causes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an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excess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of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b="1" dirty="0" smtClean="0">
                <a:solidFill>
                  <a:srgbClr val="7030A0"/>
                </a:solidFill>
              </a:rPr>
              <a:t>negative </a:t>
            </a:r>
            <a:r>
              <a:rPr lang="it-IT" sz="2400" b="1" dirty="0" err="1" smtClean="0">
                <a:solidFill>
                  <a:srgbClr val="7030A0"/>
                </a:solidFill>
              </a:rPr>
              <a:t>charges</a:t>
            </a:r>
            <a:r>
              <a:rPr lang="it-IT" sz="2400" b="1" dirty="0" smtClean="0">
                <a:solidFill>
                  <a:srgbClr val="7030A0"/>
                </a:solidFill>
              </a:rPr>
              <a:t> </a:t>
            </a:r>
            <a:r>
              <a:rPr lang="it-IT" sz="2400" dirty="0" smtClean="0">
                <a:solidFill>
                  <a:srgbClr val="7030A0"/>
                </a:solidFill>
              </a:rPr>
              <a:t>on the </a:t>
            </a:r>
            <a:r>
              <a:rPr lang="it-IT" sz="2400" dirty="0" err="1" smtClean="0">
                <a:solidFill>
                  <a:srgbClr val="7030A0"/>
                </a:solidFill>
              </a:rPr>
              <a:t>outer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surface</a:t>
            </a:r>
            <a:r>
              <a:rPr lang="it-IT" sz="2400" dirty="0" smtClean="0">
                <a:solidFill>
                  <a:srgbClr val="7030A0"/>
                </a:solidFill>
              </a:rPr>
              <a:t>.</a:t>
            </a:r>
          </a:p>
          <a:p>
            <a:r>
              <a:rPr lang="it-IT" sz="2400" dirty="0" smtClean="0">
                <a:solidFill>
                  <a:srgbClr val="7030A0"/>
                </a:solidFill>
              </a:rPr>
              <a:t>The </a:t>
            </a:r>
            <a:r>
              <a:rPr lang="it-IT" sz="2400" dirty="0" err="1" smtClean="0">
                <a:solidFill>
                  <a:srgbClr val="7030A0"/>
                </a:solidFill>
              </a:rPr>
              <a:t>numerous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hydroxyl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groups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of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Halloysites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together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with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their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particular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dispotition</a:t>
            </a:r>
            <a:r>
              <a:rPr lang="it-IT" sz="2400" dirty="0" smtClean="0">
                <a:solidFill>
                  <a:srgbClr val="7030A0"/>
                </a:solidFill>
              </a:rPr>
              <a:t> in the </a:t>
            </a:r>
            <a:r>
              <a:rPr lang="it-IT" sz="2400" dirty="0" err="1" smtClean="0">
                <a:solidFill>
                  <a:srgbClr val="7030A0"/>
                </a:solidFill>
              </a:rPr>
              <a:t>inner</a:t>
            </a:r>
            <a:r>
              <a:rPr lang="it-IT" sz="2400" dirty="0" smtClean="0">
                <a:solidFill>
                  <a:srgbClr val="7030A0"/>
                </a:solidFill>
              </a:rPr>
              <a:t> and the </a:t>
            </a:r>
            <a:r>
              <a:rPr lang="it-IT" sz="2400" dirty="0" err="1" smtClean="0">
                <a:solidFill>
                  <a:srgbClr val="7030A0"/>
                </a:solidFill>
              </a:rPr>
              <a:t>outer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surfaces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of</a:t>
            </a:r>
            <a:r>
              <a:rPr lang="it-IT" sz="2400" dirty="0" smtClean="0">
                <a:solidFill>
                  <a:srgbClr val="7030A0"/>
                </a:solidFill>
              </a:rPr>
              <a:t> the </a:t>
            </a:r>
            <a:r>
              <a:rPr lang="it-IT" sz="2400" dirty="0" err="1" smtClean="0">
                <a:solidFill>
                  <a:srgbClr val="7030A0"/>
                </a:solidFill>
              </a:rPr>
              <a:t>nanotubes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make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very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difficult</a:t>
            </a:r>
            <a:r>
              <a:rPr lang="it-IT" sz="2400" dirty="0" smtClean="0">
                <a:solidFill>
                  <a:srgbClr val="7030A0"/>
                </a:solidFill>
              </a:rPr>
              <a:t> the </a:t>
            </a:r>
            <a:r>
              <a:rPr lang="it-IT" sz="2400" dirty="0" err="1" smtClean="0">
                <a:solidFill>
                  <a:srgbClr val="7030A0"/>
                </a:solidFill>
              </a:rPr>
              <a:t>study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of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acid-base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properties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of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this</a:t>
            </a:r>
            <a:r>
              <a:rPr lang="it-IT" sz="2400" dirty="0" smtClean="0">
                <a:solidFill>
                  <a:srgbClr val="7030A0"/>
                </a:solidFill>
              </a:rPr>
              <a:t> material.</a:t>
            </a:r>
            <a:endParaRPr lang="it-IT" sz="24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dirty="0" smtClean="0">
                <a:solidFill>
                  <a:srgbClr val="7030A0"/>
                </a:solidFill>
              </a:rPr>
              <a:t>ζ</a:t>
            </a:r>
            <a:r>
              <a:rPr lang="it-IT" dirty="0" smtClean="0">
                <a:solidFill>
                  <a:srgbClr val="7030A0"/>
                </a:solidFill>
              </a:rPr>
              <a:t> </a:t>
            </a:r>
            <a:r>
              <a:rPr lang="it-IT" dirty="0" err="1" smtClean="0">
                <a:solidFill>
                  <a:srgbClr val="7030A0"/>
                </a:solidFill>
              </a:rPr>
              <a:t>potential</a:t>
            </a:r>
            <a:r>
              <a:rPr lang="it-IT" dirty="0" smtClean="0">
                <a:solidFill>
                  <a:srgbClr val="7030A0"/>
                </a:solidFill>
              </a:rPr>
              <a:t>:</a:t>
            </a:r>
            <a:endParaRPr lang="it-IT" dirty="0">
              <a:solidFill>
                <a:srgbClr val="7030A0"/>
              </a:solidFill>
            </a:endParaRPr>
          </a:p>
        </p:txBody>
      </p:sp>
      <p:pic>
        <p:nvPicPr>
          <p:cNvPr id="1026" name="Picture 2" descr="C:\Users\Pc_User\traineeship norway\material\Zpotential_Halloysi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340768"/>
            <a:ext cx="6912768" cy="2287387"/>
          </a:xfrm>
          <a:prstGeom prst="rect">
            <a:avLst/>
          </a:prstGeom>
          <a:noFill/>
        </p:spPr>
      </p:pic>
      <p:sp>
        <p:nvSpPr>
          <p:cNvPr id="6" name="CasellaDiTesto 5"/>
          <p:cNvSpPr txBox="1"/>
          <p:nvPr/>
        </p:nvSpPr>
        <p:spPr>
          <a:xfrm>
            <a:off x="323528" y="3933056"/>
            <a:ext cx="8424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rgbClr val="7030A0"/>
                </a:solidFill>
              </a:rPr>
              <a:t>The </a:t>
            </a:r>
            <a:r>
              <a:rPr lang="it-IT" sz="2400" dirty="0" err="1" smtClean="0">
                <a:solidFill>
                  <a:srgbClr val="7030A0"/>
                </a:solidFill>
              </a:rPr>
              <a:t>surface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of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nanotubes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Halloysite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is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mainly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silica</a:t>
            </a:r>
            <a:r>
              <a:rPr lang="it-IT" sz="2400" dirty="0" smtClean="0">
                <a:solidFill>
                  <a:srgbClr val="7030A0"/>
                </a:solidFill>
              </a:rPr>
              <a:t>, the </a:t>
            </a:r>
            <a:r>
              <a:rPr lang="it-IT" sz="2400" dirty="0" err="1" smtClean="0">
                <a:solidFill>
                  <a:srgbClr val="7030A0"/>
                </a:solidFill>
              </a:rPr>
              <a:t>surface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charge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will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be</a:t>
            </a:r>
            <a:r>
              <a:rPr lang="it-IT" sz="2400" dirty="0" smtClean="0">
                <a:solidFill>
                  <a:srgbClr val="7030A0"/>
                </a:solidFill>
              </a:rPr>
              <a:t> negative </a:t>
            </a:r>
            <a:r>
              <a:rPr lang="it-IT" sz="2400" dirty="0" err="1" smtClean="0">
                <a:solidFill>
                  <a:srgbClr val="7030A0"/>
                </a:solidFill>
              </a:rPr>
              <a:t>over</a:t>
            </a:r>
            <a:r>
              <a:rPr lang="it-IT" sz="2400" dirty="0" smtClean="0">
                <a:solidFill>
                  <a:srgbClr val="7030A0"/>
                </a:solidFill>
              </a:rPr>
              <a:t> a wide </a:t>
            </a:r>
            <a:r>
              <a:rPr lang="it-IT" sz="2400" dirty="0" err="1" smtClean="0">
                <a:solidFill>
                  <a:srgbClr val="7030A0"/>
                </a:solidFill>
              </a:rPr>
              <a:t>range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of</a:t>
            </a:r>
            <a:r>
              <a:rPr lang="it-IT" sz="2400" dirty="0" smtClean="0">
                <a:solidFill>
                  <a:srgbClr val="7030A0"/>
                </a:solidFill>
              </a:rPr>
              <a:t> pH, </a:t>
            </a:r>
            <a:r>
              <a:rPr lang="it-IT" sz="2400" dirty="0" err="1" smtClean="0">
                <a:solidFill>
                  <a:srgbClr val="7030A0"/>
                </a:solidFill>
              </a:rPr>
              <a:t>as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is</a:t>
            </a:r>
            <a:r>
              <a:rPr lang="it-IT" sz="2400" dirty="0" smtClean="0">
                <a:solidFill>
                  <a:srgbClr val="7030A0"/>
                </a:solidFill>
              </a:rPr>
              <a:t> evidente in the </a:t>
            </a:r>
            <a:r>
              <a:rPr lang="el-GR" sz="2400" dirty="0" smtClean="0">
                <a:solidFill>
                  <a:srgbClr val="7030A0"/>
                </a:solidFill>
              </a:rPr>
              <a:t>ζ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potential</a:t>
            </a:r>
            <a:r>
              <a:rPr lang="it-IT" sz="2400" dirty="0" smtClean="0">
                <a:solidFill>
                  <a:srgbClr val="7030A0"/>
                </a:solidFill>
              </a:rPr>
              <a:t> plot. </a:t>
            </a:r>
          </a:p>
          <a:p>
            <a:endParaRPr lang="it-IT" sz="2400" dirty="0" smtClean="0">
              <a:solidFill>
                <a:srgbClr val="7030A0"/>
              </a:solidFill>
            </a:endParaRPr>
          </a:p>
          <a:p>
            <a:r>
              <a:rPr lang="it-IT" sz="2400" dirty="0" smtClean="0">
                <a:solidFill>
                  <a:srgbClr val="7030A0"/>
                </a:solidFill>
              </a:rPr>
              <a:t>As a </a:t>
            </a:r>
            <a:r>
              <a:rPr lang="it-IT" sz="2400" dirty="0" err="1" smtClean="0">
                <a:solidFill>
                  <a:srgbClr val="7030A0"/>
                </a:solidFill>
              </a:rPr>
              <a:t>result</a:t>
            </a:r>
            <a:r>
              <a:rPr lang="it-IT" sz="2400" dirty="0" smtClean="0">
                <a:solidFill>
                  <a:srgbClr val="7030A0"/>
                </a:solidFill>
              </a:rPr>
              <a:t>, </a:t>
            </a:r>
            <a:r>
              <a:rPr lang="it-IT" sz="2400" dirty="0" err="1" smtClean="0">
                <a:solidFill>
                  <a:srgbClr val="7030A0"/>
                </a:solidFill>
              </a:rPr>
              <a:t>Halloysite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tends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to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have</a:t>
            </a:r>
            <a:r>
              <a:rPr lang="it-IT" sz="2400" dirty="0" smtClean="0">
                <a:solidFill>
                  <a:srgbClr val="7030A0"/>
                </a:solidFill>
              </a:rPr>
              <a:t> a </a:t>
            </a:r>
            <a:r>
              <a:rPr lang="it-IT" sz="2400" dirty="0" err="1" smtClean="0">
                <a:solidFill>
                  <a:srgbClr val="7030A0"/>
                </a:solidFill>
              </a:rPr>
              <a:t>polyanionic</a:t>
            </a:r>
            <a:r>
              <a:rPr lang="it-IT" sz="2400" dirty="0" smtClean="0">
                <a:solidFill>
                  <a:srgbClr val="7030A0"/>
                </a:solidFill>
              </a:rPr>
              <a:t>  </a:t>
            </a:r>
            <a:r>
              <a:rPr lang="it-IT" sz="2400" dirty="0" err="1" smtClean="0">
                <a:solidFill>
                  <a:srgbClr val="7030A0"/>
                </a:solidFill>
              </a:rPr>
              <a:t>surface</a:t>
            </a:r>
            <a:r>
              <a:rPr lang="it-IT" sz="2400" dirty="0" smtClean="0">
                <a:solidFill>
                  <a:srgbClr val="7030A0"/>
                </a:solidFill>
              </a:rPr>
              <a:t>, </a:t>
            </a:r>
            <a:r>
              <a:rPr lang="it-IT" sz="2400" dirty="0" err="1" smtClean="0">
                <a:solidFill>
                  <a:srgbClr val="7030A0"/>
                </a:solidFill>
              </a:rPr>
              <a:t>exept</a:t>
            </a:r>
            <a:r>
              <a:rPr lang="it-IT" sz="2400" dirty="0" smtClean="0">
                <a:solidFill>
                  <a:srgbClr val="7030A0"/>
                </a:solidFill>
              </a:rPr>
              <a:t> at </a:t>
            </a:r>
            <a:r>
              <a:rPr lang="it-IT" sz="2400" dirty="0" err="1" smtClean="0">
                <a:solidFill>
                  <a:srgbClr val="7030A0"/>
                </a:solidFill>
              </a:rPr>
              <a:t>very</a:t>
            </a:r>
            <a:r>
              <a:rPr lang="it-IT" sz="2400" dirty="0" smtClean="0">
                <a:solidFill>
                  <a:srgbClr val="7030A0"/>
                </a:solidFill>
              </a:rPr>
              <a:t> low pH.</a:t>
            </a:r>
            <a:endParaRPr lang="it-IT" sz="24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498178"/>
          </a:xfrm>
        </p:spPr>
        <p:txBody>
          <a:bodyPr>
            <a:noAutofit/>
          </a:bodyPr>
          <a:lstStyle/>
          <a:p>
            <a:r>
              <a:rPr lang="it-IT" sz="3600" b="1" dirty="0" smtClean="0">
                <a:solidFill>
                  <a:srgbClr val="7030A0"/>
                </a:solidFill>
              </a:rPr>
              <a:t>The </a:t>
            </a:r>
            <a:r>
              <a:rPr lang="it-IT" sz="3600" b="1" dirty="0" err="1" smtClean="0">
                <a:solidFill>
                  <a:srgbClr val="7030A0"/>
                </a:solidFill>
              </a:rPr>
              <a:t>special</a:t>
            </a:r>
            <a:r>
              <a:rPr lang="it-IT" sz="3600" b="1" dirty="0" smtClean="0">
                <a:solidFill>
                  <a:srgbClr val="7030A0"/>
                </a:solidFill>
              </a:rPr>
              <a:t> </a:t>
            </a:r>
            <a:r>
              <a:rPr lang="it-IT" sz="3600" b="1" dirty="0" err="1" smtClean="0">
                <a:solidFill>
                  <a:srgbClr val="7030A0"/>
                </a:solidFill>
              </a:rPr>
              <a:t>chemistry</a:t>
            </a:r>
            <a:r>
              <a:rPr lang="it-IT" sz="3600" b="1" dirty="0" smtClean="0">
                <a:solidFill>
                  <a:srgbClr val="7030A0"/>
                </a:solidFill>
              </a:rPr>
              <a:t> </a:t>
            </a:r>
            <a:r>
              <a:rPr lang="it-IT" sz="3600" b="1" dirty="0" err="1" smtClean="0">
                <a:solidFill>
                  <a:srgbClr val="7030A0"/>
                </a:solidFill>
              </a:rPr>
              <a:t>structure</a:t>
            </a:r>
            <a:r>
              <a:rPr lang="it-IT" sz="3600" b="1" dirty="0" smtClean="0">
                <a:solidFill>
                  <a:srgbClr val="7030A0"/>
                </a:solidFill>
              </a:rPr>
              <a:t> </a:t>
            </a:r>
            <a:r>
              <a:rPr lang="it-IT" sz="3600" b="1" dirty="0" err="1" smtClean="0">
                <a:solidFill>
                  <a:srgbClr val="7030A0"/>
                </a:solidFill>
              </a:rPr>
              <a:t>of</a:t>
            </a:r>
            <a:r>
              <a:rPr lang="it-IT" sz="3600" b="1" dirty="0" smtClean="0">
                <a:solidFill>
                  <a:srgbClr val="7030A0"/>
                </a:solidFill>
              </a:rPr>
              <a:t> </a:t>
            </a:r>
            <a:r>
              <a:rPr lang="it-IT" sz="3600" b="1" dirty="0" err="1" smtClean="0">
                <a:solidFill>
                  <a:srgbClr val="7030A0"/>
                </a:solidFill>
              </a:rPr>
              <a:t>Halloysite</a:t>
            </a:r>
            <a:r>
              <a:rPr lang="it-IT" sz="3600" b="1" dirty="0" smtClean="0">
                <a:solidFill>
                  <a:srgbClr val="7030A0"/>
                </a:solidFill>
              </a:rPr>
              <a:t> </a:t>
            </a:r>
            <a:r>
              <a:rPr lang="it-IT" sz="3600" b="1" dirty="0" err="1" smtClean="0">
                <a:solidFill>
                  <a:srgbClr val="7030A0"/>
                </a:solidFill>
              </a:rPr>
              <a:t>nanotube</a:t>
            </a:r>
            <a:r>
              <a:rPr lang="it-IT" sz="3600" b="1" dirty="0" smtClean="0">
                <a:solidFill>
                  <a:srgbClr val="7030A0"/>
                </a:solidFill>
              </a:rPr>
              <a:t> </a:t>
            </a:r>
            <a:r>
              <a:rPr lang="it-IT" sz="3600" b="1" dirty="0" err="1" smtClean="0">
                <a:solidFill>
                  <a:srgbClr val="7030A0"/>
                </a:solidFill>
              </a:rPr>
              <a:t>makes</a:t>
            </a:r>
            <a:r>
              <a:rPr lang="it-IT" sz="3600" b="1" dirty="0" smtClean="0">
                <a:solidFill>
                  <a:srgbClr val="7030A0"/>
                </a:solidFill>
              </a:rPr>
              <a:t> </a:t>
            </a:r>
            <a:r>
              <a:rPr lang="it-IT" sz="3600" b="1" dirty="0" err="1" smtClean="0">
                <a:solidFill>
                  <a:srgbClr val="7030A0"/>
                </a:solidFill>
              </a:rPr>
              <a:t>it</a:t>
            </a:r>
            <a:r>
              <a:rPr lang="it-IT" sz="3600" b="1" dirty="0" smtClean="0">
                <a:solidFill>
                  <a:srgbClr val="7030A0"/>
                </a:solidFill>
              </a:rPr>
              <a:t> </a:t>
            </a:r>
            <a:r>
              <a:rPr lang="it-IT" sz="3600" b="1" dirty="0" err="1" smtClean="0">
                <a:solidFill>
                  <a:srgbClr val="7030A0"/>
                </a:solidFill>
              </a:rPr>
              <a:t>very</a:t>
            </a:r>
            <a:r>
              <a:rPr lang="it-IT" sz="3600" b="1" dirty="0" smtClean="0">
                <a:solidFill>
                  <a:srgbClr val="7030A0"/>
                </a:solidFill>
              </a:rPr>
              <a:t> </a:t>
            </a:r>
            <a:r>
              <a:rPr lang="it-IT" sz="3600" b="1" dirty="0" err="1" smtClean="0">
                <a:solidFill>
                  <a:srgbClr val="7030A0"/>
                </a:solidFill>
              </a:rPr>
              <a:t>interesting…</a:t>
            </a:r>
            <a:endParaRPr lang="it-IT" sz="3600" b="1" dirty="0">
              <a:solidFill>
                <a:srgbClr val="7030A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dirty="0" smtClean="0"/>
              <a:t> </a:t>
            </a:r>
            <a:r>
              <a:rPr lang="it-IT" dirty="0" err="1" smtClean="0">
                <a:solidFill>
                  <a:srgbClr val="7030A0"/>
                </a:solidFill>
              </a:rPr>
              <a:t>Halloysite</a:t>
            </a:r>
            <a:r>
              <a:rPr lang="it-IT" dirty="0" smtClean="0">
                <a:solidFill>
                  <a:srgbClr val="7030A0"/>
                </a:solidFill>
              </a:rPr>
              <a:t> </a:t>
            </a:r>
            <a:r>
              <a:rPr lang="it-IT" dirty="0" err="1" smtClean="0">
                <a:solidFill>
                  <a:srgbClr val="7030A0"/>
                </a:solidFill>
              </a:rPr>
              <a:t>has</a:t>
            </a:r>
            <a:r>
              <a:rPr lang="it-IT" dirty="0" smtClean="0">
                <a:solidFill>
                  <a:srgbClr val="7030A0"/>
                </a:solidFill>
              </a:rPr>
              <a:t> </a:t>
            </a:r>
            <a:r>
              <a:rPr lang="it-IT" dirty="0" err="1" smtClean="0">
                <a:solidFill>
                  <a:srgbClr val="7030A0"/>
                </a:solidFill>
              </a:rPr>
              <a:t>several</a:t>
            </a:r>
            <a:r>
              <a:rPr lang="it-IT" dirty="0" smtClean="0">
                <a:solidFill>
                  <a:srgbClr val="7030A0"/>
                </a:solidFill>
              </a:rPr>
              <a:t> </a:t>
            </a:r>
            <a:r>
              <a:rPr lang="it-IT" dirty="0" err="1" smtClean="0">
                <a:solidFill>
                  <a:srgbClr val="7030A0"/>
                </a:solidFill>
              </a:rPr>
              <a:t>application</a:t>
            </a:r>
            <a:r>
              <a:rPr lang="it-IT" dirty="0" smtClean="0">
                <a:solidFill>
                  <a:srgbClr val="7030A0"/>
                </a:solidFill>
              </a:rPr>
              <a:t>:</a:t>
            </a:r>
          </a:p>
          <a:p>
            <a:r>
              <a:rPr lang="it-IT" sz="2400" dirty="0" err="1" smtClean="0">
                <a:solidFill>
                  <a:srgbClr val="7030A0"/>
                </a:solidFill>
              </a:rPr>
              <a:t>Inorganic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nanofiller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for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polymeric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matrix</a:t>
            </a:r>
            <a:r>
              <a:rPr lang="it-IT" sz="2400" dirty="0" smtClean="0">
                <a:solidFill>
                  <a:srgbClr val="7030A0"/>
                </a:solidFill>
              </a:rPr>
              <a:t> (NANOCOMPOSITS);</a:t>
            </a:r>
          </a:p>
          <a:p>
            <a:r>
              <a:rPr lang="it-IT" sz="2400" dirty="0" err="1" smtClean="0">
                <a:solidFill>
                  <a:srgbClr val="7030A0"/>
                </a:solidFill>
              </a:rPr>
              <a:t>Food</a:t>
            </a:r>
            <a:r>
              <a:rPr lang="it-IT" sz="2400" dirty="0" smtClean="0">
                <a:solidFill>
                  <a:srgbClr val="7030A0"/>
                </a:solidFill>
              </a:rPr>
              <a:t> packaging;</a:t>
            </a:r>
          </a:p>
          <a:p>
            <a:r>
              <a:rPr lang="it-IT" sz="2400" dirty="0" err="1" smtClean="0">
                <a:solidFill>
                  <a:srgbClr val="7030A0"/>
                </a:solidFill>
              </a:rPr>
              <a:t>Catalyzer</a:t>
            </a:r>
            <a:r>
              <a:rPr lang="it-IT" sz="2400" dirty="0" smtClean="0">
                <a:solidFill>
                  <a:srgbClr val="7030A0"/>
                </a:solidFill>
              </a:rPr>
              <a:t>;</a:t>
            </a:r>
          </a:p>
          <a:p>
            <a:endParaRPr lang="it-IT" sz="2400" dirty="0" smtClean="0">
              <a:solidFill>
                <a:srgbClr val="7030A0"/>
              </a:solidFill>
            </a:endParaRPr>
          </a:p>
          <a:p>
            <a:r>
              <a:rPr lang="it-IT" sz="3600" b="1" dirty="0" smtClean="0">
                <a:solidFill>
                  <a:srgbClr val="7030A0"/>
                </a:solidFill>
              </a:rPr>
              <a:t>DRUGS DELIVERY</a:t>
            </a:r>
            <a:r>
              <a:rPr lang="it-IT" sz="3600" dirty="0" smtClean="0">
                <a:solidFill>
                  <a:srgbClr val="7030A0"/>
                </a:solidFill>
              </a:rPr>
              <a:t>;</a:t>
            </a:r>
          </a:p>
          <a:p>
            <a:endParaRPr lang="it-IT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8531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sz="2800" dirty="0" smtClean="0">
                <a:solidFill>
                  <a:srgbClr val="7030A0"/>
                </a:solidFill>
              </a:rPr>
              <a:t>    </a:t>
            </a:r>
            <a:r>
              <a:rPr lang="it-IT" sz="2400" dirty="0" err="1" smtClean="0">
                <a:solidFill>
                  <a:srgbClr val="7030A0"/>
                </a:solidFill>
              </a:rPr>
              <a:t>One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of</a:t>
            </a:r>
            <a:r>
              <a:rPr lang="it-IT" sz="2400" dirty="0" smtClean="0">
                <a:solidFill>
                  <a:srgbClr val="7030A0"/>
                </a:solidFill>
              </a:rPr>
              <a:t> the </a:t>
            </a:r>
            <a:r>
              <a:rPr lang="it-IT" sz="2400" dirty="0" err="1" smtClean="0">
                <a:solidFill>
                  <a:srgbClr val="7030A0"/>
                </a:solidFill>
              </a:rPr>
              <a:t>most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interesting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application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of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Halloysite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is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as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drug</a:t>
            </a:r>
            <a:r>
              <a:rPr lang="it-IT" sz="2400" dirty="0" smtClean="0">
                <a:solidFill>
                  <a:srgbClr val="7030A0"/>
                </a:solidFill>
              </a:rPr>
              <a:t>       delivery pH sensitive. </a:t>
            </a:r>
            <a:endParaRPr lang="it-IT" sz="2400" dirty="0">
              <a:solidFill>
                <a:srgbClr val="7030A0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467544" y="476672"/>
            <a:ext cx="437953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 err="1" smtClean="0">
                <a:ln w="18000">
                  <a:solidFill>
                    <a:srgbClr val="FFFF00"/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Drug</a:t>
            </a:r>
            <a:r>
              <a:rPr lang="it-IT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it-IT" sz="5400" b="1" dirty="0" smtClean="0">
                <a:ln w="18000">
                  <a:solidFill>
                    <a:srgbClr val="FFFF00"/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delivery :</a:t>
            </a:r>
            <a:endParaRPr lang="it-IT" sz="5400" b="1" cap="none" spc="0" dirty="0">
              <a:ln w="18000">
                <a:solidFill>
                  <a:srgbClr val="FFFF00"/>
                </a:solidFill>
                <a:prstDash val="solid"/>
                <a:miter lim="800000"/>
              </a:ln>
              <a:solidFill>
                <a:srgbClr val="7030A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Freccia in giù 4"/>
          <p:cNvSpPr/>
          <p:nvPr/>
        </p:nvSpPr>
        <p:spPr>
          <a:xfrm>
            <a:off x="4283968" y="2420888"/>
            <a:ext cx="504056" cy="432048"/>
          </a:xfrm>
          <a:prstGeom prst="downArrow">
            <a:avLst/>
          </a:prstGeom>
          <a:solidFill>
            <a:srgbClr val="7030A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/>
          <p:cNvSpPr txBox="1"/>
          <p:nvPr/>
        </p:nvSpPr>
        <p:spPr>
          <a:xfrm>
            <a:off x="395536" y="2852936"/>
            <a:ext cx="84969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 smtClean="0">
                <a:solidFill>
                  <a:srgbClr val="7030A0"/>
                </a:solidFill>
              </a:rPr>
              <a:t>Various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works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proves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that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Halloysite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is</a:t>
            </a:r>
            <a:r>
              <a:rPr lang="it-IT" sz="2400" dirty="0" smtClean="0">
                <a:solidFill>
                  <a:srgbClr val="7030A0"/>
                </a:solidFill>
              </a:rPr>
              <a:t> a </a:t>
            </a:r>
            <a:r>
              <a:rPr lang="it-IT" sz="2400" dirty="0" err="1" smtClean="0">
                <a:solidFill>
                  <a:srgbClr val="7030A0"/>
                </a:solidFill>
              </a:rPr>
              <a:t>great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drug</a:t>
            </a:r>
            <a:r>
              <a:rPr lang="it-IT" sz="2400" dirty="0" smtClean="0">
                <a:solidFill>
                  <a:srgbClr val="7030A0"/>
                </a:solidFill>
              </a:rPr>
              <a:t> delivery </a:t>
            </a:r>
            <a:r>
              <a:rPr lang="it-IT" sz="2400" dirty="0" err="1" smtClean="0">
                <a:solidFill>
                  <a:srgbClr val="7030A0"/>
                </a:solidFill>
              </a:rPr>
              <a:t>with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controled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relaese</a:t>
            </a:r>
            <a:r>
              <a:rPr lang="it-IT" sz="2400" dirty="0" smtClean="0">
                <a:solidFill>
                  <a:srgbClr val="7030A0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Nanotubes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of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Halloysite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were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studied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with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drugs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like</a:t>
            </a:r>
            <a:r>
              <a:rPr lang="it-IT" sz="2400" dirty="0" smtClean="0">
                <a:solidFill>
                  <a:srgbClr val="7030A0"/>
                </a:solidFill>
              </a:rPr>
              <a:t> Insuline, </a:t>
            </a:r>
            <a:r>
              <a:rPr lang="it-IT" sz="2400" dirty="0" err="1" smtClean="0">
                <a:solidFill>
                  <a:srgbClr val="7030A0"/>
                </a:solidFill>
              </a:rPr>
              <a:t>antifungal</a:t>
            </a:r>
            <a:r>
              <a:rPr lang="it-IT" sz="2400" dirty="0" smtClean="0">
                <a:solidFill>
                  <a:srgbClr val="7030A0"/>
                </a:solidFill>
              </a:rPr>
              <a:t> , </a:t>
            </a:r>
            <a:r>
              <a:rPr lang="it-IT" sz="2400" dirty="0" err="1" smtClean="0">
                <a:solidFill>
                  <a:srgbClr val="7030A0"/>
                </a:solidFill>
              </a:rPr>
              <a:t>anti-cancer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drugs</a:t>
            </a:r>
            <a:r>
              <a:rPr lang="it-IT" sz="2400" dirty="0" smtClean="0">
                <a:solidFill>
                  <a:srgbClr val="7030A0"/>
                </a:solidFill>
              </a:rPr>
              <a:t> and </a:t>
            </a:r>
            <a:r>
              <a:rPr lang="it-IT" sz="2400" dirty="0" err="1" smtClean="0">
                <a:solidFill>
                  <a:srgbClr val="7030A0"/>
                </a:solidFill>
              </a:rPr>
              <a:t>many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others</a:t>
            </a:r>
            <a:r>
              <a:rPr lang="it-IT" sz="2400" dirty="0" smtClean="0">
                <a:solidFill>
                  <a:srgbClr val="7030A0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solidFill>
                  <a:srgbClr val="7030A0"/>
                </a:solidFill>
              </a:rPr>
              <a:t> The </a:t>
            </a:r>
            <a:r>
              <a:rPr lang="it-IT" sz="2400" dirty="0" err="1" smtClean="0">
                <a:solidFill>
                  <a:srgbClr val="7030A0"/>
                </a:solidFill>
              </a:rPr>
              <a:t>functionalization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of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both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sufaces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of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nanotube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is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useful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to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make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new</a:t>
            </a:r>
            <a:r>
              <a:rPr lang="it-IT" sz="2400" dirty="0" smtClean="0">
                <a:solidFill>
                  <a:srgbClr val="7030A0"/>
                </a:solidFill>
              </a:rPr>
              <a:t> more </a:t>
            </a:r>
            <a:r>
              <a:rPr lang="it-IT" sz="2400" dirty="0" err="1" smtClean="0">
                <a:solidFill>
                  <a:srgbClr val="7030A0"/>
                </a:solidFill>
              </a:rPr>
              <a:t>resistance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materials</a:t>
            </a:r>
            <a:r>
              <a:rPr lang="it-IT" sz="2400" dirty="0" smtClean="0">
                <a:solidFill>
                  <a:srgbClr val="7030A0"/>
                </a:solidFill>
              </a:rPr>
              <a:t> and </a:t>
            </a:r>
            <a:r>
              <a:rPr lang="it-IT" sz="2400" dirty="0" err="1" smtClean="0">
                <a:solidFill>
                  <a:srgbClr val="7030A0"/>
                </a:solidFill>
              </a:rPr>
              <a:t>to</a:t>
            </a:r>
            <a:r>
              <a:rPr lang="it-IT" sz="2400" dirty="0" smtClean="0">
                <a:solidFill>
                  <a:srgbClr val="7030A0"/>
                </a:solidFill>
              </a:rPr>
              <a:t> introduce </a:t>
            </a:r>
            <a:r>
              <a:rPr lang="it-IT" sz="2400" dirty="0" err="1" smtClean="0">
                <a:solidFill>
                  <a:srgbClr val="7030A0"/>
                </a:solidFill>
              </a:rPr>
              <a:t>several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functions</a:t>
            </a:r>
            <a:r>
              <a:rPr lang="it-IT" sz="2400" dirty="0" smtClean="0">
                <a:solidFill>
                  <a:srgbClr val="7030A0"/>
                </a:solidFill>
              </a:rPr>
              <a:t> on the </a:t>
            </a:r>
            <a:r>
              <a:rPr lang="it-IT" sz="2400" dirty="0" err="1" smtClean="0">
                <a:solidFill>
                  <a:srgbClr val="7030A0"/>
                </a:solidFill>
              </a:rPr>
              <a:t>nanoparticles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surfaces</a:t>
            </a:r>
            <a:r>
              <a:rPr lang="it-IT" sz="2400" dirty="0" smtClean="0">
                <a:solidFill>
                  <a:srgbClr val="7030A0"/>
                </a:solidFill>
              </a:rPr>
              <a:t>, </a:t>
            </a:r>
            <a:r>
              <a:rPr lang="it-IT" sz="2400" dirty="0" err="1" smtClean="0">
                <a:solidFill>
                  <a:srgbClr val="7030A0"/>
                </a:solidFill>
              </a:rPr>
              <a:t>like</a:t>
            </a:r>
            <a:r>
              <a:rPr lang="it-IT" sz="2400" dirty="0" smtClean="0">
                <a:solidFill>
                  <a:srgbClr val="7030A0"/>
                </a:solidFill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err="1" smtClean="0">
                <a:solidFill>
                  <a:srgbClr val="7030A0"/>
                </a:solidFill>
              </a:rPr>
              <a:t>Colours</a:t>
            </a:r>
            <a:endParaRPr lang="it-IT" sz="2400" dirty="0" smtClean="0">
              <a:solidFill>
                <a:srgbClr val="7030A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solidFill>
                  <a:srgbClr val="7030A0"/>
                </a:solidFill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</a:rPr>
              <a:t>Smells</a:t>
            </a:r>
            <a:r>
              <a:rPr lang="it-IT" sz="2400" dirty="0" smtClean="0">
                <a:solidFill>
                  <a:srgbClr val="7030A0"/>
                </a:solidFill>
              </a:rPr>
              <a:t> </a:t>
            </a:r>
            <a:endParaRPr lang="it-IT" sz="24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5536" y="2420888"/>
            <a:ext cx="8424936" cy="4176464"/>
          </a:xfrm>
        </p:spPr>
        <p:txBody>
          <a:bodyPr>
            <a:normAutofit/>
          </a:bodyPr>
          <a:lstStyle/>
          <a:p>
            <a:r>
              <a:rPr lang="it-IT" sz="2800" dirty="0" err="1" smtClean="0">
                <a:solidFill>
                  <a:srgbClr val="7030A0"/>
                </a:solidFill>
              </a:rPr>
              <a:t>Computational</a:t>
            </a:r>
            <a:r>
              <a:rPr lang="it-IT" sz="2800" dirty="0" smtClean="0">
                <a:solidFill>
                  <a:srgbClr val="7030A0"/>
                </a:solidFill>
              </a:rPr>
              <a:t> </a:t>
            </a:r>
            <a:r>
              <a:rPr lang="it-IT" sz="2800" dirty="0" err="1" smtClean="0">
                <a:solidFill>
                  <a:srgbClr val="7030A0"/>
                </a:solidFill>
              </a:rPr>
              <a:t>chemistry</a:t>
            </a:r>
            <a:r>
              <a:rPr lang="it-IT" sz="2800" dirty="0" smtClean="0">
                <a:solidFill>
                  <a:srgbClr val="7030A0"/>
                </a:solidFill>
              </a:rPr>
              <a:t> </a:t>
            </a:r>
            <a:r>
              <a:rPr lang="it-IT" sz="2800" dirty="0" err="1" smtClean="0">
                <a:solidFill>
                  <a:srgbClr val="7030A0"/>
                </a:solidFill>
              </a:rPr>
              <a:t>allows</a:t>
            </a:r>
            <a:r>
              <a:rPr lang="it-IT" sz="2800" dirty="0" smtClean="0">
                <a:solidFill>
                  <a:srgbClr val="7030A0"/>
                </a:solidFill>
              </a:rPr>
              <a:t> </a:t>
            </a:r>
            <a:r>
              <a:rPr lang="it-IT" sz="2800" dirty="0" err="1" smtClean="0">
                <a:solidFill>
                  <a:srgbClr val="7030A0"/>
                </a:solidFill>
              </a:rPr>
              <a:t>us</a:t>
            </a:r>
            <a:r>
              <a:rPr lang="it-IT" sz="2800" dirty="0" smtClean="0">
                <a:solidFill>
                  <a:srgbClr val="7030A0"/>
                </a:solidFill>
              </a:rPr>
              <a:t> </a:t>
            </a:r>
            <a:r>
              <a:rPr lang="it-IT" sz="2800" dirty="0" err="1" smtClean="0">
                <a:solidFill>
                  <a:srgbClr val="7030A0"/>
                </a:solidFill>
              </a:rPr>
              <a:t>to</a:t>
            </a:r>
            <a:r>
              <a:rPr lang="it-IT" sz="2800" dirty="0" smtClean="0">
                <a:solidFill>
                  <a:srgbClr val="7030A0"/>
                </a:solidFill>
              </a:rPr>
              <a:t> </a:t>
            </a:r>
            <a:r>
              <a:rPr lang="it-IT" sz="2800" dirty="0" err="1" smtClean="0">
                <a:solidFill>
                  <a:srgbClr val="7030A0"/>
                </a:solidFill>
              </a:rPr>
              <a:t>build</a:t>
            </a:r>
            <a:endParaRPr lang="it-IT" sz="2800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it-IT" sz="2800" dirty="0" smtClean="0">
                <a:solidFill>
                  <a:srgbClr val="7030A0"/>
                </a:solidFill>
              </a:rPr>
              <a:t>    and </a:t>
            </a:r>
            <a:r>
              <a:rPr lang="it-IT" sz="2800" dirty="0" err="1" smtClean="0">
                <a:solidFill>
                  <a:srgbClr val="7030A0"/>
                </a:solidFill>
              </a:rPr>
              <a:t>study</a:t>
            </a:r>
            <a:r>
              <a:rPr lang="it-IT" sz="2800" dirty="0" smtClean="0">
                <a:solidFill>
                  <a:srgbClr val="7030A0"/>
                </a:solidFill>
              </a:rPr>
              <a:t> </a:t>
            </a:r>
            <a:r>
              <a:rPr lang="it-IT" sz="2800" dirty="0" err="1" smtClean="0">
                <a:solidFill>
                  <a:srgbClr val="7030A0"/>
                </a:solidFill>
              </a:rPr>
              <a:t>systems</a:t>
            </a:r>
            <a:r>
              <a:rPr lang="it-IT" sz="2800" dirty="0" smtClean="0">
                <a:solidFill>
                  <a:srgbClr val="7030A0"/>
                </a:solidFill>
              </a:rPr>
              <a:t> </a:t>
            </a:r>
            <a:r>
              <a:rPr lang="it-IT" sz="2800" dirty="0" err="1" smtClean="0">
                <a:solidFill>
                  <a:srgbClr val="7030A0"/>
                </a:solidFill>
              </a:rPr>
              <a:t>with</a:t>
            </a:r>
            <a:r>
              <a:rPr lang="it-IT" sz="2800" dirty="0" smtClean="0">
                <a:solidFill>
                  <a:srgbClr val="7030A0"/>
                </a:solidFill>
              </a:rPr>
              <a:t> </a:t>
            </a:r>
            <a:r>
              <a:rPr lang="it-IT" sz="2800" dirty="0" err="1" smtClean="0">
                <a:solidFill>
                  <a:srgbClr val="7030A0"/>
                </a:solidFill>
              </a:rPr>
              <a:t>behaviours</a:t>
            </a:r>
            <a:r>
              <a:rPr lang="it-IT" sz="2800" dirty="0" smtClean="0">
                <a:solidFill>
                  <a:srgbClr val="7030A0"/>
                </a:solidFill>
              </a:rPr>
              <a:t> </a:t>
            </a:r>
            <a:r>
              <a:rPr lang="it-IT" sz="2800" dirty="0" err="1" smtClean="0">
                <a:solidFill>
                  <a:srgbClr val="7030A0"/>
                </a:solidFill>
              </a:rPr>
              <a:t>that</a:t>
            </a:r>
            <a:r>
              <a:rPr lang="it-IT" sz="2800" dirty="0" smtClean="0">
                <a:solidFill>
                  <a:srgbClr val="7030A0"/>
                </a:solidFill>
              </a:rPr>
              <a:t> </a:t>
            </a:r>
            <a:r>
              <a:rPr lang="it-IT" sz="2800" dirty="0" err="1" smtClean="0">
                <a:solidFill>
                  <a:srgbClr val="7030A0"/>
                </a:solidFill>
              </a:rPr>
              <a:t>aren</a:t>
            </a:r>
            <a:r>
              <a:rPr lang="it-IT" sz="2800" dirty="0" smtClean="0">
                <a:solidFill>
                  <a:srgbClr val="7030A0"/>
                </a:solidFill>
              </a:rPr>
              <a:t>’t          easy </a:t>
            </a:r>
            <a:r>
              <a:rPr lang="it-IT" sz="2800" dirty="0" err="1" smtClean="0">
                <a:solidFill>
                  <a:srgbClr val="7030A0"/>
                </a:solidFill>
              </a:rPr>
              <a:t>to</a:t>
            </a:r>
            <a:r>
              <a:rPr lang="it-IT" sz="2800" dirty="0" smtClean="0">
                <a:solidFill>
                  <a:srgbClr val="7030A0"/>
                </a:solidFill>
              </a:rPr>
              <a:t> </a:t>
            </a:r>
            <a:r>
              <a:rPr lang="it-IT" sz="2800" dirty="0" err="1" smtClean="0">
                <a:solidFill>
                  <a:srgbClr val="7030A0"/>
                </a:solidFill>
              </a:rPr>
              <a:t>explain</a:t>
            </a:r>
            <a:r>
              <a:rPr lang="it-IT" sz="2800" dirty="0" smtClean="0">
                <a:solidFill>
                  <a:srgbClr val="7030A0"/>
                </a:solidFill>
              </a:rPr>
              <a:t> in the </a:t>
            </a:r>
            <a:r>
              <a:rPr lang="it-IT" sz="2800" dirty="0" err="1" smtClean="0">
                <a:solidFill>
                  <a:srgbClr val="7030A0"/>
                </a:solidFill>
              </a:rPr>
              <a:t>experimental</a:t>
            </a:r>
            <a:r>
              <a:rPr lang="it-IT" sz="2800" dirty="0" smtClean="0">
                <a:solidFill>
                  <a:srgbClr val="7030A0"/>
                </a:solidFill>
              </a:rPr>
              <a:t> way.</a:t>
            </a:r>
          </a:p>
        </p:txBody>
      </p:sp>
      <p:sp>
        <p:nvSpPr>
          <p:cNvPr id="4" name="Rettangolo arrotondato 3"/>
          <p:cNvSpPr/>
          <p:nvPr/>
        </p:nvSpPr>
        <p:spPr>
          <a:xfrm>
            <a:off x="755576" y="404664"/>
            <a:ext cx="5472608" cy="1584176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 smtClean="0"/>
              <a:t>I</a:t>
            </a:r>
            <a:r>
              <a:rPr lang="it-IT" sz="2000" dirty="0" err="1" smtClean="0">
                <a:solidFill>
                  <a:srgbClr val="7030A0"/>
                </a:solidFill>
              </a:rPr>
              <a:t>Thanks</a:t>
            </a:r>
            <a:r>
              <a:rPr lang="it-IT" sz="2000" dirty="0" smtClean="0">
                <a:solidFill>
                  <a:srgbClr val="7030A0"/>
                </a:solidFill>
              </a:rPr>
              <a:t> </a:t>
            </a:r>
            <a:r>
              <a:rPr lang="it-IT" sz="2000" dirty="0" err="1" smtClean="0">
                <a:solidFill>
                  <a:srgbClr val="7030A0"/>
                </a:solidFill>
              </a:rPr>
              <a:t>to</a:t>
            </a:r>
            <a:r>
              <a:rPr lang="it-IT" sz="2000" dirty="0" smtClean="0">
                <a:solidFill>
                  <a:srgbClr val="7030A0"/>
                </a:solidFill>
              </a:rPr>
              <a:t> </a:t>
            </a:r>
            <a:r>
              <a:rPr lang="it-IT" sz="2000" dirty="0" err="1" smtClean="0">
                <a:solidFill>
                  <a:srgbClr val="7030A0"/>
                </a:solidFill>
              </a:rPr>
              <a:t>its</a:t>
            </a:r>
            <a:r>
              <a:rPr lang="it-IT" sz="2000" dirty="0" smtClean="0">
                <a:solidFill>
                  <a:srgbClr val="7030A0"/>
                </a:solidFill>
              </a:rPr>
              <a:t> </a:t>
            </a:r>
            <a:r>
              <a:rPr lang="it-IT" sz="2000" dirty="0" err="1" smtClean="0">
                <a:solidFill>
                  <a:srgbClr val="7030A0"/>
                </a:solidFill>
              </a:rPr>
              <a:t>special</a:t>
            </a:r>
            <a:r>
              <a:rPr lang="it-IT" sz="2000" dirty="0" smtClean="0">
                <a:solidFill>
                  <a:srgbClr val="7030A0"/>
                </a:solidFill>
              </a:rPr>
              <a:t> </a:t>
            </a:r>
            <a:r>
              <a:rPr lang="it-IT" sz="2000" dirty="0" err="1" smtClean="0">
                <a:solidFill>
                  <a:srgbClr val="7030A0"/>
                </a:solidFill>
              </a:rPr>
              <a:t>distribution</a:t>
            </a:r>
            <a:r>
              <a:rPr lang="it-IT" sz="2000" dirty="0" smtClean="0">
                <a:solidFill>
                  <a:srgbClr val="7030A0"/>
                </a:solidFill>
              </a:rPr>
              <a:t> </a:t>
            </a:r>
            <a:r>
              <a:rPr lang="it-IT" sz="2000" dirty="0" err="1" smtClean="0">
                <a:solidFill>
                  <a:srgbClr val="7030A0"/>
                </a:solidFill>
              </a:rPr>
              <a:t>of</a:t>
            </a:r>
            <a:r>
              <a:rPr lang="it-IT" sz="2000" dirty="0" smtClean="0">
                <a:solidFill>
                  <a:srgbClr val="7030A0"/>
                </a:solidFill>
              </a:rPr>
              <a:t> </a:t>
            </a:r>
            <a:r>
              <a:rPr lang="it-IT" sz="2000" dirty="0" err="1" smtClean="0">
                <a:solidFill>
                  <a:srgbClr val="7030A0"/>
                </a:solidFill>
              </a:rPr>
              <a:t>opposite</a:t>
            </a:r>
            <a:r>
              <a:rPr lang="it-IT" sz="2000" dirty="0" smtClean="0">
                <a:solidFill>
                  <a:srgbClr val="7030A0"/>
                </a:solidFill>
              </a:rPr>
              <a:t> </a:t>
            </a:r>
            <a:r>
              <a:rPr lang="it-IT" sz="2000" dirty="0" err="1" smtClean="0">
                <a:solidFill>
                  <a:srgbClr val="7030A0"/>
                </a:solidFill>
              </a:rPr>
              <a:t>charge</a:t>
            </a:r>
            <a:r>
              <a:rPr lang="it-IT" sz="2000" dirty="0" smtClean="0">
                <a:solidFill>
                  <a:srgbClr val="7030A0"/>
                </a:solidFill>
              </a:rPr>
              <a:t> on </a:t>
            </a:r>
            <a:r>
              <a:rPr lang="it-IT" sz="2000" dirty="0" err="1" smtClean="0">
                <a:solidFill>
                  <a:srgbClr val="7030A0"/>
                </a:solidFill>
              </a:rPr>
              <a:t>its</a:t>
            </a:r>
            <a:r>
              <a:rPr lang="it-IT" sz="2000" dirty="0" smtClean="0">
                <a:solidFill>
                  <a:srgbClr val="7030A0"/>
                </a:solidFill>
              </a:rPr>
              <a:t> </a:t>
            </a:r>
            <a:r>
              <a:rPr lang="it-IT" sz="2000" dirty="0" err="1" smtClean="0">
                <a:solidFill>
                  <a:srgbClr val="7030A0"/>
                </a:solidFill>
              </a:rPr>
              <a:t>surfaces</a:t>
            </a:r>
            <a:r>
              <a:rPr lang="it-IT" sz="2000" dirty="0" smtClean="0">
                <a:solidFill>
                  <a:srgbClr val="7030A0"/>
                </a:solidFill>
              </a:rPr>
              <a:t> and </a:t>
            </a:r>
            <a:r>
              <a:rPr lang="it-IT" sz="2000" dirty="0" err="1" smtClean="0">
                <a:solidFill>
                  <a:srgbClr val="7030A0"/>
                </a:solidFill>
              </a:rPr>
              <a:t>to</a:t>
            </a:r>
            <a:r>
              <a:rPr lang="it-IT" sz="2000" dirty="0" smtClean="0">
                <a:solidFill>
                  <a:srgbClr val="7030A0"/>
                </a:solidFill>
              </a:rPr>
              <a:t> </a:t>
            </a:r>
            <a:r>
              <a:rPr lang="it-IT" sz="2000" dirty="0" err="1" smtClean="0">
                <a:solidFill>
                  <a:srgbClr val="7030A0"/>
                </a:solidFill>
              </a:rPr>
              <a:t>its</a:t>
            </a:r>
            <a:r>
              <a:rPr lang="it-IT" sz="2000" dirty="0" smtClean="0">
                <a:solidFill>
                  <a:srgbClr val="7030A0"/>
                </a:solidFill>
              </a:rPr>
              <a:t> </a:t>
            </a:r>
            <a:r>
              <a:rPr lang="it-IT" sz="2000" dirty="0" err="1" smtClean="0">
                <a:solidFill>
                  <a:srgbClr val="7030A0"/>
                </a:solidFill>
              </a:rPr>
              <a:t>special</a:t>
            </a:r>
            <a:r>
              <a:rPr lang="it-IT" sz="2000" dirty="0" smtClean="0">
                <a:solidFill>
                  <a:srgbClr val="7030A0"/>
                </a:solidFill>
              </a:rPr>
              <a:t> </a:t>
            </a:r>
            <a:r>
              <a:rPr lang="it-IT" sz="2000" dirty="0" err="1" smtClean="0">
                <a:solidFill>
                  <a:srgbClr val="7030A0"/>
                </a:solidFill>
              </a:rPr>
              <a:t>behaviour</a:t>
            </a:r>
            <a:r>
              <a:rPr lang="it-IT" sz="2000" dirty="0" smtClean="0">
                <a:solidFill>
                  <a:srgbClr val="7030A0"/>
                </a:solidFill>
              </a:rPr>
              <a:t> </a:t>
            </a:r>
            <a:r>
              <a:rPr lang="it-IT" sz="2000" dirty="0" err="1" smtClean="0">
                <a:solidFill>
                  <a:srgbClr val="7030A0"/>
                </a:solidFill>
              </a:rPr>
              <a:t>as</a:t>
            </a:r>
            <a:r>
              <a:rPr lang="it-IT" sz="2000" dirty="0" smtClean="0">
                <a:solidFill>
                  <a:srgbClr val="7030A0"/>
                </a:solidFill>
              </a:rPr>
              <a:t> </a:t>
            </a:r>
            <a:r>
              <a:rPr lang="it-IT" sz="2000" dirty="0" err="1" smtClean="0">
                <a:solidFill>
                  <a:srgbClr val="7030A0"/>
                </a:solidFill>
              </a:rPr>
              <a:t>drug</a:t>
            </a:r>
            <a:r>
              <a:rPr lang="it-IT" sz="2000" dirty="0" smtClean="0">
                <a:solidFill>
                  <a:srgbClr val="7030A0"/>
                </a:solidFill>
              </a:rPr>
              <a:t> delivery, </a:t>
            </a:r>
            <a:r>
              <a:rPr lang="it-IT" sz="2000" dirty="0" err="1" smtClean="0">
                <a:solidFill>
                  <a:srgbClr val="7030A0"/>
                </a:solidFill>
              </a:rPr>
              <a:t>Halloysite</a:t>
            </a:r>
            <a:r>
              <a:rPr lang="it-IT" sz="2000" dirty="0" smtClean="0">
                <a:solidFill>
                  <a:srgbClr val="7030A0"/>
                </a:solidFill>
              </a:rPr>
              <a:t> </a:t>
            </a:r>
            <a:r>
              <a:rPr lang="it-IT" sz="2000" dirty="0" err="1" smtClean="0">
                <a:solidFill>
                  <a:srgbClr val="7030A0"/>
                </a:solidFill>
              </a:rPr>
              <a:t>has</a:t>
            </a:r>
            <a:r>
              <a:rPr lang="it-IT" sz="2000" dirty="0" smtClean="0">
                <a:solidFill>
                  <a:srgbClr val="7030A0"/>
                </a:solidFill>
              </a:rPr>
              <a:t> </a:t>
            </a:r>
            <a:r>
              <a:rPr lang="it-IT" sz="2000" dirty="0" err="1" smtClean="0">
                <a:solidFill>
                  <a:srgbClr val="7030A0"/>
                </a:solidFill>
              </a:rPr>
              <a:t>become</a:t>
            </a:r>
            <a:r>
              <a:rPr lang="it-IT" sz="2000" dirty="0" smtClean="0">
                <a:solidFill>
                  <a:srgbClr val="7030A0"/>
                </a:solidFill>
              </a:rPr>
              <a:t> </a:t>
            </a:r>
            <a:r>
              <a:rPr lang="it-IT" sz="2000" dirty="0" err="1" smtClean="0">
                <a:solidFill>
                  <a:srgbClr val="7030A0"/>
                </a:solidFill>
              </a:rPr>
              <a:t>very</a:t>
            </a:r>
            <a:r>
              <a:rPr lang="it-IT" sz="2000" dirty="0" smtClean="0">
                <a:solidFill>
                  <a:srgbClr val="7030A0"/>
                </a:solidFill>
              </a:rPr>
              <a:t> </a:t>
            </a:r>
            <a:r>
              <a:rPr lang="it-IT" sz="2000" dirty="0" err="1" smtClean="0">
                <a:solidFill>
                  <a:srgbClr val="7030A0"/>
                </a:solidFill>
              </a:rPr>
              <a:t>famous</a:t>
            </a:r>
            <a:r>
              <a:rPr lang="it-IT" sz="2000" dirty="0" smtClean="0">
                <a:solidFill>
                  <a:srgbClr val="7030A0"/>
                </a:solidFill>
              </a:rPr>
              <a:t> and </a:t>
            </a:r>
            <a:r>
              <a:rPr lang="it-IT" sz="2000" dirty="0" err="1" smtClean="0">
                <a:solidFill>
                  <a:srgbClr val="7030A0"/>
                </a:solidFill>
              </a:rPr>
              <a:t>intristing</a:t>
            </a:r>
            <a:r>
              <a:rPr lang="it-IT" sz="2000" dirty="0" smtClean="0">
                <a:solidFill>
                  <a:srgbClr val="7030A0"/>
                </a:solidFill>
              </a:rPr>
              <a:t> in </a:t>
            </a:r>
            <a:r>
              <a:rPr lang="it-IT" sz="2000" dirty="0" err="1" smtClean="0">
                <a:solidFill>
                  <a:srgbClr val="7030A0"/>
                </a:solidFill>
              </a:rPr>
              <a:t>several</a:t>
            </a:r>
            <a:r>
              <a:rPr lang="it-IT" sz="2000" dirty="0" smtClean="0">
                <a:solidFill>
                  <a:srgbClr val="7030A0"/>
                </a:solidFill>
              </a:rPr>
              <a:t> </a:t>
            </a:r>
            <a:r>
              <a:rPr lang="it-IT" sz="2000" dirty="0" err="1" smtClean="0">
                <a:solidFill>
                  <a:srgbClr val="7030A0"/>
                </a:solidFill>
              </a:rPr>
              <a:t>fields</a:t>
            </a:r>
            <a:r>
              <a:rPr lang="it-IT" sz="2000" dirty="0" smtClean="0">
                <a:solidFill>
                  <a:srgbClr val="7030A0"/>
                </a:solidFill>
              </a:rPr>
              <a:t>.</a:t>
            </a:r>
            <a:endParaRPr lang="it-IT" sz="2000" dirty="0"/>
          </a:p>
        </p:txBody>
      </p:sp>
      <p:sp>
        <p:nvSpPr>
          <p:cNvPr id="5" name="Freccia circolare a sinistra 4"/>
          <p:cNvSpPr/>
          <p:nvPr/>
        </p:nvSpPr>
        <p:spPr>
          <a:xfrm rot="19954401">
            <a:off x="7278558" y="579186"/>
            <a:ext cx="1007673" cy="2305365"/>
          </a:xfrm>
          <a:prstGeom prst="curvedLeftArrow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6" name="Freccia in giù 5"/>
          <p:cNvSpPr/>
          <p:nvPr/>
        </p:nvSpPr>
        <p:spPr>
          <a:xfrm>
            <a:off x="4283968" y="4005064"/>
            <a:ext cx="576064" cy="576064"/>
          </a:xfrm>
          <a:prstGeom prst="downArrow">
            <a:avLst/>
          </a:prstGeom>
          <a:solidFill>
            <a:srgbClr val="7030A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arrotondato 6"/>
          <p:cNvSpPr/>
          <p:nvPr/>
        </p:nvSpPr>
        <p:spPr>
          <a:xfrm>
            <a:off x="395536" y="4725144"/>
            <a:ext cx="8352928" cy="1728192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7030A0"/>
                </a:solidFill>
              </a:rPr>
              <a:t>I </a:t>
            </a:r>
            <a:r>
              <a:rPr lang="it-IT" sz="2000" dirty="0" err="1" smtClean="0">
                <a:solidFill>
                  <a:srgbClr val="7030A0"/>
                </a:solidFill>
              </a:rPr>
              <a:t>worked</a:t>
            </a:r>
            <a:r>
              <a:rPr lang="it-IT" sz="2000" dirty="0" smtClean="0">
                <a:solidFill>
                  <a:srgbClr val="7030A0"/>
                </a:solidFill>
              </a:rPr>
              <a:t> </a:t>
            </a:r>
            <a:r>
              <a:rPr lang="it-IT" sz="2000" dirty="0" err="1" smtClean="0">
                <a:solidFill>
                  <a:srgbClr val="7030A0"/>
                </a:solidFill>
              </a:rPr>
              <a:t>with</a:t>
            </a:r>
            <a:r>
              <a:rPr lang="it-IT" sz="2000" dirty="0" smtClean="0">
                <a:solidFill>
                  <a:srgbClr val="7030A0"/>
                </a:solidFill>
              </a:rPr>
              <a:t> </a:t>
            </a:r>
            <a:r>
              <a:rPr lang="it-IT" sz="2400" b="1" dirty="0" err="1" smtClean="0">
                <a:solidFill>
                  <a:srgbClr val="7030A0"/>
                </a:solidFill>
              </a:rPr>
              <a:t>Molsim</a:t>
            </a:r>
            <a:r>
              <a:rPr lang="it-IT" sz="2000" dirty="0" smtClean="0">
                <a:solidFill>
                  <a:srgbClr val="7030A0"/>
                </a:solidFill>
              </a:rPr>
              <a:t> </a:t>
            </a:r>
            <a:r>
              <a:rPr lang="it-IT" sz="2000" dirty="0" err="1" smtClean="0">
                <a:solidFill>
                  <a:srgbClr val="7030A0"/>
                </a:solidFill>
              </a:rPr>
              <a:t>program</a:t>
            </a:r>
            <a:r>
              <a:rPr lang="it-IT" sz="2000" dirty="0" smtClean="0">
                <a:solidFill>
                  <a:srgbClr val="7030A0"/>
                </a:solidFill>
              </a:rPr>
              <a:t>, </a:t>
            </a:r>
            <a:r>
              <a:rPr lang="it-IT" sz="2000" dirty="0" err="1" smtClean="0">
                <a:solidFill>
                  <a:srgbClr val="7030A0"/>
                </a:solidFill>
              </a:rPr>
              <a:t>to</a:t>
            </a:r>
            <a:r>
              <a:rPr lang="it-IT" sz="2000" dirty="0" smtClean="0">
                <a:solidFill>
                  <a:srgbClr val="7030A0"/>
                </a:solidFill>
              </a:rPr>
              <a:t> </a:t>
            </a:r>
            <a:r>
              <a:rPr lang="it-IT" sz="2000" dirty="0" err="1" smtClean="0">
                <a:solidFill>
                  <a:srgbClr val="7030A0"/>
                </a:solidFill>
              </a:rPr>
              <a:t>built</a:t>
            </a:r>
            <a:r>
              <a:rPr lang="it-IT" sz="2000" dirty="0" smtClean="0">
                <a:solidFill>
                  <a:srgbClr val="7030A0"/>
                </a:solidFill>
              </a:rPr>
              <a:t> a system and </a:t>
            </a:r>
            <a:r>
              <a:rPr lang="it-IT" sz="2000" dirty="0" err="1" smtClean="0">
                <a:solidFill>
                  <a:srgbClr val="7030A0"/>
                </a:solidFill>
              </a:rPr>
              <a:t>to</a:t>
            </a:r>
            <a:r>
              <a:rPr lang="it-IT" sz="2000" dirty="0" smtClean="0">
                <a:solidFill>
                  <a:srgbClr val="7030A0"/>
                </a:solidFill>
              </a:rPr>
              <a:t> </a:t>
            </a:r>
            <a:r>
              <a:rPr lang="it-IT" sz="2000" dirty="0" err="1" smtClean="0">
                <a:solidFill>
                  <a:srgbClr val="7030A0"/>
                </a:solidFill>
              </a:rPr>
              <a:t>study</a:t>
            </a:r>
            <a:r>
              <a:rPr lang="it-IT" sz="2000" dirty="0" smtClean="0">
                <a:solidFill>
                  <a:srgbClr val="7030A0"/>
                </a:solidFill>
              </a:rPr>
              <a:t> the </a:t>
            </a:r>
            <a:r>
              <a:rPr lang="it-IT" sz="2000" dirty="0" err="1" smtClean="0">
                <a:solidFill>
                  <a:srgbClr val="7030A0"/>
                </a:solidFill>
              </a:rPr>
              <a:t>elettrostatics</a:t>
            </a:r>
            <a:r>
              <a:rPr lang="it-IT" sz="2000" dirty="0" smtClean="0">
                <a:solidFill>
                  <a:srgbClr val="7030A0"/>
                </a:solidFill>
              </a:rPr>
              <a:t> </a:t>
            </a:r>
            <a:r>
              <a:rPr lang="it-IT" sz="2000" dirty="0" err="1" smtClean="0">
                <a:solidFill>
                  <a:srgbClr val="7030A0"/>
                </a:solidFill>
              </a:rPr>
              <a:t>interactions</a:t>
            </a:r>
            <a:r>
              <a:rPr lang="it-IT" sz="2000" dirty="0" smtClean="0">
                <a:solidFill>
                  <a:srgbClr val="7030A0"/>
                </a:solidFill>
              </a:rPr>
              <a:t> </a:t>
            </a:r>
            <a:r>
              <a:rPr lang="it-IT" sz="2000" dirty="0" err="1" smtClean="0">
                <a:solidFill>
                  <a:srgbClr val="7030A0"/>
                </a:solidFill>
              </a:rPr>
              <a:t>between</a:t>
            </a:r>
            <a:r>
              <a:rPr lang="it-IT" sz="2000" dirty="0" smtClean="0">
                <a:solidFill>
                  <a:srgbClr val="7030A0"/>
                </a:solidFill>
              </a:rPr>
              <a:t> a </a:t>
            </a:r>
            <a:r>
              <a:rPr lang="it-IT" sz="2000" dirty="0" err="1" smtClean="0">
                <a:solidFill>
                  <a:srgbClr val="7030A0"/>
                </a:solidFill>
              </a:rPr>
              <a:t>nanotube</a:t>
            </a:r>
            <a:r>
              <a:rPr lang="it-IT" sz="2000" dirty="0" smtClean="0">
                <a:solidFill>
                  <a:srgbClr val="7030A0"/>
                </a:solidFill>
              </a:rPr>
              <a:t> </a:t>
            </a:r>
            <a:r>
              <a:rPr lang="it-IT" sz="2000" dirty="0" err="1" smtClean="0">
                <a:solidFill>
                  <a:srgbClr val="7030A0"/>
                </a:solidFill>
              </a:rPr>
              <a:t>of</a:t>
            </a:r>
            <a:r>
              <a:rPr lang="it-IT" sz="2000" dirty="0" smtClean="0">
                <a:solidFill>
                  <a:srgbClr val="7030A0"/>
                </a:solidFill>
              </a:rPr>
              <a:t> </a:t>
            </a:r>
            <a:r>
              <a:rPr lang="it-IT" sz="2000" dirty="0" err="1" smtClean="0">
                <a:solidFill>
                  <a:srgbClr val="7030A0"/>
                </a:solidFill>
              </a:rPr>
              <a:t>Halloysite</a:t>
            </a:r>
            <a:r>
              <a:rPr lang="it-IT" sz="2000" dirty="0" smtClean="0">
                <a:solidFill>
                  <a:srgbClr val="7030A0"/>
                </a:solidFill>
              </a:rPr>
              <a:t> and </a:t>
            </a:r>
            <a:r>
              <a:rPr lang="it-IT" sz="2000" dirty="0" err="1" smtClean="0">
                <a:solidFill>
                  <a:srgbClr val="7030A0"/>
                </a:solidFill>
              </a:rPr>
              <a:t>other</a:t>
            </a:r>
            <a:r>
              <a:rPr lang="it-IT" sz="2000" dirty="0" smtClean="0">
                <a:solidFill>
                  <a:srgbClr val="7030A0"/>
                </a:solidFill>
              </a:rPr>
              <a:t> </a:t>
            </a:r>
            <a:r>
              <a:rPr lang="it-IT" sz="2000" dirty="0" err="1" smtClean="0">
                <a:solidFill>
                  <a:srgbClr val="7030A0"/>
                </a:solidFill>
              </a:rPr>
              <a:t>particles.</a:t>
            </a:r>
            <a:r>
              <a:rPr lang="it-IT" dirty="0" err="1" smtClean="0"/>
              <a:t>h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arrotondato 3"/>
          <p:cNvSpPr/>
          <p:nvPr/>
        </p:nvSpPr>
        <p:spPr>
          <a:xfrm>
            <a:off x="395536" y="476672"/>
            <a:ext cx="3672408" cy="1440160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 smtClean="0">
                <a:solidFill>
                  <a:srgbClr val="7030A0"/>
                </a:solidFill>
              </a:rPr>
              <a:t>MONTE CARLO METHOD</a:t>
            </a:r>
            <a:endParaRPr lang="it-IT" sz="2800" b="1" dirty="0">
              <a:solidFill>
                <a:srgbClr val="7030A0"/>
              </a:solidFill>
            </a:endParaRPr>
          </a:p>
        </p:txBody>
      </p:sp>
      <p:sp>
        <p:nvSpPr>
          <p:cNvPr id="5" name="Freccia a destra 4"/>
          <p:cNvSpPr/>
          <p:nvPr/>
        </p:nvSpPr>
        <p:spPr>
          <a:xfrm>
            <a:off x="4355976" y="1052736"/>
            <a:ext cx="504056" cy="432048"/>
          </a:xfrm>
          <a:prstGeom prst="rightArrow">
            <a:avLst/>
          </a:prstGeom>
          <a:solidFill>
            <a:srgbClr val="7030A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arrotondato 5"/>
          <p:cNvSpPr/>
          <p:nvPr/>
        </p:nvSpPr>
        <p:spPr>
          <a:xfrm>
            <a:off x="5076056" y="332656"/>
            <a:ext cx="3384376" cy="1872208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rgbClr val="7030A0"/>
                </a:solidFill>
              </a:rPr>
              <a:t>During</a:t>
            </a:r>
            <a:r>
              <a:rPr lang="it-IT" dirty="0" smtClean="0">
                <a:solidFill>
                  <a:srgbClr val="7030A0"/>
                </a:solidFill>
              </a:rPr>
              <a:t> </a:t>
            </a:r>
            <a:r>
              <a:rPr lang="it-IT" dirty="0" err="1" smtClean="0">
                <a:solidFill>
                  <a:srgbClr val="7030A0"/>
                </a:solidFill>
              </a:rPr>
              <a:t>my</a:t>
            </a:r>
            <a:r>
              <a:rPr lang="it-IT" dirty="0" smtClean="0">
                <a:solidFill>
                  <a:srgbClr val="7030A0"/>
                </a:solidFill>
              </a:rPr>
              <a:t> </a:t>
            </a:r>
            <a:r>
              <a:rPr lang="it-IT" dirty="0" err="1" smtClean="0">
                <a:solidFill>
                  <a:srgbClr val="7030A0"/>
                </a:solidFill>
              </a:rPr>
              <a:t>interschip</a:t>
            </a:r>
            <a:r>
              <a:rPr lang="it-IT" dirty="0" smtClean="0">
                <a:solidFill>
                  <a:srgbClr val="7030A0"/>
                </a:solidFill>
              </a:rPr>
              <a:t> I </a:t>
            </a:r>
            <a:r>
              <a:rPr lang="it-IT" dirty="0" err="1" smtClean="0">
                <a:solidFill>
                  <a:srgbClr val="7030A0"/>
                </a:solidFill>
              </a:rPr>
              <a:t>learned</a:t>
            </a:r>
            <a:r>
              <a:rPr lang="it-IT" dirty="0" smtClean="0">
                <a:solidFill>
                  <a:srgbClr val="7030A0"/>
                </a:solidFill>
              </a:rPr>
              <a:t> the </a:t>
            </a:r>
            <a:r>
              <a:rPr lang="it-IT" dirty="0" err="1" smtClean="0">
                <a:solidFill>
                  <a:srgbClr val="7030A0"/>
                </a:solidFill>
              </a:rPr>
              <a:t>basis</a:t>
            </a:r>
            <a:r>
              <a:rPr lang="it-IT" dirty="0" smtClean="0">
                <a:solidFill>
                  <a:srgbClr val="7030A0"/>
                </a:solidFill>
              </a:rPr>
              <a:t> </a:t>
            </a:r>
            <a:r>
              <a:rPr lang="it-IT" dirty="0" err="1" smtClean="0">
                <a:solidFill>
                  <a:srgbClr val="7030A0"/>
                </a:solidFill>
              </a:rPr>
              <a:t>of</a:t>
            </a:r>
            <a:r>
              <a:rPr lang="it-IT" dirty="0" smtClean="0">
                <a:solidFill>
                  <a:srgbClr val="7030A0"/>
                </a:solidFill>
              </a:rPr>
              <a:t> </a:t>
            </a:r>
            <a:r>
              <a:rPr lang="it-IT" dirty="0" err="1" smtClean="0">
                <a:solidFill>
                  <a:srgbClr val="7030A0"/>
                </a:solidFill>
              </a:rPr>
              <a:t>Molsim</a:t>
            </a:r>
            <a:r>
              <a:rPr lang="it-IT" dirty="0" smtClean="0">
                <a:solidFill>
                  <a:srgbClr val="7030A0"/>
                </a:solidFill>
              </a:rPr>
              <a:t> </a:t>
            </a:r>
            <a:r>
              <a:rPr lang="it-IT" dirty="0" err="1" smtClean="0">
                <a:solidFill>
                  <a:srgbClr val="7030A0"/>
                </a:solidFill>
              </a:rPr>
              <a:t>using</a:t>
            </a:r>
            <a:r>
              <a:rPr lang="it-IT" dirty="0" smtClean="0">
                <a:solidFill>
                  <a:srgbClr val="7030A0"/>
                </a:solidFill>
              </a:rPr>
              <a:t> the Monte Carlo </a:t>
            </a:r>
            <a:r>
              <a:rPr lang="it-IT" dirty="0" err="1" smtClean="0">
                <a:solidFill>
                  <a:srgbClr val="7030A0"/>
                </a:solidFill>
              </a:rPr>
              <a:t>method</a:t>
            </a:r>
            <a:r>
              <a:rPr lang="it-IT" dirty="0" smtClean="0">
                <a:solidFill>
                  <a:srgbClr val="7030A0"/>
                </a:solidFill>
              </a:rPr>
              <a:t> </a:t>
            </a:r>
            <a:r>
              <a:rPr lang="it-IT" dirty="0" err="1" smtClean="0">
                <a:solidFill>
                  <a:srgbClr val="7030A0"/>
                </a:solidFill>
              </a:rPr>
              <a:t>to</a:t>
            </a:r>
            <a:r>
              <a:rPr lang="it-IT" dirty="0" smtClean="0">
                <a:solidFill>
                  <a:srgbClr val="7030A0"/>
                </a:solidFill>
              </a:rPr>
              <a:t> </a:t>
            </a:r>
            <a:r>
              <a:rPr lang="it-IT" dirty="0" err="1" smtClean="0">
                <a:solidFill>
                  <a:srgbClr val="7030A0"/>
                </a:solidFill>
              </a:rPr>
              <a:t>analize</a:t>
            </a:r>
            <a:r>
              <a:rPr lang="it-IT" dirty="0" smtClean="0">
                <a:solidFill>
                  <a:srgbClr val="7030A0"/>
                </a:solidFill>
              </a:rPr>
              <a:t> some </a:t>
            </a:r>
            <a:r>
              <a:rPr lang="it-IT" dirty="0" err="1" smtClean="0">
                <a:solidFill>
                  <a:srgbClr val="7030A0"/>
                </a:solidFill>
              </a:rPr>
              <a:t>systems</a:t>
            </a:r>
            <a:endParaRPr lang="it-IT" dirty="0">
              <a:solidFill>
                <a:srgbClr val="7030A0"/>
              </a:solidFill>
            </a:endParaRPr>
          </a:p>
        </p:txBody>
      </p:sp>
      <p:sp>
        <p:nvSpPr>
          <p:cNvPr id="7" name="Freccia a destra 6"/>
          <p:cNvSpPr/>
          <p:nvPr/>
        </p:nvSpPr>
        <p:spPr>
          <a:xfrm rot="2563929">
            <a:off x="3758037" y="2321909"/>
            <a:ext cx="1062382" cy="528796"/>
          </a:xfrm>
          <a:prstGeom prst="rightArrow">
            <a:avLst/>
          </a:prstGeom>
          <a:solidFill>
            <a:srgbClr val="7030A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arrotondato 7"/>
          <p:cNvSpPr/>
          <p:nvPr/>
        </p:nvSpPr>
        <p:spPr>
          <a:xfrm>
            <a:off x="4932040" y="2780928"/>
            <a:ext cx="3960440" cy="2448272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rgbClr val="7030A0"/>
                </a:solidFill>
              </a:rPr>
              <a:t>Monte Carlo </a:t>
            </a:r>
            <a:r>
              <a:rPr lang="it-IT" dirty="0" err="1" smtClean="0">
                <a:solidFill>
                  <a:srgbClr val="7030A0"/>
                </a:solidFill>
              </a:rPr>
              <a:t>method</a:t>
            </a:r>
            <a:r>
              <a:rPr lang="it-IT" dirty="0" smtClean="0">
                <a:solidFill>
                  <a:srgbClr val="7030A0"/>
                </a:solidFill>
              </a:rPr>
              <a:t> </a:t>
            </a:r>
            <a:r>
              <a:rPr lang="it-IT" dirty="0" err="1" smtClean="0">
                <a:solidFill>
                  <a:srgbClr val="7030A0"/>
                </a:solidFill>
              </a:rPr>
              <a:t>is</a:t>
            </a:r>
            <a:r>
              <a:rPr lang="it-IT" dirty="0" smtClean="0">
                <a:solidFill>
                  <a:srgbClr val="7030A0"/>
                </a:solidFill>
              </a:rPr>
              <a:t> a </a:t>
            </a:r>
            <a:r>
              <a:rPr lang="it-IT" dirty="0" err="1" smtClean="0">
                <a:solidFill>
                  <a:srgbClr val="7030A0"/>
                </a:solidFill>
              </a:rPr>
              <a:t>statistical</a:t>
            </a:r>
            <a:r>
              <a:rPr lang="it-IT" dirty="0" smtClean="0">
                <a:solidFill>
                  <a:srgbClr val="7030A0"/>
                </a:solidFill>
              </a:rPr>
              <a:t> </a:t>
            </a:r>
            <a:r>
              <a:rPr lang="it-IT" dirty="0" err="1" smtClean="0">
                <a:solidFill>
                  <a:srgbClr val="7030A0"/>
                </a:solidFill>
              </a:rPr>
              <a:t>sampling</a:t>
            </a:r>
            <a:r>
              <a:rPr lang="it-IT" dirty="0" smtClean="0">
                <a:solidFill>
                  <a:srgbClr val="7030A0"/>
                </a:solidFill>
              </a:rPr>
              <a:t> </a:t>
            </a:r>
            <a:r>
              <a:rPr lang="it-IT" dirty="0" err="1" smtClean="0">
                <a:solidFill>
                  <a:srgbClr val="7030A0"/>
                </a:solidFill>
              </a:rPr>
              <a:t>technique</a:t>
            </a:r>
            <a:r>
              <a:rPr lang="it-IT" dirty="0" smtClean="0">
                <a:solidFill>
                  <a:srgbClr val="7030A0"/>
                </a:solidFill>
              </a:rPr>
              <a:t> </a:t>
            </a:r>
            <a:r>
              <a:rPr lang="it-IT" dirty="0" err="1" smtClean="0">
                <a:solidFill>
                  <a:srgbClr val="7030A0"/>
                </a:solidFill>
              </a:rPr>
              <a:t>that</a:t>
            </a:r>
            <a:r>
              <a:rPr lang="it-IT" dirty="0" smtClean="0">
                <a:solidFill>
                  <a:srgbClr val="7030A0"/>
                </a:solidFill>
              </a:rPr>
              <a:t> </a:t>
            </a:r>
            <a:r>
              <a:rPr lang="it-IT" dirty="0" err="1" smtClean="0">
                <a:solidFill>
                  <a:srgbClr val="7030A0"/>
                </a:solidFill>
              </a:rPr>
              <a:t>has</a:t>
            </a:r>
            <a:r>
              <a:rPr lang="it-IT" dirty="0" smtClean="0">
                <a:solidFill>
                  <a:srgbClr val="7030A0"/>
                </a:solidFill>
              </a:rPr>
              <a:t> </a:t>
            </a:r>
            <a:r>
              <a:rPr lang="it-IT" dirty="0" err="1" smtClean="0">
                <a:solidFill>
                  <a:srgbClr val="7030A0"/>
                </a:solidFill>
              </a:rPr>
              <a:t>been</a:t>
            </a:r>
            <a:r>
              <a:rPr lang="it-IT" dirty="0" smtClean="0">
                <a:solidFill>
                  <a:srgbClr val="7030A0"/>
                </a:solidFill>
              </a:rPr>
              <a:t> </a:t>
            </a:r>
            <a:r>
              <a:rPr lang="it-IT" dirty="0" err="1" smtClean="0">
                <a:solidFill>
                  <a:srgbClr val="7030A0"/>
                </a:solidFill>
              </a:rPr>
              <a:t>applied</a:t>
            </a:r>
            <a:r>
              <a:rPr lang="it-IT" dirty="0" smtClean="0">
                <a:solidFill>
                  <a:srgbClr val="7030A0"/>
                </a:solidFill>
              </a:rPr>
              <a:t> </a:t>
            </a:r>
            <a:r>
              <a:rPr lang="it-IT" dirty="0" err="1" smtClean="0">
                <a:solidFill>
                  <a:srgbClr val="7030A0"/>
                </a:solidFill>
              </a:rPr>
              <a:t>to</a:t>
            </a:r>
            <a:r>
              <a:rPr lang="it-IT" dirty="0" smtClean="0">
                <a:solidFill>
                  <a:srgbClr val="7030A0"/>
                </a:solidFill>
              </a:rPr>
              <a:t> </a:t>
            </a:r>
            <a:r>
              <a:rPr lang="it-IT" dirty="0" err="1" smtClean="0">
                <a:solidFill>
                  <a:srgbClr val="7030A0"/>
                </a:solidFill>
              </a:rPr>
              <a:t>several</a:t>
            </a:r>
            <a:r>
              <a:rPr lang="it-IT" dirty="0" smtClean="0">
                <a:solidFill>
                  <a:srgbClr val="7030A0"/>
                </a:solidFill>
              </a:rPr>
              <a:t> </a:t>
            </a:r>
            <a:r>
              <a:rPr lang="it-IT" dirty="0" err="1" smtClean="0">
                <a:solidFill>
                  <a:srgbClr val="7030A0"/>
                </a:solidFill>
              </a:rPr>
              <a:t>number</a:t>
            </a:r>
            <a:r>
              <a:rPr lang="it-IT" dirty="0" smtClean="0">
                <a:solidFill>
                  <a:srgbClr val="7030A0"/>
                </a:solidFill>
              </a:rPr>
              <a:t> </a:t>
            </a:r>
            <a:r>
              <a:rPr lang="it-IT" dirty="0" err="1" smtClean="0">
                <a:solidFill>
                  <a:srgbClr val="7030A0"/>
                </a:solidFill>
              </a:rPr>
              <a:t>of</a:t>
            </a:r>
            <a:r>
              <a:rPr lang="it-IT" dirty="0" smtClean="0">
                <a:solidFill>
                  <a:srgbClr val="7030A0"/>
                </a:solidFill>
              </a:rPr>
              <a:t> </a:t>
            </a:r>
            <a:r>
              <a:rPr lang="it-IT" dirty="0" err="1" smtClean="0">
                <a:solidFill>
                  <a:srgbClr val="7030A0"/>
                </a:solidFill>
              </a:rPr>
              <a:t>scientific</a:t>
            </a:r>
            <a:r>
              <a:rPr lang="it-IT" dirty="0" smtClean="0">
                <a:solidFill>
                  <a:srgbClr val="7030A0"/>
                </a:solidFill>
              </a:rPr>
              <a:t> </a:t>
            </a:r>
            <a:r>
              <a:rPr lang="it-IT" dirty="0" err="1" smtClean="0">
                <a:solidFill>
                  <a:srgbClr val="7030A0"/>
                </a:solidFill>
              </a:rPr>
              <a:t>problems</a:t>
            </a:r>
            <a:r>
              <a:rPr lang="it-IT" dirty="0" smtClean="0">
                <a:solidFill>
                  <a:srgbClr val="7030A0"/>
                </a:solidFill>
              </a:rPr>
              <a:t>. </a:t>
            </a:r>
            <a:r>
              <a:rPr lang="it-IT" dirty="0" err="1" smtClean="0">
                <a:solidFill>
                  <a:srgbClr val="7030A0"/>
                </a:solidFill>
              </a:rPr>
              <a:t>It</a:t>
            </a:r>
            <a:r>
              <a:rPr lang="it-IT" dirty="0" smtClean="0">
                <a:solidFill>
                  <a:srgbClr val="7030A0"/>
                </a:solidFill>
              </a:rPr>
              <a:t> </a:t>
            </a:r>
            <a:r>
              <a:rPr lang="it-IT" dirty="0" err="1" smtClean="0">
                <a:solidFill>
                  <a:srgbClr val="7030A0"/>
                </a:solidFill>
              </a:rPr>
              <a:t>is</a:t>
            </a:r>
            <a:r>
              <a:rPr lang="it-IT" dirty="0" smtClean="0">
                <a:solidFill>
                  <a:srgbClr val="7030A0"/>
                </a:solidFill>
              </a:rPr>
              <a:t> appropriate </a:t>
            </a:r>
            <a:r>
              <a:rPr lang="it-IT" dirty="0" err="1" smtClean="0">
                <a:solidFill>
                  <a:srgbClr val="7030A0"/>
                </a:solidFill>
              </a:rPr>
              <a:t>for</a:t>
            </a:r>
            <a:r>
              <a:rPr lang="it-IT" dirty="0" smtClean="0">
                <a:solidFill>
                  <a:srgbClr val="7030A0"/>
                </a:solidFill>
              </a:rPr>
              <a:t> </a:t>
            </a:r>
            <a:r>
              <a:rPr lang="it-IT" dirty="0" err="1" smtClean="0">
                <a:solidFill>
                  <a:srgbClr val="7030A0"/>
                </a:solidFill>
              </a:rPr>
              <a:t>calculating</a:t>
            </a:r>
            <a:r>
              <a:rPr lang="it-IT" dirty="0" smtClean="0">
                <a:solidFill>
                  <a:srgbClr val="7030A0"/>
                </a:solidFill>
              </a:rPr>
              <a:t> </a:t>
            </a:r>
            <a:r>
              <a:rPr lang="it-IT" dirty="0" err="1" smtClean="0">
                <a:solidFill>
                  <a:srgbClr val="7030A0"/>
                </a:solidFill>
              </a:rPr>
              <a:t>thermodinamic</a:t>
            </a:r>
            <a:r>
              <a:rPr lang="it-IT" dirty="0" smtClean="0">
                <a:solidFill>
                  <a:srgbClr val="7030A0"/>
                </a:solidFill>
              </a:rPr>
              <a:t> </a:t>
            </a:r>
            <a:r>
              <a:rPr lang="it-IT" dirty="0" err="1" smtClean="0">
                <a:solidFill>
                  <a:srgbClr val="7030A0"/>
                </a:solidFill>
              </a:rPr>
              <a:t>quantities</a:t>
            </a:r>
            <a:r>
              <a:rPr lang="it-IT" dirty="0" smtClean="0">
                <a:solidFill>
                  <a:srgbClr val="7030A0"/>
                </a:solidFill>
              </a:rPr>
              <a:t> or </a:t>
            </a:r>
            <a:r>
              <a:rPr lang="it-IT" dirty="0" err="1" smtClean="0">
                <a:solidFill>
                  <a:srgbClr val="7030A0"/>
                </a:solidFill>
              </a:rPr>
              <a:t>for</a:t>
            </a:r>
            <a:r>
              <a:rPr lang="it-IT" dirty="0" smtClean="0">
                <a:solidFill>
                  <a:srgbClr val="7030A0"/>
                </a:solidFill>
              </a:rPr>
              <a:t> </a:t>
            </a:r>
            <a:r>
              <a:rPr lang="it-IT" dirty="0" err="1" smtClean="0">
                <a:solidFill>
                  <a:srgbClr val="7030A0"/>
                </a:solidFill>
              </a:rPr>
              <a:t>performing</a:t>
            </a:r>
            <a:r>
              <a:rPr lang="it-IT" dirty="0" smtClean="0">
                <a:solidFill>
                  <a:srgbClr val="7030A0"/>
                </a:solidFill>
              </a:rPr>
              <a:t> </a:t>
            </a:r>
            <a:r>
              <a:rPr lang="it-IT" dirty="0" err="1" smtClean="0">
                <a:solidFill>
                  <a:srgbClr val="7030A0"/>
                </a:solidFill>
              </a:rPr>
              <a:t>simulated</a:t>
            </a:r>
            <a:r>
              <a:rPr lang="it-IT" dirty="0" smtClean="0">
                <a:solidFill>
                  <a:srgbClr val="7030A0"/>
                </a:solidFill>
              </a:rPr>
              <a:t> </a:t>
            </a:r>
            <a:r>
              <a:rPr lang="it-IT" dirty="0" err="1" smtClean="0">
                <a:solidFill>
                  <a:srgbClr val="7030A0"/>
                </a:solidFill>
              </a:rPr>
              <a:t>annealing</a:t>
            </a:r>
            <a:r>
              <a:rPr lang="it-IT" dirty="0" smtClean="0">
                <a:solidFill>
                  <a:srgbClr val="7030A0"/>
                </a:solidFill>
              </a:rPr>
              <a:t> </a:t>
            </a:r>
            <a:r>
              <a:rPr lang="it-IT" dirty="0" err="1" smtClean="0">
                <a:solidFill>
                  <a:srgbClr val="7030A0"/>
                </a:solidFill>
              </a:rPr>
              <a:t>calculation</a:t>
            </a:r>
            <a:r>
              <a:rPr lang="it-IT" dirty="0" smtClean="0">
                <a:solidFill>
                  <a:srgbClr val="7030A0"/>
                </a:solidFill>
              </a:rPr>
              <a:t>.</a:t>
            </a:r>
          </a:p>
          <a:p>
            <a:pPr algn="ctr"/>
            <a:endParaRPr lang="it-IT" dirty="0">
              <a:solidFill>
                <a:srgbClr val="7030A0"/>
              </a:solidFill>
            </a:endParaRPr>
          </a:p>
        </p:txBody>
      </p:sp>
      <p:sp>
        <p:nvSpPr>
          <p:cNvPr id="9" name="Freccia a destra 8"/>
          <p:cNvSpPr/>
          <p:nvPr/>
        </p:nvSpPr>
        <p:spPr>
          <a:xfrm rot="5400000">
            <a:off x="1979712" y="2276872"/>
            <a:ext cx="792088" cy="648072"/>
          </a:xfrm>
          <a:prstGeom prst="rightArrow">
            <a:avLst/>
          </a:prstGeom>
          <a:solidFill>
            <a:srgbClr val="7030A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arrotondato 9"/>
          <p:cNvSpPr/>
          <p:nvPr/>
        </p:nvSpPr>
        <p:spPr>
          <a:xfrm>
            <a:off x="467544" y="3284984"/>
            <a:ext cx="3816424" cy="2448272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rgbClr val="7030A0"/>
                </a:solidFill>
              </a:rPr>
              <a:t>With</a:t>
            </a:r>
            <a:r>
              <a:rPr lang="it-IT" dirty="0" smtClean="0">
                <a:solidFill>
                  <a:srgbClr val="7030A0"/>
                </a:solidFill>
              </a:rPr>
              <a:t> Monte Carlo </a:t>
            </a:r>
            <a:r>
              <a:rPr lang="it-IT" dirty="0" err="1" smtClean="0">
                <a:solidFill>
                  <a:srgbClr val="7030A0"/>
                </a:solidFill>
              </a:rPr>
              <a:t>method</a:t>
            </a:r>
            <a:r>
              <a:rPr lang="it-IT" dirty="0" smtClean="0">
                <a:solidFill>
                  <a:srgbClr val="7030A0"/>
                </a:solidFill>
              </a:rPr>
              <a:t> </a:t>
            </a:r>
            <a:r>
              <a:rPr lang="it-IT" dirty="0" err="1" smtClean="0">
                <a:solidFill>
                  <a:srgbClr val="7030A0"/>
                </a:solidFill>
              </a:rPr>
              <a:t>is</a:t>
            </a:r>
            <a:r>
              <a:rPr lang="it-IT" dirty="0" smtClean="0">
                <a:solidFill>
                  <a:srgbClr val="7030A0"/>
                </a:solidFill>
              </a:rPr>
              <a:t> </a:t>
            </a:r>
            <a:r>
              <a:rPr lang="it-IT" dirty="0" err="1" smtClean="0">
                <a:solidFill>
                  <a:srgbClr val="7030A0"/>
                </a:solidFill>
              </a:rPr>
              <a:t>possible</a:t>
            </a:r>
            <a:r>
              <a:rPr lang="it-IT" dirty="0" smtClean="0">
                <a:solidFill>
                  <a:srgbClr val="7030A0"/>
                </a:solidFill>
              </a:rPr>
              <a:t> </a:t>
            </a:r>
            <a:r>
              <a:rPr lang="it-IT" dirty="0" err="1" smtClean="0">
                <a:solidFill>
                  <a:srgbClr val="7030A0"/>
                </a:solidFill>
              </a:rPr>
              <a:t>to</a:t>
            </a:r>
            <a:r>
              <a:rPr lang="it-IT" dirty="0" smtClean="0">
                <a:solidFill>
                  <a:srgbClr val="7030A0"/>
                </a:solidFill>
              </a:rPr>
              <a:t> </a:t>
            </a:r>
            <a:r>
              <a:rPr lang="it-IT" dirty="0" err="1" smtClean="0">
                <a:solidFill>
                  <a:srgbClr val="7030A0"/>
                </a:solidFill>
              </a:rPr>
              <a:t>study</a:t>
            </a:r>
            <a:r>
              <a:rPr lang="it-IT" dirty="0" smtClean="0">
                <a:solidFill>
                  <a:srgbClr val="7030A0"/>
                </a:solidFill>
              </a:rPr>
              <a:t> </a:t>
            </a:r>
            <a:r>
              <a:rPr lang="it-IT" dirty="0" err="1" smtClean="0">
                <a:solidFill>
                  <a:srgbClr val="7030A0"/>
                </a:solidFill>
              </a:rPr>
              <a:t>systems</a:t>
            </a:r>
            <a:r>
              <a:rPr lang="it-IT" dirty="0" smtClean="0">
                <a:solidFill>
                  <a:srgbClr val="7030A0"/>
                </a:solidFill>
              </a:rPr>
              <a:t> in </a:t>
            </a:r>
            <a:r>
              <a:rPr lang="it-IT" dirty="0" err="1" smtClean="0">
                <a:solidFill>
                  <a:srgbClr val="7030A0"/>
                </a:solidFill>
              </a:rPr>
              <a:t>equilibrium</a:t>
            </a:r>
            <a:r>
              <a:rPr lang="it-IT" dirty="0" smtClean="0">
                <a:solidFill>
                  <a:srgbClr val="7030A0"/>
                </a:solidFill>
              </a:rPr>
              <a:t>.</a:t>
            </a:r>
          </a:p>
          <a:p>
            <a:pPr algn="ctr"/>
            <a:r>
              <a:rPr lang="it-IT" dirty="0" err="1" smtClean="0">
                <a:solidFill>
                  <a:srgbClr val="7030A0"/>
                </a:solidFill>
              </a:rPr>
              <a:t>You</a:t>
            </a:r>
            <a:r>
              <a:rPr lang="it-IT" dirty="0" smtClean="0">
                <a:solidFill>
                  <a:srgbClr val="7030A0"/>
                </a:solidFill>
              </a:rPr>
              <a:t> can </a:t>
            </a:r>
            <a:r>
              <a:rPr lang="it-IT" dirty="0" err="1" smtClean="0">
                <a:solidFill>
                  <a:srgbClr val="7030A0"/>
                </a:solidFill>
              </a:rPr>
              <a:t>collect</a:t>
            </a:r>
            <a:r>
              <a:rPr lang="it-IT" dirty="0" smtClean="0">
                <a:solidFill>
                  <a:srgbClr val="7030A0"/>
                </a:solidFill>
              </a:rPr>
              <a:t> information on the </a:t>
            </a:r>
            <a:r>
              <a:rPr lang="it-IT" dirty="0" err="1" smtClean="0">
                <a:solidFill>
                  <a:srgbClr val="7030A0"/>
                </a:solidFill>
              </a:rPr>
              <a:t>ensamble</a:t>
            </a:r>
            <a:r>
              <a:rPr lang="it-IT" dirty="0" smtClean="0">
                <a:solidFill>
                  <a:srgbClr val="7030A0"/>
                </a:solidFill>
              </a:rPr>
              <a:t>.</a:t>
            </a:r>
            <a:endParaRPr lang="it-IT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1841</TotalTime>
  <Words>982</Words>
  <Application>Microsoft Office PowerPoint</Application>
  <PresentationFormat>Presentazione su schermo (4:3)</PresentationFormat>
  <Paragraphs>101</Paragraphs>
  <Slides>19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1" baseType="lpstr">
      <vt:lpstr>Tema di Office</vt:lpstr>
      <vt:lpstr>Acrobat Document</vt:lpstr>
      <vt:lpstr>Diapositiva 1</vt:lpstr>
      <vt:lpstr>Diapositiva 2</vt:lpstr>
      <vt:lpstr>The Halloysite particular structure allows it several intristing elottrostatics interactions:</vt:lpstr>
      <vt:lpstr>pH sensitive:</vt:lpstr>
      <vt:lpstr>ζ potential:</vt:lpstr>
      <vt:lpstr>The special chemistry structure of Halloysite nanotube makes it very interesting…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Pc_User</dc:creator>
  <cp:lastModifiedBy>Pc_User</cp:lastModifiedBy>
  <cp:revision>162</cp:revision>
  <dcterms:created xsi:type="dcterms:W3CDTF">2018-05-07T09:47:39Z</dcterms:created>
  <dcterms:modified xsi:type="dcterms:W3CDTF">2018-06-01T08:05:37Z</dcterms:modified>
</cp:coreProperties>
</file>