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5A5A5"/>
    <a:srgbClr val="FFFFFF"/>
    <a:srgbClr val="B1B1B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1A639-391F-375C-E792-53CB51A6D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E498E-76D7-39ED-2079-38E774DB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C05AE-447E-57AA-204C-56BBCB4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7A002-ED0E-27A4-8043-4EB21C1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0C8D-9EFF-20A3-C9A1-50DEF28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D190F-802A-2B94-9A31-1175027D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B7803-0197-0443-C309-E9295705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E3E7-41F9-8A2E-7E2F-811E7014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82309-76C4-DA6B-F805-65C0B1AA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F1EA5-1A2D-B009-A42D-BE3FB58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8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2D79A3-4CD9-CE54-9771-7C9BDABD4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2910F-738B-064E-7938-6F62DE79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C654C-64AB-C9B9-15E9-9E1F66FC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1A627-C7EE-4AC4-D7FE-F1D55DEF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72744-71CB-4E1B-F94E-C8882499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7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1C64D-B5FE-88D1-9365-4E26DAE3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9420-04B3-0504-409D-16207644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7A9A-9D3C-82A5-C8CC-AAB12B49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31057-4E3E-598F-18B3-677D119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735E9-EB75-83E2-D9F2-76991BBD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6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D2E4D-FC95-A0C8-A871-9B26CEA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8CB5A-6701-B9A1-80DF-DACC368D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CE-C50D-62DD-144E-4F92369E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CC94E-10F7-9698-21AA-EF2F780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FA02F-DC37-9284-468A-7DF557BE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D5AF-55FF-FAC7-2B14-11F212F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B453D-6E2D-1685-CCD2-6C8123802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40CF2-4803-88C0-F7FE-CBDC3B8FC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57BF-B753-6449-622C-5797B575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37BC6-F8F4-480D-8373-CFE3C47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C5F7E-3413-869E-BF7E-80E1245A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B7B3-3F73-609F-C9D2-773CAB90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3A253-7F2D-90AC-067E-ADD3DECE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A6748-ED58-1055-89A9-21BA036B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BE695-DD37-BFC5-E6E0-A37EEAE6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60899-CA37-7F5B-58C9-7A047F47E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4DEB4-223B-995C-1E32-D4FF64BE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CB5D6-1E74-9A38-1F35-BDC9AD0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7BFD9-AD76-8E64-4E56-BB8381A8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9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E882D-3640-81DB-FDB0-FBE2D5CE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25F04-CBD1-1CE0-E180-F156B204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2ED9C-8F41-5539-2F1F-521E8F2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82A22B-2DD3-1B11-8426-1BD9FF81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83E443-49F4-D814-D0ED-C651C485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C38E2-2512-EF69-8D3D-6B63B720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AC7E3-0B7E-C04A-9F3E-6D5C03E5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75DE-3CC4-3595-3130-E44D4674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5DE17-E2CA-1407-618D-680D9552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2FE22-BB6D-1CB1-C0D7-12ECF6F3B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4120D-88A1-5597-31D7-42F906B8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B3516-9A82-A163-5FC8-B27862D7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03980-37D7-8528-6CC7-E0985445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3BD4-6B44-BDCA-0503-5F67BB1E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B19A39-307F-8281-6681-B33B7D872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DA924-02F0-B388-C5EC-0CC20E38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62568-7848-A6CC-89B6-4170C712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0324B-542A-29A9-0B1D-633AFB15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C9F71-75AA-CFE3-63DB-81E7B619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B5C7B1-708A-2CE4-88EC-7ACB33C7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35025-1D9B-94FE-AA06-79A13652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21AF6-3C84-B077-1267-3D8212A29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47F0-C208-42BE-AD32-B316F90CB6B8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97D48-8C9B-81E2-A6F5-298BE372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28146-2D20-86F6-9438-1E3B309CB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9FA0-8DFD-49AF-9D96-FB724CD71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8DB1D-3CA7-DD57-62CE-FBA8E98A168D}"/>
              </a:ext>
            </a:extLst>
          </p:cNvPr>
          <p:cNvSpPr txBox="1"/>
          <p:nvPr/>
        </p:nvSpPr>
        <p:spPr>
          <a:xfrm>
            <a:off x="1237095" y="1022558"/>
            <a:ext cx="72042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구글 </a:t>
            </a:r>
            <a:r>
              <a:rPr lang="ko-KR" altLang="en-US" dirty="0" err="1"/>
              <a:t>맵에서</a:t>
            </a:r>
            <a:r>
              <a:rPr lang="ko-KR" altLang="en-US" dirty="0"/>
              <a:t> 리뷰가 많은</a:t>
            </a:r>
            <a:r>
              <a:rPr lang="en-US" altLang="ko-KR" dirty="0"/>
              <a:t> </a:t>
            </a:r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개의 관광지를 선정하여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리뷰를 </a:t>
            </a:r>
            <a:r>
              <a:rPr lang="ko-KR" altLang="en-US" dirty="0" err="1"/>
              <a:t>스크래핑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ko-KR" altLang="en-US" dirty="0" err="1"/>
              <a:t>트립어드바이저의</a:t>
            </a:r>
            <a:r>
              <a:rPr lang="ko-KR" altLang="en-US" dirty="0"/>
              <a:t> 리뷰도 </a:t>
            </a:r>
            <a:r>
              <a:rPr lang="ko-KR" altLang="en-US" dirty="0" err="1"/>
              <a:t>스크래핑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 err="1"/>
              <a:t>스크래핑</a:t>
            </a:r>
            <a:r>
              <a:rPr lang="ko-KR" altLang="en-US" dirty="0"/>
              <a:t> 된 리뷰를 통합하여 </a:t>
            </a:r>
            <a:r>
              <a:rPr lang="en-US" altLang="ko-KR" dirty="0"/>
              <a:t>LDA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LDA</a:t>
            </a:r>
            <a:r>
              <a:rPr lang="ko-KR" altLang="en-US" dirty="0"/>
              <a:t>를 통해 관광지를 총 </a:t>
            </a:r>
            <a:r>
              <a:rPr lang="en-US" altLang="ko-KR" dirty="0"/>
              <a:t>4</a:t>
            </a:r>
            <a:r>
              <a:rPr lang="ko-KR" altLang="en-US" dirty="0"/>
              <a:t>개의 유형</a:t>
            </a:r>
            <a:r>
              <a:rPr lang="en-US" altLang="ko-KR" dirty="0"/>
              <a:t>(</a:t>
            </a:r>
            <a:r>
              <a:rPr lang="ko-KR" altLang="en-US" dirty="0"/>
              <a:t>토픽</a:t>
            </a:r>
            <a:r>
              <a:rPr lang="en-US" altLang="ko-KR" dirty="0"/>
              <a:t>)</a:t>
            </a:r>
            <a:r>
              <a:rPr lang="ko-KR" altLang="en-US" dirty="0"/>
              <a:t>으로 분류하고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각 유형별로 추출된 키워드를 바탕으로 관광 유형 정의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F8E55-562D-0E99-5819-66E41F57B804}"/>
              </a:ext>
            </a:extLst>
          </p:cNvPr>
          <p:cNvSpPr txBox="1"/>
          <p:nvPr/>
        </p:nvSpPr>
        <p:spPr>
          <a:xfrm>
            <a:off x="542925" y="43815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서울의 주요 관광 유형 파악하기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C7F27-45E4-FD24-EF81-FEA1A2DFD4A2}"/>
              </a:ext>
            </a:extLst>
          </p:cNvPr>
          <p:cNvSpPr txBox="1"/>
          <p:nvPr/>
        </p:nvSpPr>
        <p:spPr>
          <a:xfrm>
            <a:off x="509214" y="3400027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관광 유형별 키워드를 통한 강점</a:t>
            </a:r>
            <a:r>
              <a:rPr lang="en-US" altLang="ko-KR" b="1" dirty="0"/>
              <a:t>/</a:t>
            </a:r>
            <a:r>
              <a:rPr lang="ko-KR" altLang="en-US" b="1" dirty="0"/>
              <a:t>개선점 찾아내기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F3DD-930E-A9A1-536B-94E95D880AB9}"/>
              </a:ext>
            </a:extLst>
          </p:cNvPr>
          <p:cNvSpPr txBox="1"/>
          <p:nvPr/>
        </p:nvSpPr>
        <p:spPr>
          <a:xfrm>
            <a:off x="1237095" y="4053580"/>
            <a:ext cx="10423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토픽별</a:t>
            </a:r>
            <a:r>
              <a:rPr lang="ko-KR" altLang="en-US" dirty="0"/>
              <a:t> 리뷰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5) LDA</a:t>
            </a:r>
            <a:r>
              <a:rPr lang="ko-KR" altLang="en-US" dirty="0"/>
              <a:t>를 통해 추출된 토픽의 연관 키워드가 포함된 리뷰를 </a:t>
            </a:r>
            <a:r>
              <a:rPr lang="en-US" altLang="ko-KR" dirty="0"/>
              <a:t>4)</a:t>
            </a:r>
            <a:r>
              <a:rPr lang="ko-KR" altLang="en-US" dirty="0"/>
              <a:t>에서 찾아 감성분석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해당 키워드가 속하는 관광 유형에서 긍정</a:t>
            </a:r>
            <a:r>
              <a:rPr lang="en-US" altLang="ko-KR" dirty="0"/>
              <a:t> </a:t>
            </a:r>
            <a:r>
              <a:rPr lang="ko-KR" altLang="en-US" dirty="0"/>
              <a:t>혹은 부정으로 작용하고 있는지 알 수 있음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토픽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dirty="0"/>
              <a:t>‘</a:t>
            </a:r>
            <a:r>
              <a:rPr lang="ko-KR" altLang="en-US" dirty="0"/>
              <a:t>전시</a:t>
            </a:r>
            <a:r>
              <a:rPr lang="en-US" altLang="ko-KR" dirty="0"/>
              <a:t>’ </a:t>
            </a:r>
            <a:r>
              <a:rPr lang="ko-KR" altLang="en-US" dirty="0"/>
              <a:t>가 연관 키워드로 추출된다면 </a:t>
            </a:r>
            <a:r>
              <a:rPr lang="en-US" altLang="ko-KR" dirty="0"/>
              <a:t>‘</a:t>
            </a:r>
            <a:r>
              <a:rPr lang="ko-KR" altLang="en-US" dirty="0"/>
              <a:t>전시</a:t>
            </a:r>
            <a:r>
              <a:rPr lang="en-US" altLang="ko-KR" dirty="0"/>
              <a:t>’</a:t>
            </a:r>
            <a:r>
              <a:rPr lang="ko-KR" altLang="en-US" dirty="0"/>
              <a:t> 단어가 포함된 리뷰를 찾아 감성분석을 진행</a:t>
            </a:r>
            <a:endParaRPr lang="en-US" altLang="ko-KR" dirty="0"/>
          </a:p>
          <a:p>
            <a:r>
              <a:rPr lang="ko-KR" altLang="en-US" dirty="0"/>
              <a:t>토픽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전시</a:t>
            </a:r>
            <a:r>
              <a:rPr lang="en-US" altLang="ko-KR" dirty="0"/>
              <a:t>’</a:t>
            </a:r>
            <a:r>
              <a:rPr lang="ko-KR" altLang="en-US" dirty="0"/>
              <a:t>가 긍정인지 부정인지 판단</a:t>
            </a:r>
          </a:p>
        </p:txBody>
      </p:sp>
    </p:spTree>
    <p:extLst>
      <p:ext uri="{BB962C8B-B14F-4D97-AF65-F5344CB8AC3E}">
        <p14:creationId xmlns:p14="http://schemas.microsoft.com/office/powerpoint/2010/main" val="31088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78E08A-C3C4-7075-96FA-FE2060ED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78" y="501650"/>
            <a:ext cx="7343426" cy="585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66B20-1B26-CFE4-C915-E59DDEF55AFA}"/>
              </a:ext>
            </a:extLst>
          </p:cNvPr>
          <p:cNvSpPr txBox="1"/>
          <p:nvPr/>
        </p:nvSpPr>
        <p:spPr>
          <a:xfrm>
            <a:off x="406400" y="301595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프로젝트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10938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3304CF-623B-046B-C317-655A2466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7" y="1260683"/>
            <a:ext cx="5142857" cy="3326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BB09F-98DA-D8FF-3BF1-0909B1F59BD7}"/>
              </a:ext>
            </a:extLst>
          </p:cNvPr>
          <p:cNvSpPr txBox="1"/>
          <p:nvPr/>
        </p:nvSpPr>
        <p:spPr>
          <a:xfrm>
            <a:off x="885825" y="485312"/>
            <a:ext cx="456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LDA </a:t>
            </a:r>
            <a:r>
              <a:rPr lang="ko-KR" altLang="en-US" dirty="0"/>
              <a:t>진행 시 </a:t>
            </a:r>
            <a:r>
              <a:rPr lang="en-US" altLang="ko-KR" dirty="0"/>
              <a:t>Topic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개로 선정한 이유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278BF-3F4D-A546-595A-84EFB2860236}"/>
              </a:ext>
            </a:extLst>
          </p:cNvPr>
          <p:cNvSpPr txBox="1"/>
          <p:nvPr/>
        </p:nvSpPr>
        <p:spPr>
          <a:xfrm>
            <a:off x="1148484" y="4947516"/>
            <a:ext cx="9283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주제의 일관성을 나타내는 </a:t>
            </a:r>
            <a:r>
              <a:rPr lang="en-US" altLang="ko-KR" dirty="0"/>
              <a:t>Coherence</a:t>
            </a:r>
            <a:r>
              <a:rPr lang="ko-KR" altLang="en-US" dirty="0"/>
              <a:t> 값이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18</a:t>
            </a:r>
            <a:r>
              <a:rPr lang="ko-KR" altLang="en-US" dirty="0"/>
              <a:t>에서 높게 나타났으나</a:t>
            </a:r>
            <a:endParaRPr lang="en-US" altLang="ko-KR" dirty="0"/>
          </a:p>
          <a:p>
            <a:r>
              <a:rPr lang="ko-KR" altLang="en-US" dirty="0"/>
              <a:t>토픽 내 용어의 동시발생 확률 측정값인 </a:t>
            </a:r>
            <a:r>
              <a:rPr lang="en-US" altLang="ko-KR" dirty="0" err="1"/>
              <a:t>u_mass</a:t>
            </a:r>
            <a:r>
              <a:rPr lang="en-US" altLang="ko-KR" dirty="0"/>
              <a:t> </a:t>
            </a:r>
            <a:r>
              <a:rPr lang="ko-KR" altLang="en-US" dirty="0"/>
              <a:t>값을 비교해보았을 대 토픽이 </a:t>
            </a:r>
            <a:r>
              <a:rPr lang="en-US" altLang="ko-KR" dirty="0"/>
              <a:t>4</a:t>
            </a:r>
            <a:r>
              <a:rPr lang="ko-KR" altLang="en-US" dirty="0"/>
              <a:t>개일 때 </a:t>
            </a:r>
            <a:endParaRPr lang="en-US" altLang="ko-KR" dirty="0"/>
          </a:p>
          <a:p>
            <a:r>
              <a:rPr lang="ko-KR" altLang="en-US" dirty="0"/>
              <a:t>토픽의 일관성이 더 높다고 </a:t>
            </a:r>
            <a:r>
              <a:rPr lang="ko-KR" altLang="en-US" dirty="0" err="1"/>
              <a:t>판단되어짐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u_mass</a:t>
            </a:r>
            <a:r>
              <a:rPr lang="ko-KR" altLang="en-US" dirty="0"/>
              <a:t> 값은 </a:t>
            </a:r>
            <a:r>
              <a:rPr lang="en-US" altLang="ko-KR" dirty="0"/>
              <a:t>0</a:t>
            </a:r>
            <a:r>
              <a:rPr lang="ko-KR" altLang="en-US" dirty="0"/>
              <a:t>에 가까울수록 주제 일관성이 높다고 판단한다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EE3B3-A569-F26C-AE72-7798EB91EE7C}"/>
              </a:ext>
            </a:extLst>
          </p:cNvPr>
          <p:cNvSpPr txBox="1"/>
          <p:nvPr/>
        </p:nvSpPr>
        <p:spPr>
          <a:xfrm>
            <a:off x="6017492" y="1597891"/>
            <a:ext cx="5310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 of Topic = 4</a:t>
            </a:r>
          </a:p>
          <a:p>
            <a:r>
              <a:rPr lang="en-US" altLang="ko-KR" dirty="0"/>
              <a:t>Coherence Score (</a:t>
            </a:r>
            <a:r>
              <a:rPr lang="en-US" altLang="ko-KR" dirty="0" err="1"/>
              <a:t>u_mass</a:t>
            </a:r>
            <a:r>
              <a:rPr lang="en-US" altLang="ko-KR" dirty="0"/>
              <a:t>):  -3.177255997766421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B569B-CB46-3F02-7D11-4A5C0AD03724}"/>
              </a:ext>
            </a:extLst>
          </p:cNvPr>
          <p:cNvSpPr txBox="1"/>
          <p:nvPr/>
        </p:nvSpPr>
        <p:spPr>
          <a:xfrm>
            <a:off x="6017492" y="2967335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Number of Topic = 18 </a:t>
            </a:r>
          </a:p>
          <a:p>
            <a:r>
              <a:rPr lang="en-US" altLang="ko-KR" dirty="0"/>
              <a:t>Coherence Score (</a:t>
            </a:r>
            <a:r>
              <a:rPr lang="en-US" altLang="ko-KR" dirty="0" err="1"/>
              <a:t>u_mass</a:t>
            </a:r>
            <a:r>
              <a:rPr lang="en-US" altLang="ko-KR" dirty="0"/>
              <a:t>):  -5.7515649361564165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36E49-5ABD-601E-B789-A75B86677EBE}"/>
              </a:ext>
            </a:extLst>
          </p:cNvPr>
          <p:cNvSpPr txBox="1"/>
          <p:nvPr/>
        </p:nvSpPr>
        <p:spPr>
          <a:xfrm>
            <a:off x="516082" y="154572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선정된 </a:t>
            </a:r>
            <a:r>
              <a:rPr lang="en-US" altLang="ko-KR" dirty="0"/>
              <a:t>4</a:t>
            </a:r>
            <a:r>
              <a:rPr lang="ko-KR" altLang="en-US" dirty="0"/>
              <a:t>개의 토픽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F915F66-6642-CD2D-9DCC-CECA0FF8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14057"/>
              </p:ext>
            </p:extLst>
          </p:nvPr>
        </p:nvGraphicFramePr>
        <p:xfrm>
          <a:off x="1842026" y="796790"/>
          <a:ext cx="8128000" cy="369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9363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7594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4794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2287688"/>
                    </a:ext>
                  </a:extLst>
                </a:gridCol>
              </a:tblGrid>
              <a:tr h="314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토픽 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15531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Night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Culture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Exhibit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Brand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브랜드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44430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Walk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걷다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Palace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Amusement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Accessories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액세서리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81655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Temple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Kid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Cosmetics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화장품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06709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Scenery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경치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Architecture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건축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Children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아이들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Cream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00922"/>
                  </a:ext>
                </a:extLst>
              </a:tr>
              <a:tr h="66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Spring, Autumn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Square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광장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Adult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어른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Souvenir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기념품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25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D9EED0-0435-B91B-CDC1-74816A956124}"/>
              </a:ext>
            </a:extLst>
          </p:cNvPr>
          <p:cNvSpPr txBox="1"/>
          <p:nvPr/>
        </p:nvSpPr>
        <p:spPr>
          <a:xfrm>
            <a:off x="4062412" y="4502440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토픽별로 추출된 키워드 일부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FCA7E-62C5-E040-CE64-0C764CE0F91A}"/>
              </a:ext>
            </a:extLst>
          </p:cNvPr>
          <p:cNvSpPr txBox="1"/>
          <p:nvPr/>
        </p:nvSpPr>
        <p:spPr>
          <a:xfrm>
            <a:off x="1220643" y="4949102"/>
            <a:ext cx="10334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토픽 </a:t>
            </a:r>
            <a:r>
              <a:rPr lang="en-US" altLang="ko-KR" dirty="0"/>
              <a:t>1 -&gt; </a:t>
            </a:r>
            <a:r>
              <a:rPr lang="ko-KR" altLang="en-US" dirty="0"/>
              <a:t>시간의 흐름 또는 자연과 관련된 키워드가 추출된 것으로 보아 자연 경관 여행으로 분류</a:t>
            </a:r>
            <a:endParaRPr lang="en-US" altLang="ko-KR" dirty="0"/>
          </a:p>
          <a:p>
            <a:r>
              <a:rPr lang="ko-KR" altLang="en-US" dirty="0"/>
              <a:t>토픽 </a:t>
            </a:r>
            <a:r>
              <a:rPr lang="en-US" altLang="ko-KR" dirty="0"/>
              <a:t>2 -&gt; </a:t>
            </a:r>
            <a:r>
              <a:rPr lang="ko-KR" altLang="en-US" dirty="0"/>
              <a:t>건축물과 문화</a:t>
            </a:r>
            <a:r>
              <a:rPr lang="en-US" altLang="ko-KR" dirty="0"/>
              <a:t>, </a:t>
            </a:r>
            <a:r>
              <a:rPr lang="ko-KR" altLang="en-US" dirty="0"/>
              <a:t>정돈되고 아기자기한 분위기에 대한 키워드가 추출되었음 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따라서 한국의 전통문화와 관련된 여행으로 분류 </a:t>
            </a:r>
            <a:endParaRPr lang="en-US" altLang="ko-KR" dirty="0"/>
          </a:p>
          <a:p>
            <a:r>
              <a:rPr lang="ko-KR" altLang="en-US" dirty="0"/>
              <a:t>토픽 </a:t>
            </a:r>
            <a:r>
              <a:rPr lang="en-US" altLang="ko-KR" dirty="0"/>
              <a:t>3 -&gt; </a:t>
            </a:r>
            <a:r>
              <a:rPr lang="ko-KR" altLang="en-US" dirty="0"/>
              <a:t>아이들</a:t>
            </a:r>
            <a:r>
              <a:rPr lang="en-US" altLang="ko-KR" dirty="0"/>
              <a:t>, </a:t>
            </a:r>
            <a:r>
              <a:rPr lang="ko-KR" altLang="en-US" dirty="0"/>
              <a:t>어른과 같은 키워드와 재미</a:t>
            </a:r>
            <a:r>
              <a:rPr lang="en-US" altLang="ko-KR" dirty="0"/>
              <a:t>, </a:t>
            </a:r>
            <a:r>
              <a:rPr lang="ko-KR" altLang="en-US" dirty="0"/>
              <a:t>전시</a:t>
            </a:r>
            <a:r>
              <a:rPr lang="en-US" altLang="ko-KR" dirty="0"/>
              <a:t>, </a:t>
            </a:r>
            <a:r>
              <a:rPr lang="ko-KR" altLang="en-US" dirty="0"/>
              <a:t>독특한 이라는 키워드가 추출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가족과 </a:t>
            </a:r>
            <a:r>
              <a:rPr lang="ko-KR" altLang="en-US" dirty="0" err="1"/>
              <a:t>함께할만한</a:t>
            </a:r>
            <a:r>
              <a:rPr lang="ko-KR" altLang="en-US" dirty="0"/>
              <a:t> 전시 여행으로 분류</a:t>
            </a:r>
            <a:endParaRPr lang="en-US" altLang="ko-KR" dirty="0"/>
          </a:p>
          <a:p>
            <a:r>
              <a:rPr lang="ko-KR" altLang="en-US" dirty="0"/>
              <a:t>토픽 </a:t>
            </a:r>
            <a:r>
              <a:rPr lang="en-US" altLang="ko-KR" dirty="0"/>
              <a:t>4 -&gt; </a:t>
            </a:r>
            <a:r>
              <a:rPr lang="ko-KR" altLang="en-US" dirty="0"/>
              <a:t>화장품</a:t>
            </a:r>
            <a:r>
              <a:rPr lang="en-US" altLang="ko-KR" dirty="0"/>
              <a:t>, </a:t>
            </a:r>
            <a:r>
              <a:rPr lang="ko-KR" altLang="en-US" dirty="0"/>
              <a:t>액세서리</a:t>
            </a:r>
            <a:r>
              <a:rPr lang="en-US" altLang="ko-KR" dirty="0"/>
              <a:t>, </a:t>
            </a:r>
            <a:r>
              <a:rPr lang="ko-KR" altLang="en-US" dirty="0" err="1"/>
              <a:t>기념품등의</a:t>
            </a:r>
            <a:r>
              <a:rPr lang="ko-KR" altLang="en-US" dirty="0"/>
              <a:t> 키워드로 </a:t>
            </a:r>
            <a:r>
              <a:rPr lang="ko-KR" altLang="en-US" dirty="0" err="1"/>
              <a:t>미루어보아</a:t>
            </a:r>
            <a:r>
              <a:rPr lang="ko-KR" altLang="en-US" dirty="0"/>
              <a:t> 쇼핑 여행으로 분류</a:t>
            </a:r>
          </a:p>
        </p:txBody>
      </p:sp>
    </p:spTree>
    <p:extLst>
      <p:ext uri="{BB962C8B-B14F-4D97-AF65-F5344CB8AC3E}">
        <p14:creationId xmlns:p14="http://schemas.microsoft.com/office/powerpoint/2010/main" val="407748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36E49-5ABD-601E-B789-A75B86677EBE}"/>
              </a:ext>
            </a:extLst>
          </p:cNvPr>
          <p:cNvSpPr txBox="1"/>
          <p:nvPr/>
        </p:nvSpPr>
        <p:spPr>
          <a:xfrm>
            <a:off x="582343" y="9762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각 관광 유형 관련 키워드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3449188-54B2-F2D4-2DE5-A30FEB464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42328"/>
              </p:ext>
            </p:extLst>
          </p:nvPr>
        </p:nvGraphicFramePr>
        <p:xfrm>
          <a:off x="1507051" y="1959331"/>
          <a:ext cx="9523523" cy="269185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953780">
                  <a:extLst>
                    <a:ext uri="{9D8B030D-6E8A-4147-A177-3AD203B41FA5}">
                      <a16:colId xmlns:a16="http://schemas.microsoft.com/office/drawing/2014/main" val="3456539714"/>
                    </a:ext>
                  </a:extLst>
                </a:gridCol>
                <a:gridCol w="6569743">
                  <a:extLst>
                    <a:ext uri="{9D8B030D-6E8A-4147-A177-3AD203B41FA5}">
                      <a16:colId xmlns:a16="http://schemas.microsoft.com/office/drawing/2014/main" val="3534812390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자연 경관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Night, Walk, Bloom, Flower, River, Nature, Scenery, 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Cable car, Autumn, Spring, Vendor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89765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전통 문화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Architecture, Palace, Culture, Wander, Temple, Square, Neat, Theme, Market, Heal, Gift shop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8458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가족과 함께하는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전시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Amusement, Children, Adult, Kid, Exhibit, Unique, Staff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37200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쇼핑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Brand, Cosmetics, Accessories, Expectations, Bustle, Souvenirs, Cream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9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546B48-022D-8816-C3E6-98C55121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461696"/>
            <a:ext cx="6437745" cy="393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09C13-54A3-8804-EBB2-DB3EA32444C5}"/>
              </a:ext>
            </a:extLst>
          </p:cNvPr>
          <p:cNvSpPr txBox="1"/>
          <p:nvPr/>
        </p:nvSpPr>
        <p:spPr>
          <a:xfrm>
            <a:off x="567220" y="3668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키워드 감성분석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A5F-C237-7908-64BB-B47493E17694}"/>
              </a:ext>
            </a:extLst>
          </p:cNvPr>
          <p:cNvSpPr txBox="1"/>
          <p:nvPr/>
        </p:nvSpPr>
        <p:spPr>
          <a:xfrm>
            <a:off x="1043708" y="981075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Bigram</a:t>
            </a:r>
            <a:r>
              <a:rPr lang="ko-KR" altLang="en-US" dirty="0"/>
              <a:t>으로 키워드 연관성 파악하기 </a:t>
            </a:r>
            <a:r>
              <a:rPr lang="en-US" altLang="ko-KR" dirty="0"/>
              <a:t>(ex. night)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9A341-4A9C-1349-85E1-1B62B731A097}"/>
              </a:ext>
            </a:extLst>
          </p:cNvPr>
          <p:cNvSpPr txBox="1"/>
          <p:nvPr/>
        </p:nvSpPr>
        <p:spPr>
          <a:xfrm>
            <a:off x="7496608" y="3105833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View</a:t>
            </a:r>
            <a:r>
              <a:rPr lang="ko-KR" altLang="en-US" b="1" dirty="0"/>
              <a:t>와 가장 많이 언급된 것으로 보아 </a:t>
            </a:r>
            <a:endParaRPr lang="en-US" altLang="ko-KR" b="1" dirty="0"/>
          </a:p>
          <a:p>
            <a:r>
              <a:rPr lang="ko-KR" altLang="en-US" b="1" dirty="0"/>
              <a:t>야경에 대한 리뷰일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7A5CE-3CAC-D5E5-0ABF-D76F79942A85}"/>
              </a:ext>
            </a:extLst>
          </p:cNvPr>
          <p:cNvSpPr txBox="1"/>
          <p:nvPr/>
        </p:nvSpPr>
        <p:spPr>
          <a:xfrm>
            <a:off x="3994727" y="5876925"/>
            <a:ext cx="443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자연 경관 여행 유형 </a:t>
            </a:r>
            <a:r>
              <a:rPr lang="en-US" altLang="ko-KR" dirty="0"/>
              <a:t>Keyword : Night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13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09C13-54A3-8804-EBB2-DB3EA32444C5}"/>
              </a:ext>
            </a:extLst>
          </p:cNvPr>
          <p:cNvSpPr txBox="1"/>
          <p:nvPr/>
        </p:nvSpPr>
        <p:spPr>
          <a:xfrm>
            <a:off x="567220" y="3668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키워드 감성분석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A5F-C237-7908-64BB-B47493E17694}"/>
              </a:ext>
            </a:extLst>
          </p:cNvPr>
          <p:cNvSpPr txBox="1"/>
          <p:nvPr/>
        </p:nvSpPr>
        <p:spPr>
          <a:xfrm>
            <a:off x="1043708" y="981075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키워드가 포함된 리뷰 감성분석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F936E-A361-00F1-2F25-110B031FDB07}"/>
              </a:ext>
            </a:extLst>
          </p:cNvPr>
          <p:cNvSpPr txBox="1"/>
          <p:nvPr/>
        </p:nvSpPr>
        <p:spPr>
          <a:xfrm flipH="1">
            <a:off x="1274155" y="1322249"/>
            <a:ext cx="924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리뷰의 감성 점수를 계산하여 음수면 </a:t>
            </a:r>
            <a:r>
              <a:rPr lang="en-US" altLang="ko-KR" dirty="0"/>
              <a:t>-1, </a:t>
            </a:r>
            <a:r>
              <a:rPr lang="ko-KR" altLang="en-US" dirty="0"/>
              <a:t>양수면 </a:t>
            </a:r>
            <a:r>
              <a:rPr lang="en-US" altLang="ko-KR" dirty="0"/>
              <a:t>+1</a:t>
            </a:r>
            <a:r>
              <a:rPr lang="ko-KR" altLang="en-US" dirty="0"/>
              <a:t>로 계산</a:t>
            </a:r>
            <a:endParaRPr lang="en-US" altLang="ko-KR" dirty="0"/>
          </a:p>
          <a:p>
            <a:r>
              <a:rPr lang="ko-KR" altLang="en-US" dirty="0"/>
              <a:t>최종 점수가 양수이면 긍정으로 판단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6B702-4E1E-9B16-4BC1-D5433E80B1A3}"/>
              </a:ext>
            </a:extLst>
          </p:cNvPr>
          <p:cNvSpPr txBox="1"/>
          <p:nvPr/>
        </p:nvSpPr>
        <p:spPr>
          <a:xfrm>
            <a:off x="4340496" y="3787965"/>
            <a:ext cx="7978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자연 경관 여행 유형 </a:t>
            </a:r>
            <a:r>
              <a:rPr lang="en-US" altLang="ko-KR" sz="1400" dirty="0"/>
              <a:t>Keyword : night</a:t>
            </a:r>
            <a:r>
              <a:rPr lang="ko-KR" altLang="en-US" sz="1400" dirty="0"/>
              <a:t> 예시의 경우 최종점수 </a:t>
            </a:r>
            <a:r>
              <a:rPr lang="en-US" altLang="ko-KR" sz="1400" dirty="0"/>
              <a:t>111</a:t>
            </a:r>
            <a:r>
              <a:rPr lang="ko-KR" altLang="en-US" sz="1400" dirty="0"/>
              <a:t>점으로 긍정으로 판단하였다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 </a:t>
            </a:r>
            <a:r>
              <a:rPr lang="ko-KR" altLang="en-US" sz="1400" dirty="0"/>
              <a:t>유형내에서 해당 키워드에 대한 부정 리뷰 역시 존재하기 때문에</a:t>
            </a:r>
            <a:endParaRPr lang="en-US" altLang="ko-KR" sz="1400" dirty="0"/>
          </a:p>
          <a:p>
            <a:r>
              <a:rPr lang="ko-KR" altLang="en-US" sz="1400" dirty="0"/>
              <a:t>경관 여행 유형에 속하는 모든 관광지에서 </a:t>
            </a:r>
            <a:r>
              <a:rPr lang="en-US" altLang="ko-KR" sz="1400" dirty="0"/>
              <a:t>night</a:t>
            </a:r>
            <a:r>
              <a:rPr lang="ko-KR" altLang="en-US" sz="1400" dirty="0"/>
              <a:t>라는 키워드가 긍정적으로 작용한다고 할 수 없다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따라서 이를 보완하고자 장소마다 개별적으로 감성분석을 진행하여</a:t>
            </a:r>
            <a:endParaRPr lang="en-US" altLang="ko-KR" sz="1400" dirty="0"/>
          </a:p>
          <a:p>
            <a:r>
              <a:rPr lang="en-US" altLang="ko-KR" sz="1400" dirty="0"/>
              <a:t>Night </a:t>
            </a:r>
            <a:r>
              <a:rPr lang="ko-KR" altLang="en-US" sz="1400" dirty="0"/>
              <a:t>키워드가 부정적으로 작용하는 장소는 같은 관광유형 내에서 </a:t>
            </a:r>
            <a:endParaRPr lang="en-US" altLang="ko-KR" sz="1400" dirty="0"/>
          </a:p>
          <a:p>
            <a:r>
              <a:rPr lang="en-US" altLang="ko-KR" sz="1400" dirty="0"/>
              <a:t>Night </a:t>
            </a:r>
            <a:r>
              <a:rPr lang="ko-KR" altLang="en-US" sz="1400" dirty="0"/>
              <a:t>키워드가 긍정적으로 작용하는 곳의 시스템을 </a:t>
            </a:r>
            <a:r>
              <a:rPr lang="ko-KR" altLang="en-US" sz="1400" dirty="0" err="1"/>
              <a:t>추천받을</a:t>
            </a:r>
            <a:r>
              <a:rPr lang="ko-KR" altLang="en-US" sz="1400" dirty="0"/>
              <a:t> 수 있도록 하였다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2174EF-640A-49C2-6A48-12E10FA01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7" r="14636" b="330"/>
          <a:stretch/>
        </p:blipFill>
        <p:spPr>
          <a:xfrm>
            <a:off x="0" y="2771773"/>
            <a:ext cx="4514851" cy="3417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2AC25-D007-E405-1F6D-901CBA2A94C4}"/>
              </a:ext>
            </a:extLst>
          </p:cNvPr>
          <p:cNvSpPr txBox="1"/>
          <p:nvPr/>
        </p:nvSpPr>
        <p:spPr>
          <a:xfrm>
            <a:off x="8077200" y="5457869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이거 말 정리 필요함 </a:t>
            </a:r>
            <a:r>
              <a:rPr lang="ko-KR" altLang="en-US" dirty="0" err="1"/>
              <a:t>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ED23D-956A-27E3-CB51-29B5EC55C07B}"/>
              </a:ext>
            </a:extLst>
          </p:cNvPr>
          <p:cNvSpPr txBox="1"/>
          <p:nvPr/>
        </p:nvSpPr>
        <p:spPr>
          <a:xfrm>
            <a:off x="302351" y="2413767"/>
            <a:ext cx="443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자연 경관 여행 유형 </a:t>
            </a:r>
            <a:r>
              <a:rPr lang="en-US" altLang="ko-KR" dirty="0"/>
              <a:t>Keyword : Night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09C13-54A3-8804-EBB2-DB3EA32444C5}"/>
              </a:ext>
            </a:extLst>
          </p:cNvPr>
          <p:cNvSpPr txBox="1"/>
          <p:nvPr/>
        </p:nvSpPr>
        <p:spPr>
          <a:xfrm>
            <a:off x="567220" y="3668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키워드 감성분석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A5F-C237-7908-64BB-B47493E17694}"/>
              </a:ext>
            </a:extLst>
          </p:cNvPr>
          <p:cNvSpPr txBox="1"/>
          <p:nvPr/>
        </p:nvSpPr>
        <p:spPr>
          <a:xfrm>
            <a:off x="1043708" y="98107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감성 분석 결과</a:t>
            </a:r>
            <a:endParaRPr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F21A447-88B3-8984-5FF9-9516A3C0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10483"/>
              </p:ext>
            </p:extLst>
          </p:nvPr>
        </p:nvGraphicFramePr>
        <p:xfrm>
          <a:off x="1836400" y="1873025"/>
          <a:ext cx="8797324" cy="311195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224440">
                  <a:extLst>
                    <a:ext uri="{9D8B030D-6E8A-4147-A177-3AD203B41FA5}">
                      <a16:colId xmlns:a16="http://schemas.microsoft.com/office/drawing/2014/main" val="3456539714"/>
                    </a:ext>
                  </a:extLst>
                </a:gridCol>
                <a:gridCol w="3286442">
                  <a:extLst>
                    <a:ext uri="{9D8B030D-6E8A-4147-A177-3AD203B41FA5}">
                      <a16:colId xmlns:a16="http://schemas.microsoft.com/office/drawing/2014/main" val="3534812390"/>
                    </a:ext>
                  </a:extLst>
                </a:gridCol>
                <a:gridCol w="3286442">
                  <a:extLst>
                    <a:ext uri="{9D8B030D-6E8A-4147-A177-3AD203B41FA5}">
                      <a16:colId xmlns:a16="http://schemas.microsoft.com/office/drawing/2014/main" val="3664374474"/>
                    </a:ext>
                  </a:extLst>
                </a:gridCol>
              </a:tblGrid>
              <a:tr h="53008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긍정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부정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39706"/>
                  </a:ext>
                </a:extLst>
              </a:tr>
              <a:tr h="53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자연 경관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89765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전통 문화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8458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가족과 함께하는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전시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37200"/>
                  </a:ext>
                </a:extLst>
              </a:tr>
              <a:tr h="67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쇼핑 여행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9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3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076E13-C778-DEF0-40EF-674F673B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58" y="2350844"/>
            <a:ext cx="5219960" cy="3694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1C839-F2BF-60EC-924E-3AF83F787F3C}"/>
              </a:ext>
            </a:extLst>
          </p:cNvPr>
          <p:cNvSpPr txBox="1"/>
          <p:nvPr/>
        </p:nvSpPr>
        <p:spPr>
          <a:xfrm>
            <a:off x="737235" y="1219200"/>
            <a:ext cx="325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 통합 리뷰 </a:t>
            </a:r>
            <a:r>
              <a:rPr lang="en-US" altLang="ko-KR" dirty="0"/>
              <a:t>word cloud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E43D0-9822-208B-8DC8-2ED868A84184}"/>
              </a:ext>
            </a:extLst>
          </p:cNvPr>
          <p:cNvSpPr txBox="1"/>
          <p:nvPr/>
        </p:nvSpPr>
        <p:spPr>
          <a:xfrm>
            <a:off x="655782" y="31403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 외 시각화 자료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116804-DD5B-2E07-F4C1-0C0A6C43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2" y="1824164"/>
            <a:ext cx="4578350" cy="4594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46827-C392-CBAC-2C4F-8B865B35D5F1}"/>
              </a:ext>
            </a:extLst>
          </p:cNvPr>
          <p:cNvSpPr txBox="1"/>
          <p:nvPr/>
        </p:nvSpPr>
        <p:spPr>
          <a:xfrm>
            <a:off x="7059526" y="121920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토픽 별 리뷰 분포</a:t>
            </a:r>
          </a:p>
        </p:txBody>
      </p:sp>
    </p:spTree>
    <p:extLst>
      <p:ext uri="{BB962C8B-B14F-4D97-AF65-F5344CB8AC3E}">
        <p14:creationId xmlns:p14="http://schemas.microsoft.com/office/powerpoint/2010/main" val="394398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jiu1470@naver.com</dc:creator>
  <cp:lastModifiedBy>jiu1470@naver.com</cp:lastModifiedBy>
  <cp:revision>2</cp:revision>
  <dcterms:created xsi:type="dcterms:W3CDTF">2022-08-25T21:25:53Z</dcterms:created>
  <dcterms:modified xsi:type="dcterms:W3CDTF">2022-08-25T22:21:36Z</dcterms:modified>
</cp:coreProperties>
</file>