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5" r:id="rId15"/>
    <p:sldId id="268" r:id="rId16"/>
    <p:sldId id="270" r:id="rId17"/>
    <p:sldId id="271" r:id="rId18"/>
    <p:sldId id="272" r:id="rId19"/>
    <p:sldId id="274" r:id="rId20"/>
    <p:sldId id="273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4660"/>
  </p:normalViewPr>
  <p:slideViewPr>
    <p:cSldViewPr>
      <p:cViewPr varScale="1">
        <p:scale>
          <a:sx n="73" d="100"/>
          <a:sy n="73" d="100"/>
        </p:scale>
        <p:origin x="39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26" y="798056"/>
            <a:ext cx="1133583" cy="11335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직사각형 8"/>
          <p:cNvSpPr/>
          <p:nvPr userDrawn="1"/>
        </p:nvSpPr>
        <p:spPr>
          <a:xfrm>
            <a:off x="895946" y="2334831"/>
            <a:ext cx="3743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소은경 포트폴리오</a:t>
            </a:r>
            <a:endParaRPr lang="en-US" altLang="ko-KR" sz="18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926426" y="2161994"/>
            <a:ext cx="304870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5042647" y="1189617"/>
            <a:ext cx="12694920" cy="8609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7941476" y="0"/>
            <a:ext cx="6897266" cy="1324125"/>
            <a:chOff x="5958002" y="558800"/>
            <a:chExt cx="4598177" cy="8827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71" y="1447747"/>
            <a:ext cx="1660493" cy="49721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990515D-CC65-4FF8-83E3-D1E67520DF42}"/>
              </a:ext>
            </a:extLst>
          </p:cNvPr>
          <p:cNvGrpSpPr/>
          <p:nvPr userDrawn="1"/>
        </p:nvGrpSpPr>
        <p:grpSpPr>
          <a:xfrm>
            <a:off x="926426" y="798056"/>
            <a:ext cx="1133583" cy="1131668"/>
            <a:chOff x="5718139" y="1841768"/>
            <a:chExt cx="755722" cy="754445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8E2421B-F68A-40A4-97C6-354D1CAB0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9254" y="1909566"/>
              <a:ext cx="532832" cy="646232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343F83D-EB45-4AEB-8874-28FC0357AB93}"/>
                </a:ext>
              </a:extLst>
            </p:cNvPr>
            <p:cNvSpPr/>
            <p:nvPr/>
          </p:nvSpPr>
          <p:spPr>
            <a:xfrm>
              <a:off x="5718139" y="1841768"/>
              <a:ext cx="755722" cy="754445"/>
            </a:xfrm>
            <a:prstGeom prst="rect">
              <a:avLst/>
            </a:prstGeom>
            <a:noFill/>
            <a:ln w="19050">
              <a:solidFill>
                <a:srgbClr val="F1F1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29960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425" y="230009"/>
            <a:ext cx="17222282" cy="9516623"/>
            <a:chOff x="833423" y="230009"/>
            <a:chExt cx="17222282" cy="95166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423" y="230009"/>
              <a:ext cx="17222282" cy="951662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96138" y="6979398"/>
            <a:ext cx="18027224" cy="24931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601" kern="0" spc="-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P       O          R        T            F      O          L         I            O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7477450" y="3146540"/>
            <a:ext cx="8834501" cy="11235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701" kern="0" spc="-9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: CONTENTS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8205751" y="5605452"/>
            <a:ext cx="7562264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100" dirty="0">
                <a:solidFill>
                  <a:srgbClr val="000000"/>
                </a:solidFill>
                <a:latin typeface="NanumSquare ExtraBold" pitchFamily="34" charset="0"/>
                <a:cs typeface="NanumSquare ExtraBold" pitchFamily="34" charset="0"/>
              </a:rPr>
              <a:t> 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65589" y="6434498"/>
            <a:ext cx="693261" cy="493715"/>
            <a:chOff x="1865588" y="6434497"/>
            <a:chExt cx="693261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5588" y="6434497"/>
              <a:ext cx="693261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55102" y="2058043"/>
            <a:ext cx="7421438" cy="1314287"/>
            <a:chOff x="-355103" y="2058042"/>
            <a:chExt cx="7421438" cy="131428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69901" y="2058042"/>
              <a:ext cx="6171429" cy="1314286"/>
              <a:chOff x="269901" y="2058042"/>
              <a:chExt cx="6171429" cy="131428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9901" y="2058042"/>
                <a:ext cx="6171429" cy="1314286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-355103" y="2395285"/>
              <a:ext cx="7421438" cy="86190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5001" kern="0" spc="-401" dirty="0" err="1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박혜진</a:t>
              </a:r>
              <a:r>
                <a:rPr lang="en-US" sz="5001" kern="0" spc="-401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  </a:t>
              </a:r>
              <a:r>
                <a:rPr lang="en-US" sz="4800" kern="0" spc="-401" dirty="0" err="1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포트폴리오</a:t>
              </a:r>
              <a:endParaRPr lang="en-US" sz="48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2592955" y="4393818"/>
            <a:ext cx="3338291" cy="524436"/>
            <a:chOff x="5036181" y="2926746"/>
            <a:chExt cx="2478818" cy="34962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036181" y="2926746"/>
              <a:ext cx="2478818" cy="349624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09441" y="2963059"/>
              <a:ext cx="5323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WEB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72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27538" y="6259710"/>
            <a:ext cx="2954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개발기간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디자인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퍼블리싱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 3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FAFF1-A1E3-46F0-838D-C2E392E52B4F}"/>
              </a:ext>
            </a:extLst>
          </p:cNvPr>
          <p:cNvGrpSpPr/>
          <p:nvPr/>
        </p:nvGrpSpPr>
        <p:grpSpPr>
          <a:xfrm>
            <a:off x="939010" y="9062073"/>
            <a:ext cx="2954531" cy="491699"/>
            <a:chOff x="392215" y="4694824"/>
            <a:chExt cx="1969687" cy="327799"/>
          </a:xfrm>
        </p:grpSpPr>
        <p:sp>
          <p:nvSpPr>
            <p:cNvPr id="27" name="직사각형 26"/>
            <p:cNvSpPr/>
            <p:nvPr/>
          </p:nvSpPr>
          <p:spPr>
            <a:xfrm>
              <a:off x="392215" y="4694824"/>
              <a:ext cx="19696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84814" y="4971823"/>
              <a:ext cx="1869440" cy="50800"/>
              <a:chOff x="325120" y="5273040"/>
              <a:chExt cx="1869440" cy="508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25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6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087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68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849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33A244-93F3-4E6A-B1A9-511D7CBFB05E}"/>
              </a:ext>
            </a:extLst>
          </p:cNvPr>
          <p:cNvGrpSpPr/>
          <p:nvPr/>
        </p:nvGrpSpPr>
        <p:grpSpPr>
          <a:xfrm>
            <a:off x="939011" y="2917337"/>
            <a:ext cx="2954529" cy="473385"/>
            <a:chOff x="160147" y="1840624"/>
            <a:chExt cx="1485774" cy="315590"/>
          </a:xfrm>
        </p:grpSpPr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1EA1EB2D-B0C3-4758-83C5-905C45505A48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553A9A-6E14-4D78-9E5E-F47801B501A6}"/>
                </a:ext>
              </a:extLst>
            </p:cNvPr>
            <p:cNvSpPr/>
            <p:nvPr/>
          </p:nvSpPr>
          <p:spPr>
            <a:xfrm>
              <a:off x="566403" y="1875309"/>
              <a:ext cx="673270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321606-C600-43F2-B7C0-6202628BC51D}"/>
              </a:ext>
            </a:extLst>
          </p:cNvPr>
          <p:cNvGrpSpPr/>
          <p:nvPr/>
        </p:nvGrpSpPr>
        <p:grpSpPr>
          <a:xfrm>
            <a:off x="939010" y="4325441"/>
            <a:ext cx="2954531" cy="473385"/>
            <a:chOff x="160147" y="1740444"/>
            <a:chExt cx="1485774" cy="315590"/>
          </a:xfrm>
        </p:grpSpPr>
        <p:sp>
          <p:nvSpPr>
            <p:cNvPr id="22" name="모서리가 둥근 직사각형 7">
              <a:extLst>
                <a:ext uri="{FF2B5EF4-FFF2-40B4-BE49-F238E27FC236}">
                  <a16:creationId xmlns:a16="http://schemas.microsoft.com/office/drawing/2014/main" id="{ABBD3F9E-3575-4A58-8FC4-5B307C7128C9}"/>
                </a:ext>
              </a:extLst>
            </p:cNvPr>
            <p:cNvSpPr/>
            <p:nvPr/>
          </p:nvSpPr>
          <p:spPr>
            <a:xfrm>
              <a:off x="160147" y="174044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B5C1A-A4E2-423B-AED7-E83FD42F915D}"/>
                </a:ext>
              </a:extLst>
            </p:cNvPr>
            <p:cNvSpPr/>
            <p:nvPr/>
          </p:nvSpPr>
          <p:spPr>
            <a:xfrm>
              <a:off x="624438" y="1808725"/>
              <a:ext cx="557189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상세설명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0AF352-A4DF-48DF-8A49-1767A3B6A25F}"/>
              </a:ext>
            </a:extLst>
          </p:cNvPr>
          <p:cNvSpPr/>
          <p:nvPr/>
        </p:nvSpPr>
        <p:spPr>
          <a:xfrm>
            <a:off x="939010" y="3402113"/>
            <a:ext cx="2954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행성 소개 사이트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E856A1-98D8-44F4-8DB2-B204A4F21DA9}"/>
              </a:ext>
            </a:extLst>
          </p:cNvPr>
          <p:cNvSpPr/>
          <p:nvPr/>
        </p:nvSpPr>
        <p:spPr>
          <a:xfrm>
            <a:off x="927538" y="7357170"/>
            <a:ext cx="2954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적용기술</a:t>
            </a:r>
          </a:p>
          <a:p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CSS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3D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효과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JavaScript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이용한 스크롤 이동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5" name="모서리가 둥근 직사각형 4">
            <a:extLst>
              <a:ext uri="{FF2B5EF4-FFF2-40B4-BE49-F238E27FC236}">
                <a16:creationId xmlns:a16="http://schemas.microsoft.com/office/drawing/2014/main" id="{288C19BC-EDBC-4BE2-A4A2-A63B1CCD55BF}"/>
              </a:ext>
            </a:extLst>
          </p:cNvPr>
          <p:cNvSpPr/>
          <p:nvPr/>
        </p:nvSpPr>
        <p:spPr>
          <a:xfrm>
            <a:off x="5611118" y="8588681"/>
            <a:ext cx="11540190" cy="473385"/>
          </a:xfrm>
          <a:prstGeom prst="roundRect">
            <a:avLst>
              <a:gd name="adj" fmla="val 19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link : </a:t>
            </a:r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43087F-CDD5-47CC-A4D4-86A619CBB8C1}"/>
              </a:ext>
            </a:extLst>
          </p:cNvPr>
          <p:cNvSpPr/>
          <p:nvPr/>
        </p:nvSpPr>
        <p:spPr>
          <a:xfrm>
            <a:off x="566524" y="5054818"/>
            <a:ext cx="3699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스크롤에의해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3d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공간의 변화를 이용한 웹사이트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0338" y="2274845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337" y="2354728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18" y="1430555"/>
            <a:ext cx="11540190" cy="703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45289" y="2209524"/>
            <a:ext cx="7713230" cy="6889488"/>
            <a:chOff x="1848147" y="2209524"/>
            <a:chExt cx="7713229" cy="68894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8147" y="2209524"/>
              <a:ext cx="7713229" cy="6889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3863" y="2209524"/>
            <a:ext cx="7713230" cy="6889488"/>
            <a:chOff x="8933862" y="2209524"/>
            <a:chExt cx="7713229" cy="68894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3862" y="2209524"/>
              <a:ext cx="7713229" cy="688948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391993" y="816518"/>
            <a:ext cx="3226529" cy="1661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19130" y="872165"/>
            <a:ext cx="1066307" cy="493715"/>
            <a:chOff x="819128" y="872165"/>
            <a:chExt cx="1066307" cy="493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819128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269956" y="543524"/>
            <a:ext cx="770835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dirty="0"/>
              <a:t>보안 사항</a:t>
            </a:r>
            <a:endParaRPr lang="en-US" sz="5400" b="1" dirty="0"/>
          </a:p>
        </p:txBody>
      </p:sp>
      <p:sp>
        <p:nvSpPr>
          <p:cNvPr id="16" name="Object 16"/>
          <p:cNvSpPr txBox="1"/>
          <p:nvPr/>
        </p:nvSpPr>
        <p:spPr>
          <a:xfrm>
            <a:off x="1998710" y="3950753"/>
            <a:ext cx="6415811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/>
              <a:t>● 현재 문제점</a:t>
            </a:r>
            <a:endParaRPr lang="en-US" altLang="ko-KR" sz="2400" b="1" dirty="0"/>
          </a:p>
          <a:p>
            <a:r>
              <a:rPr lang="ko-KR" altLang="en-US" sz="2400" dirty="0"/>
              <a:t> </a:t>
            </a:r>
            <a:endParaRPr lang="en-US" altLang="ko-KR" sz="2400" b="1" dirty="0"/>
          </a:p>
          <a:p>
            <a:r>
              <a:rPr lang="ko-KR" altLang="en-US" sz="2100" b="1" dirty="0"/>
              <a:t>메뉴를 클릭하면 </a:t>
            </a:r>
            <a:r>
              <a:rPr lang="ko-KR" altLang="en-US" sz="2100" b="1" dirty="0" err="1"/>
              <a:t>해당행성의</a:t>
            </a:r>
            <a:r>
              <a:rPr lang="ko-KR" altLang="en-US" sz="2100" b="1" dirty="0"/>
              <a:t> </a:t>
            </a:r>
            <a:r>
              <a:rPr lang="en-US" altLang="ko-KR" sz="2100" b="1" dirty="0" err="1"/>
              <a:t>trnaslateZ</a:t>
            </a:r>
            <a:r>
              <a:rPr lang="ko-KR" altLang="en-US" sz="2100" b="1" dirty="0"/>
              <a:t>값으로 이동하는데</a:t>
            </a:r>
            <a:r>
              <a:rPr lang="en-US" altLang="ko-KR" sz="2100" b="1" dirty="0"/>
              <a:t>, </a:t>
            </a:r>
            <a:r>
              <a:rPr lang="ko-KR" altLang="en-US" sz="2100" b="1" dirty="0" err="1"/>
              <a:t>스크롤바의</a:t>
            </a:r>
            <a:r>
              <a:rPr lang="ko-KR" altLang="en-US" sz="2100" b="1" dirty="0"/>
              <a:t> 위치는 이동되지않아</a:t>
            </a:r>
            <a:r>
              <a:rPr lang="en-US" altLang="ko-KR" sz="2100" b="1" dirty="0"/>
              <a:t>, </a:t>
            </a:r>
            <a:r>
              <a:rPr lang="ko-KR" altLang="en-US" sz="2100" b="1" dirty="0"/>
              <a:t>메뉴를 클릭해서 </a:t>
            </a:r>
            <a:r>
              <a:rPr lang="ko-KR" altLang="en-US" sz="2100" b="1" dirty="0" err="1"/>
              <a:t>이동할시엔</a:t>
            </a:r>
            <a:r>
              <a:rPr lang="ko-KR" altLang="en-US" sz="2100" b="1" dirty="0"/>
              <a:t> </a:t>
            </a:r>
            <a:r>
              <a:rPr lang="en-US" altLang="ko-KR" sz="2100" b="1" dirty="0"/>
              <a:t> </a:t>
            </a:r>
            <a:r>
              <a:rPr lang="ko-KR" altLang="en-US" sz="2100" b="1" dirty="0" err="1"/>
              <a:t>스크롤의비율에의한</a:t>
            </a:r>
            <a:r>
              <a:rPr lang="ko-KR" altLang="en-US" sz="2100" b="1" dirty="0"/>
              <a:t> </a:t>
            </a:r>
            <a:r>
              <a:rPr lang="en-US" altLang="ko-KR" sz="2100" b="1" dirty="0" err="1"/>
              <a:t>trnaslateZ</a:t>
            </a:r>
            <a:r>
              <a:rPr lang="ko-KR" altLang="en-US" sz="2100" b="1" dirty="0"/>
              <a:t>값의 비율이 어긋난다</a:t>
            </a:r>
            <a:r>
              <a:rPr lang="en-US" altLang="ko-KR" sz="2100" b="1" dirty="0"/>
              <a:t>.</a:t>
            </a:r>
            <a:r>
              <a:rPr lang="ko-KR" altLang="en-US" sz="2100" b="1" dirty="0"/>
              <a:t> </a:t>
            </a:r>
            <a:endParaRPr lang="en-US" altLang="ko-KR" sz="2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8710" y="6224799"/>
            <a:ext cx="60475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● 문제해결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 err="1"/>
              <a:t>메뉴클릭시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스크롤바의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위치또한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이동할수있도록</a:t>
            </a:r>
            <a:r>
              <a:rPr lang="ko-KR" altLang="en-US" sz="2400" b="1" dirty="0"/>
              <a:t>  스크롤에도 변화를 주어야한다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 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030" y="3368321"/>
            <a:ext cx="6608618" cy="558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770338" y="6434834"/>
            <a:ext cx="2954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개발기간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디자인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프로그래밍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FAFF1-A1E3-46F0-838D-C2E392E52B4F}"/>
              </a:ext>
            </a:extLst>
          </p:cNvPr>
          <p:cNvGrpSpPr/>
          <p:nvPr/>
        </p:nvGrpSpPr>
        <p:grpSpPr>
          <a:xfrm>
            <a:off x="770338" y="9206427"/>
            <a:ext cx="2954531" cy="491699"/>
            <a:chOff x="392215" y="4694824"/>
            <a:chExt cx="1969687" cy="327799"/>
          </a:xfrm>
        </p:grpSpPr>
        <p:sp>
          <p:nvSpPr>
            <p:cNvPr id="27" name="직사각형 26"/>
            <p:cNvSpPr/>
            <p:nvPr/>
          </p:nvSpPr>
          <p:spPr>
            <a:xfrm>
              <a:off x="392215" y="4694824"/>
              <a:ext cx="19696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84814" y="4971823"/>
              <a:ext cx="1869440" cy="50800"/>
              <a:chOff x="325120" y="5273040"/>
              <a:chExt cx="1869440" cy="508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25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6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087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68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849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33A244-93F3-4E6A-B1A9-511D7CBFB05E}"/>
              </a:ext>
            </a:extLst>
          </p:cNvPr>
          <p:cNvGrpSpPr/>
          <p:nvPr/>
        </p:nvGrpSpPr>
        <p:grpSpPr>
          <a:xfrm>
            <a:off x="939011" y="2917337"/>
            <a:ext cx="2954529" cy="473385"/>
            <a:chOff x="160147" y="1840624"/>
            <a:chExt cx="1485774" cy="315590"/>
          </a:xfrm>
        </p:grpSpPr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1EA1EB2D-B0C3-4758-83C5-905C45505A48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553A9A-6E14-4D78-9E5E-F47801B501A6}"/>
                </a:ext>
              </a:extLst>
            </p:cNvPr>
            <p:cNvSpPr/>
            <p:nvPr/>
          </p:nvSpPr>
          <p:spPr>
            <a:xfrm>
              <a:off x="566403" y="1875309"/>
              <a:ext cx="673270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321606-C600-43F2-B7C0-6202628BC51D}"/>
              </a:ext>
            </a:extLst>
          </p:cNvPr>
          <p:cNvGrpSpPr/>
          <p:nvPr/>
        </p:nvGrpSpPr>
        <p:grpSpPr>
          <a:xfrm>
            <a:off x="939010" y="4325441"/>
            <a:ext cx="2954531" cy="473385"/>
            <a:chOff x="160147" y="1740444"/>
            <a:chExt cx="1485774" cy="315590"/>
          </a:xfrm>
        </p:grpSpPr>
        <p:sp>
          <p:nvSpPr>
            <p:cNvPr id="22" name="모서리가 둥근 직사각형 7">
              <a:extLst>
                <a:ext uri="{FF2B5EF4-FFF2-40B4-BE49-F238E27FC236}">
                  <a16:creationId xmlns:a16="http://schemas.microsoft.com/office/drawing/2014/main" id="{ABBD3F9E-3575-4A58-8FC4-5B307C7128C9}"/>
                </a:ext>
              </a:extLst>
            </p:cNvPr>
            <p:cNvSpPr/>
            <p:nvPr/>
          </p:nvSpPr>
          <p:spPr>
            <a:xfrm>
              <a:off x="160147" y="174044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B5C1A-A4E2-423B-AED7-E83FD42F915D}"/>
                </a:ext>
              </a:extLst>
            </p:cNvPr>
            <p:cNvSpPr/>
            <p:nvPr/>
          </p:nvSpPr>
          <p:spPr>
            <a:xfrm>
              <a:off x="624438" y="1808725"/>
              <a:ext cx="557189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상세설명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0AF352-A4DF-48DF-8A49-1767A3B6A25F}"/>
              </a:ext>
            </a:extLst>
          </p:cNvPr>
          <p:cNvSpPr/>
          <p:nvPr/>
        </p:nvSpPr>
        <p:spPr>
          <a:xfrm>
            <a:off x="939010" y="3402113"/>
            <a:ext cx="2954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구글 모멘텀 위젯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E856A1-98D8-44F4-8DB2-B204A4F21DA9}"/>
              </a:ext>
            </a:extLst>
          </p:cNvPr>
          <p:cNvSpPr/>
          <p:nvPr/>
        </p:nvSpPr>
        <p:spPr>
          <a:xfrm>
            <a:off x="770338" y="7548703"/>
            <a:ext cx="4027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적용기술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를이용해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날씨정보와 </a:t>
            </a:r>
            <a:r>
              <a:rPr lang="ko-KR" altLang="en-US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배경이미지를설정하고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사용자의 로그인정보를 로컬스토리지를 이용해 저장하였다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모서리가 둥근 직사각형 4">
            <a:extLst>
              <a:ext uri="{FF2B5EF4-FFF2-40B4-BE49-F238E27FC236}">
                <a16:creationId xmlns:a16="http://schemas.microsoft.com/office/drawing/2014/main" id="{288C19BC-EDBC-4BE2-A4A2-A63B1CCD55BF}"/>
              </a:ext>
            </a:extLst>
          </p:cNvPr>
          <p:cNvSpPr/>
          <p:nvPr/>
        </p:nvSpPr>
        <p:spPr>
          <a:xfrm>
            <a:off x="5611118" y="8588681"/>
            <a:ext cx="11540190" cy="473385"/>
          </a:xfrm>
          <a:prstGeom prst="roundRect">
            <a:avLst>
              <a:gd name="adj" fmla="val 19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link : </a:t>
            </a:r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43087F-CDD5-47CC-A4D4-86A619CBB8C1}"/>
              </a:ext>
            </a:extLst>
          </p:cNvPr>
          <p:cNvSpPr/>
          <p:nvPr/>
        </p:nvSpPr>
        <p:spPr>
          <a:xfrm>
            <a:off x="473827" y="5062647"/>
            <a:ext cx="4438997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현재시간</a:t>
            </a:r>
            <a:r>
              <a:rPr lang="en-US" altLang="ko-KR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로그인을통한 사용자데이터 저장</a:t>
            </a:r>
            <a:r>
              <a:rPr lang="en-US" altLang="ko-KR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en-US" altLang="ko-KR" sz="195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TODOlIST</a:t>
            </a:r>
            <a:r>
              <a:rPr lang="en-US" altLang="ko-KR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  <a:r>
              <a:rPr lang="ko-KR" altLang="en-US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날씨정보</a:t>
            </a:r>
            <a:r>
              <a:rPr lang="en-US" altLang="ko-KR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</a:p>
          <a:p>
            <a:r>
              <a:rPr lang="ko-KR" altLang="en-US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명언글귀등을 보여주는 어플리케이션</a:t>
            </a:r>
            <a:r>
              <a:rPr lang="en-US" altLang="ko-KR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0338" y="2274845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337" y="2354728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26" y="1520356"/>
            <a:ext cx="11542083" cy="684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27538" y="6259710"/>
            <a:ext cx="2954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개발기간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디자인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퍼블리싱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FAFF1-A1E3-46F0-838D-C2E392E52B4F}"/>
              </a:ext>
            </a:extLst>
          </p:cNvPr>
          <p:cNvGrpSpPr/>
          <p:nvPr/>
        </p:nvGrpSpPr>
        <p:grpSpPr>
          <a:xfrm>
            <a:off x="939010" y="9062073"/>
            <a:ext cx="2954531" cy="491699"/>
            <a:chOff x="392215" y="4694824"/>
            <a:chExt cx="1969687" cy="327799"/>
          </a:xfrm>
        </p:grpSpPr>
        <p:sp>
          <p:nvSpPr>
            <p:cNvPr id="27" name="직사각형 26"/>
            <p:cNvSpPr/>
            <p:nvPr/>
          </p:nvSpPr>
          <p:spPr>
            <a:xfrm>
              <a:off x="392215" y="4694824"/>
              <a:ext cx="19696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84814" y="4971823"/>
              <a:ext cx="1869440" cy="50800"/>
              <a:chOff x="325120" y="5273040"/>
              <a:chExt cx="1869440" cy="508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25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6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087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68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849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33A244-93F3-4E6A-B1A9-511D7CBFB05E}"/>
              </a:ext>
            </a:extLst>
          </p:cNvPr>
          <p:cNvGrpSpPr/>
          <p:nvPr/>
        </p:nvGrpSpPr>
        <p:grpSpPr>
          <a:xfrm>
            <a:off x="939011" y="2917337"/>
            <a:ext cx="2954529" cy="473385"/>
            <a:chOff x="160147" y="1840624"/>
            <a:chExt cx="1485774" cy="315590"/>
          </a:xfrm>
        </p:grpSpPr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1EA1EB2D-B0C3-4758-83C5-905C45505A48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553A9A-6E14-4D78-9E5E-F47801B501A6}"/>
                </a:ext>
              </a:extLst>
            </p:cNvPr>
            <p:cNvSpPr/>
            <p:nvPr/>
          </p:nvSpPr>
          <p:spPr>
            <a:xfrm>
              <a:off x="566403" y="1875309"/>
              <a:ext cx="673270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321606-C600-43F2-B7C0-6202628BC51D}"/>
              </a:ext>
            </a:extLst>
          </p:cNvPr>
          <p:cNvGrpSpPr/>
          <p:nvPr/>
        </p:nvGrpSpPr>
        <p:grpSpPr>
          <a:xfrm>
            <a:off x="939010" y="4325441"/>
            <a:ext cx="2954531" cy="473385"/>
            <a:chOff x="160147" y="1740444"/>
            <a:chExt cx="1485774" cy="315590"/>
          </a:xfrm>
        </p:grpSpPr>
        <p:sp>
          <p:nvSpPr>
            <p:cNvPr id="22" name="모서리가 둥근 직사각형 7">
              <a:extLst>
                <a:ext uri="{FF2B5EF4-FFF2-40B4-BE49-F238E27FC236}">
                  <a16:creationId xmlns:a16="http://schemas.microsoft.com/office/drawing/2014/main" id="{ABBD3F9E-3575-4A58-8FC4-5B307C7128C9}"/>
                </a:ext>
              </a:extLst>
            </p:cNvPr>
            <p:cNvSpPr/>
            <p:nvPr/>
          </p:nvSpPr>
          <p:spPr>
            <a:xfrm>
              <a:off x="160147" y="174044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B5C1A-A4E2-423B-AED7-E83FD42F915D}"/>
                </a:ext>
              </a:extLst>
            </p:cNvPr>
            <p:cNvSpPr/>
            <p:nvPr/>
          </p:nvSpPr>
          <p:spPr>
            <a:xfrm>
              <a:off x="624438" y="1808725"/>
              <a:ext cx="557189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상세설명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0AF352-A4DF-48DF-8A49-1767A3B6A25F}"/>
              </a:ext>
            </a:extLst>
          </p:cNvPr>
          <p:cNvSpPr/>
          <p:nvPr/>
        </p:nvSpPr>
        <p:spPr>
          <a:xfrm>
            <a:off x="939010" y="3402113"/>
            <a:ext cx="2954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Dayonoff</a:t>
            </a:r>
            <a:r>
              <a:rPr lang="en-US" altLang="ko-KR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-SITE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E856A1-98D8-44F4-8DB2-B204A4F21DA9}"/>
              </a:ext>
            </a:extLst>
          </p:cNvPr>
          <p:cNvSpPr/>
          <p:nvPr/>
        </p:nvSpPr>
        <p:spPr>
          <a:xfrm>
            <a:off x="927538" y="7357170"/>
            <a:ext cx="2954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적용기술</a:t>
            </a:r>
          </a:p>
          <a:p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CSS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3D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효과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JavaScript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이용한 스크롤 이동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5" name="모서리가 둥근 직사각형 4">
            <a:extLst>
              <a:ext uri="{FF2B5EF4-FFF2-40B4-BE49-F238E27FC236}">
                <a16:creationId xmlns:a16="http://schemas.microsoft.com/office/drawing/2014/main" id="{288C19BC-EDBC-4BE2-A4A2-A63B1CCD55BF}"/>
              </a:ext>
            </a:extLst>
          </p:cNvPr>
          <p:cNvSpPr/>
          <p:nvPr/>
        </p:nvSpPr>
        <p:spPr>
          <a:xfrm>
            <a:off x="5611118" y="8588681"/>
            <a:ext cx="11540190" cy="473385"/>
          </a:xfrm>
          <a:prstGeom prst="roundRect">
            <a:avLst>
              <a:gd name="adj" fmla="val 19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link : </a:t>
            </a:r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43087F-CDD5-47CC-A4D4-86A619CBB8C1}"/>
              </a:ext>
            </a:extLst>
          </p:cNvPr>
          <p:cNvSpPr/>
          <p:nvPr/>
        </p:nvSpPr>
        <p:spPr>
          <a:xfrm>
            <a:off x="566524" y="5054817"/>
            <a:ext cx="369949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1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스크롤에의해</a:t>
            </a:r>
            <a:r>
              <a:rPr lang="ko-KR" altLang="en-US" sz="2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배경이미지와 요소들의 </a:t>
            </a:r>
            <a:r>
              <a:rPr lang="en-US" altLang="ko-KR" sz="2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fade-</a:t>
            </a:r>
            <a:r>
              <a:rPr lang="en-US" altLang="ko-KR" sz="21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in,fade</a:t>
            </a:r>
            <a:r>
              <a:rPr lang="en-US" altLang="ko-KR" sz="2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-out</a:t>
            </a:r>
            <a:r>
              <a:rPr lang="ko-KR" altLang="en-US" sz="2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효과를 설정</a:t>
            </a:r>
            <a:endParaRPr lang="en-US" altLang="ko-KR" sz="2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0338" y="2274845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337" y="2354728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19" y="1546167"/>
            <a:ext cx="11446599" cy="683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770338" y="6434834"/>
            <a:ext cx="2954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개발기간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디자인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프로그래밍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FAFF1-A1E3-46F0-838D-C2E392E52B4F}"/>
              </a:ext>
            </a:extLst>
          </p:cNvPr>
          <p:cNvGrpSpPr/>
          <p:nvPr/>
        </p:nvGrpSpPr>
        <p:grpSpPr>
          <a:xfrm>
            <a:off x="770338" y="9206427"/>
            <a:ext cx="2954531" cy="491699"/>
            <a:chOff x="392215" y="4694824"/>
            <a:chExt cx="1969687" cy="327799"/>
          </a:xfrm>
        </p:grpSpPr>
        <p:sp>
          <p:nvSpPr>
            <p:cNvPr id="27" name="직사각형 26"/>
            <p:cNvSpPr/>
            <p:nvPr/>
          </p:nvSpPr>
          <p:spPr>
            <a:xfrm>
              <a:off x="392215" y="4694824"/>
              <a:ext cx="19696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84814" y="4971823"/>
              <a:ext cx="1869440" cy="50800"/>
              <a:chOff x="325120" y="5273040"/>
              <a:chExt cx="1869440" cy="508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25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6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087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68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849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33A244-93F3-4E6A-B1A9-511D7CBFB05E}"/>
              </a:ext>
            </a:extLst>
          </p:cNvPr>
          <p:cNvGrpSpPr/>
          <p:nvPr/>
        </p:nvGrpSpPr>
        <p:grpSpPr>
          <a:xfrm>
            <a:off x="939011" y="2917337"/>
            <a:ext cx="2954529" cy="473385"/>
            <a:chOff x="160147" y="1840624"/>
            <a:chExt cx="1485774" cy="315590"/>
          </a:xfrm>
        </p:grpSpPr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1EA1EB2D-B0C3-4758-83C5-905C45505A48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553A9A-6E14-4D78-9E5E-F47801B501A6}"/>
                </a:ext>
              </a:extLst>
            </p:cNvPr>
            <p:cNvSpPr/>
            <p:nvPr/>
          </p:nvSpPr>
          <p:spPr>
            <a:xfrm>
              <a:off x="566403" y="1875309"/>
              <a:ext cx="673270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321606-C600-43F2-B7C0-6202628BC51D}"/>
              </a:ext>
            </a:extLst>
          </p:cNvPr>
          <p:cNvGrpSpPr/>
          <p:nvPr/>
        </p:nvGrpSpPr>
        <p:grpSpPr>
          <a:xfrm>
            <a:off x="939010" y="4325441"/>
            <a:ext cx="2954531" cy="473385"/>
            <a:chOff x="160147" y="1740444"/>
            <a:chExt cx="1485774" cy="315590"/>
          </a:xfrm>
        </p:grpSpPr>
        <p:sp>
          <p:nvSpPr>
            <p:cNvPr id="22" name="모서리가 둥근 직사각형 7">
              <a:extLst>
                <a:ext uri="{FF2B5EF4-FFF2-40B4-BE49-F238E27FC236}">
                  <a16:creationId xmlns:a16="http://schemas.microsoft.com/office/drawing/2014/main" id="{ABBD3F9E-3575-4A58-8FC4-5B307C7128C9}"/>
                </a:ext>
              </a:extLst>
            </p:cNvPr>
            <p:cNvSpPr/>
            <p:nvPr/>
          </p:nvSpPr>
          <p:spPr>
            <a:xfrm>
              <a:off x="160147" y="174044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B5C1A-A4E2-423B-AED7-E83FD42F915D}"/>
                </a:ext>
              </a:extLst>
            </p:cNvPr>
            <p:cNvSpPr/>
            <p:nvPr/>
          </p:nvSpPr>
          <p:spPr>
            <a:xfrm>
              <a:off x="624438" y="1808725"/>
              <a:ext cx="557189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상세설명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0AF352-A4DF-48DF-8A49-1767A3B6A25F}"/>
              </a:ext>
            </a:extLst>
          </p:cNvPr>
          <p:cNvSpPr/>
          <p:nvPr/>
        </p:nvSpPr>
        <p:spPr>
          <a:xfrm>
            <a:off x="770338" y="3524945"/>
            <a:ext cx="3419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TODOLIST 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E856A1-98D8-44F4-8DB2-B204A4F21DA9}"/>
              </a:ext>
            </a:extLst>
          </p:cNvPr>
          <p:cNvSpPr/>
          <p:nvPr/>
        </p:nvSpPr>
        <p:spPr>
          <a:xfrm>
            <a:off x="686797" y="7770565"/>
            <a:ext cx="4027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적용기술</a:t>
            </a:r>
            <a:endParaRPr lang="en-US" altLang="ko-KR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배열을 이용해 </a:t>
            </a:r>
            <a:r>
              <a:rPr lang="ko-KR" altLang="en-US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할일목록을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저장함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모서리가 둥근 직사각형 4">
            <a:extLst>
              <a:ext uri="{FF2B5EF4-FFF2-40B4-BE49-F238E27FC236}">
                <a16:creationId xmlns:a16="http://schemas.microsoft.com/office/drawing/2014/main" id="{288C19BC-EDBC-4BE2-A4A2-A63B1CCD55BF}"/>
              </a:ext>
            </a:extLst>
          </p:cNvPr>
          <p:cNvSpPr/>
          <p:nvPr/>
        </p:nvSpPr>
        <p:spPr>
          <a:xfrm>
            <a:off x="5611118" y="8588681"/>
            <a:ext cx="11540190" cy="473385"/>
          </a:xfrm>
          <a:prstGeom prst="roundRect">
            <a:avLst>
              <a:gd name="adj" fmla="val 19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link : </a:t>
            </a:r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43087F-CDD5-47CC-A4D4-86A619CBB8C1}"/>
              </a:ext>
            </a:extLst>
          </p:cNvPr>
          <p:cNvSpPr/>
          <p:nvPr/>
        </p:nvSpPr>
        <p:spPr>
          <a:xfrm>
            <a:off x="473827" y="5062647"/>
            <a:ext cx="443899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5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할일을</a:t>
            </a:r>
            <a:r>
              <a:rPr lang="ko-KR" altLang="en-US" sz="195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적어</a:t>
            </a:r>
            <a:r>
              <a:rPr lang="ko-KR" altLang="en-US" sz="19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리스트에 </a:t>
            </a:r>
            <a:r>
              <a:rPr lang="ko-KR" altLang="en-US" sz="195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추가할수있는</a:t>
            </a:r>
            <a:endParaRPr lang="en-US" altLang="ko-KR" sz="195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9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어플리케이션</a:t>
            </a:r>
            <a:endParaRPr lang="en-US" altLang="ko-KR" sz="19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0338" y="2274845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337" y="2354728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24800" y="3338697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/>
              <a:t>TODOLIST </a:t>
            </a:r>
            <a:r>
              <a:rPr lang="ko-KR" altLang="en-US" sz="9600" dirty="0" smtClean="0"/>
              <a:t>넣어라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4681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27538" y="6259710"/>
            <a:ext cx="2954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개발기간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디자인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프로그래밍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FAFF1-A1E3-46F0-838D-C2E392E52B4F}"/>
              </a:ext>
            </a:extLst>
          </p:cNvPr>
          <p:cNvGrpSpPr/>
          <p:nvPr/>
        </p:nvGrpSpPr>
        <p:grpSpPr>
          <a:xfrm>
            <a:off x="939010" y="9062073"/>
            <a:ext cx="2954531" cy="491699"/>
            <a:chOff x="392215" y="4694824"/>
            <a:chExt cx="1969687" cy="327799"/>
          </a:xfrm>
        </p:grpSpPr>
        <p:sp>
          <p:nvSpPr>
            <p:cNvPr id="27" name="직사각형 26"/>
            <p:cNvSpPr/>
            <p:nvPr/>
          </p:nvSpPr>
          <p:spPr>
            <a:xfrm>
              <a:off x="392215" y="4694824"/>
              <a:ext cx="19696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84814" y="4971823"/>
              <a:ext cx="1869440" cy="50800"/>
              <a:chOff x="325120" y="5273040"/>
              <a:chExt cx="1869440" cy="508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25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6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087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68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849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33A244-93F3-4E6A-B1A9-511D7CBFB05E}"/>
              </a:ext>
            </a:extLst>
          </p:cNvPr>
          <p:cNvGrpSpPr/>
          <p:nvPr/>
        </p:nvGrpSpPr>
        <p:grpSpPr>
          <a:xfrm>
            <a:off x="939011" y="2917337"/>
            <a:ext cx="2954529" cy="473385"/>
            <a:chOff x="160147" y="1840624"/>
            <a:chExt cx="1485774" cy="315590"/>
          </a:xfrm>
        </p:grpSpPr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1EA1EB2D-B0C3-4758-83C5-905C45505A48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553A9A-6E14-4D78-9E5E-F47801B501A6}"/>
                </a:ext>
              </a:extLst>
            </p:cNvPr>
            <p:cNvSpPr/>
            <p:nvPr/>
          </p:nvSpPr>
          <p:spPr>
            <a:xfrm>
              <a:off x="566403" y="1875309"/>
              <a:ext cx="673270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321606-C600-43F2-B7C0-6202628BC51D}"/>
              </a:ext>
            </a:extLst>
          </p:cNvPr>
          <p:cNvGrpSpPr/>
          <p:nvPr/>
        </p:nvGrpSpPr>
        <p:grpSpPr>
          <a:xfrm>
            <a:off x="939010" y="4325441"/>
            <a:ext cx="2954531" cy="473385"/>
            <a:chOff x="160147" y="1740444"/>
            <a:chExt cx="1485774" cy="315590"/>
          </a:xfrm>
        </p:grpSpPr>
        <p:sp>
          <p:nvSpPr>
            <p:cNvPr id="22" name="모서리가 둥근 직사각형 7">
              <a:extLst>
                <a:ext uri="{FF2B5EF4-FFF2-40B4-BE49-F238E27FC236}">
                  <a16:creationId xmlns:a16="http://schemas.microsoft.com/office/drawing/2014/main" id="{ABBD3F9E-3575-4A58-8FC4-5B307C7128C9}"/>
                </a:ext>
              </a:extLst>
            </p:cNvPr>
            <p:cNvSpPr/>
            <p:nvPr/>
          </p:nvSpPr>
          <p:spPr>
            <a:xfrm>
              <a:off x="160147" y="174044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B5C1A-A4E2-423B-AED7-E83FD42F915D}"/>
                </a:ext>
              </a:extLst>
            </p:cNvPr>
            <p:cNvSpPr/>
            <p:nvPr/>
          </p:nvSpPr>
          <p:spPr>
            <a:xfrm>
              <a:off x="624438" y="1808725"/>
              <a:ext cx="557189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상세설명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0AF352-A4DF-48DF-8A49-1767A3B6A25F}"/>
              </a:ext>
            </a:extLst>
          </p:cNvPr>
          <p:cNvSpPr/>
          <p:nvPr/>
        </p:nvSpPr>
        <p:spPr>
          <a:xfrm>
            <a:off x="939010" y="3402113"/>
            <a:ext cx="2954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숫자맞추기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게임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E856A1-98D8-44F4-8DB2-B204A4F21DA9}"/>
              </a:ext>
            </a:extLst>
          </p:cNvPr>
          <p:cNvSpPr/>
          <p:nvPr/>
        </p:nvSpPr>
        <p:spPr>
          <a:xfrm>
            <a:off x="778651" y="7331984"/>
            <a:ext cx="4027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적용기술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사용해 사용자에게 입력된 값을 받아 자바스크립트와 </a:t>
            </a:r>
            <a:r>
              <a:rPr lang="en-US" altLang="ko-KR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domApi</a:t>
            </a:r>
            <a:r>
              <a:rPr lang="ko-KR" altLang="en-US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조작하여 프로그래밍을 함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ko-KR" altLang="en-US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모서리가 둥근 직사각형 4">
            <a:extLst>
              <a:ext uri="{FF2B5EF4-FFF2-40B4-BE49-F238E27FC236}">
                <a16:creationId xmlns:a16="http://schemas.microsoft.com/office/drawing/2014/main" id="{288C19BC-EDBC-4BE2-A4A2-A63B1CCD55BF}"/>
              </a:ext>
            </a:extLst>
          </p:cNvPr>
          <p:cNvSpPr/>
          <p:nvPr/>
        </p:nvSpPr>
        <p:spPr>
          <a:xfrm>
            <a:off x="5611118" y="8588681"/>
            <a:ext cx="11540190" cy="473385"/>
          </a:xfrm>
          <a:prstGeom prst="roundRect">
            <a:avLst>
              <a:gd name="adj" fmla="val 19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link : </a:t>
            </a:r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43087F-CDD5-47CC-A4D4-86A619CBB8C1}"/>
              </a:ext>
            </a:extLst>
          </p:cNvPr>
          <p:cNvSpPr/>
          <p:nvPr/>
        </p:nvSpPr>
        <p:spPr>
          <a:xfrm>
            <a:off x="744364" y="5062647"/>
            <a:ext cx="3699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정해진범위내에서 숫자를 예측해 맞추는 게임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0338" y="2274845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337" y="2354728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03" y="1751911"/>
            <a:ext cx="5468039" cy="61367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204" y="1730461"/>
            <a:ext cx="5549219" cy="6136733"/>
          </a:xfrm>
          <a:prstGeom prst="rect">
            <a:avLst/>
          </a:prstGeom>
        </p:spPr>
      </p:pic>
      <p:sp>
        <p:nvSpPr>
          <p:cNvPr id="35" name="오른쪽 화살표 34"/>
          <p:cNvSpPr/>
          <p:nvPr/>
        </p:nvSpPr>
        <p:spPr>
          <a:xfrm>
            <a:off x="10846664" y="4233770"/>
            <a:ext cx="1150244" cy="6567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6020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770338" y="6434834"/>
            <a:ext cx="2954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개발기간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디자인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프로그래밍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FAFF1-A1E3-46F0-838D-C2E392E52B4F}"/>
              </a:ext>
            </a:extLst>
          </p:cNvPr>
          <p:cNvGrpSpPr/>
          <p:nvPr/>
        </p:nvGrpSpPr>
        <p:grpSpPr>
          <a:xfrm>
            <a:off x="770338" y="9206427"/>
            <a:ext cx="2954531" cy="491699"/>
            <a:chOff x="392215" y="4694824"/>
            <a:chExt cx="1969687" cy="327799"/>
          </a:xfrm>
        </p:grpSpPr>
        <p:sp>
          <p:nvSpPr>
            <p:cNvPr id="27" name="직사각형 26"/>
            <p:cNvSpPr/>
            <p:nvPr/>
          </p:nvSpPr>
          <p:spPr>
            <a:xfrm>
              <a:off x="392215" y="4694824"/>
              <a:ext cx="19696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84814" y="4971823"/>
              <a:ext cx="1869440" cy="50800"/>
              <a:chOff x="325120" y="5273040"/>
              <a:chExt cx="1869440" cy="508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25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6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087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68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849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33A244-93F3-4E6A-B1A9-511D7CBFB05E}"/>
              </a:ext>
            </a:extLst>
          </p:cNvPr>
          <p:cNvGrpSpPr/>
          <p:nvPr/>
        </p:nvGrpSpPr>
        <p:grpSpPr>
          <a:xfrm>
            <a:off x="939011" y="2917337"/>
            <a:ext cx="2954529" cy="473385"/>
            <a:chOff x="160147" y="1840624"/>
            <a:chExt cx="1485774" cy="315590"/>
          </a:xfrm>
        </p:grpSpPr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1EA1EB2D-B0C3-4758-83C5-905C45505A48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553A9A-6E14-4D78-9E5E-F47801B501A6}"/>
                </a:ext>
              </a:extLst>
            </p:cNvPr>
            <p:cNvSpPr/>
            <p:nvPr/>
          </p:nvSpPr>
          <p:spPr>
            <a:xfrm>
              <a:off x="566403" y="1875309"/>
              <a:ext cx="673270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321606-C600-43F2-B7C0-6202628BC51D}"/>
              </a:ext>
            </a:extLst>
          </p:cNvPr>
          <p:cNvGrpSpPr/>
          <p:nvPr/>
        </p:nvGrpSpPr>
        <p:grpSpPr>
          <a:xfrm>
            <a:off x="939010" y="4325441"/>
            <a:ext cx="2954531" cy="473385"/>
            <a:chOff x="160147" y="1740444"/>
            <a:chExt cx="1485774" cy="315590"/>
          </a:xfrm>
        </p:grpSpPr>
        <p:sp>
          <p:nvSpPr>
            <p:cNvPr id="22" name="모서리가 둥근 직사각형 7">
              <a:extLst>
                <a:ext uri="{FF2B5EF4-FFF2-40B4-BE49-F238E27FC236}">
                  <a16:creationId xmlns:a16="http://schemas.microsoft.com/office/drawing/2014/main" id="{ABBD3F9E-3575-4A58-8FC4-5B307C7128C9}"/>
                </a:ext>
              </a:extLst>
            </p:cNvPr>
            <p:cNvSpPr/>
            <p:nvPr/>
          </p:nvSpPr>
          <p:spPr>
            <a:xfrm>
              <a:off x="160147" y="174044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B5C1A-A4E2-423B-AED7-E83FD42F915D}"/>
                </a:ext>
              </a:extLst>
            </p:cNvPr>
            <p:cNvSpPr/>
            <p:nvPr/>
          </p:nvSpPr>
          <p:spPr>
            <a:xfrm>
              <a:off x="624438" y="1808725"/>
              <a:ext cx="557189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상세설명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0AF352-A4DF-48DF-8A49-1767A3B6A25F}"/>
              </a:ext>
            </a:extLst>
          </p:cNvPr>
          <p:cNvSpPr/>
          <p:nvPr/>
        </p:nvSpPr>
        <p:spPr>
          <a:xfrm>
            <a:off x="770338" y="3524945"/>
            <a:ext cx="3419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카드 색깔 맞추기 게임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E856A1-98D8-44F4-8DB2-B204A4F21DA9}"/>
              </a:ext>
            </a:extLst>
          </p:cNvPr>
          <p:cNvSpPr/>
          <p:nvPr/>
        </p:nvSpPr>
        <p:spPr>
          <a:xfrm>
            <a:off x="770338" y="7548703"/>
            <a:ext cx="4027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적용기술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setTimeout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API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이용해 카드를 차례로 뒤집고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프로그래밍을 통해 사용자의 클릭한카드가 전에 클릭한 카드와 맞는지 체크하는 </a:t>
            </a:r>
            <a:r>
              <a:rPr lang="ko-KR" altLang="en-US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프로그레밍을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구현함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모서리가 둥근 직사각형 4">
            <a:extLst>
              <a:ext uri="{FF2B5EF4-FFF2-40B4-BE49-F238E27FC236}">
                <a16:creationId xmlns:a16="http://schemas.microsoft.com/office/drawing/2014/main" id="{288C19BC-EDBC-4BE2-A4A2-A63B1CCD55BF}"/>
              </a:ext>
            </a:extLst>
          </p:cNvPr>
          <p:cNvSpPr/>
          <p:nvPr/>
        </p:nvSpPr>
        <p:spPr>
          <a:xfrm>
            <a:off x="5611118" y="8588681"/>
            <a:ext cx="11540190" cy="473385"/>
          </a:xfrm>
          <a:prstGeom prst="roundRect">
            <a:avLst>
              <a:gd name="adj" fmla="val 19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link : </a:t>
            </a:r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43087F-CDD5-47CC-A4D4-86A619CBB8C1}"/>
              </a:ext>
            </a:extLst>
          </p:cNvPr>
          <p:cNvSpPr/>
          <p:nvPr/>
        </p:nvSpPr>
        <p:spPr>
          <a:xfrm>
            <a:off x="473827" y="5062647"/>
            <a:ext cx="4438997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시작하자마자 카드의 색을 차례로 </a:t>
            </a:r>
            <a:r>
              <a:rPr lang="ko-KR" altLang="en-US" sz="195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보여준후</a:t>
            </a:r>
            <a:r>
              <a:rPr lang="ko-KR" altLang="en-US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다시 뒤집어 </a:t>
            </a:r>
            <a:r>
              <a:rPr lang="ko-KR" altLang="en-US" sz="195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같은색의</a:t>
            </a:r>
            <a:r>
              <a:rPr lang="ko-KR" altLang="en-US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카드를 기억해 </a:t>
            </a:r>
            <a:r>
              <a:rPr lang="ko-KR" altLang="en-US" sz="195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맞추는게임</a:t>
            </a:r>
            <a:endParaRPr lang="en-US" altLang="ko-KR" sz="19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0338" y="2274845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337" y="2354728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709" y="2274845"/>
            <a:ext cx="4775795" cy="56253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26" y="2274845"/>
            <a:ext cx="4985325" cy="5889486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11306884" y="4950229"/>
            <a:ext cx="1150244" cy="6567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75713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801887" y="6266441"/>
            <a:ext cx="2954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개발기간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디자인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프로그래밍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FAFF1-A1E3-46F0-838D-C2E392E52B4F}"/>
              </a:ext>
            </a:extLst>
          </p:cNvPr>
          <p:cNvGrpSpPr/>
          <p:nvPr/>
        </p:nvGrpSpPr>
        <p:grpSpPr>
          <a:xfrm>
            <a:off x="770338" y="9206427"/>
            <a:ext cx="2954531" cy="491699"/>
            <a:chOff x="392215" y="4694824"/>
            <a:chExt cx="1969687" cy="327799"/>
          </a:xfrm>
        </p:grpSpPr>
        <p:sp>
          <p:nvSpPr>
            <p:cNvPr id="27" name="직사각형 26"/>
            <p:cNvSpPr/>
            <p:nvPr/>
          </p:nvSpPr>
          <p:spPr>
            <a:xfrm>
              <a:off x="392215" y="4694824"/>
              <a:ext cx="19696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84814" y="4971823"/>
              <a:ext cx="1869440" cy="50800"/>
              <a:chOff x="325120" y="5273040"/>
              <a:chExt cx="1869440" cy="508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25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6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087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68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849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33A244-93F3-4E6A-B1A9-511D7CBFB05E}"/>
              </a:ext>
            </a:extLst>
          </p:cNvPr>
          <p:cNvGrpSpPr/>
          <p:nvPr/>
        </p:nvGrpSpPr>
        <p:grpSpPr>
          <a:xfrm>
            <a:off x="939011" y="2917337"/>
            <a:ext cx="2954529" cy="473385"/>
            <a:chOff x="160147" y="1840624"/>
            <a:chExt cx="1485774" cy="315590"/>
          </a:xfrm>
        </p:grpSpPr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1EA1EB2D-B0C3-4758-83C5-905C45505A48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553A9A-6E14-4D78-9E5E-F47801B501A6}"/>
                </a:ext>
              </a:extLst>
            </p:cNvPr>
            <p:cNvSpPr/>
            <p:nvPr/>
          </p:nvSpPr>
          <p:spPr>
            <a:xfrm>
              <a:off x="566403" y="1875309"/>
              <a:ext cx="673270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321606-C600-43F2-B7C0-6202628BC51D}"/>
              </a:ext>
            </a:extLst>
          </p:cNvPr>
          <p:cNvGrpSpPr/>
          <p:nvPr/>
        </p:nvGrpSpPr>
        <p:grpSpPr>
          <a:xfrm>
            <a:off x="939010" y="4325441"/>
            <a:ext cx="2954531" cy="473385"/>
            <a:chOff x="160147" y="1740444"/>
            <a:chExt cx="1485774" cy="315590"/>
          </a:xfrm>
        </p:grpSpPr>
        <p:sp>
          <p:nvSpPr>
            <p:cNvPr id="22" name="모서리가 둥근 직사각형 7">
              <a:extLst>
                <a:ext uri="{FF2B5EF4-FFF2-40B4-BE49-F238E27FC236}">
                  <a16:creationId xmlns:a16="http://schemas.microsoft.com/office/drawing/2014/main" id="{ABBD3F9E-3575-4A58-8FC4-5B307C7128C9}"/>
                </a:ext>
              </a:extLst>
            </p:cNvPr>
            <p:cNvSpPr/>
            <p:nvPr/>
          </p:nvSpPr>
          <p:spPr>
            <a:xfrm>
              <a:off x="160147" y="174044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B5C1A-A4E2-423B-AED7-E83FD42F915D}"/>
                </a:ext>
              </a:extLst>
            </p:cNvPr>
            <p:cNvSpPr/>
            <p:nvPr/>
          </p:nvSpPr>
          <p:spPr>
            <a:xfrm>
              <a:off x="624438" y="1808725"/>
              <a:ext cx="557189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상세설명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0AF352-A4DF-48DF-8A49-1767A3B6A25F}"/>
              </a:ext>
            </a:extLst>
          </p:cNvPr>
          <p:cNvSpPr/>
          <p:nvPr/>
        </p:nvSpPr>
        <p:spPr>
          <a:xfrm>
            <a:off x="860539" y="3552305"/>
            <a:ext cx="3499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계산기 </a:t>
            </a:r>
            <a:r>
              <a:rPr lang="en-US" altLang="ko-KR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&amp;</a:t>
            </a:r>
            <a:r>
              <a:rPr lang="en-US" altLang="ko-KR" sz="2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가위바위보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E856A1-98D8-44F4-8DB2-B204A4F21DA9}"/>
              </a:ext>
            </a:extLst>
          </p:cNvPr>
          <p:cNvSpPr/>
          <p:nvPr/>
        </p:nvSpPr>
        <p:spPr>
          <a:xfrm>
            <a:off x="770338" y="7548702"/>
            <a:ext cx="4027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적용기술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자바스크립트를 이용한 프로그래밍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모서리가 둥근 직사각형 4">
            <a:extLst>
              <a:ext uri="{FF2B5EF4-FFF2-40B4-BE49-F238E27FC236}">
                <a16:creationId xmlns:a16="http://schemas.microsoft.com/office/drawing/2014/main" id="{288C19BC-EDBC-4BE2-A4A2-A63B1CCD55BF}"/>
              </a:ext>
            </a:extLst>
          </p:cNvPr>
          <p:cNvSpPr/>
          <p:nvPr/>
        </p:nvSpPr>
        <p:spPr>
          <a:xfrm>
            <a:off x="5611118" y="8588681"/>
            <a:ext cx="11540190" cy="473385"/>
          </a:xfrm>
          <a:prstGeom prst="roundRect">
            <a:avLst>
              <a:gd name="adj" fmla="val 19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link : </a:t>
            </a:r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43087F-CDD5-47CC-A4D4-86A619CBB8C1}"/>
              </a:ext>
            </a:extLst>
          </p:cNvPr>
          <p:cNvSpPr/>
          <p:nvPr/>
        </p:nvSpPr>
        <p:spPr>
          <a:xfrm>
            <a:off x="860538" y="5101852"/>
            <a:ext cx="3937313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5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웹상에서</a:t>
            </a:r>
            <a:r>
              <a:rPr lang="ko-KR" altLang="en-US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95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자바스크립트를이용해</a:t>
            </a:r>
            <a:r>
              <a:rPr lang="ko-KR" altLang="en-US" sz="19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계산기 </a:t>
            </a:r>
            <a:r>
              <a:rPr lang="en-US" altLang="ko-KR" sz="19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95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가위바위보게임 구현</a:t>
            </a:r>
            <a:endParaRPr lang="en-US" altLang="ko-KR" sz="195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0338" y="2274845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337" y="2354728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808" y="2094708"/>
            <a:ext cx="4300001" cy="60142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729" y="2562476"/>
            <a:ext cx="6458963" cy="509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770338" y="6434834"/>
            <a:ext cx="2954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개발기간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디자인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프로그래밍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FAFF1-A1E3-46F0-838D-C2E392E52B4F}"/>
              </a:ext>
            </a:extLst>
          </p:cNvPr>
          <p:cNvGrpSpPr/>
          <p:nvPr/>
        </p:nvGrpSpPr>
        <p:grpSpPr>
          <a:xfrm>
            <a:off x="770338" y="9206427"/>
            <a:ext cx="2954531" cy="491699"/>
            <a:chOff x="392215" y="4694824"/>
            <a:chExt cx="1969687" cy="327799"/>
          </a:xfrm>
        </p:grpSpPr>
        <p:sp>
          <p:nvSpPr>
            <p:cNvPr id="27" name="직사각형 26"/>
            <p:cNvSpPr/>
            <p:nvPr/>
          </p:nvSpPr>
          <p:spPr>
            <a:xfrm>
              <a:off x="392215" y="4694824"/>
              <a:ext cx="19696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84814" y="4971823"/>
              <a:ext cx="1869440" cy="50800"/>
              <a:chOff x="325120" y="5273040"/>
              <a:chExt cx="1869440" cy="508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25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6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087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68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849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33A244-93F3-4E6A-B1A9-511D7CBFB05E}"/>
              </a:ext>
            </a:extLst>
          </p:cNvPr>
          <p:cNvGrpSpPr/>
          <p:nvPr/>
        </p:nvGrpSpPr>
        <p:grpSpPr>
          <a:xfrm>
            <a:off x="939011" y="2917337"/>
            <a:ext cx="2954529" cy="473385"/>
            <a:chOff x="160147" y="1840624"/>
            <a:chExt cx="1485774" cy="315590"/>
          </a:xfrm>
        </p:grpSpPr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1EA1EB2D-B0C3-4758-83C5-905C45505A48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553A9A-6E14-4D78-9E5E-F47801B501A6}"/>
                </a:ext>
              </a:extLst>
            </p:cNvPr>
            <p:cNvSpPr/>
            <p:nvPr/>
          </p:nvSpPr>
          <p:spPr>
            <a:xfrm>
              <a:off x="566403" y="1875309"/>
              <a:ext cx="673270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321606-C600-43F2-B7C0-6202628BC51D}"/>
              </a:ext>
            </a:extLst>
          </p:cNvPr>
          <p:cNvGrpSpPr/>
          <p:nvPr/>
        </p:nvGrpSpPr>
        <p:grpSpPr>
          <a:xfrm>
            <a:off x="939010" y="4325441"/>
            <a:ext cx="2954531" cy="473385"/>
            <a:chOff x="160147" y="1740444"/>
            <a:chExt cx="1485774" cy="315590"/>
          </a:xfrm>
        </p:grpSpPr>
        <p:sp>
          <p:nvSpPr>
            <p:cNvPr id="22" name="모서리가 둥근 직사각형 7">
              <a:extLst>
                <a:ext uri="{FF2B5EF4-FFF2-40B4-BE49-F238E27FC236}">
                  <a16:creationId xmlns:a16="http://schemas.microsoft.com/office/drawing/2014/main" id="{ABBD3F9E-3575-4A58-8FC4-5B307C7128C9}"/>
                </a:ext>
              </a:extLst>
            </p:cNvPr>
            <p:cNvSpPr/>
            <p:nvPr/>
          </p:nvSpPr>
          <p:spPr>
            <a:xfrm>
              <a:off x="160147" y="174044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B5C1A-A4E2-423B-AED7-E83FD42F915D}"/>
                </a:ext>
              </a:extLst>
            </p:cNvPr>
            <p:cNvSpPr/>
            <p:nvPr/>
          </p:nvSpPr>
          <p:spPr>
            <a:xfrm>
              <a:off x="624438" y="1808725"/>
              <a:ext cx="557189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상세설명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0AF352-A4DF-48DF-8A49-1767A3B6A25F}"/>
              </a:ext>
            </a:extLst>
          </p:cNvPr>
          <p:cNvSpPr/>
          <p:nvPr/>
        </p:nvSpPr>
        <p:spPr>
          <a:xfrm>
            <a:off x="939010" y="3402113"/>
            <a:ext cx="3400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파이썬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2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미니프로젝트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E856A1-98D8-44F4-8DB2-B204A4F21DA9}"/>
              </a:ext>
            </a:extLst>
          </p:cNvPr>
          <p:cNvSpPr/>
          <p:nvPr/>
        </p:nvSpPr>
        <p:spPr>
          <a:xfrm>
            <a:off x="770338" y="7548703"/>
            <a:ext cx="40275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적용기술</a:t>
            </a:r>
            <a:endParaRPr lang="en-US" altLang="ko-KR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파이썬의</a:t>
            </a:r>
            <a:r>
              <a:rPr lang="ko-KR" altLang="en-US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pk</a:t>
            </a:r>
            <a:r>
              <a:rPr lang="ko-KR" altLang="en-US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모듈을 사용해 </a:t>
            </a:r>
            <a:r>
              <a:rPr lang="en-US" altLang="ko-KR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GUI</a:t>
            </a:r>
            <a:r>
              <a:rPr lang="ko-KR" altLang="en-US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구현하였고 </a:t>
            </a:r>
            <a:r>
              <a:rPr lang="ko-KR" altLang="en-US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파이썬문법을</a:t>
            </a:r>
            <a:r>
              <a:rPr lang="ko-KR" altLang="en-US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프로그래밍 하였다</a:t>
            </a:r>
            <a:r>
              <a:rPr lang="en-US" altLang="ko-KR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모서리가 둥근 직사각형 4">
            <a:extLst>
              <a:ext uri="{FF2B5EF4-FFF2-40B4-BE49-F238E27FC236}">
                <a16:creationId xmlns:a16="http://schemas.microsoft.com/office/drawing/2014/main" id="{288C19BC-EDBC-4BE2-A4A2-A63B1CCD55BF}"/>
              </a:ext>
            </a:extLst>
          </p:cNvPr>
          <p:cNvSpPr/>
          <p:nvPr/>
        </p:nvSpPr>
        <p:spPr>
          <a:xfrm>
            <a:off x="5611118" y="8588681"/>
            <a:ext cx="11540190" cy="473385"/>
          </a:xfrm>
          <a:prstGeom prst="roundRect">
            <a:avLst>
              <a:gd name="adj" fmla="val 19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en-US" altLang="ko-KR" sz="2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link :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0338" y="2274845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337" y="2354728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758" y="4517001"/>
            <a:ext cx="11539703" cy="3558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036" y="1512527"/>
            <a:ext cx="5557143" cy="31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A8D777-BE09-4932-8F75-6A4F9366EF09}"/>
              </a:ext>
            </a:extLst>
          </p:cNvPr>
          <p:cNvSpPr/>
          <p:nvPr/>
        </p:nvSpPr>
        <p:spPr>
          <a:xfrm>
            <a:off x="221064" y="229858"/>
            <a:ext cx="17845872" cy="982728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70460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8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4" y="8967397"/>
            <a:ext cx="19676190" cy="1771430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9"/>
            <a:ext cx="20731320" cy="493715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73919" y="1050705"/>
            <a:ext cx="15835388" cy="2154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3401" kern="0" spc="-3499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PORTFOLIO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500489" y="4228301"/>
            <a:ext cx="8059994" cy="10465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201" kern="0" spc="-1601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CONTENTS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500489" y="5438841"/>
            <a:ext cx="527417" cy="27397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1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</a:p>
          <a:p>
            <a:r>
              <a:rPr lang="en-US" sz="4301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</a:p>
          <a:p>
            <a:r>
              <a:rPr lang="en-US" sz="4301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</a:p>
          <a:p>
            <a:r>
              <a:rPr lang="en-US" sz="4301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4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3003634" y="5558894"/>
            <a:ext cx="2787566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 err="1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I’web</a:t>
            </a:r>
            <a:r>
              <a:rPr lang="en-US" sz="2100" kern="0" spc="-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 website</a:t>
            </a:r>
            <a:endParaRPr lang="en-US" sz="2100" kern="0" spc="-100" dirty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  <a:p>
            <a:endParaRPr lang="en-US" sz="2100" kern="0" spc="-100" dirty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100" kern="0" spc="-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Grid website</a:t>
            </a:r>
            <a:endParaRPr lang="en-US" sz="2100" kern="0" spc="-100" dirty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  <a:p>
            <a:endParaRPr lang="en-US" sz="2100" kern="0" spc="-100" dirty="0" smtClean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100" kern="0" spc="-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Apple website</a:t>
            </a:r>
          </a:p>
          <a:p>
            <a:endParaRPr lang="en-US" sz="2100" kern="0" spc="-100" dirty="0" smtClean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100" kern="0" spc="-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Solar-system website</a:t>
            </a:r>
            <a:endParaRPr lang="en-US" sz="2100" kern="0" spc="-100" dirty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  <a:p>
            <a:endParaRPr lang="en-US" sz="2100" kern="0" spc="-100" dirty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11372" y="5558894"/>
            <a:ext cx="3718790" cy="30008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100" kern="0" spc="-100" dirty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Momentum </a:t>
            </a:r>
          </a:p>
          <a:p>
            <a:endParaRPr lang="en-US" sz="2100" kern="0" spc="-100" dirty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100" kern="0" spc="-100" dirty="0" err="1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dayOnOff</a:t>
            </a:r>
            <a:r>
              <a:rPr lang="en-US" sz="2100" kern="0" spc="-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 website</a:t>
            </a:r>
          </a:p>
          <a:p>
            <a:endParaRPr lang="en-US" sz="2100" kern="0" spc="-100" dirty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100" kern="0" spc="-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MINI-GAME-projects</a:t>
            </a:r>
          </a:p>
          <a:p>
            <a:endParaRPr lang="en-US" sz="2100" kern="0" spc="-100" dirty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2100" kern="0" spc="-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Python-Mini-project</a:t>
            </a:r>
          </a:p>
          <a:p>
            <a:endParaRPr lang="en-US" sz="2100" kern="0" spc="-100" dirty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  <a:p>
            <a:endParaRPr lang="en-US" sz="2100" kern="0" spc="-100" dirty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72879" y="5438841"/>
            <a:ext cx="527417" cy="27397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1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5</a:t>
            </a:r>
          </a:p>
          <a:p>
            <a:r>
              <a:rPr lang="en-US" sz="4301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6</a:t>
            </a:r>
          </a:p>
          <a:p>
            <a:r>
              <a:rPr lang="en-US" sz="4301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7</a:t>
            </a:r>
          </a:p>
          <a:p>
            <a:r>
              <a:rPr lang="en-US" sz="4301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8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-4023564" y="3400868"/>
            <a:ext cx="10639341" cy="493715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0764691" y="2805882"/>
            <a:ext cx="6191645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100" dirty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Please enter the contents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44153" y="2084293"/>
            <a:ext cx="10999695" cy="5970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8" name="직선 연결선 7"/>
          <p:cNvCxnSpPr/>
          <p:nvPr/>
        </p:nvCxnSpPr>
        <p:spPr>
          <a:xfrm>
            <a:off x="8848389" y="5977665"/>
            <a:ext cx="591222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/>
        </p:nvSpPr>
        <p:spPr>
          <a:xfrm>
            <a:off x="6722870" y="6432893"/>
            <a:ext cx="484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박혜진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3845858" y="2269899"/>
            <a:ext cx="1319379" cy="1319379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13122764" y="6536295"/>
            <a:ext cx="1319379" cy="1319379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5690884" y="0"/>
            <a:ext cx="344066" cy="2162325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12244084" y="0"/>
            <a:ext cx="344066" cy="2162325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817" y="4545865"/>
            <a:ext cx="8486367" cy="106079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9117CBF-FE83-49DC-8128-6CBCD59FA0C7}"/>
              </a:ext>
            </a:extLst>
          </p:cNvPr>
          <p:cNvGrpSpPr/>
          <p:nvPr/>
        </p:nvGrpSpPr>
        <p:grpSpPr>
          <a:xfrm>
            <a:off x="8577209" y="2762653"/>
            <a:ext cx="1133583" cy="1131668"/>
            <a:chOff x="5718139" y="1841768"/>
            <a:chExt cx="755722" cy="75444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3322E3F-A692-4EBF-BDEB-E457D8B9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9254" y="1909566"/>
              <a:ext cx="532832" cy="646232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AE516BC-4D65-4862-987E-D1CBC63E49C8}"/>
                </a:ext>
              </a:extLst>
            </p:cNvPr>
            <p:cNvSpPr/>
            <p:nvPr/>
          </p:nvSpPr>
          <p:spPr>
            <a:xfrm>
              <a:off x="5718139" y="1841768"/>
              <a:ext cx="755722" cy="754445"/>
            </a:xfrm>
            <a:prstGeom prst="rect">
              <a:avLst/>
            </a:prstGeom>
            <a:noFill/>
            <a:ln w="19050">
              <a:solidFill>
                <a:srgbClr val="F1F1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70942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5579342" y="2912600"/>
            <a:ext cx="37432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박혜진 </a:t>
            </a:r>
            <a:r>
              <a:rPr lang="en-US" altLang="ko-KR" sz="2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(park </a:t>
            </a:r>
            <a:r>
              <a:rPr lang="en-US" altLang="ko-KR" sz="2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hye</a:t>
            </a:r>
            <a:r>
              <a:rPr lang="en-US" altLang="ko-KR" sz="2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jin</a:t>
            </a:r>
            <a:r>
              <a:rPr lang="en-US" altLang="ko-KR" sz="2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1997.01.08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670782" y="4128881"/>
            <a:ext cx="6280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Education                </a:t>
            </a:r>
            <a:r>
              <a:rPr lang="en-US" altLang="ko-KR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ict</a:t>
            </a:r>
            <a:r>
              <a:rPr lang="ko-KR" altLang="en-US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폴리텍대학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프론트엔드과정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수료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670782" y="3939990"/>
            <a:ext cx="11390847" cy="0"/>
          </a:xfrm>
          <a:prstGeom prst="lin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70782" y="4733367"/>
            <a:ext cx="11390847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직사각형 34"/>
          <p:cNvSpPr/>
          <p:nvPr/>
        </p:nvSpPr>
        <p:spPr>
          <a:xfrm>
            <a:off x="5670782" y="4922256"/>
            <a:ext cx="6280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670782" y="8064071"/>
            <a:ext cx="11390847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직사각형 39"/>
          <p:cNvSpPr/>
          <p:nvPr/>
        </p:nvSpPr>
        <p:spPr>
          <a:xfrm>
            <a:off x="5670781" y="8252958"/>
            <a:ext cx="6280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skill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418" y="1720026"/>
            <a:ext cx="1673498" cy="8687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73084" y="2369128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3084" y="2449010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85411" y="5626580"/>
            <a:ext cx="10760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Tx/>
              <a:buChar char="-"/>
            </a:pPr>
            <a:r>
              <a:rPr lang="en-US" altLang="ko-KR" sz="2400" dirty="0">
                <a:latin typeface="Bahnschrift SemiCondensed" panose="020B0502040204020203" pitchFamily="34" charset="0"/>
              </a:rPr>
              <a:t>html/</a:t>
            </a:r>
            <a:r>
              <a:rPr lang="en-US" altLang="ko-KR" sz="2400" dirty="0" err="1">
                <a:latin typeface="Bahnschrift SemiCondensed" panose="020B0502040204020203" pitchFamily="34" charset="0"/>
              </a:rPr>
              <a:t>css</a:t>
            </a:r>
            <a:r>
              <a:rPr lang="en-US" altLang="ko-KR" sz="2400" dirty="0">
                <a:latin typeface="Bahnschrift SemiCondensed" panose="020B0502040204020203" pitchFamily="34" charset="0"/>
              </a:rPr>
              <a:t>/</a:t>
            </a:r>
            <a:r>
              <a:rPr lang="en-US" altLang="ko-KR" sz="2400" dirty="0" err="1">
                <a:latin typeface="Bahnschrift SemiCondensed" panose="020B0502040204020203" pitchFamily="34" charset="0"/>
              </a:rPr>
              <a:t>javascript</a:t>
            </a:r>
            <a:r>
              <a:rPr lang="en-US" altLang="ko-KR" sz="2400" dirty="0">
                <a:latin typeface="Bahnschrift SemiCondensed" panose="020B0502040204020203" pitchFamily="34" charset="0"/>
              </a:rPr>
              <a:t> </a:t>
            </a:r>
            <a:r>
              <a:rPr lang="ko-KR" altLang="en-US" sz="2400" dirty="0" err="1">
                <a:latin typeface="Bahnschrift SemiCondensed" panose="020B0502040204020203" pitchFamily="34" charset="0"/>
              </a:rPr>
              <a:t>를이용해</a:t>
            </a:r>
            <a:r>
              <a:rPr lang="ko-KR" altLang="en-US" sz="2400" dirty="0">
                <a:latin typeface="Bahnschrift SemiCondensed" panose="020B0502040204020203" pitchFamily="34" charset="0"/>
              </a:rPr>
              <a:t> 웹페이지제작</a:t>
            </a:r>
            <a:endParaRPr lang="en-US" altLang="ko-KR" sz="2400" dirty="0">
              <a:latin typeface="Bahnschrift SemiCondensed" panose="020B0502040204020203" pitchFamily="34" charset="0"/>
            </a:endParaRPr>
          </a:p>
          <a:p>
            <a:pPr marL="428625" indent="-428625">
              <a:buFontTx/>
              <a:buChar char="-"/>
            </a:pPr>
            <a:r>
              <a:rPr lang="en-US" altLang="ko-KR" sz="2400" dirty="0" err="1">
                <a:latin typeface="Bahnschrift SemiCondensed" panose="020B0502040204020203" pitchFamily="34" charset="0"/>
              </a:rPr>
              <a:t>Javascript</a:t>
            </a:r>
            <a:r>
              <a:rPr lang="ko-KR" altLang="en-US" sz="2400" dirty="0">
                <a:latin typeface="Bahnschrift SemiCondensed" panose="020B0502040204020203" pitchFamily="34" charset="0"/>
              </a:rPr>
              <a:t>를 사용해 </a:t>
            </a:r>
            <a:r>
              <a:rPr lang="ko-KR" altLang="en-US" sz="2400" dirty="0" err="1">
                <a:latin typeface="Bahnschrift SemiCondensed" panose="020B0502040204020203" pitchFamily="34" charset="0"/>
              </a:rPr>
              <a:t>미니게임프로젝트들</a:t>
            </a:r>
            <a:r>
              <a:rPr lang="ko-KR" altLang="en-US" sz="2400" dirty="0">
                <a:latin typeface="Bahnschrift SemiCondensed" panose="020B0502040204020203" pitchFamily="34" charset="0"/>
              </a:rPr>
              <a:t> 을 제작</a:t>
            </a:r>
            <a:r>
              <a:rPr lang="en-US" altLang="ko-KR" sz="2400" dirty="0">
                <a:latin typeface="Bahnschrift SemiCondensed" panose="020B0502040204020203" pitchFamily="34" charset="0"/>
              </a:rPr>
              <a:t>.</a:t>
            </a:r>
          </a:p>
          <a:p>
            <a:pPr marL="428625" indent="-428625">
              <a:buFontTx/>
              <a:buChar char="-"/>
            </a:pPr>
            <a:r>
              <a:rPr lang="en-US" altLang="ko-KR" sz="2400" dirty="0" err="1">
                <a:latin typeface="Bahnschrift SemiCondensed" panose="020B0502040204020203" pitchFamily="34" charset="0"/>
              </a:rPr>
              <a:t>Todolist</a:t>
            </a:r>
            <a:r>
              <a:rPr lang="en-US" altLang="ko-KR" sz="2400" dirty="0">
                <a:latin typeface="Bahnschrift SemiCondensed" panose="020B0502040204020203" pitchFamily="34" charset="0"/>
              </a:rPr>
              <a:t>,</a:t>
            </a:r>
            <a:r>
              <a:rPr lang="ko-KR" altLang="en-US" sz="2400" dirty="0">
                <a:latin typeface="Bahnschrift SemiCondensed" panose="020B0502040204020203" pitchFamily="34" charset="0"/>
              </a:rPr>
              <a:t>계산기 같은 미니 어플리케이션을 제작</a:t>
            </a:r>
            <a:endParaRPr lang="en-US" altLang="ko-KR" sz="2400" dirty="0">
              <a:latin typeface="Bahnschrift SemiCondensed" panose="020B0502040204020203" pitchFamily="34" charset="0"/>
            </a:endParaRPr>
          </a:p>
          <a:p>
            <a:pPr marL="428625" indent="-428625">
              <a:buFontTx/>
              <a:buChar char="-"/>
            </a:pPr>
            <a:r>
              <a:rPr lang="ko-KR" altLang="en-US" sz="2400" dirty="0" err="1">
                <a:latin typeface="Bahnschrift SemiCondensed" panose="020B0502040204020203" pitchFamily="34" charset="0"/>
              </a:rPr>
              <a:t>파이썬</a:t>
            </a:r>
            <a:r>
              <a:rPr lang="ko-KR" altLang="en-US" sz="2400" dirty="0">
                <a:latin typeface="Bahnschrift SemiCondensed" panose="020B0502040204020203" pitchFamily="34" charset="0"/>
              </a:rPr>
              <a:t> </a:t>
            </a:r>
            <a:r>
              <a:rPr lang="en-US" altLang="ko-KR" sz="2400" dirty="0">
                <a:latin typeface="Bahnschrift SemiCondensed" panose="020B0502040204020203" pitchFamily="34" charset="0"/>
              </a:rPr>
              <a:t>TK</a:t>
            </a:r>
            <a:r>
              <a:rPr lang="ko-KR" altLang="en-US" sz="2400" dirty="0">
                <a:latin typeface="Bahnschrift SemiCondensed" panose="020B0502040204020203" pitchFamily="34" charset="0"/>
              </a:rPr>
              <a:t>모듈을 사용해 간단한 </a:t>
            </a:r>
            <a:r>
              <a:rPr lang="ko-KR" altLang="en-US" sz="2400" dirty="0" err="1">
                <a:latin typeface="Bahnschrift SemiCondensed" panose="020B0502040204020203" pitchFamily="34" charset="0"/>
              </a:rPr>
              <a:t>키오스크시스템이나</a:t>
            </a:r>
            <a:r>
              <a:rPr lang="ko-KR" altLang="en-US" sz="2400" dirty="0">
                <a:latin typeface="Bahnschrift SemiCondensed" panose="020B0502040204020203" pitchFamily="34" charset="0"/>
              </a:rPr>
              <a:t> 로또 번호 </a:t>
            </a:r>
            <a:r>
              <a:rPr lang="ko-KR" altLang="en-US" sz="2400" dirty="0" err="1">
                <a:latin typeface="Bahnschrift SemiCondensed" panose="020B0502040204020203" pitchFamily="34" charset="0"/>
              </a:rPr>
              <a:t>추출등을</a:t>
            </a:r>
            <a:r>
              <a:rPr lang="ko-KR" altLang="en-US" sz="2400" dirty="0">
                <a:latin typeface="Bahnschrift SemiCondensed" panose="020B0502040204020203" pitchFamily="34" charset="0"/>
              </a:rPr>
              <a:t> 제작함</a:t>
            </a:r>
            <a:endParaRPr lang="en-US" altLang="ko-KR" sz="2400" dirty="0">
              <a:latin typeface="Bahnschrift Semi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7634" y="8840587"/>
            <a:ext cx="83542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Html, </a:t>
            </a:r>
            <a:r>
              <a:rPr lang="en-US" altLang="ko-KR" sz="2700" dirty="0" err="1"/>
              <a:t>css</a:t>
            </a:r>
            <a:r>
              <a:rPr lang="en-US" altLang="ko-KR" sz="2700" dirty="0"/>
              <a:t>, </a:t>
            </a:r>
            <a:r>
              <a:rPr lang="en-US" altLang="ko-KR" sz="2700" dirty="0" err="1"/>
              <a:t>javascript</a:t>
            </a:r>
            <a:r>
              <a:rPr lang="en-US" altLang="ko-KR" sz="2700" dirty="0"/>
              <a:t>, python, </a:t>
            </a:r>
            <a:r>
              <a:rPr lang="en-US" altLang="ko-KR" sz="2700" dirty="0" err="1"/>
              <a:t>figma</a:t>
            </a:r>
            <a:endParaRPr lang="ko-KR" altLang="en-US" sz="27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31959"/>
            <a:ext cx="3756722" cy="33656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8517421"/>
            <a:ext cx="4103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0 </a:t>
            </a:r>
            <a:r>
              <a:rPr lang="ko-KR" altLang="en-US" dirty="0" smtClean="0">
                <a:latin typeface="Consolas" panose="020B0609020204030204" pitchFamily="49" charset="0"/>
              </a:rPr>
              <a:t>다음은  </a:t>
            </a:r>
            <a:r>
              <a:rPr lang="en-US" altLang="ko-KR" dirty="0" smtClean="0">
                <a:latin typeface="Consolas" panose="020B0609020204030204" pitchFamily="49" charset="0"/>
              </a:rPr>
              <a:t>2</a:t>
            </a:r>
            <a:r>
              <a:rPr lang="ko-KR" altLang="en-US" dirty="0" smtClean="0">
                <a:latin typeface="Consolas" panose="020B0609020204030204" pitchFamily="49" charset="0"/>
              </a:rPr>
              <a:t>도 아니고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100</a:t>
            </a:r>
            <a:r>
              <a:rPr lang="ko-KR" altLang="en-US" dirty="0" smtClean="0">
                <a:latin typeface="Consolas" panose="020B0609020204030204" pitchFamily="49" charset="0"/>
              </a:rPr>
              <a:t>도 아닌 </a:t>
            </a:r>
            <a:r>
              <a:rPr lang="en-US" altLang="ko-KR" dirty="0" smtClean="0">
                <a:latin typeface="Consolas" panose="020B0609020204030204" pitchFamily="49" charset="0"/>
              </a:rPr>
              <a:t>1</a:t>
            </a:r>
            <a:r>
              <a:rPr lang="ko-KR" altLang="en-US" dirty="0" smtClean="0">
                <a:latin typeface="Consolas" panose="020B0609020204030204" pitchFamily="49" charset="0"/>
              </a:rPr>
              <a:t>이다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dirty="0" smtClean="0">
                <a:latin typeface="Consolas" panose="020B0609020204030204" pitchFamily="49" charset="0"/>
              </a:rPr>
              <a:t>하나씩 해결해 나가자</a:t>
            </a:r>
            <a:r>
              <a:rPr lang="en-US" altLang="ko-KR" dirty="0" smtClean="0">
                <a:latin typeface="Consolas" panose="020B0609020204030204" pitchFamily="49" charset="0"/>
              </a:rPr>
              <a:t>!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>
            <a:extLst>
              <a:ext uri="{FF2B5EF4-FFF2-40B4-BE49-F238E27FC236}">
                <a16:creationId xmlns:a16="http://schemas.microsoft.com/office/drawing/2014/main" id="{749BF734-3E9B-4AE5-B4EB-EB23F6BE3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24" y="1640207"/>
            <a:ext cx="8532948" cy="791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모서리가 둥근 직사각형 4">
            <a:extLst>
              <a:ext uri="{FF2B5EF4-FFF2-40B4-BE49-F238E27FC236}">
                <a16:creationId xmlns:a16="http://schemas.microsoft.com/office/drawing/2014/main" id="{288C19BC-EDBC-4BE2-A4A2-A63B1CCD55BF}"/>
              </a:ext>
            </a:extLst>
          </p:cNvPr>
          <p:cNvSpPr/>
          <p:nvPr/>
        </p:nvSpPr>
        <p:spPr>
          <a:xfrm>
            <a:off x="5891349" y="8999505"/>
            <a:ext cx="11259960" cy="473385"/>
          </a:xfrm>
          <a:prstGeom prst="roundRect">
            <a:avLst>
              <a:gd name="adj" fmla="val 19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link : </a:t>
            </a:r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9" name="Picture 3">
            <a:extLst>
              <a:ext uri="{FF2B5EF4-FFF2-40B4-BE49-F238E27FC236}">
                <a16:creationId xmlns:a16="http://schemas.microsoft.com/office/drawing/2014/main" id="{FCE3F515-8432-42C5-B562-E5ED9A53F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750" y="2697799"/>
            <a:ext cx="3888432" cy="653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A37B20A-0F91-481D-B63C-61AE89A2DD76}"/>
              </a:ext>
            </a:extLst>
          </p:cNvPr>
          <p:cNvSpPr/>
          <p:nvPr/>
        </p:nvSpPr>
        <p:spPr>
          <a:xfrm>
            <a:off x="927538" y="6259710"/>
            <a:ext cx="2954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개발기간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디자인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퍼블리싱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658B8DD-9066-4D05-B055-D145643F521A}"/>
              </a:ext>
            </a:extLst>
          </p:cNvPr>
          <p:cNvGrpSpPr/>
          <p:nvPr/>
        </p:nvGrpSpPr>
        <p:grpSpPr>
          <a:xfrm>
            <a:off x="939010" y="9062073"/>
            <a:ext cx="2954531" cy="491699"/>
            <a:chOff x="392215" y="4694824"/>
            <a:chExt cx="1969687" cy="32779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0C125F1-10F7-4A09-8654-D8158218BA3D}"/>
                </a:ext>
              </a:extLst>
            </p:cNvPr>
            <p:cNvSpPr/>
            <p:nvPr/>
          </p:nvSpPr>
          <p:spPr>
            <a:xfrm>
              <a:off x="392215" y="4694824"/>
              <a:ext cx="19696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1DE093B5-63CF-488D-8C3B-D27C9E0AFA7C}"/>
                </a:ext>
              </a:extLst>
            </p:cNvPr>
            <p:cNvGrpSpPr/>
            <p:nvPr/>
          </p:nvGrpSpPr>
          <p:grpSpPr>
            <a:xfrm>
              <a:off x="484814" y="4971823"/>
              <a:ext cx="1869440" cy="50800"/>
              <a:chOff x="325120" y="5273040"/>
              <a:chExt cx="1869440" cy="50800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30913C0-868D-4E30-B253-7D48ACB2DFC8}"/>
                  </a:ext>
                </a:extLst>
              </p:cNvPr>
              <p:cNvSpPr/>
              <p:nvPr/>
            </p:nvSpPr>
            <p:spPr>
              <a:xfrm>
                <a:off x="325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C17A6C7-F2C8-4778-A810-D7BDE9C84A5E}"/>
                  </a:ext>
                </a:extLst>
              </p:cNvPr>
              <p:cNvSpPr/>
              <p:nvPr/>
            </p:nvSpPr>
            <p:spPr>
              <a:xfrm>
                <a:off x="706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9951E01-5998-4CA0-8D28-13B0345A9BD3}"/>
                  </a:ext>
                </a:extLst>
              </p:cNvPr>
              <p:cNvSpPr/>
              <p:nvPr/>
            </p:nvSpPr>
            <p:spPr>
              <a:xfrm>
                <a:off x="1087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0D25381-F9A6-4F03-B2F4-D044FA05EB60}"/>
                  </a:ext>
                </a:extLst>
              </p:cNvPr>
              <p:cNvSpPr/>
              <p:nvPr/>
            </p:nvSpPr>
            <p:spPr>
              <a:xfrm>
                <a:off x="1468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C760C12-4105-48E4-9705-D64C89DC955E}"/>
                  </a:ext>
                </a:extLst>
              </p:cNvPr>
              <p:cNvSpPr/>
              <p:nvPr/>
            </p:nvSpPr>
            <p:spPr>
              <a:xfrm>
                <a:off x="1849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7382066-605F-4198-94F9-5FF0691994CA}"/>
              </a:ext>
            </a:extLst>
          </p:cNvPr>
          <p:cNvGrpSpPr/>
          <p:nvPr/>
        </p:nvGrpSpPr>
        <p:grpSpPr>
          <a:xfrm>
            <a:off x="939011" y="2917337"/>
            <a:ext cx="2954529" cy="473385"/>
            <a:chOff x="160147" y="1840624"/>
            <a:chExt cx="1485774" cy="315590"/>
          </a:xfrm>
        </p:grpSpPr>
        <p:sp>
          <p:nvSpPr>
            <p:cNvPr id="58" name="모서리가 둥근 직사각형 4">
              <a:extLst>
                <a:ext uri="{FF2B5EF4-FFF2-40B4-BE49-F238E27FC236}">
                  <a16:creationId xmlns:a16="http://schemas.microsoft.com/office/drawing/2014/main" id="{CB19C8E8-55E5-45AD-9C7E-96D92BED0744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C89216C-3057-4FC4-85E2-392EE2E6E960}"/>
                </a:ext>
              </a:extLst>
            </p:cNvPr>
            <p:cNvSpPr/>
            <p:nvPr/>
          </p:nvSpPr>
          <p:spPr>
            <a:xfrm>
              <a:off x="566403" y="1875309"/>
              <a:ext cx="673270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F86E2C6-8F51-416C-A9F4-1FC515A76633}"/>
              </a:ext>
            </a:extLst>
          </p:cNvPr>
          <p:cNvGrpSpPr/>
          <p:nvPr/>
        </p:nvGrpSpPr>
        <p:grpSpPr>
          <a:xfrm>
            <a:off x="939010" y="4475712"/>
            <a:ext cx="2954531" cy="473385"/>
            <a:chOff x="160147" y="1840624"/>
            <a:chExt cx="1485774" cy="315590"/>
          </a:xfrm>
        </p:grpSpPr>
        <p:sp>
          <p:nvSpPr>
            <p:cNvPr id="61" name="모서리가 둥근 직사각형 7">
              <a:extLst>
                <a:ext uri="{FF2B5EF4-FFF2-40B4-BE49-F238E27FC236}">
                  <a16:creationId xmlns:a16="http://schemas.microsoft.com/office/drawing/2014/main" id="{D9C24441-12F1-4676-B372-AD5FBC138C8C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E3CE13E-5605-4637-9B55-8CD448565D80}"/>
                </a:ext>
              </a:extLst>
            </p:cNvPr>
            <p:cNvSpPr/>
            <p:nvPr/>
          </p:nvSpPr>
          <p:spPr>
            <a:xfrm>
              <a:off x="624443" y="1875309"/>
              <a:ext cx="557189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상세설명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DC2260-5186-4468-91EE-612B23D702D9}"/>
              </a:ext>
            </a:extLst>
          </p:cNvPr>
          <p:cNvSpPr/>
          <p:nvPr/>
        </p:nvSpPr>
        <p:spPr>
          <a:xfrm>
            <a:off x="939008" y="3402113"/>
            <a:ext cx="3886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I’m web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사이트 </a:t>
            </a:r>
            <a:r>
              <a:rPr lang="ko-KR" altLang="en-US" sz="2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클론코딩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2558F11-47A4-4B21-9DC3-06CC023C3039}"/>
              </a:ext>
            </a:extLst>
          </p:cNvPr>
          <p:cNvSpPr/>
          <p:nvPr/>
        </p:nvSpPr>
        <p:spPr>
          <a:xfrm>
            <a:off x="927537" y="7357171"/>
            <a:ext cx="3328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적용기술</a:t>
            </a:r>
          </a:p>
          <a:p>
            <a:r>
              <a:rPr lang="ko-KR" altLang="en-US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미디어쿼리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CSS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를 이용한 애니메이션 효과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153583-37B8-434B-B4A7-CAD98CA55F40}"/>
              </a:ext>
            </a:extLst>
          </p:cNvPr>
          <p:cNvSpPr/>
          <p:nvPr/>
        </p:nvSpPr>
        <p:spPr>
          <a:xfrm>
            <a:off x="939010" y="5003577"/>
            <a:ext cx="29545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반응형을 이용한 블로그형 웹 사이트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3302" y="2279678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3301" y="2359561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63" y="2097898"/>
            <a:ext cx="7573871" cy="45980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631" y="3512679"/>
            <a:ext cx="2294313" cy="473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45289" y="2209524"/>
            <a:ext cx="7713230" cy="6889488"/>
            <a:chOff x="1848147" y="2209524"/>
            <a:chExt cx="7713229" cy="68894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8147" y="2209524"/>
              <a:ext cx="7713229" cy="6889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3863" y="2209524"/>
            <a:ext cx="7713230" cy="6889488"/>
            <a:chOff x="8933862" y="2209524"/>
            <a:chExt cx="7713229" cy="68894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3862" y="2209524"/>
              <a:ext cx="7713229" cy="688948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391993" y="816518"/>
            <a:ext cx="3226529" cy="1661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19130" y="872165"/>
            <a:ext cx="1066307" cy="493715"/>
            <a:chOff x="819128" y="872165"/>
            <a:chExt cx="1066307" cy="493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819128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245019" y="632606"/>
            <a:ext cx="770835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dirty="0"/>
              <a:t>보안 사항</a:t>
            </a:r>
            <a:endParaRPr lang="en-US" sz="5400" b="1" dirty="0"/>
          </a:p>
        </p:txBody>
      </p:sp>
      <p:sp>
        <p:nvSpPr>
          <p:cNvPr id="16" name="Object 16"/>
          <p:cNvSpPr txBox="1"/>
          <p:nvPr/>
        </p:nvSpPr>
        <p:spPr>
          <a:xfrm>
            <a:off x="1998710" y="4203367"/>
            <a:ext cx="6415811" cy="2169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700" b="1" dirty="0"/>
              <a:t>● 현재 문제점</a:t>
            </a:r>
            <a:r>
              <a:rPr lang="ko-KR" altLang="en-US" sz="2700" dirty="0"/>
              <a:t> </a:t>
            </a:r>
            <a:endParaRPr lang="en-US" altLang="ko-KR" sz="2400" b="1" dirty="0"/>
          </a:p>
          <a:p>
            <a:r>
              <a:rPr lang="en-US" altLang="ko-KR" sz="2400" b="1" dirty="0"/>
              <a:t> html</a:t>
            </a:r>
            <a:r>
              <a:rPr lang="ko-KR" altLang="en-US" sz="2400" b="1" dirty="0"/>
              <a:t>와 </a:t>
            </a:r>
            <a:r>
              <a:rPr lang="en-US" altLang="ko-KR" sz="2400" b="1" dirty="0" err="1"/>
              <a:t>css</a:t>
            </a:r>
            <a:r>
              <a:rPr lang="ko-KR" altLang="en-US" sz="2400" b="1" dirty="0"/>
              <a:t>까지 공부했을 시기에 만든 웹사이트이기때문에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좀더 동적인웹사이트 구현이 부족하다</a:t>
            </a:r>
            <a:r>
              <a:rPr lang="en-US" altLang="ko-KR" sz="2400" b="1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091" y="3368320"/>
            <a:ext cx="6521336" cy="56218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8710" y="6281858"/>
            <a:ext cx="60475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/>
              <a:t>● 문제해결 </a:t>
            </a:r>
            <a:endParaRPr lang="en-US" altLang="ko-KR" sz="2400" b="1" dirty="0"/>
          </a:p>
          <a:p>
            <a:r>
              <a:rPr lang="en-US" altLang="ko-KR" sz="2400" b="1" dirty="0"/>
              <a:t> </a:t>
            </a:r>
            <a:r>
              <a:rPr lang="en-US" altLang="ko-KR" sz="2400" b="1" dirty="0" err="1"/>
              <a:t>javascript</a:t>
            </a:r>
            <a:r>
              <a:rPr lang="ko-KR" altLang="en-US" sz="2400" b="1" dirty="0"/>
              <a:t>를 이용해 슬라이드나 </a:t>
            </a:r>
            <a:r>
              <a:rPr lang="ko-KR" altLang="en-US" sz="2400" b="1" dirty="0" err="1"/>
              <a:t>스크롤에의한</a:t>
            </a:r>
            <a:r>
              <a:rPr lang="ko-KR" altLang="en-US" sz="2400" b="1" dirty="0"/>
              <a:t> 애니메이션을 추가한다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771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27538" y="6259710"/>
            <a:ext cx="2954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개발기간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디자인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 2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퍼블리싱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 2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FAFF1-A1E3-46F0-838D-C2E392E52B4F}"/>
              </a:ext>
            </a:extLst>
          </p:cNvPr>
          <p:cNvGrpSpPr/>
          <p:nvPr/>
        </p:nvGrpSpPr>
        <p:grpSpPr>
          <a:xfrm>
            <a:off x="939010" y="9062073"/>
            <a:ext cx="2954531" cy="491699"/>
            <a:chOff x="392215" y="4694824"/>
            <a:chExt cx="1969687" cy="327799"/>
          </a:xfrm>
        </p:grpSpPr>
        <p:sp>
          <p:nvSpPr>
            <p:cNvPr id="27" name="직사각형 26"/>
            <p:cNvSpPr/>
            <p:nvPr/>
          </p:nvSpPr>
          <p:spPr>
            <a:xfrm>
              <a:off x="392215" y="4694824"/>
              <a:ext cx="19696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84814" y="4971823"/>
              <a:ext cx="1869440" cy="50800"/>
              <a:chOff x="325120" y="5273040"/>
              <a:chExt cx="1869440" cy="508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25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6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087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68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849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33A244-93F3-4E6A-B1A9-511D7CBFB05E}"/>
              </a:ext>
            </a:extLst>
          </p:cNvPr>
          <p:cNvGrpSpPr/>
          <p:nvPr/>
        </p:nvGrpSpPr>
        <p:grpSpPr>
          <a:xfrm>
            <a:off x="939011" y="2917337"/>
            <a:ext cx="2954529" cy="473385"/>
            <a:chOff x="160147" y="1840624"/>
            <a:chExt cx="1485774" cy="315590"/>
          </a:xfrm>
        </p:grpSpPr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1EA1EB2D-B0C3-4758-83C5-905C45505A48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553A9A-6E14-4D78-9E5E-F47801B501A6}"/>
                </a:ext>
              </a:extLst>
            </p:cNvPr>
            <p:cNvSpPr/>
            <p:nvPr/>
          </p:nvSpPr>
          <p:spPr>
            <a:xfrm>
              <a:off x="485957" y="1875309"/>
              <a:ext cx="834171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Grid-website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321606-C600-43F2-B7C0-6202628BC51D}"/>
              </a:ext>
            </a:extLst>
          </p:cNvPr>
          <p:cNvGrpSpPr/>
          <p:nvPr/>
        </p:nvGrpSpPr>
        <p:grpSpPr>
          <a:xfrm>
            <a:off x="939010" y="4475712"/>
            <a:ext cx="2954531" cy="473385"/>
            <a:chOff x="160147" y="1840624"/>
            <a:chExt cx="1485774" cy="315590"/>
          </a:xfrm>
        </p:grpSpPr>
        <p:sp>
          <p:nvSpPr>
            <p:cNvPr id="22" name="모서리가 둥근 직사각형 7">
              <a:extLst>
                <a:ext uri="{FF2B5EF4-FFF2-40B4-BE49-F238E27FC236}">
                  <a16:creationId xmlns:a16="http://schemas.microsoft.com/office/drawing/2014/main" id="{ABBD3F9E-3575-4A58-8FC4-5B307C7128C9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B5C1A-A4E2-423B-AED7-E83FD42F915D}"/>
                </a:ext>
              </a:extLst>
            </p:cNvPr>
            <p:cNvSpPr/>
            <p:nvPr/>
          </p:nvSpPr>
          <p:spPr>
            <a:xfrm>
              <a:off x="624443" y="1875309"/>
              <a:ext cx="557189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상세설명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0AF352-A4DF-48DF-8A49-1767A3B6A25F}"/>
              </a:ext>
            </a:extLst>
          </p:cNvPr>
          <p:cNvSpPr/>
          <p:nvPr/>
        </p:nvSpPr>
        <p:spPr>
          <a:xfrm>
            <a:off x="939009" y="3402113"/>
            <a:ext cx="3518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레이싱 </a:t>
            </a:r>
            <a:r>
              <a:rPr lang="ko-KR" altLang="en-US" sz="2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포뮬러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사이트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E856A1-98D8-44F4-8DB2-B204A4F21DA9}"/>
              </a:ext>
            </a:extLst>
          </p:cNvPr>
          <p:cNvSpPr/>
          <p:nvPr/>
        </p:nvSpPr>
        <p:spPr>
          <a:xfrm>
            <a:off x="927538" y="7357171"/>
            <a:ext cx="2954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적용기술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Grid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레이아웃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CSS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3D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효과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JavaScript 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적용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5" name="모서리가 둥근 직사각형 4">
            <a:extLst>
              <a:ext uri="{FF2B5EF4-FFF2-40B4-BE49-F238E27FC236}">
                <a16:creationId xmlns:a16="http://schemas.microsoft.com/office/drawing/2014/main" id="{288C19BC-EDBC-4BE2-A4A2-A63B1CCD55BF}"/>
              </a:ext>
            </a:extLst>
          </p:cNvPr>
          <p:cNvSpPr/>
          <p:nvPr/>
        </p:nvSpPr>
        <p:spPr>
          <a:xfrm>
            <a:off x="5611118" y="8588681"/>
            <a:ext cx="11540190" cy="473385"/>
          </a:xfrm>
          <a:prstGeom prst="roundRect">
            <a:avLst>
              <a:gd name="adj" fmla="val 19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link : </a:t>
            </a:r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43087F-CDD5-47CC-A4D4-86A619CBB8C1}"/>
              </a:ext>
            </a:extLst>
          </p:cNvPr>
          <p:cNvSpPr/>
          <p:nvPr/>
        </p:nvSpPr>
        <p:spPr>
          <a:xfrm>
            <a:off x="939010" y="4994894"/>
            <a:ext cx="29545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Grid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이용한 디스플레이와 </a:t>
            </a:r>
            <a:r>
              <a:rPr lang="en-US" altLang="ko-KR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3D</a:t>
            </a:r>
            <a:r>
              <a:rPr lang="ko-KR" altLang="en-US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효과를 추가한 웹 페이지</a:t>
            </a:r>
            <a:endParaRPr lang="en-US" altLang="ko-KR" sz="2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0782" y="2245901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0782" y="2325784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19" y="1595301"/>
            <a:ext cx="11540190" cy="67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45289" y="2209524"/>
            <a:ext cx="7713230" cy="6889488"/>
            <a:chOff x="1848147" y="2209524"/>
            <a:chExt cx="7713229" cy="68894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8147" y="2209524"/>
              <a:ext cx="7713229" cy="6889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3863" y="2209524"/>
            <a:ext cx="7713230" cy="6889488"/>
            <a:chOff x="8933862" y="2209524"/>
            <a:chExt cx="7713229" cy="68894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3862" y="2209524"/>
              <a:ext cx="7713229" cy="688948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391993" y="816518"/>
            <a:ext cx="3226529" cy="1661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19130" y="872165"/>
            <a:ext cx="1066307" cy="493715"/>
            <a:chOff x="819128" y="872165"/>
            <a:chExt cx="1066307" cy="493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819128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269956" y="543524"/>
            <a:ext cx="770835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dirty="0"/>
              <a:t>보안 사항</a:t>
            </a:r>
            <a:endParaRPr lang="en-US" sz="5400" b="1" dirty="0"/>
          </a:p>
        </p:txBody>
      </p:sp>
      <p:sp>
        <p:nvSpPr>
          <p:cNvPr id="16" name="Object 16"/>
          <p:cNvSpPr txBox="1"/>
          <p:nvPr/>
        </p:nvSpPr>
        <p:spPr>
          <a:xfrm>
            <a:off x="1998710" y="3950753"/>
            <a:ext cx="6415811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/>
              <a:t>● 현재 문제점</a:t>
            </a:r>
            <a:r>
              <a:rPr lang="ko-KR" altLang="en-US" sz="2400" dirty="0"/>
              <a:t> </a:t>
            </a:r>
            <a:endParaRPr lang="en-US" altLang="ko-KR" sz="2400" b="1" dirty="0"/>
          </a:p>
          <a:p>
            <a:r>
              <a:rPr lang="ko-KR" altLang="en-US" sz="2400" b="1" dirty="0"/>
              <a:t>웹사이트의 디자인의 </a:t>
            </a:r>
            <a:r>
              <a:rPr lang="ko-KR" altLang="en-US" sz="2400" b="1" dirty="0" err="1"/>
              <a:t>주테마가</a:t>
            </a:r>
            <a:r>
              <a:rPr lang="ko-KR" altLang="en-US" sz="2400" b="1" dirty="0"/>
              <a:t> 현재 보여지는</a:t>
            </a:r>
            <a:r>
              <a:rPr lang="en-US" altLang="ko-KR" sz="2400" b="1" dirty="0"/>
              <a:t> grid</a:t>
            </a:r>
            <a:r>
              <a:rPr lang="ko-KR" altLang="en-US" sz="2400" b="1" dirty="0"/>
              <a:t>가 디자인자체이기때문에 </a:t>
            </a:r>
            <a:r>
              <a:rPr lang="ko-KR" altLang="en-US" sz="2400" b="1" dirty="0" err="1"/>
              <a:t>반응형으로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제작시</a:t>
            </a:r>
            <a:r>
              <a:rPr lang="ko-KR" altLang="en-US" sz="2400" b="1" dirty="0"/>
              <a:t> 디자인자체가 많이 변경된다</a:t>
            </a:r>
            <a:r>
              <a:rPr lang="en-US" altLang="ko-KR" sz="2400" b="1" dirty="0"/>
              <a:t>.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8710" y="6224799"/>
            <a:ext cx="6047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● 문제해결 </a:t>
            </a:r>
            <a:endParaRPr lang="en-US" altLang="ko-KR" sz="2400" b="1" dirty="0"/>
          </a:p>
          <a:p>
            <a:r>
              <a:rPr lang="en-US" altLang="ko-KR" sz="2400" b="1" dirty="0"/>
              <a:t> </a:t>
            </a:r>
            <a:r>
              <a:rPr lang="ko-KR" altLang="en-US" sz="2400" b="1" dirty="0"/>
              <a:t>화면의 </a:t>
            </a:r>
            <a:r>
              <a:rPr lang="ko-KR" altLang="en-US" sz="2400" b="1" dirty="0" err="1"/>
              <a:t>모달창을</a:t>
            </a:r>
            <a:r>
              <a:rPr lang="ko-KR" altLang="en-US" sz="2400" b="1" dirty="0"/>
              <a:t> 띄워 현재웹사이트는 해상도 </a:t>
            </a:r>
            <a:r>
              <a:rPr lang="en-US" altLang="ko-KR" sz="2400" b="1" dirty="0"/>
              <a:t>1920</a:t>
            </a:r>
            <a:r>
              <a:rPr lang="ko-KR" altLang="en-US" sz="2400" b="1" dirty="0"/>
              <a:t>에 최적화된 웹사이트라는 안내를 공지했다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295" y="3368320"/>
            <a:ext cx="6562851" cy="558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811253" y="6286287"/>
            <a:ext cx="2954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개발기간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디자인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1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프로그래밍 </a:t>
            </a:r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 7</a:t>
            </a:r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</a:t>
            </a:r>
            <a:endParaRPr lang="en-US" altLang="ko-KR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4FAFF1-A1E3-46F0-838D-C2E392E52B4F}"/>
              </a:ext>
            </a:extLst>
          </p:cNvPr>
          <p:cNvGrpSpPr/>
          <p:nvPr/>
        </p:nvGrpSpPr>
        <p:grpSpPr>
          <a:xfrm>
            <a:off x="939010" y="9062073"/>
            <a:ext cx="2954531" cy="491699"/>
            <a:chOff x="392215" y="4694824"/>
            <a:chExt cx="1969687" cy="327799"/>
          </a:xfrm>
        </p:grpSpPr>
        <p:sp>
          <p:nvSpPr>
            <p:cNvPr id="27" name="직사각형 26"/>
            <p:cNvSpPr/>
            <p:nvPr/>
          </p:nvSpPr>
          <p:spPr>
            <a:xfrm>
              <a:off x="392215" y="4694824"/>
              <a:ext cx="19696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기여도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84814" y="4971823"/>
              <a:ext cx="1869440" cy="50800"/>
              <a:chOff x="325120" y="5273040"/>
              <a:chExt cx="1869440" cy="508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25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06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087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68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849120" y="5273040"/>
                <a:ext cx="345440" cy="5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33A244-93F3-4E6A-B1A9-511D7CBFB05E}"/>
              </a:ext>
            </a:extLst>
          </p:cNvPr>
          <p:cNvGrpSpPr/>
          <p:nvPr/>
        </p:nvGrpSpPr>
        <p:grpSpPr>
          <a:xfrm>
            <a:off x="939011" y="2917337"/>
            <a:ext cx="2954529" cy="473385"/>
            <a:chOff x="160147" y="1840624"/>
            <a:chExt cx="1485774" cy="315590"/>
          </a:xfrm>
        </p:grpSpPr>
        <p:sp>
          <p:nvSpPr>
            <p:cNvPr id="18" name="모서리가 둥근 직사각형 4">
              <a:extLst>
                <a:ext uri="{FF2B5EF4-FFF2-40B4-BE49-F238E27FC236}">
                  <a16:creationId xmlns:a16="http://schemas.microsoft.com/office/drawing/2014/main" id="{1EA1EB2D-B0C3-4758-83C5-905C45505A48}"/>
                </a:ext>
              </a:extLst>
            </p:cNvPr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553A9A-6E14-4D78-9E5E-F47801B501A6}"/>
                </a:ext>
              </a:extLst>
            </p:cNvPr>
            <p:cNvSpPr/>
            <p:nvPr/>
          </p:nvSpPr>
          <p:spPr>
            <a:xfrm>
              <a:off x="566403" y="1875309"/>
              <a:ext cx="673270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321606-C600-43F2-B7C0-6202628BC51D}"/>
              </a:ext>
            </a:extLst>
          </p:cNvPr>
          <p:cNvGrpSpPr/>
          <p:nvPr/>
        </p:nvGrpSpPr>
        <p:grpSpPr>
          <a:xfrm>
            <a:off x="950402" y="4070039"/>
            <a:ext cx="2954531" cy="473385"/>
            <a:chOff x="165876" y="1570176"/>
            <a:chExt cx="1485774" cy="315590"/>
          </a:xfrm>
        </p:grpSpPr>
        <p:sp>
          <p:nvSpPr>
            <p:cNvPr id="22" name="모서리가 둥근 직사각형 7">
              <a:extLst>
                <a:ext uri="{FF2B5EF4-FFF2-40B4-BE49-F238E27FC236}">
                  <a16:creationId xmlns:a16="http://schemas.microsoft.com/office/drawing/2014/main" id="{ABBD3F9E-3575-4A58-8FC4-5B307C7128C9}"/>
                </a:ext>
              </a:extLst>
            </p:cNvPr>
            <p:cNvSpPr/>
            <p:nvPr/>
          </p:nvSpPr>
          <p:spPr>
            <a:xfrm>
              <a:off x="165876" y="1570176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B5C1A-A4E2-423B-AED7-E83FD42F915D}"/>
                </a:ext>
              </a:extLst>
            </p:cNvPr>
            <p:cNvSpPr/>
            <p:nvPr/>
          </p:nvSpPr>
          <p:spPr>
            <a:xfrm>
              <a:off x="630167" y="1638457"/>
              <a:ext cx="557189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상세설명</a:t>
              </a:r>
              <a:endPara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0AF352-A4DF-48DF-8A49-1767A3B6A25F}"/>
              </a:ext>
            </a:extLst>
          </p:cNvPr>
          <p:cNvSpPr/>
          <p:nvPr/>
        </p:nvSpPr>
        <p:spPr>
          <a:xfrm>
            <a:off x="939010" y="3402113"/>
            <a:ext cx="2954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Apple clone site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E856A1-98D8-44F4-8DB2-B204A4F21DA9}"/>
              </a:ext>
            </a:extLst>
          </p:cNvPr>
          <p:cNvSpPr/>
          <p:nvPr/>
        </p:nvSpPr>
        <p:spPr>
          <a:xfrm>
            <a:off x="778651" y="7331984"/>
            <a:ext cx="4027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적용기술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스크롤에의해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parallax scrolling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효과를 </a:t>
            </a:r>
            <a:r>
              <a:rPr lang="ko-KR" altLang="en-US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주엇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페이지를 좀더 동적이게 만들었다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45" name="모서리가 둥근 직사각형 4">
            <a:extLst>
              <a:ext uri="{FF2B5EF4-FFF2-40B4-BE49-F238E27FC236}">
                <a16:creationId xmlns:a16="http://schemas.microsoft.com/office/drawing/2014/main" id="{288C19BC-EDBC-4BE2-A4A2-A63B1CCD55BF}"/>
              </a:ext>
            </a:extLst>
          </p:cNvPr>
          <p:cNvSpPr/>
          <p:nvPr/>
        </p:nvSpPr>
        <p:spPr>
          <a:xfrm>
            <a:off x="5611118" y="8588681"/>
            <a:ext cx="11540190" cy="473385"/>
          </a:xfrm>
          <a:prstGeom prst="roundRect">
            <a:avLst>
              <a:gd name="adj" fmla="val 1923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link : </a:t>
            </a:r>
            <a:endParaRPr lang="en-US" altLang="ko-KR" sz="2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43087F-CDD5-47CC-A4D4-86A619CBB8C1}"/>
              </a:ext>
            </a:extLst>
          </p:cNvPr>
          <p:cNvSpPr/>
          <p:nvPr/>
        </p:nvSpPr>
        <p:spPr>
          <a:xfrm>
            <a:off x="551672" y="4750225"/>
            <a:ext cx="403237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Apple</a:t>
            </a:r>
            <a:r>
              <a:rPr lang="ko-KR" altLang="en-US" sz="2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사이트의 </a:t>
            </a:r>
            <a:r>
              <a:rPr lang="en-US" altLang="ko-KR" sz="2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parallax scrolling </a:t>
            </a:r>
            <a:r>
              <a:rPr lang="ko-KR" altLang="en-US" sz="2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을</a:t>
            </a:r>
            <a:r>
              <a:rPr lang="en-US" altLang="ko-KR" sz="2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2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비슷하게 구현한 웹사이트</a:t>
            </a:r>
            <a:endParaRPr lang="en-US" altLang="ko-KR" sz="2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0338" y="2274845"/>
            <a:ext cx="2593571" cy="543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337" y="2354728"/>
            <a:ext cx="27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박혜진의 포트폴리오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26" y="1483823"/>
            <a:ext cx="11542083" cy="678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45289" y="2209524"/>
            <a:ext cx="7713230" cy="6889488"/>
            <a:chOff x="1848147" y="2209524"/>
            <a:chExt cx="7713229" cy="68894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8147" y="2209524"/>
              <a:ext cx="7713229" cy="6889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3863" y="2209524"/>
            <a:ext cx="7713230" cy="6889488"/>
            <a:chOff x="8933862" y="2209524"/>
            <a:chExt cx="7713229" cy="68894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3862" y="2209524"/>
              <a:ext cx="7713229" cy="688948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391993" y="816518"/>
            <a:ext cx="3226529" cy="1661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19130" y="872165"/>
            <a:ext cx="1066307" cy="493715"/>
            <a:chOff x="819128" y="872165"/>
            <a:chExt cx="1066307" cy="493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819128" y="872165"/>
              <a:ext cx="1066307" cy="49371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269956" y="543524"/>
            <a:ext cx="770835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dirty="0"/>
              <a:t>보안 사항</a:t>
            </a:r>
            <a:endParaRPr lang="en-US" sz="5400" b="1" dirty="0"/>
          </a:p>
        </p:txBody>
      </p:sp>
      <p:sp>
        <p:nvSpPr>
          <p:cNvPr id="16" name="Object 16"/>
          <p:cNvSpPr txBox="1"/>
          <p:nvPr/>
        </p:nvSpPr>
        <p:spPr>
          <a:xfrm>
            <a:off x="1998710" y="3950753"/>
            <a:ext cx="6415811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/>
              <a:t>● 현재 문제점</a:t>
            </a:r>
            <a:r>
              <a:rPr lang="ko-KR" altLang="en-US" sz="2400" dirty="0"/>
              <a:t> </a:t>
            </a:r>
            <a:endParaRPr lang="en-US" altLang="ko-KR" sz="2400" b="1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8710" y="6224800"/>
            <a:ext cx="6047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● 문제해결 </a:t>
            </a:r>
            <a:endParaRPr lang="en-US" altLang="ko-KR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14006" y="4512357"/>
            <a:ext cx="5912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마지막</a:t>
            </a:r>
            <a:r>
              <a:rPr lang="en-US" altLang="ko-KR" dirty="0" smtClean="0"/>
              <a:t>section-3 </a:t>
            </a:r>
            <a:r>
              <a:rPr lang="ko-KR" altLang="en-US" dirty="0" smtClean="0"/>
              <a:t>영역의 캔버스의 이미지를 스크롤에 의해  사이즈를 조정하며 보여주다가 텍스트가 하단에 </a:t>
            </a:r>
            <a:r>
              <a:rPr lang="ko-KR" altLang="en-US" dirty="0" err="1" smtClean="0"/>
              <a:t>위치해야하는데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position – fixed</a:t>
            </a:r>
            <a:r>
              <a:rPr lang="ko-KR" altLang="en-US" dirty="0" smtClean="0"/>
              <a:t>로 인한 요소들이 전부 위로 </a:t>
            </a:r>
            <a:r>
              <a:rPr lang="ko-KR" altLang="en-US" dirty="0" err="1" smtClean="0"/>
              <a:t>올라가있어</a:t>
            </a:r>
            <a:r>
              <a:rPr lang="ko-KR" altLang="en-US" dirty="0" smtClean="0"/>
              <a:t> 텍스트가 제대로 </a:t>
            </a:r>
            <a:r>
              <a:rPr lang="ko-KR" altLang="en-US" dirty="0" err="1" smtClean="0"/>
              <a:t>위치하지못한다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2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653</Words>
  <Application>Microsoft Office PowerPoint</Application>
  <PresentationFormat>사용자 지정</PresentationFormat>
  <Paragraphs>212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?? ??</vt:lpstr>
      <vt:lpstr>NanumSquare</vt:lpstr>
      <vt:lpstr>NanumSquare ExtraBold</vt:lpstr>
      <vt:lpstr>Noto Sans CJK KR Regular</vt:lpstr>
      <vt:lpstr>나눔바른고딕</vt:lpstr>
      <vt:lpstr>나눔바른고딕 UltraLight</vt:lpstr>
      <vt:lpstr>나눔스퀘어 ExtraBold</vt:lpstr>
      <vt:lpstr>Arial</vt:lpstr>
      <vt:lpstr>Bahnschrift SemiCondensed</vt:lpstr>
      <vt:lpstr>Calibri</vt:lpstr>
      <vt:lpstr>Consolas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ict1101-05</cp:lastModifiedBy>
  <cp:revision>9</cp:revision>
  <dcterms:created xsi:type="dcterms:W3CDTF">2022-10-20T10:46:12Z</dcterms:created>
  <dcterms:modified xsi:type="dcterms:W3CDTF">2022-10-20T05:43:43Z</dcterms:modified>
</cp:coreProperties>
</file>