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64" r:id="rId5"/>
    <p:sldId id="259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 autoAdjust="0"/>
    <p:restoredTop sz="94660"/>
  </p:normalViewPr>
  <p:slideViewPr>
    <p:cSldViewPr snapToGrid="0">
      <p:cViewPr>
        <p:scale>
          <a:sx n="110" d="100"/>
          <a:sy n="110" d="100"/>
        </p:scale>
        <p:origin x="-78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rgbClr val="FF96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10144"/>
        <c:axId val="89269376"/>
      </c:lineChart>
      <c:catAx>
        <c:axId val="1239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269376"/>
        <c:crosses val="autoZero"/>
        <c:auto val="1"/>
        <c:lblAlgn val="ctr"/>
        <c:lblOffset val="100"/>
        <c:noMultiLvlLbl val="0"/>
      </c:catAx>
      <c:valAx>
        <c:axId val="892693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391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8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6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8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56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3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18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71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5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3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9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24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6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44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03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7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81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27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56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89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9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nnews.com/news/201912241112428666" TargetMode="External"/><Relationship Id="rId2" Type="http://schemas.openxmlformats.org/officeDocument/2006/relationships/hyperlink" Target="https://www.edaily.co.kr/news/read?newsId=01243126625666256&amp;mediaCodeNo=257&amp;OutLnkChk=Y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nnews.com/news/201911031734172499" TargetMode="External"/><Relationship Id="rId5" Type="http://schemas.openxmlformats.org/officeDocument/2006/relationships/hyperlink" Target="http://www.cbci.co.kr/news/articleView.html?idxno=403803" TargetMode="External"/><Relationship Id="rId4" Type="http://schemas.openxmlformats.org/officeDocument/2006/relationships/hyperlink" Target="http://www.hani.co.kr/arti/area/capital/92025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4187"/>
            <a:ext cx="12192000" cy="6858000"/>
          </a:xfrm>
          <a:prstGeom prst="rect">
            <a:avLst/>
          </a:prstGeom>
          <a:solidFill>
            <a:srgbClr val="3A9258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60700" y="2044700"/>
            <a:ext cx="6070600" cy="2527300"/>
          </a:xfrm>
          <a:prstGeom prst="roundRect">
            <a:avLst>
              <a:gd name="adj" fmla="val 5612"/>
            </a:avLst>
          </a:prstGeom>
          <a:solidFill>
            <a:srgbClr val="27633B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7298" y="2345744"/>
            <a:ext cx="63704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prstClr val="white"/>
                </a:solidFill>
              </a:rPr>
              <a:t>서울시 공공자전거</a:t>
            </a:r>
            <a:endParaRPr lang="en-US" altLang="ko-KR" sz="44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4400" b="1" dirty="0">
                <a:solidFill>
                  <a:srgbClr val="FFF324"/>
                </a:solidFill>
              </a:rPr>
              <a:t>’</a:t>
            </a:r>
            <a:r>
              <a:rPr lang="ko-KR" altLang="en-US" sz="4400" b="1" dirty="0" err="1">
                <a:solidFill>
                  <a:srgbClr val="FFF324"/>
                </a:solidFill>
              </a:rPr>
              <a:t>따릉이</a:t>
            </a:r>
            <a:r>
              <a:rPr lang="en-US" altLang="ko-KR" sz="4400" b="1" dirty="0">
                <a:solidFill>
                  <a:srgbClr val="FFF324"/>
                </a:solidFill>
              </a:rPr>
              <a:t>’</a:t>
            </a:r>
            <a:endParaRPr lang="en-US" altLang="ko-KR" sz="4400" b="1" dirty="0">
              <a:solidFill>
                <a:srgbClr val="FFF324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68319" y="3910649"/>
            <a:ext cx="2328386" cy="3931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2000" b="1" kern="0" dirty="0" smtClean="0">
                <a:ln w="3175">
                  <a:noFill/>
                </a:ln>
                <a:solidFill>
                  <a:srgbClr val="3A9258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시장</a:t>
            </a:r>
            <a:r>
              <a:rPr lang="en-US" altLang="ko-KR" sz="2000" b="1" kern="0" dirty="0" smtClean="0">
                <a:ln w="3175">
                  <a:noFill/>
                </a:ln>
                <a:solidFill>
                  <a:srgbClr val="3A9258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  <a:r>
              <a:rPr lang="ko-KR" altLang="en-US" sz="2000" b="1" kern="0" dirty="0" smtClean="0">
                <a:ln w="3175">
                  <a:noFill/>
                </a:ln>
                <a:solidFill>
                  <a:srgbClr val="3A9258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환경조사</a:t>
            </a:r>
            <a:endParaRPr lang="en-US" altLang="ko-KR" sz="2000" b="1" kern="0" dirty="0">
              <a:ln w="3175">
                <a:noFill/>
              </a:ln>
              <a:solidFill>
                <a:srgbClr val="3A9258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947298" y="1927206"/>
            <a:ext cx="396000" cy="396000"/>
          </a:xfrm>
          <a:prstGeom prst="ellipse">
            <a:avLst/>
          </a:prstGeom>
          <a:solidFill>
            <a:srgbClr val="FF96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altLang="ko-KR" sz="2000" b="1" kern="0" dirty="0">
              <a:ln w="3175">
                <a:noFill/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07857" y="149564"/>
            <a:ext cx="4917610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32BEB3"/>
                </a:solidFill>
              </a:rPr>
              <a:t>CONTENTS</a:t>
            </a:r>
            <a:endParaRPr lang="en-US" altLang="ko-KR" sz="2800" b="1" i="1" kern="0" dirty="0">
              <a:solidFill>
                <a:srgbClr val="32BEB3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67777" y="0"/>
            <a:ext cx="7737882" cy="6858000"/>
            <a:chOff x="4619001" y="0"/>
            <a:chExt cx="7737882" cy="6858000"/>
          </a:xfrm>
        </p:grpSpPr>
        <p:sp>
          <p:nvSpPr>
            <p:cNvPr id="23" name="자유형 22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포인트가 16개인 별 52"/>
          <p:cNvSpPr/>
          <p:nvPr/>
        </p:nvSpPr>
        <p:spPr>
          <a:xfrm>
            <a:off x="6280539" y="1521894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082015" y="1471019"/>
            <a:ext cx="27837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향후 발전 전망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‘</a:t>
            </a: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모바일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+ </a:t>
            </a: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바이크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= </a:t>
            </a: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모바이크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’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6" name="포인트가 16개인 별 55"/>
          <p:cNvSpPr/>
          <p:nvPr/>
        </p:nvSpPr>
        <p:spPr>
          <a:xfrm>
            <a:off x="6568539" y="4802953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포인트가 16개인 별 56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포인트가 16개인 별 57"/>
          <p:cNvSpPr/>
          <p:nvPr/>
        </p:nvSpPr>
        <p:spPr>
          <a:xfrm>
            <a:off x="9255453" y="2054162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관련 기사 및 자료 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관련 기사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URL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122756" y="2805639"/>
            <a:ext cx="27664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현재 시장 규모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지역별 공공자전거 현황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현재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‘</a:t>
            </a:r>
            <a:r>
              <a:rPr lang="ko-KR" altLang="en-US" sz="1400" dirty="0" err="1" smtClean="0">
                <a:solidFill>
                  <a:prstClr val="white">
                    <a:lumMod val="50000"/>
                  </a:prstClr>
                </a:solidFill>
              </a:rPr>
              <a:t>따릉이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’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이용현황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7307053" y="4733502"/>
            <a:ext cx="27056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관련 적용 분야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‘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공유자전거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’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F324"/>
                </a:solidFill>
              </a:rPr>
              <a:t>Ⅰ</a:t>
            </a:r>
            <a:r>
              <a:rPr lang="ko-KR" altLang="en-US" sz="3200" b="1" dirty="0" smtClean="0">
                <a:solidFill>
                  <a:srgbClr val="FFF324"/>
                </a:solidFill>
              </a:rPr>
              <a:t>현재 시장 규모</a:t>
            </a:r>
            <a:endParaRPr lang="en-US" altLang="ko-KR" sz="3200" b="1" dirty="0">
              <a:solidFill>
                <a:srgbClr val="FFF32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/>
                </a:solidFill>
              </a:rPr>
              <a:t>현재 지역별로 운영되고 있는 공공자전거 현황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61" y="986161"/>
            <a:ext cx="7027410" cy="584996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5068634" y="1518933"/>
            <a:ext cx="360040" cy="7523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066598" y="1008031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서울시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따릉이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802779" y="3429083"/>
            <a:ext cx="1800200" cy="4820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892843" y="3745438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대전시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타</a:t>
            </a:r>
            <a:r>
              <a:rPr lang="ko-KR" altLang="en-US" sz="1000" dirty="0" err="1">
                <a:solidFill>
                  <a:schemeClr val="tx1"/>
                </a:solidFill>
              </a:rPr>
              <a:t>슈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7105982" y="4681798"/>
            <a:ext cx="432048" cy="288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249999" y="4969832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창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누비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116979" y="4720522"/>
            <a:ext cx="836476" cy="8546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144886" y="5530336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광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타랑께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20" idx="0"/>
          </p:cNvCxnSpPr>
          <p:nvPr/>
        </p:nvCxnSpPr>
        <p:spPr>
          <a:xfrm flipV="1">
            <a:off x="5305783" y="4886646"/>
            <a:ext cx="377319" cy="6436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693715" y="5530336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순</a:t>
            </a:r>
            <a:r>
              <a:rPr lang="ko-KR" altLang="en-US" sz="1000" dirty="0">
                <a:solidFill>
                  <a:schemeClr val="tx1"/>
                </a:solidFill>
              </a:rPr>
              <a:t>천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온누리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865624" y="3847603"/>
            <a:ext cx="950774" cy="8341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802402" y="4638574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F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군</a:t>
            </a:r>
            <a:r>
              <a:rPr lang="ko-KR" altLang="en-US" sz="1000" dirty="0">
                <a:solidFill>
                  <a:schemeClr val="tx1"/>
                </a:solidFill>
              </a:rPr>
              <a:t>산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그린자전</a:t>
            </a:r>
            <a:r>
              <a:rPr lang="ko-KR" altLang="en-US" sz="1000" dirty="0">
                <a:solidFill>
                  <a:schemeClr val="tx1"/>
                </a:solidFill>
              </a:rPr>
              <a:t>거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5888707" y="5078729"/>
            <a:ext cx="641211" cy="903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241277" y="5760279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여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여수</a:t>
            </a:r>
            <a:r>
              <a:rPr lang="ko-KR" altLang="en-US" sz="1000" dirty="0">
                <a:solidFill>
                  <a:schemeClr val="tx1"/>
                </a:solidFill>
              </a:rPr>
              <a:t>랑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7394015" y="3571558"/>
            <a:ext cx="468052" cy="2733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862067" y="3069497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</a:t>
            </a:r>
            <a:r>
              <a:rPr lang="ko-KR" altLang="en-US" sz="1000" dirty="0">
                <a:solidFill>
                  <a:schemeClr val="tx1"/>
                </a:solidFill>
              </a:rPr>
              <a:t>천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별타</a:t>
            </a:r>
            <a:r>
              <a:rPr lang="ko-KR" altLang="en-US" sz="1000" dirty="0" err="1">
                <a:solidFill>
                  <a:schemeClr val="tx1"/>
                </a:solidFill>
              </a:rPr>
              <a:t>고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2540781" y="2159712"/>
            <a:ext cx="2340260" cy="2994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742159" y="2033078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안</a:t>
            </a:r>
            <a:r>
              <a:rPr lang="ko-KR" altLang="en-US" sz="1000" dirty="0">
                <a:solidFill>
                  <a:schemeClr val="tx1"/>
                </a:solidFill>
              </a:rPr>
              <a:t>산</a:t>
            </a:r>
            <a:r>
              <a:rPr lang="ko-KR" altLang="en-US" sz="1000" dirty="0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</a:rPr>
              <a:t>페달로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3848954" y="3212995"/>
            <a:ext cx="1555622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783340" y="2910321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B9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세종시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어울</a:t>
            </a:r>
            <a:r>
              <a:rPr lang="ko-KR" altLang="en-US" sz="1000" dirty="0" err="1">
                <a:solidFill>
                  <a:schemeClr val="tx1"/>
                </a:solidFill>
              </a:rPr>
              <a:t>링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4341011" y="1365953"/>
            <a:ext cx="547666" cy="6958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593207" y="1008031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고양시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피프</a:t>
            </a:r>
            <a:r>
              <a:rPr lang="ko-KR" altLang="en-US" sz="1000" dirty="0" err="1">
                <a:solidFill>
                  <a:schemeClr val="tx1"/>
                </a:solidFill>
              </a:rPr>
              <a:t>틴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 flipV="1">
            <a:off x="3118950" y="1535848"/>
            <a:ext cx="1996058" cy="934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122158" y="1233174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수원시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반디</a:t>
            </a:r>
            <a:r>
              <a:rPr lang="ko-KR" altLang="en-US" sz="1000" dirty="0" err="1">
                <a:solidFill>
                  <a:schemeClr val="tx1"/>
                </a:solidFill>
              </a:rPr>
              <a:t>클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6209313" y="4100232"/>
            <a:ext cx="1499326" cy="4466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7748693" y="4244249"/>
            <a:ext cx="1224136" cy="6053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거</a:t>
            </a:r>
            <a:r>
              <a:rPr lang="ko-KR" altLang="en-US" sz="1000" dirty="0" err="1">
                <a:solidFill>
                  <a:schemeClr val="tx1"/>
                </a:solidFill>
              </a:rPr>
              <a:t>창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공공자전거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그린씽</a:t>
            </a:r>
            <a:r>
              <a:rPr lang="en-US" altLang="ko-KR" sz="1000" dirty="0" smtClean="0">
                <a:solidFill>
                  <a:schemeClr val="tx1"/>
                </a:solidFill>
              </a:rPr>
              <a:t>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F324"/>
                </a:solidFill>
              </a:rPr>
              <a:t>Ⅰ</a:t>
            </a:r>
            <a:r>
              <a:rPr lang="ko-KR" altLang="en-US" sz="3200" b="1" dirty="0">
                <a:solidFill>
                  <a:srgbClr val="FFF324"/>
                </a:solidFill>
              </a:rPr>
              <a:t>현재 시장 </a:t>
            </a:r>
            <a:r>
              <a:rPr lang="ko-KR" altLang="en-US" sz="3200" b="1" dirty="0" smtClean="0">
                <a:solidFill>
                  <a:srgbClr val="FFF324"/>
                </a:solidFill>
              </a:rPr>
              <a:t>규모</a:t>
            </a:r>
            <a:endParaRPr lang="en-US" altLang="ko-KR" sz="3200" b="1" dirty="0" smtClean="0">
              <a:solidFill>
                <a:srgbClr val="FFF32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/>
                </a:solidFill>
              </a:rPr>
              <a:t>현재 </a:t>
            </a:r>
            <a:r>
              <a:rPr lang="en-US" altLang="ko-KR" sz="1000" dirty="0" smtClean="0">
                <a:solidFill>
                  <a:prstClr val="white"/>
                </a:solidFill>
              </a:rPr>
              <a:t>‘</a:t>
            </a:r>
            <a:r>
              <a:rPr lang="ko-KR" altLang="en-US" sz="1000" dirty="0" err="1" smtClean="0">
                <a:solidFill>
                  <a:prstClr val="white"/>
                </a:solidFill>
              </a:rPr>
              <a:t>따릉이</a:t>
            </a:r>
            <a:r>
              <a:rPr lang="en-US" altLang="ko-KR" sz="1000" dirty="0" smtClean="0">
                <a:solidFill>
                  <a:prstClr val="white"/>
                </a:solidFill>
              </a:rPr>
              <a:t>’ </a:t>
            </a:r>
            <a:r>
              <a:rPr lang="ko-KR" altLang="en-US" sz="1000" dirty="0" smtClean="0">
                <a:solidFill>
                  <a:prstClr val="white"/>
                </a:solidFill>
              </a:rPr>
              <a:t>이용현황</a:t>
            </a:r>
            <a:r>
              <a:rPr lang="en-US" altLang="ko-KR" sz="10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9600" y="1689252"/>
            <a:ext cx="1294039" cy="315007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13978" y="1634746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9619" y="2741169"/>
            <a:ext cx="1294039" cy="315007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43997" y="2686663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59" name="차트 58"/>
          <p:cNvGraphicFramePr/>
          <p:nvPr>
            <p:extLst>
              <p:ext uri="{D42A27DB-BD31-4B8C-83A1-F6EECF244321}">
                <p14:modId xmlns:p14="http://schemas.microsoft.com/office/powerpoint/2010/main" val="1691519558"/>
              </p:ext>
            </p:extLst>
          </p:nvPr>
        </p:nvGraphicFramePr>
        <p:xfrm>
          <a:off x="5362292" y="2226380"/>
          <a:ext cx="6215966" cy="356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7693684" y="3204786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29040" y="3581961"/>
            <a:ext cx="180000" cy="180000"/>
            <a:chOff x="10805697" y="5256797"/>
            <a:chExt cx="128492" cy="128492"/>
          </a:xfrm>
        </p:grpSpPr>
        <p:sp>
          <p:nvSpPr>
            <p:cNvPr id="67" name="타원 66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9600"/>
            </a:solidFill>
            <a:ln>
              <a:solidFill>
                <a:srgbClr val="FF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10629501" y="2004259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0864856" y="2377569"/>
            <a:ext cx="180000" cy="180000"/>
            <a:chOff x="10805697" y="5256797"/>
            <a:chExt cx="128492" cy="128492"/>
          </a:xfrm>
        </p:grpSpPr>
        <p:sp>
          <p:nvSpPr>
            <p:cNvPr id="71" name="타원 70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639619" y="3761961"/>
            <a:ext cx="4219299" cy="117185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9258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981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3586337" y="1139658"/>
            <a:ext cx="6922751" cy="1171859"/>
          </a:xfrm>
          <a:prstGeom prst="roundRect">
            <a:avLst>
              <a:gd name="adj" fmla="val 5612"/>
            </a:avLst>
          </a:prstGeom>
          <a:solidFill>
            <a:srgbClr val="E7F4E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F324"/>
                </a:solidFill>
              </a:rPr>
              <a:t>Ⅱ </a:t>
            </a:r>
            <a:r>
              <a:rPr lang="ko-KR" altLang="en-US" sz="3200" b="1" dirty="0" smtClean="0">
                <a:solidFill>
                  <a:srgbClr val="FFF324"/>
                </a:solidFill>
              </a:rPr>
              <a:t>향후 발전 전망</a:t>
            </a:r>
            <a:endParaRPr lang="en-US" altLang="ko-KR" sz="3200" b="1" dirty="0">
              <a:solidFill>
                <a:srgbClr val="FFF32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0089" y="1139658"/>
            <a:ext cx="1872817" cy="393138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2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CHECK POINT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6997" y="4890300"/>
            <a:ext cx="19198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시설 구비</a:t>
            </a:r>
            <a:endParaRPr lang="en-US" altLang="ko-KR" sz="1600" b="1" u="sng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ko-KR" altLang="en-US" sz="1200" dirty="0" smtClean="0">
                <a:solidFill>
                  <a:srgbClr val="A2A9B1"/>
                </a:solidFill>
              </a:rPr>
              <a:t>자전거 이용 활성화에 필요한 샤워시설</a:t>
            </a:r>
            <a:r>
              <a:rPr lang="en-US" altLang="ko-KR" sz="1200" dirty="0" smtClean="0">
                <a:solidFill>
                  <a:srgbClr val="A2A9B1"/>
                </a:solidFill>
              </a:rPr>
              <a:t>, </a:t>
            </a:r>
            <a:r>
              <a:rPr lang="ko-KR" altLang="en-US" sz="1200" dirty="0" err="1" smtClean="0">
                <a:solidFill>
                  <a:srgbClr val="A2A9B1"/>
                </a:solidFill>
              </a:rPr>
              <a:t>파우더룸</a:t>
            </a:r>
            <a:r>
              <a:rPr lang="en-US" altLang="ko-KR" sz="1200" dirty="0" smtClean="0">
                <a:solidFill>
                  <a:srgbClr val="A2A9B1"/>
                </a:solidFill>
              </a:rPr>
              <a:t>, </a:t>
            </a:r>
            <a:r>
              <a:rPr lang="ko-KR" altLang="en-US" sz="1200" dirty="0" smtClean="0">
                <a:solidFill>
                  <a:srgbClr val="A2A9B1"/>
                </a:solidFill>
              </a:rPr>
              <a:t>자전거 주차시설 확보 등 고안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9905" y="2506981"/>
            <a:ext cx="1873431" cy="2156202"/>
            <a:chOff x="1222066" y="2506984"/>
            <a:chExt cx="1873431" cy="2156202"/>
          </a:xfrm>
        </p:grpSpPr>
        <p:sp>
          <p:nvSpPr>
            <p:cNvPr id="33" name="직사각형 32"/>
            <p:cNvSpPr/>
            <p:nvPr/>
          </p:nvSpPr>
          <p:spPr>
            <a:xfrm rot="5400000">
              <a:off x="1080988" y="2648677"/>
              <a:ext cx="2156202" cy="1872816"/>
            </a:xfrm>
            <a:prstGeom prst="rect">
              <a:avLst/>
            </a:prstGeom>
            <a:solidFill>
              <a:srgbClr val="3A9258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한쪽 모서리가 잘린 사각형 33"/>
            <p:cNvSpPr/>
            <p:nvPr/>
          </p:nvSpPr>
          <p:spPr>
            <a:xfrm rot="5400000">
              <a:off x="1080374" y="2648676"/>
              <a:ext cx="2156202" cy="1872817"/>
            </a:xfrm>
            <a:prstGeom prst="snip1Rect">
              <a:avLst/>
            </a:prstGeom>
            <a:solidFill>
              <a:schemeClr val="bg1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747915" y="4890299"/>
            <a:ext cx="1919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공공자전거 </a:t>
            </a:r>
            <a:endParaRPr lang="en-US" altLang="ko-KR" sz="1600" b="1" u="sng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확충 설치</a:t>
            </a:r>
            <a:endParaRPr lang="en-US" altLang="ko-KR" sz="1600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endParaRPr lang="en-US" altLang="ko-KR" sz="1600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en-US" altLang="ko-KR" sz="1200" dirty="0" smtClean="0">
                <a:solidFill>
                  <a:srgbClr val="A2A9B1"/>
                </a:solidFill>
              </a:rPr>
              <a:t>2020</a:t>
            </a:r>
            <a:r>
              <a:rPr lang="ko-KR" altLang="en-US" sz="1200" dirty="0" smtClean="0">
                <a:solidFill>
                  <a:srgbClr val="A2A9B1"/>
                </a:solidFill>
              </a:rPr>
              <a:t>년까지 </a:t>
            </a:r>
            <a:r>
              <a:rPr lang="en-US" altLang="ko-KR" sz="1200" dirty="0" smtClean="0">
                <a:solidFill>
                  <a:srgbClr val="A2A9B1"/>
                </a:solidFill>
              </a:rPr>
              <a:t>4</a:t>
            </a:r>
            <a:r>
              <a:rPr lang="ko-KR" altLang="en-US" sz="1200" dirty="0" smtClean="0">
                <a:solidFill>
                  <a:srgbClr val="A2A9B1"/>
                </a:solidFill>
              </a:rPr>
              <a:t>만대 규모로 확대 예정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5022" y="4898048"/>
            <a:ext cx="21019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다양한 연령층 이용</a:t>
            </a:r>
            <a:endParaRPr lang="en-US" altLang="ko-KR" sz="1600" b="1" u="sng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endParaRPr lang="en-US" altLang="ko-KR" sz="1600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ko-KR" altLang="en-US" sz="1200" dirty="0" smtClean="0">
                <a:solidFill>
                  <a:srgbClr val="A2A9B1"/>
                </a:solidFill>
              </a:rPr>
              <a:t>노인들도 편히 이용할 수 있게 서비스를 제공하여</a:t>
            </a:r>
            <a:r>
              <a:rPr lang="en-US" altLang="ko-KR" sz="1200" dirty="0" smtClean="0">
                <a:solidFill>
                  <a:srgbClr val="A2A9B1"/>
                </a:solidFill>
              </a:rPr>
              <a:t>, </a:t>
            </a:r>
            <a:r>
              <a:rPr lang="ko-KR" altLang="en-US" sz="1200" dirty="0" smtClean="0">
                <a:solidFill>
                  <a:srgbClr val="A2A9B1"/>
                </a:solidFill>
              </a:rPr>
              <a:t>다양한 연령층 이용으로 이용자 수 증가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58720" y="4890299"/>
            <a:ext cx="19198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이용 불편함 해소</a:t>
            </a:r>
            <a:endParaRPr lang="en-US" altLang="ko-KR" sz="1600" b="1" u="sng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endParaRPr lang="en-US" altLang="ko-KR" sz="1600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ko-KR" altLang="en-US" sz="1200" dirty="0" smtClean="0">
                <a:solidFill>
                  <a:srgbClr val="A2A9B1"/>
                </a:solidFill>
              </a:rPr>
              <a:t>자전거 도로 확충 및 법안 개정으로 자전거 이용에 불편함 해소 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151463" y="2506979"/>
            <a:ext cx="1873431" cy="2156202"/>
            <a:chOff x="1222066" y="2506984"/>
            <a:chExt cx="1873431" cy="2156202"/>
          </a:xfrm>
        </p:grpSpPr>
        <p:sp>
          <p:nvSpPr>
            <p:cNvPr id="75" name="직사각형 74"/>
            <p:cNvSpPr/>
            <p:nvPr/>
          </p:nvSpPr>
          <p:spPr>
            <a:xfrm rot="5400000">
              <a:off x="1080988" y="2648677"/>
              <a:ext cx="2156202" cy="1872816"/>
            </a:xfrm>
            <a:prstGeom prst="rect">
              <a:avLst/>
            </a:prstGeom>
            <a:solidFill>
              <a:srgbClr val="3A9258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한쪽 모서리가 잘린 사각형 75"/>
            <p:cNvSpPr/>
            <p:nvPr/>
          </p:nvSpPr>
          <p:spPr>
            <a:xfrm rot="5400000">
              <a:off x="1080374" y="2648676"/>
              <a:ext cx="2156202" cy="1872817"/>
            </a:xfrm>
            <a:prstGeom prst="snip1Rect">
              <a:avLst/>
            </a:prstGeom>
            <a:solidFill>
              <a:schemeClr val="bg1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582242" y="2506981"/>
            <a:ext cx="1873431" cy="2156202"/>
            <a:chOff x="1222066" y="2506984"/>
            <a:chExt cx="1873431" cy="2156202"/>
          </a:xfrm>
        </p:grpSpPr>
        <p:sp>
          <p:nvSpPr>
            <p:cNvPr id="81" name="직사각형 80"/>
            <p:cNvSpPr/>
            <p:nvPr/>
          </p:nvSpPr>
          <p:spPr>
            <a:xfrm rot="5400000">
              <a:off x="1080988" y="2648677"/>
              <a:ext cx="2156202" cy="1872816"/>
            </a:xfrm>
            <a:prstGeom prst="rect">
              <a:avLst/>
            </a:prstGeom>
            <a:solidFill>
              <a:srgbClr val="3A9258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한쪽 모서리가 잘린 사각형 81"/>
            <p:cNvSpPr/>
            <p:nvPr/>
          </p:nvSpPr>
          <p:spPr>
            <a:xfrm rot="5400000">
              <a:off x="1080374" y="2648676"/>
              <a:ext cx="2156202" cy="1872817"/>
            </a:xfrm>
            <a:prstGeom prst="snip1Rect">
              <a:avLst/>
            </a:prstGeom>
            <a:solidFill>
              <a:schemeClr val="bg1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9989501" y="4890300"/>
            <a:ext cx="19198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/>
            <a:r>
              <a:rPr lang="ko-KR" altLang="en-US" sz="1600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이용 불편함 해소</a:t>
            </a:r>
            <a:endParaRPr lang="en-US" altLang="ko-KR" sz="1600" b="1" u="sng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endParaRPr lang="en-US" altLang="ko-KR" sz="1600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/>
            <a:r>
              <a:rPr lang="ko-KR" altLang="en-US" sz="1200" dirty="0" smtClean="0">
                <a:solidFill>
                  <a:srgbClr val="A2A9B1"/>
                </a:solidFill>
              </a:rPr>
              <a:t>자전거 도로 확충 및 법안 개정으로 자전거 이용에 불편함 해소 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0013023" y="2506981"/>
            <a:ext cx="1873431" cy="2156202"/>
            <a:chOff x="1222066" y="2506984"/>
            <a:chExt cx="1873431" cy="2156202"/>
          </a:xfrm>
        </p:grpSpPr>
        <p:sp>
          <p:nvSpPr>
            <p:cNvPr id="85" name="직사각형 84"/>
            <p:cNvSpPr/>
            <p:nvPr/>
          </p:nvSpPr>
          <p:spPr>
            <a:xfrm rot="5400000">
              <a:off x="1080988" y="2648677"/>
              <a:ext cx="2156202" cy="1872816"/>
            </a:xfrm>
            <a:prstGeom prst="rect">
              <a:avLst/>
            </a:prstGeom>
            <a:solidFill>
              <a:srgbClr val="3A9258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한쪽 모서리가 잘린 사각형 85"/>
            <p:cNvSpPr/>
            <p:nvPr/>
          </p:nvSpPr>
          <p:spPr>
            <a:xfrm rot="5400000">
              <a:off x="1080374" y="2648676"/>
              <a:ext cx="2156202" cy="1872817"/>
            </a:xfrm>
            <a:prstGeom prst="snip1Rect">
              <a:avLst/>
            </a:prstGeom>
            <a:solidFill>
              <a:schemeClr val="bg1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771437" y="2506981"/>
            <a:ext cx="1873431" cy="2156202"/>
            <a:chOff x="1222066" y="2506984"/>
            <a:chExt cx="1873431" cy="2156202"/>
          </a:xfrm>
        </p:grpSpPr>
        <p:sp>
          <p:nvSpPr>
            <p:cNvPr id="88" name="직사각형 87"/>
            <p:cNvSpPr/>
            <p:nvPr/>
          </p:nvSpPr>
          <p:spPr>
            <a:xfrm rot="5400000">
              <a:off x="1080988" y="2648677"/>
              <a:ext cx="2156202" cy="1872816"/>
            </a:xfrm>
            <a:prstGeom prst="rect">
              <a:avLst/>
            </a:prstGeom>
            <a:solidFill>
              <a:srgbClr val="3A9258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한쪽 모서리가 잘린 사각형 88"/>
            <p:cNvSpPr/>
            <p:nvPr/>
          </p:nvSpPr>
          <p:spPr>
            <a:xfrm rot="5400000">
              <a:off x="1080374" y="2648676"/>
              <a:ext cx="2156202" cy="1872817"/>
            </a:xfrm>
            <a:prstGeom prst="snip1Rect">
              <a:avLst/>
            </a:prstGeom>
            <a:solidFill>
              <a:schemeClr val="bg1"/>
            </a:solidFill>
            <a:ln w="12700" cap="rnd">
              <a:solidFill>
                <a:srgbClr val="3A9258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8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rgbClr val="3A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F324"/>
                </a:solidFill>
              </a:rPr>
              <a:t>Ⅳ </a:t>
            </a:r>
            <a:r>
              <a:rPr lang="ko-KR" altLang="en-US" sz="3200" b="1" dirty="0" smtClean="0">
                <a:solidFill>
                  <a:srgbClr val="FFF324"/>
                </a:solidFill>
              </a:rPr>
              <a:t>관련 기사 및 자료</a:t>
            </a:r>
            <a:endParaRPr lang="en-US" altLang="ko-KR" sz="3200" b="1" dirty="0">
              <a:solidFill>
                <a:srgbClr val="FFF32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49413"/>
              </p:ext>
            </p:extLst>
          </p:nvPr>
        </p:nvGraphicFramePr>
        <p:xfrm>
          <a:off x="936016" y="1509623"/>
          <a:ext cx="10701018" cy="395106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50509"/>
                <a:gridCol w="5350509"/>
              </a:tblGrid>
              <a:tr h="53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기사내용</a:t>
                      </a:r>
                      <a:endParaRPr lang="ko-KR" altLang="en-US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URL</a:t>
                      </a:r>
                      <a:endParaRPr lang="ko-KR" altLang="en-US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 anchor="ctr"/>
                </a:tc>
              </a:tr>
              <a:tr h="952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일상이 된 공공 공유자전거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hlinkClick r:id="rId2"/>
                        </a:rPr>
                        <a:t>https://www.edaily.co.kr/news/read?newsId=01243126625666256&amp;mediaCodeNo=257&amp;OutLnkChk=Y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912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서울시민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명 중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명은 공유 서비스 이용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…’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따릉이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이용률 최고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hlinkClick r:id="rId3"/>
                        </a:rPr>
                        <a:t>https://www.fnnews.com/news/201912241112428666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462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년연속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…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서울시민이 뽑은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위 정책은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‘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따릉이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’</a:t>
                      </a:r>
                      <a:endParaRPr lang="ko-KR" altLang="en-US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hlinkClick r:id="rId4"/>
                        </a:rPr>
                        <a:t>http://www.hani.co.kr/arti/area/capital/920256.html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462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‘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따릉이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’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수리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동네 점포가 맡는다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… “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골목상권 활성화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”</a:t>
                      </a:r>
                      <a:endParaRPr lang="ko-KR" altLang="en-US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hlinkClick r:id="rId5"/>
                        </a:rPr>
                        <a:t>http://www.cbci.co.kr/news/articleView.html?idxno=403803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462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서울시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‘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따릉이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’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출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·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퇴근 이용 최다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.. 1~9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월 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만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1929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명 사용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hlinkClick r:id="rId6"/>
                        </a:rPr>
                        <a:t>https://www.fnnews.com/news/201911031734172499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378</Words>
  <Application>Microsoft Office PowerPoint</Application>
  <PresentationFormat>사용자 지정</PresentationFormat>
  <Paragraphs>104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7_Office 테마</vt:lpstr>
      <vt:lpstr>1_Office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class2</cp:lastModifiedBy>
  <cp:revision>7</cp:revision>
  <dcterms:created xsi:type="dcterms:W3CDTF">2019-12-26T04:42:24Z</dcterms:created>
  <dcterms:modified xsi:type="dcterms:W3CDTF">2020-02-21T08:51:56Z</dcterms:modified>
</cp:coreProperties>
</file>