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9" r:id="rId3"/>
    <p:sldId id="257" r:id="rId4"/>
  </p:sldIdLst>
  <p:sldSz cx="144018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21" autoAdjust="0"/>
    <p:restoredTop sz="78875" autoAdjust="0"/>
  </p:normalViewPr>
  <p:slideViewPr>
    <p:cSldViewPr>
      <p:cViewPr varScale="1">
        <p:scale>
          <a:sx n="116" d="100"/>
          <a:sy n="116" d="100"/>
        </p:scale>
        <p:origin x="-288" y="-96"/>
      </p:cViewPr>
      <p:guideLst>
        <p:guide orient="horz" pos="2160"/>
        <p:guide pos="45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C9595-85B9-45FA-8361-8454E9D3F86D}" type="datetimeFigureOut">
              <a:rPr lang="ko-KR" altLang="en-US" smtClean="0"/>
              <a:pPr/>
              <a:t>2019-01-25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171450" y="685800"/>
            <a:ext cx="7200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29D4A-56D9-43DB-B733-7D1CE7A5D39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171450" y="685800"/>
            <a:ext cx="72009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9D4A-56D9-43DB-B733-7D1CE7A5D39A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171450" y="685800"/>
            <a:ext cx="72009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9D4A-56D9-43DB-B733-7D1CE7A5D39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171450" y="685800"/>
            <a:ext cx="72009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9D4A-56D9-43DB-B733-7D1CE7A5D39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80135" y="2130430"/>
            <a:ext cx="1224153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160270" y="3886200"/>
            <a:ext cx="1008126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E403-CF8D-48E8-A7F0-3359C62AF75A}" type="datetimeFigureOut">
              <a:rPr lang="ko-KR" altLang="en-US" smtClean="0"/>
              <a:pPr/>
              <a:t>2019-01-25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93DE-7F48-402F-B4C8-61A09C513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E403-CF8D-48E8-A7F0-3359C62AF75A}" type="datetimeFigureOut">
              <a:rPr lang="ko-KR" altLang="en-US" smtClean="0"/>
              <a:pPr/>
              <a:t>2019-01-25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93DE-7F48-402F-B4C8-61A09C513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0441310" y="274645"/>
            <a:ext cx="3240405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20095" y="274645"/>
            <a:ext cx="9481185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E403-CF8D-48E8-A7F0-3359C62AF75A}" type="datetimeFigureOut">
              <a:rPr lang="ko-KR" altLang="en-US" smtClean="0"/>
              <a:pPr/>
              <a:t>2019-01-25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93DE-7F48-402F-B4C8-61A09C513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E403-CF8D-48E8-A7F0-3359C62AF75A}" type="datetimeFigureOut">
              <a:rPr lang="ko-KR" altLang="en-US" smtClean="0"/>
              <a:pPr/>
              <a:t>2019-01-25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93DE-7F48-402F-B4C8-61A09C513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7644" y="4406907"/>
            <a:ext cx="1224153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37644" y="2906713"/>
            <a:ext cx="1224153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E403-CF8D-48E8-A7F0-3359C62AF75A}" type="datetimeFigureOut">
              <a:rPr lang="ko-KR" altLang="en-US" smtClean="0"/>
              <a:pPr/>
              <a:t>2019-01-25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93DE-7F48-402F-B4C8-61A09C513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20095" y="1600207"/>
            <a:ext cx="636079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320919" y="1600207"/>
            <a:ext cx="636079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E403-CF8D-48E8-A7F0-3359C62AF75A}" type="datetimeFigureOut">
              <a:rPr lang="ko-KR" altLang="en-US" smtClean="0"/>
              <a:pPr/>
              <a:t>2019-01-25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93DE-7F48-402F-B4C8-61A09C513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0090" y="1535113"/>
            <a:ext cx="636329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20090" y="2174875"/>
            <a:ext cx="636329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7315917" y="1535113"/>
            <a:ext cx="636579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7315917" y="2174875"/>
            <a:ext cx="636579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E403-CF8D-48E8-A7F0-3359C62AF75A}" type="datetimeFigureOut">
              <a:rPr lang="ko-KR" altLang="en-US" smtClean="0"/>
              <a:pPr/>
              <a:t>2019-01-25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93DE-7F48-402F-B4C8-61A09C513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E403-CF8D-48E8-A7F0-3359C62AF75A}" type="datetimeFigureOut">
              <a:rPr lang="ko-KR" altLang="en-US" smtClean="0"/>
              <a:pPr/>
              <a:t>2019-01-25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93DE-7F48-402F-B4C8-61A09C513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E403-CF8D-48E8-A7F0-3359C62AF75A}" type="datetimeFigureOut">
              <a:rPr lang="ko-KR" altLang="en-US" smtClean="0"/>
              <a:pPr/>
              <a:t>2019-01-25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93DE-7F48-402F-B4C8-61A09C513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0097" y="273050"/>
            <a:ext cx="473809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30704" y="273057"/>
            <a:ext cx="805100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20097" y="1435105"/>
            <a:ext cx="473809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E403-CF8D-48E8-A7F0-3359C62AF75A}" type="datetimeFigureOut">
              <a:rPr lang="ko-KR" altLang="en-US" smtClean="0"/>
              <a:pPr/>
              <a:t>2019-01-25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93DE-7F48-402F-B4C8-61A09C513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22855" y="4800601"/>
            <a:ext cx="864108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822855" y="612775"/>
            <a:ext cx="864108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822855" y="5367339"/>
            <a:ext cx="864108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E403-CF8D-48E8-A7F0-3359C62AF75A}" type="datetimeFigureOut">
              <a:rPr lang="ko-KR" altLang="en-US" smtClean="0"/>
              <a:pPr/>
              <a:t>2019-01-25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93DE-7F48-402F-B4C8-61A09C513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720090" y="274638"/>
            <a:ext cx="129616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0090" y="1600207"/>
            <a:ext cx="1296162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20090" y="6356357"/>
            <a:ext cx="33604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5E403-CF8D-48E8-A7F0-3359C62AF75A}" type="datetimeFigureOut">
              <a:rPr lang="ko-KR" altLang="en-US" smtClean="0"/>
              <a:pPr/>
              <a:t>2019-01-25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920615" y="6356357"/>
            <a:ext cx="45605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321290" y="6356357"/>
            <a:ext cx="33604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693DE-7F48-402F-B4C8-61A09C513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20"/>
          <p:cNvGrpSpPr/>
          <p:nvPr/>
        </p:nvGrpSpPr>
        <p:grpSpPr>
          <a:xfrm>
            <a:off x="6192786" y="116636"/>
            <a:ext cx="5976666" cy="6480720"/>
            <a:chOff x="4903492" y="1471097"/>
            <a:chExt cx="1837130" cy="892428"/>
          </a:xfrm>
        </p:grpSpPr>
        <p:sp>
          <p:nvSpPr>
            <p:cNvPr id="14" name="직사각형 13"/>
            <p:cNvSpPr/>
            <p:nvPr/>
          </p:nvSpPr>
          <p:spPr>
            <a:xfrm rot="10800000" flipV="1">
              <a:off x="4903492" y="1510760"/>
              <a:ext cx="1837130" cy="8527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10800000" flipV="1">
              <a:off x="4903492" y="1471097"/>
              <a:ext cx="1837128" cy="396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RemoveStudent(aName : String)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2178318" y="1124744"/>
            <a:ext cx="114326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mtClean="0"/>
              <a:t>TGradeData=(</a:t>
            </a:r>
            <a:endParaRPr lang="ko-KR" altLang="en-US" sz="1100" smtClean="0"/>
          </a:p>
          <a:p>
            <a:r>
              <a:rPr lang="en-US" altLang="ko-KR" sz="1100" smtClean="0"/>
              <a:t>iName : String</a:t>
            </a:r>
          </a:p>
          <a:p>
            <a:r>
              <a:rPr lang="en-US" altLang="ko-KR" sz="1100" smtClean="0"/>
              <a:t>iKor : </a:t>
            </a:r>
            <a:r>
              <a:rPr lang="en-US" altLang="ko-KR" sz="1100" err="1" smtClean="0"/>
              <a:t>Int</a:t>
            </a:r>
            <a:endParaRPr lang="en-US" altLang="ko-KR" sz="1100" smtClean="0"/>
          </a:p>
          <a:p>
            <a:r>
              <a:rPr lang="en-US" altLang="ko-KR" sz="1100" smtClean="0"/>
              <a:t>iEng : </a:t>
            </a:r>
            <a:r>
              <a:rPr lang="en-US" altLang="ko-KR" sz="1100" err="1" smtClean="0"/>
              <a:t>Int</a:t>
            </a:r>
            <a:endParaRPr lang="en-US" altLang="ko-KR" sz="1100" smtClean="0"/>
          </a:p>
          <a:p>
            <a:r>
              <a:rPr lang="en-US" altLang="ko-KR" sz="1100" smtClean="0"/>
              <a:t>iMath : </a:t>
            </a:r>
            <a:r>
              <a:rPr lang="en-US" altLang="ko-KR" sz="1100" err="1" smtClean="0"/>
              <a:t>Int</a:t>
            </a:r>
            <a:endParaRPr lang="en-US" altLang="ko-KR" sz="1100" smtClean="0"/>
          </a:p>
          <a:p>
            <a:r>
              <a:rPr lang="en-US" altLang="ko-KR" sz="1100" smtClean="0"/>
              <a:t>iAvg : Double)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2213520" y="0"/>
            <a:ext cx="2133597" cy="938719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ko-KR" sz="1100" smtClean="0"/>
              <a:t>fStudentArr  array of TGradeData</a:t>
            </a:r>
          </a:p>
          <a:p>
            <a:r>
              <a:rPr lang="en-US" altLang="ko-KR" sz="1100" smtClean="0"/>
              <a:t>fSumArr[3] of Int</a:t>
            </a:r>
          </a:p>
          <a:p>
            <a:r>
              <a:rPr lang="en-US" altLang="ko-KR" sz="1100" smtClean="0"/>
              <a:t>[0] = 0</a:t>
            </a:r>
          </a:p>
          <a:p>
            <a:r>
              <a:rPr lang="en-US" altLang="ko-KR" sz="1100" smtClean="0"/>
              <a:t>[1] = 0</a:t>
            </a:r>
          </a:p>
          <a:p>
            <a:r>
              <a:rPr lang="en-US" altLang="ko-KR" sz="1100" smtClean="0"/>
              <a:t>[2] = 0</a:t>
            </a:r>
          </a:p>
        </p:txBody>
      </p:sp>
      <p:grpSp>
        <p:nvGrpSpPr>
          <p:cNvPr id="4" name="그룹 20"/>
          <p:cNvGrpSpPr/>
          <p:nvPr/>
        </p:nvGrpSpPr>
        <p:grpSpPr>
          <a:xfrm>
            <a:off x="72109" y="116632"/>
            <a:ext cx="5472607" cy="6669360"/>
            <a:chOff x="4637386" y="1279642"/>
            <a:chExt cx="3158855" cy="3166683"/>
          </a:xfrm>
        </p:grpSpPr>
        <p:sp>
          <p:nvSpPr>
            <p:cNvPr id="5" name="직사각형 4"/>
            <p:cNvSpPr/>
            <p:nvPr/>
          </p:nvSpPr>
          <p:spPr>
            <a:xfrm rot="10800000" flipV="1">
              <a:off x="4637386" y="1382213"/>
              <a:ext cx="3158855" cy="30641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 rot="10800000" flipV="1">
              <a:off x="4637386" y="1279642"/>
              <a:ext cx="3158854" cy="951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err="1" smtClean="0">
                  <a:solidFill>
                    <a:schemeClr val="tx1"/>
                  </a:solidFill>
                </a:rPr>
                <a:t>AddStudent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(</a:t>
              </a:r>
              <a:r>
                <a:rPr lang="en-US" altLang="ko-KR" sz="1200" err="1" smtClean="0">
                  <a:solidFill>
                    <a:schemeClr val="tx1"/>
                  </a:solidFill>
                </a:rPr>
                <a:t>aName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 : String, </a:t>
              </a:r>
              <a:r>
                <a:rPr lang="en-US" altLang="ko-KR" sz="1200" err="1" smtClean="0">
                  <a:solidFill>
                    <a:schemeClr val="tx1"/>
                  </a:solidFill>
                </a:rPr>
                <a:t>aKor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, </a:t>
              </a:r>
              <a:r>
                <a:rPr lang="en-US" altLang="ko-KR" sz="1200" err="1" smtClean="0">
                  <a:solidFill>
                    <a:schemeClr val="tx1"/>
                  </a:solidFill>
                </a:rPr>
                <a:t>aEng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, </a:t>
              </a:r>
              <a:r>
                <a:rPr lang="en-US" altLang="ko-KR" sz="1200" err="1" smtClean="0">
                  <a:solidFill>
                    <a:schemeClr val="tx1"/>
                  </a:solidFill>
                </a:rPr>
                <a:t>aMath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 : </a:t>
              </a:r>
              <a:r>
                <a:rPr lang="en-US" altLang="ko-KR" sz="1200" err="1" smtClean="0">
                  <a:solidFill>
                    <a:schemeClr val="tx1"/>
                  </a:solidFill>
                </a:rPr>
                <a:t>Int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)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86" name="순서도: 수행의 시작/종료 85"/>
          <p:cNvSpPr/>
          <p:nvPr/>
        </p:nvSpPr>
        <p:spPr>
          <a:xfrm>
            <a:off x="1888356" y="458107"/>
            <a:ext cx="1843773" cy="234589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 rot="10800000" flipV="1">
            <a:off x="1944774" y="836712"/>
            <a:ext cx="172773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aIndex = -1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 rot="10800000" flipV="1">
            <a:off x="3240460" y="3488185"/>
            <a:ext cx="2116658" cy="3728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aIndex = Length(fStudentArr)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SetLength(fStudentArr, aIndex +1)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 rot="10800000" flipV="1">
            <a:off x="1296242" y="1353827"/>
            <a:ext cx="3024338" cy="1499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 rot="10800000" flipV="1">
            <a:off x="1296244" y="1355022"/>
            <a:ext cx="3024336" cy="32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</a:rPr>
              <a:t>i</a:t>
            </a:r>
            <a:r>
              <a:rPr lang="en-US" altLang="ko-KR" sz="1000" smtClean="0">
                <a:solidFill>
                  <a:schemeClr val="tx1"/>
                </a:solidFill>
              </a:rPr>
              <a:t> = 0 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en-US" altLang="ko-KR" sz="1000" err="1" smtClean="0">
                <a:solidFill>
                  <a:schemeClr val="tx1"/>
                </a:solidFill>
              </a:rPr>
              <a:t>i</a:t>
            </a:r>
            <a:r>
              <a:rPr lang="en-US" altLang="ko-KR" sz="1000" smtClean="0">
                <a:solidFill>
                  <a:schemeClr val="tx1"/>
                </a:solidFill>
              </a:rPr>
              <a:t> &lt; Length(fStudentArr) </a:t>
            </a:r>
            <a:r>
              <a:rPr lang="en-US" altLang="ko-KR" sz="1000" dirty="0" smtClean="0">
                <a:solidFill>
                  <a:schemeClr val="tx1"/>
                </a:solidFill>
              </a:rPr>
              <a:t>, 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1" name="순서도: 판단 90"/>
          <p:cNvSpPr/>
          <p:nvPr/>
        </p:nvSpPr>
        <p:spPr>
          <a:xfrm>
            <a:off x="1515664" y="1805752"/>
            <a:ext cx="2588892" cy="408878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fStudentArr[i].iName 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= aName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980418" y="1772815"/>
            <a:ext cx="26847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/>
          </a:p>
        </p:txBody>
      </p:sp>
      <p:sp>
        <p:nvSpPr>
          <p:cNvPr id="93" name="직사각형 92"/>
          <p:cNvSpPr/>
          <p:nvPr/>
        </p:nvSpPr>
        <p:spPr>
          <a:xfrm rot="10800000" flipV="1">
            <a:off x="3579998" y="2557038"/>
            <a:ext cx="688452" cy="2238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Break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624839" y="2194991"/>
            <a:ext cx="20345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/>
          </a:p>
        </p:txBody>
      </p:sp>
      <p:sp>
        <p:nvSpPr>
          <p:cNvPr id="97" name="순서도: 판단 96"/>
          <p:cNvSpPr/>
          <p:nvPr/>
        </p:nvSpPr>
        <p:spPr>
          <a:xfrm>
            <a:off x="2017202" y="3010012"/>
            <a:ext cx="1572318" cy="408878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aIndex &lt; 0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99" name="직선 화살표 연결선 98"/>
          <p:cNvCxnSpPr>
            <a:stCxn id="90" idx="2"/>
            <a:endCxn id="91" idx="0"/>
          </p:cNvCxnSpPr>
          <p:nvPr/>
        </p:nvCxnSpPr>
        <p:spPr>
          <a:xfrm>
            <a:off x="2808412" y="1684472"/>
            <a:ext cx="1698" cy="121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380928" y="3000140"/>
            <a:ext cx="20345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Yes</a:t>
            </a:r>
            <a:endParaRPr lang="ko-KR" altLang="en-US" sz="1000" dirty="0"/>
          </a:p>
        </p:txBody>
      </p:sp>
      <p:sp>
        <p:nvSpPr>
          <p:cNvPr id="101" name="TextBox 100"/>
          <p:cNvSpPr txBox="1"/>
          <p:nvPr/>
        </p:nvSpPr>
        <p:spPr>
          <a:xfrm>
            <a:off x="2448372" y="3429000"/>
            <a:ext cx="26847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  <a:endParaRPr lang="ko-KR" altLang="en-US" sz="1000" dirty="0"/>
          </a:p>
        </p:txBody>
      </p:sp>
      <p:sp>
        <p:nvSpPr>
          <p:cNvPr id="104" name="직사각형 103"/>
          <p:cNvSpPr/>
          <p:nvPr/>
        </p:nvSpPr>
        <p:spPr>
          <a:xfrm rot="10800000" flipV="1">
            <a:off x="3579998" y="2204863"/>
            <a:ext cx="688452" cy="2238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aIndex = i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4680622" y="332656"/>
            <a:ext cx="864094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000" smtClean="0"/>
              <a:t>aIndex , i : Int</a:t>
            </a:r>
          </a:p>
        </p:txBody>
      </p:sp>
      <p:cxnSp>
        <p:nvCxnSpPr>
          <p:cNvPr id="123" name="Shape 122"/>
          <p:cNvCxnSpPr>
            <a:stCxn id="91" idx="3"/>
            <a:endCxn id="104" idx="0"/>
          </p:cNvCxnSpPr>
          <p:nvPr/>
        </p:nvCxnSpPr>
        <p:spPr>
          <a:xfrm flipH="1">
            <a:off x="3924224" y="2010191"/>
            <a:ext cx="180332" cy="194672"/>
          </a:xfrm>
          <a:prstGeom prst="bentConnector4">
            <a:avLst>
              <a:gd name="adj1" fmla="val 31"/>
              <a:gd name="adj2" fmla="val 4644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86" idx="2"/>
            <a:endCxn id="87" idx="0"/>
          </p:cNvCxnSpPr>
          <p:nvPr/>
        </p:nvCxnSpPr>
        <p:spPr>
          <a:xfrm flipH="1">
            <a:off x="2808641" y="692696"/>
            <a:ext cx="1602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/>
          <p:cNvCxnSpPr>
            <a:stCxn id="87" idx="2"/>
            <a:endCxn id="90" idx="0"/>
          </p:cNvCxnSpPr>
          <p:nvPr/>
        </p:nvCxnSpPr>
        <p:spPr>
          <a:xfrm flipH="1">
            <a:off x="2808412" y="1196752"/>
            <a:ext cx="229" cy="158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직사각형 148"/>
          <p:cNvSpPr/>
          <p:nvPr/>
        </p:nvSpPr>
        <p:spPr>
          <a:xfrm rot="10800000" flipV="1">
            <a:off x="975558" y="4976877"/>
            <a:ext cx="3661360" cy="7563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fStudentArr[aIndex</a:t>
            </a:r>
            <a:r>
              <a:rPr lang="en-US" altLang="ko-KR" sz="1000" smtClean="0">
                <a:solidFill>
                  <a:schemeClr val="tx1"/>
                </a:solidFill>
              </a:rPr>
              <a:t>].iName = aName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fStudentArr[aIndex</a:t>
            </a:r>
            <a:r>
              <a:rPr lang="en-US" altLang="ko-KR" sz="1000" smtClean="0">
                <a:solidFill>
                  <a:schemeClr val="tx1"/>
                </a:solidFill>
              </a:rPr>
              <a:t>].iKor = aKor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fStudentArr[aIndex</a:t>
            </a:r>
            <a:r>
              <a:rPr lang="en-US" altLang="ko-KR" sz="1000" smtClean="0">
                <a:solidFill>
                  <a:schemeClr val="tx1"/>
                </a:solidFill>
              </a:rPr>
              <a:t>].iEng = aEng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fStudentArr[aIndex</a:t>
            </a:r>
            <a:r>
              <a:rPr lang="en-US" altLang="ko-KR" sz="1000" smtClean="0">
                <a:solidFill>
                  <a:schemeClr val="tx1"/>
                </a:solidFill>
              </a:rPr>
              <a:t>].iMath = aMath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fStudentArr[aIndex</a:t>
            </a:r>
            <a:r>
              <a:rPr lang="en-US" altLang="ko-KR" sz="1000" smtClean="0">
                <a:solidFill>
                  <a:schemeClr val="tx1"/>
                </a:solidFill>
              </a:rPr>
              <a:t>].iAvg = (aKor+aEng+aMath)/3</a:t>
            </a:r>
          </a:p>
        </p:txBody>
      </p:sp>
      <p:sp>
        <p:nvSpPr>
          <p:cNvPr id="152" name="직사각형 151"/>
          <p:cNvSpPr/>
          <p:nvPr/>
        </p:nvSpPr>
        <p:spPr>
          <a:xfrm rot="10800000" flipV="1">
            <a:off x="1559562" y="5927285"/>
            <a:ext cx="2491974" cy="219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DoOutput(aIndex, aName)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54" name="순서도: 수행의 시작/종료 153"/>
          <p:cNvSpPr/>
          <p:nvPr/>
        </p:nvSpPr>
        <p:spPr>
          <a:xfrm>
            <a:off x="1887362" y="6434771"/>
            <a:ext cx="1843773" cy="234589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END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55" name="직선 화살표 연결선 154"/>
          <p:cNvCxnSpPr>
            <a:stCxn id="152" idx="2"/>
            <a:endCxn id="154" idx="0"/>
          </p:cNvCxnSpPr>
          <p:nvPr/>
        </p:nvCxnSpPr>
        <p:spPr>
          <a:xfrm>
            <a:off x="2805549" y="6146738"/>
            <a:ext cx="3700" cy="2880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꺾인 연결선 167"/>
          <p:cNvCxnSpPr>
            <a:stCxn id="97" idx="3"/>
            <a:endCxn id="88" idx="0"/>
          </p:cNvCxnSpPr>
          <p:nvPr/>
        </p:nvCxnSpPr>
        <p:spPr>
          <a:xfrm>
            <a:off x="3589520" y="3214451"/>
            <a:ext cx="709269" cy="27373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직사각형 174"/>
          <p:cNvSpPr/>
          <p:nvPr/>
        </p:nvSpPr>
        <p:spPr>
          <a:xfrm rot="10800000" flipV="1">
            <a:off x="1080221" y="4221088"/>
            <a:ext cx="3456386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fSumArr[0]=fSumArr[0]-fStudentArr[aIndex].iKor+aKor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fSumArr[1]=fSumArr[1]-fStudentArr[aIndex].iEng+aEng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fSumArr[2]=fSumArr[2]-fStudentArr[aIndex].iMath+aMath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cxnSp>
        <p:nvCxnSpPr>
          <p:cNvPr id="258" name="직선 화살표 연결선 257"/>
          <p:cNvCxnSpPr>
            <a:stCxn id="89" idx="2"/>
            <a:endCxn id="97" idx="0"/>
          </p:cNvCxnSpPr>
          <p:nvPr/>
        </p:nvCxnSpPr>
        <p:spPr>
          <a:xfrm flipH="1">
            <a:off x="2803361" y="2852935"/>
            <a:ext cx="5050" cy="1570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직선 화살표 연결선 269"/>
          <p:cNvCxnSpPr>
            <a:stCxn id="149" idx="2"/>
            <a:endCxn id="152" idx="0"/>
          </p:cNvCxnSpPr>
          <p:nvPr/>
        </p:nvCxnSpPr>
        <p:spPr>
          <a:xfrm flipH="1">
            <a:off x="2805549" y="5733255"/>
            <a:ext cx="689" cy="194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순서도: 수행의 시작/종료 270"/>
          <p:cNvSpPr/>
          <p:nvPr/>
        </p:nvSpPr>
        <p:spPr>
          <a:xfrm>
            <a:off x="6919448" y="548680"/>
            <a:ext cx="2280854" cy="28803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75" name="TextBox 274"/>
          <p:cNvSpPr txBox="1"/>
          <p:nvPr/>
        </p:nvSpPr>
        <p:spPr>
          <a:xfrm>
            <a:off x="10004878" y="548680"/>
            <a:ext cx="979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i, aIndex : Int</a:t>
            </a:r>
          </a:p>
          <a:p>
            <a:r>
              <a:rPr lang="en-US" altLang="ko-KR" sz="1000" smtClean="0"/>
              <a:t>aArrLeng : Int</a:t>
            </a:r>
          </a:p>
        </p:txBody>
      </p:sp>
      <p:grpSp>
        <p:nvGrpSpPr>
          <p:cNvPr id="277" name="그룹 196"/>
          <p:cNvGrpSpPr/>
          <p:nvPr/>
        </p:nvGrpSpPr>
        <p:grpSpPr>
          <a:xfrm>
            <a:off x="6224994" y="1916832"/>
            <a:ext cx="3707876" cy="1584176"/>
            <a:chOff x="-3169516" y="2060848"/>
            <a:chExt cx="3275828" cy="1152128"/>
          </a:xfrm>
        </p:grpSpPr>
        <p:sp>
          <p:nvSpPr>
            <p:cNvPr id="278" name="직사각형 277"/>
            <p:cNvSpPr/>
            <p:nvPr/>
          </p:nvSpPr>
          <p:spPr>
            <a:xfrm rot="10800000" flipV="1">
              <a:off x="-3168252" y="2060848"/>
              <a:ext cx="3274564" cy="234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smtClean="0">
                  <a:solidFill>
                    <a:schemeClr val="tx1"/>
                  </a:solidFill>
                </a:rPr>
                <a:t>i = 0, </a:t>
              </a:r>
              <a:r>
                <a:rPr lang="en-US" altLang="ko-KR" sz="100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000" smtClean="0">
                  <a:solidFill>
                    <a:schemeClr val="tx1"/>
                  </a:solidFill>
                </a:rPr>
                <a:t> &lt; aArrLeng, 1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79" name="직사각형 278"/>
            <p:cNvSpPr/>
            <p:nvPr/>
          </p:nvSpPr>
          <p:spPr>
            <a:xfrm rot="10800000" flipV="1">
              <a:off x="-3169516" y="2060848"/>
              <a:ext cx="3275828" cy="11521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sp>
        <p:nvSpPr>
          <p:cNvPr id="281" name="TextBox 280"/>
          <p:cNvSpPr txBox="1"/>
          <p:nvPr/>
        </p:nvSpPr>
        <p:spPr>
          <a:xfrm>
            <a:off x="7762987" y="2852936"/>
            <a:ext cx="20345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  <a:endParaRPr lang="ko-KR" altLang="en-US" sz="1000"/>
          </a:p>
        </p:txBody>
      </p:sp>
      <p:sp>
        <p:nvSpPr>
          <p:cNvPr id="283" name="TextBox 282"/>
          <p:cNvSpPr txBox="1"/>
          <p:nvPr/>
        </p:nvSpPr>
        <p:spPr>
          <a:xfrm>
            <a:off x="9550614" y="2348880"/>
            <a:ext cx="20345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Yes</a:t>
            </a:r>
            <a:endParaRPr lang="ko-KR" altLang="en-US" sz="1000"/>
          </a:p>
        </p:txBody>
      </p:sp>
      <p:sp>
        <p:nvSpPr>
          <p:cNvPr id="285" name="순서도: 판단 284"/>
          <p:cNvSpPr/>
          <p:nvPr/>
        </p:nvSpPr>
        <p:spPr>
          <a:xfrm>
            <a:off x="6690172" y="2349110"/>
            <a:ext cx="2787448" cy="44507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fStudentArr[i</a:t>
            </a:r>
            <a:r>
              <a:rPr lang="en-US" altLang="ko-KR" sz="1000" smtClean="0">
                <a:solidFill>
                  <a:schemeClr val="tx1"/>
                </a:solidFill>
              </a:rPr>
              <a:t>].iName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 = </a:t>
            </a:r>
            <a:r>
              <a:rPr lang="en-US" altLang="ko-KR" sz="1000" err="1" smtClean="0">
                <a:solidFill>
                  <a:schemeClr val="tx1"/>
                </a:solidFill>
              </a:rPr>
              <a:t>aName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290" name="직선 화살표 연결선 289"/>
          <p:cNvCxnSpPr>
            <a:stCxn id="285" idx="3"/>
            <a:endCxn id="303" idx="0"/>
          </p:cNvCxnSpPr>
          <p:nvPr/>
        </p:nvCxnSpPr>
        <p:spPr>
          <a:xfrm>
            <a:off x="9477620" y="2571645"/>
            <a:ext cx="4425" cy="2026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화살표 연결선 295"/>
          <p:cNvCxnSpPr>
            <a:stCxn id="285" idx="2"/>
            <a:endCxn id="279" idx="2"/>
          </p:cNvCxnSpPr>
          <p:nvPr/>
        </p:nvCxnSpPr>
        <p:spPr>
          <a:xfrm flipH="1">
            <a:off x="8078932" y="2794180"/>
            <a:ext cx="4964" cy="7068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직사각형 300"/>
          <p:cNvSpPr/>
          <p:nvPr/>
        </p:nvSpPr>
        <p:spPr>
          <a:xfrm rot="10800000" flipV="1">
            <a:off x="7554894" y="1556792"/>
            <a:ext cx="1039738" cy="2238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aIndex = -1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3" name="직사각형 302"/>
          <p:cNvSpPr/>
          <p:nvPr/>
        </p:nvSpPr>
        <p:spPr>
          <a:xfrm rot="10800000" flipV="1">
            <a:off x="9112192" y="2774303"/>
            <a:ext cx="739706" cy="2238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aIndex = i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6" name="직사각형 305"/>
          <p:cNvSpPr/>
          <p:nvPr/>
        </p:nvSpPr>
        <p:spPr>
          <a:xfrm rot="10800000" flipV="1">
            <a:off x="9117062" y="3082212"/>
            <a:ext cx="728210" cy="2238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Break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08" name="직선 화살표 연결선 307"/>
          <p:cNvCxnSpPr>
            <a:stCxn id="303" idx="2"/>
            <a:endCxn id="306" idx="0"/>
          </p:cNvCxnSpPr>
          <p:nvPr/>
        </p:nvCxnSpPr>
        <p:spPr>
          <a:xfrm flipH="1">
            <a:off x="9481167" y="2998191"/>
            <a:ext cx="878" cy="840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직선 화살표 연결선 330"/>
          <p:cNvCxnSpPr>
            <a:stCxn id="104" idx="2"/>
            <a:endCxn id="93" idx="0"/>
          </p:cNvCxnSpPr>
          <p:nvPr/>
        </p:nvCxnSpPr>
        <p:spPr>
          <a:xfrm>
            <a:off x="3924224" y="2428751"/>
            <a:ext cx="0" cy="128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직선 화살표 연결선 333"/>
          <p:cNvCxnSpPr>
            <a:stCxn id="91" idx="2"/>
            <a:endCxn id="89" idx="2"/>
          </p:cNvCxnSpPr>
          <p:nvPr/>
        </p:nvCxnSpPr>
        <p:spPr>
          <a:xfrm flipH="1">
            <a:off x="2808411" y="2214630"/>
            <a:ext cx="1699" cy="638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직선 화살표 연결선 338"/>
          <p:cNvCxnSpPr>
            <a:stCxn id="278" idx="2"/>
            <a:endCxn id="285" idx="0"/>
          </p:cNvCxnSpPr>
          <p:nvPr/>
        </p:nvCxnSpPr>
        <p:spPr>
          <a:xfrm>
            <a:off x="8079647" y="2239019"/>
            <a:ext cx="4249" cy="1100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직선 화살표 연결선 347"/>
          <p:cNvCxnSpPr>
            <a:stCxn id="271" idx="2"/>
            <a:endCxn id="388" idx="0"/>
          </p:cNvCxnSpPr>
          <p:nvPr/>
        </p:nvCxnSpPr>
        <p:spPr>
          <a:xfrm>
            <a:off x="8059875" y="836712"/>
            <a:ext cx="14262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직선 화살표 연결선 352"/>
          <p:cNvCxnSpPr>
            <a:stCxn id="301" idx="2"/>
            <a:endCxn id="279" idx="0"/>
          </p:cNvCxnSpPr>
          <p:nvPr/>
        </p:nvCxnSpPr>
        <p:spPr>
          <a:xfrm>
            <a:off x="8074763" y="1780680"/>
            <a:ext cx="4169" cy="136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순서도: 판단 359"/>
          <p:cNvSpPr/>
          <p:nvPr/>
        </p:nvSpPr>
        <p:spPr>
          <a:xfrm>
            <a:off x="7297972" y="3677276"/>
            <a:ext cx="1572318" cy="408878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aIndex &gt;= 0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62" name="직선 화살표 연결선 361"/>
          <p:cNvCxnSpPr>
            <a:stCxn id="279" idx="2"/>
            <a:endCxn id="360" idx="0"/>
          </p:cNvCxnSpPr>
          <p:nvPr/>
        </p:nvCxnSpPr>
        <p:spPr>
          <a:xfrm>
            <a:off x="8078932" y="3501008"/>
            <a:ext cx="5199" cy="176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TextBox 364"/>
          <p:cNvSpPr txBox="1"/>
          <p:nvPr/>
        </p:nvSpPr>
        <p:spPr>
          <a:xfrm>
            <a:off x="7822422" y="4077072"/>
            <a:ext cx="20345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  <a:endParaRPr lang="ko-KR" altLang="en-US" sz="1000"/>
          </a:p>
        </p:txBody>
      </p:sp>
      <p:sp>
        <p:nvSpPr>
          <p:cNvPr id="367" name="순서도: 수행의 시작/종료 366"/>
          <p:cNvSpPr/>
          <p:nvPr/>
        </p:nvSpPr>
        <p:spPr>
          <a:xfrm>
            <a:off x="6972456" y="6237312"/>
            <a:ext cx="2280854" cy="28803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END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76" name="직사각형 375"/>
          <p:cNvSpPr/>
          <p:nvPr/>
        </p:nvSpPr>
        <p:spPr>
          <a:xfrm rot="10800000" flipV="1">
            <a:off x="8171386" y="4985433"/>
            <a:ext cx="3920058" cy="2238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fStudentArr[aIndex]=fStudentArr[aArrLeng -1]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78" name="TextBox 377"/>
          <p:cNvSpPr txBox="1"/>
          <p:nvPr/>
        </p:nvSpPr>
        <p:spPr>
          <a:xfrm>
            <a:off x="8758526" y="3717032"/>
            <a:ext cx="20345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Yes</a:t>
            </a:r>
            <a:endParaRPr lang="ko-KR" altLang="en-US" sz="1000"/>
          </a:p>
        </p:txBody>
      </p:sp>
      <p:sp>
        <p:nvSpPr>
          <p:cNvPr id="381" name="직사각형 380"/>
          <p:cNvSpPr/>
          <p:nvPr/>
        </p:nvSpPr>
        <p:spPr>
          <a:xfrm rot="10800000" flipV="1">
            <a:off x="8176508" y="5340964"/>
            <a:ext cx="3920058" cy="2238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SetLegnth(fStudentArr, aArrLeng - 1)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8" name="직사각형 387"/>
          <p:cNvSpPr/>
          <p:nvPr/>
        </p:nvSpPr>
        <p:spPr>
          <a:xfrm rot="10800000" flipV="1">
            <a:off x="6885692" y="980728"/>
            <a:ext cx="2376890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aArrLeng=Length(fStudentArr)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92" name="직선 화살표 연결선 391"/>
          <p:cNvCxnSpPr>
            <a:endCxn id="301" idx="0"/>
          </p:cNvCxnSpPr>
          <p:nvPr/>
        </p:nvCxnSpPr>
        <p:spPr>
          <a:xfrm>
            <a:off x="8074137" y="1420640"/>
            <a:ext cx="626" cy="136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직선 화살표 연결선 395"/>
          <p:cNvCxnSpPr>
            <a:stCxn id="376" idx="2"/>
            <a:endCxn id="381" idx="0"/>
          </p:cNvCxnSpPr>
          <p:nvPr/>
        </p:nvCxnSpPr>
        <p:spPr>
          <a:xfrm>
            <a:off x="10131415" y="5209321"/>
            <a:ext cx="5122" cy="1316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직사각형 399"/>
          <p:cNvSpPr/>
          <p:nvPr/>
        </p:nvSpPr>
        <p:spPr>
          <a:xfrm rot="10800000" flipV="1">
            <a:off x="8177386" y="5725391"/>
            <a:ext cx="3920058" cy="2238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DoOutput(-1, aName)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404" name="직사각형 403"/>
          <p:cNvSpPr/>
          <p:nvPr/>
        </p:nvSpPr>
        <p:spPr>
          <a:xfrm rot="10800000" flipV="1">
            <a:off x="8176508" y="4221088"/>
            <a:ext cx="3914936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fSumArr[0]=fSumArr[0] - fStudentArr[aIndex].iKor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fSumArr[1]=fSumArr [1] - fStudentArr[aIndex].iEng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fSumArr[2]=fSumArr [2] - fStudentArr[aIndex].iMath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cxnSp>
        <p:nvCxnSpPr>
          <p:cNvPr id="406" name="직선 화살표 연결선 405"/>
          <p:cNvCxnSpPr>
            <a:stCxn id="381" idx="2"/>
            <a:endCxn id="400" idx="0"/>
          </p:cNvCxnSpPr>
          <p:nvPr/>
        </p:nvCxnSpPr>
        <p:spPr>
          <a:xfrm>
            <a:off x="10136537" y="5564852"/>
            <a:ext cx="878" cy="1605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직선 화살표 연결선 421"/>
          <p:cNvCxnSpPr>
            <a:stCxn id="404" idx="2"/>
            <a:endCxn id="376" idx="0"/>
          </p:cNvCxnSpPr>
          <p:nvPr/>
        </p:nvCxnSpPr>
        <p:spPr>
          <a:xfrm flipH="1">
            <a:off x="10131415" y="4797152"/>
            <a:ext cx="2561" cy="1882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>
            <a:stCxn id="378" idx="2"/>
            <a:endCxn id="404" idx="0"/>
          </p:cNvCxnSpPr>
          <p:nvPr/>
        </p:nvCxnSpPr>
        <p:spPr>
          <a:xfrm rot="16200000" flipH="1">
            <a:off x="9322030" y="3409142"/>
            <a:ext cx="350168" cy="1273724"/>
          </a:xfrm>
          <a:prstGeom prst="bentConnector3">
            <a:avLst>
              <a:gd name="adj1" fmla="val -175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360" idx="2"/>
            <a:endCxn id="367" idx="0"/>
          </p:cNvCxnSpPr>
          <p:nvPr/>
        </p:nvCxnSpPr>
        <p:spPr>
          <a:xfrm>
            <a:off x="8084131" y="4086154"/>
            <a:ext cx="28752" cy="21511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400" idx="2"/>
          </p:cNvCxnSpPr>
          <p:nvPr/>
        </p:nvCxnSpPr>
        <p:spPr>
          <a:xfrm rot="5400000">
            <a:off x="9065202" y="5021082"/>
            <a:ext cx="144017" cy="200041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>
            <a:stCxn id="97" idx="2"/>
            <a:endCxn id="175" idx="0"/>
          </p:cNvCxnSpPr>
          <p:nvPr/>
        </p:nvCxnSpPr>
        <p:spPr>
          <a:xfrm>
            <a:off x="2803361" y="3418890"/>
            <a:ext cx="5053" cy="8021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/>
          <p:cNvCxnSpPr>
            <a:stCxn id="175" idx="2"/>
            <a:endCxn id="149" idx="0"/>
          </p:cNvCxnSpPr>
          <p:nvPr/>
        </p:nvCxnSpPr>
        <p:spPr>
          <a:xfrm flipH="1">
            <a:off x="2806238" y="4797152"/>
            <a:ext cx="2176" cy="179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hape 93"/>
          <p:cNvCxnSpPr>
            <a:stCxn id="88" idx="2"/>
          </p:cNvCxnSpPr>
          <p:nvPr/>
        </p:nvCxnSpPr>
        <p:spPr>
          <a:xfrm rot="5400000">
            <a:off x="3445589" y="3223871"/>
            <a:ext cx="216025" cy="149037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직사각형 100"/>
          <p:cNvSpPr/>
          <p:nvPr/>
        </p:nvSpPr>
        <p:spPr>
          <a:xfrm rot="10800000" flipV="1">
            <a:off x="288132" y="332656"/>
            <a:ext cx="13177464" cy="6525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 rot="10800000" flipV="1">
            <a:off x="288132" y="1"/>
            <a:ext cx="11088322" cy="332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DoOuput(aArrIndex : Integer, aName : String)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4" name="순서도: 수행의 시작/종료 103"/>
          <p:cNvSpPr/>
          <p:nvPr/>
        </p:nvSpPr>
        <p:spPr>
          <a:xfrm>
            <a:off x="1281754" y="382084"/>
            <a:ext cx="2280854" cy="28803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START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05" name="순서도: 수행의 시작/종료 104"/>
          <p:cNvSpPr/>
          <p:nvPr/>
        </p:nvSpPr>
        <p:spPr>
          <a:xfrm>
            <a:off x="1312720" y="6539686"/>
            <a:ext cx="2280854" cy="28803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END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1" name="순서도: 판단 50"/>
          <p:cNvSpPr/>
          <p:nvPr/>
        </p:nvSpPr>
        <p:spPr>
          <a:xfrm>
            <a:off x="1461124" y="1102164"/>
            <a:ext cx="1923352" cy="44507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aArrIndex &lt; 0</a:t>
            </a:r>
          </a:p>
        </p:txBody>
      </p:sp>
      <p:sp>
        <p:nvSpPr>
          <p:cNvPr id="54" name="직사각형 53"/>
          <p:cNvSpPr/>
          <p:nvPr/>
        </p:nvSpPr>
        <p:spPr>
          <a:xfrm rot="10800000" flipV="1">
            <a:off x="347090" y="4564651"/>
            <a:ext cx="4164800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StringGrid.Cells[0, aGridIndex] = </a:t>
            </a:r>
            <a:r>
              <a:rPr lang="en-US" altLang="ko-KR" sz="1000" smtClean="0">
                <a:solidFill>
                  <a:schemeClr val="tx1"/>
                </a:solidFill>
              </a:rPr>
              <a:t>fStudentArr[aArrIndex].iname</a:t>
            </a:r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StringGrid.Cells[1, aGridIndex] = </a:t>
            </a:r>
            <a:r>
              <a:rPr lang="en-US" altLang="ko-KR" sz="1000" smtClean="0">
                <a:solidFill>
                  <a:schemeClr val="tx1"/>
                </a:solidFill>
              </a:rPr>
              <a:t>IntToStr(</a:t>
            </a:r>
            <a:r>
              <a:rPr lang="en-US" altLang="ko-KR" sz="1000" smtClean="0">
                <a:solidFill>
                  <a:schemeClr val="tx1"/>
                </a:solidFill>
              </a:rPr>
              <a:t>fStudentArr[aArrIndex</a:t>
            </a:r>
            <a:r>
              <a:rPr lang="en-US" altLang="ko-KR" sz="1000" smtClean="0">
                <a:solidFill>
                  <a:schemeClr val="tx1"/>
                </a:solidFill>
              </a:rPr>
              <a:t>].</a:t>
            </a:r>
            <a:r>
              <a:rPr lang="en-US" altLang="ko-KR" sz="1000" smtClean="0">
                <a:solidFill>
                  <a:schemeClr val="tx1"/>
                </a:solidFill>
              </a:rPr>
              <a:t>iKor)</a:t>
            </a:r>
            <a:endParaRPr lang="ko-KR" altLang="en-US" sz="10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StringGrid.Cells[2, aGridIndex] = </a:t>
            </a:r>
            <a:r>
              <a:rPr lang="en-US" altLang="ko-KR" sz="1000" smtClean="0">
                <a:solidFill>
                  <a:schemeClr val="tx1"/>
                </a:solidFill>
              </a:rPr>
              <a:t>IntToStr(fStudentArr[aArrIndex</a:t>
            </a:r>
            <a:r>
              <a:rPr lang="en-US" altLang="ko-KR" sz="1000" smtClean="0">
                <a:solidFill>
                  <a:schemeClr val="tx1"/>
                </a:solidFill>
              </a:rPr>
              <a:t>].</a:t>
            </a:r>
            <a:r>
              <a:rPr lang="en-US" altLang="ko-KR" sz="1000" smtClean="0">
                <a:solidFill>
                  <a:schemeClr val="tx1"/>
                </a:solidFill>
              </a:rPr>
              <a:t>iEng)</a:t>
            </a:r>
            <a:endParaRPr lang="ko-KR" altLang="en-US" sz="10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StringGrid.Cells[3, aGridIndex] = </a:t>
            </a:r>
            <a:r>
              <a:rPr lang="en-US" altLang="ko-KR" sz="1000" smtClean="0">
                <a:solidFill>
                  <a:schemeClr val="tx1"/>
                </a:solidFill>
              </a:rPr>
              <a:t>IntToStr(fStudentArr[aArrIndex</a:t>
            </a:r>
            <a:r>
              <a:rPr lang="en-US" altLang="ko-KR" sz="1000" smtClean="0">
                <a:solidFill>
                  <a:schemeClr val="tx1"/>
                </a:solidFill>
              </a:rPr>
              <a:t>].</a:t>
            </a:r>
            <a:r>
              <a:rPr lang="en-US" altLang="ko-KR" sz="1000" smtClean="0">
                <a:solidFill>
                  <a:schemeClr val="tx1"/>
                </a:solidFill>
              </a:rPr>
              <a:t>iMath)</a:t>
            </a:r>
            <a:endParaRPr lang="ko-KR" altLang="en-US" sz="10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StringGrid.Cells[4, aGridIndex] = </a:t>
            </a:r>
            <a:r>
              <a:rPr lang="en-US" altLang="ko-KR" sz="1000" smtClean="0">
                <a:solidFill>
                  <a:schemeClr val="tx1"/>
                </a:solidFill>
              </a:rPr>
              <a:t>F</a:t>
            </a:r>
            <a:r>
              <a:rPr lang="en-US" altLang="ko-KR" sz="1000" smtClean="0">
                <a:solidFill>
                  <a:schemeClr val="tx1"/>
                </a:solidFill>
              </a:rPr>
              <a:t>loatToStr(</a:t>
            </a:r>
            <a:r>
              <a:rPr lang="en-US" altLang="ko-KR" sz="1000" smtClean="0">
                <a:solidFill>
                  <a:schemeClr val="tx1"/>
                </a:solidFill>
              </a:rPr>
              <a:t>fStudentArr[aArrIndex</a:t>
            </a:r>
            <a:r>
              <a:rPr lang="en-US" altLang="ko-KR" sz="1000" smtClean="0">
                <a:solidFill>
                  <a:schemeClr val="tx1"/>
                </a:solidFill>
              </a:rPr>
              <a:t>].</a:t>
            </a:r>
            <a:r>
              <a:rPr lang="en-US" altLang="ko-KR" sz="1000" smtClean="0">
                <a:solidFill>
                  <a:schemeClr val="tx1"/>
                </a:solidFill>
              </a:rPr>
              <a:t>iAvg)</a:t>
            </a:r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456484" y="1102164"/>
            <a:ext cx="21602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Yes</a:t>
            </a:r>
          </a:p>
        </p:txBody>
      </p:sp>
      <p:sp>
        <p:nvSpPr>
          <p:cNvPr id="68" name="직사각형 67"/>
          <p:cNvSpPr/>
          <p:nvPr/>
        </p:nvSpPr>
        <p:spPr>
          <a:xfrm rot="10800000" flipV="1">
            <a:off x="7560940" y="764705"/>
            <a:ext cx="374441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i = 1 , i &lt; StringGride.RowCount</a:t>
            </a:r>
          </a:p>
        </p:txBody>
      </p:sp>
      <p:cxnSp>
        <p:nvCxnSpPr>
          <p:cNvPr id="75" name="직선 화살표 연결선 74"/>
          <p:cNvCxnSpPr>
            <a:stCxn id="51" idx="2"/>
            <a:endCxn id="157" idx="0"/>
          </p:cNvCxnSpPr>
          <p:nvPr/>
        </p:nvCxnSpPr>
        <p:spPr>
          <a:xfrm>
            <a:off x="2422800" y="1547234"/>
            <a:ext cx="858" cy="143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 rot="10800000" flipV="1">
            <a:off x="465100" y="5554155"/>
            <a:ext cx="3945236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KorPanel.Caption= fSumArr[0]/(StringGrid.RowCount-1)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EngPanel.Caption=fSumArr[1]/(StringGrid.RowCount-1)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Math.Caption=fSumArr[2]/(StringGrid.RowCount-1)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TotalPanel.Caption=(fSumArr[0]+fSumArr[1]+fSumArr[1])/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              ((StringGrid.RowCount-1)*3)</a:t>
            </a:r>
          </a:p>
        </p:txBody>
      </p:sp>
      <p:cxnSp>
        <p:nvCxnSpPr>
          <p:cNvPr id="112" name="직선 화살표 연결선 111"/>
          <p:cNvCxnSpPr>
            <a:stCxn id="99" idx="2"/>
            <a:endCxn id="105" idx="0"/>
          </p:cNvCxnSpPr>
          <p:nvPr/>
        </p:nvCxnSpPr>
        <p:spPr>
          <a:xfrm>
            <a:off x="2437718" y="6418251"/>
            <a:ext cx="15429" cy="121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2232348" y="1534212"/>
            <a:ext cx="21602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</a:p>
        </p:txBody>
      </p:sp>
      <p:sp>
        <p:nvSpPr>
          <p:cNvPr id="33" name="직사각형 32"/>
          <p:cNvSpPr/>
          <p:nvPr/>
        </p:nvSpPr>
        <p:spPr>
          <a:xfrm rot="10800000" flipV="1">
            <a:off x="7560940" y="1052737"/>
            <a:ext cx="3744416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21084" y="340894"/>
            <a:ext cx="2448272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000" smtClean="0"/>
              <a:t>i, aGridIndex </a:t>
            </a:r>
            <a:r>
              <a:rPr lang="en-US" altLang="ko-KR" sz="1000" smtClean="0"/>
              <a:t>: Int, </a:t>
            </a:r>
          </a:p>
        </p:txBody>
      </p:sp>
      <p:cxnSp>
        <p:nvCxnSpPr>
          <p:cNvPr id="35" name="직선 화살표 연결선 34"/>
          <p:cNvCxnSpPr>
            <a:stCxn id="33" idx="2"/>
            <a:endCxn id="93" idx="0"/>
          </p:cNvCxnSpPr>
          <p:nvPr/>
        </p:nvCxnSpPr>
        <p:spPr>
          <a:xfrm flipH="1">
            <a:off x="9430954" y="2132857"/>
            <a:ext cx="2194" cy="2160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순서도: 판단 38"/>
          <p:cNvSpPr/>
          <p:nvPr/>
        </p:nvSpPr>
        <p:spPr>
          <a:xfrm>
            <a:off x="8012016" y="1157696"/>
            <a:ext cx="2859456" cy="301054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StringGrid[0, i] = aName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801300" y="1114872"/>
            <a:ext cx="21602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Yes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217124" y="1437490"/>
            <a:ext cx="21602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</a:p>
        </p:txBody>
      </p:sp>
      <p:sp>
        <p:nvSpPr>
          <p:cNvPr id="46" name="직사각형 45"/>
          <p:cNvSpPr/>
          <p:nvPr/>
        </p:nvSpPr>
        <p:spPr>
          <a:xfrm rot="10800000" flipV="1">
            <a:off x="10225236" y="1484784"/>
            <a:ext cx="93610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GridIndex = i</a:t>
            </a:r>
          </a:p>
        </p:txBody>
      </p:sp>
      <p:sp>
        <p:nvSpPr>
          <p:cNvPr id="47" name="직사각형 46"/>
          <p:cNvSpPr/>
          <p:nvPr/>
        </p:nvSpPr>
        <p:spPr>
          <a:xfrm rot="10800000" flipV="1">
            <a:off x="10225236" y="1797530"/>
            <a:ext cx="93610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Break</a:t>
            </a:r>
          </a:p>
        </p:txBody>
      </p:sp>
      <p:cxnSp>
        <p:nvCxnSpPr>
          <p:cNvPr id="49" name="Shape 48"/>
          <p:cNvCxnSpPr>
            <a:stCxn id="39" idx="3"/>
            <a:endCxn id="46" idx="0"/>
          </p:cNvCxnSpPr>
          <p:nvPr/>
        </p:nvCxnSpPr>
        <p:spPr>
          <a:xfrm flipH="1">
            <a:off x="10693288" y="1308223"/>
            <a:ext cx="178184" cy="176561"/>
          </a:xfrm>
          <a:prstGeom prst="bentConnector4">
            <a:avLst>
              <a:gd name="adj1" fmla="val -3467"/>
              <a:gd name="adj2" fmla="val 599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46" idx="2"/>
            <a:endCxn id="47" idx="0"/>
          </p:cNvCxnSpPr>
          <p:nvPr/>
        </p:nvCxnSpPr>
        <p:spPr>
          <a:xfrm>
            <a:off x="10693288" y="1700808"/>
            <a:ext cx="0" cy="967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39" idx="2"/>
            <a:endCxn id="33" idx="2"/>
          </p:cNvCxnSpPr>
          <p:nvPr/>
        </p:nvCxnSpPr>
        <p:spPr>
          <a:xfrm flipH="1">
            <a:off x="9433148" y="1458750"/>
            <a:ext cx="8596" cy="6741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33" idx="0"/>
            <a:endCxn id="39" idx="0"/>
          </p:cNvCxnSpPr>
          <p:nvPr/>
        </p:nvCxnSpPr>
        <p:spPr>
          <a:xfrm>
            <a:off x="9433148" y="1052737"/>
            <a:ext cx="8596" cy="1049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51" idx="3"/>
          </p:cNvCxnSpPr>
          <p:nvPr/>
        </p:nvCxnSpPr>
        <p:spPr>
          <a:xfrm>
            <a:off x="3384476" y="1324699"/>
            <a:ext cx="4176464" cy="160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순서도: 판단 92"/>
          <p:cNvSpPr/>
          <p:nvPr/>
        </p:nvSpPr>
        <p:spPr>
          <a:xfrm>
            <a:off x="8001226" y="2348880"/>
            <a:ext cx="2859456" cy="301054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aGridIndex </a:t>
            </a:r>
            <a:r>
              <a:rPr lang="en-US" altLang="ko-KR" sz="1000" smtClean="0">
                <a:solidFill>
                  <a:schemeClr val="tx1"/>
                </a:solidFill>
              </a:rPr>
              <a:t>&lt; </a:t>
            </a:r>
            <a:r>
              <a:rPr lang="en-US" altLang="ko-KR" sz="1000" smtClean="0">
                <a:solidFill>
                  <a:schemeClr val="tx1"/>
                </a:solidFill>
              </a:rPr>
              <a:t>-1</a:t>
            </a:r>
          </a:p>
        </p:txBody>
      </p:sp>
      <p:cxnSp>
        <p:nvCxnSpPr>
          <p:cNvPr id="96" name="꺾인 연결선 95"/>
          <p:cNvCxnSpPr>
            <a:stCxn id="93" idx="3"/>
            <a:endCxn id="105" idx="3"/>
          </p:cNvCxnSpPr>
          <p:nvPr/>
        </p:nvCxnSpPr>
        <p:spPr>
          <a:xfrm flipH="1">
            <a:off x="3593574" y="2499407"/>
            <a:ext cx="7267108" cy="4184295"/>
          </a:xfrm>
          <a:prstGeom prst="bentConnector3">
            <a:avLst>
              <a:gd name="adj1" fmla="val -858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10801300" y="2348880"/>
            <a:ext cx="21602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Yes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9721180" y="2636912"/>
            <a:ext cx="21602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</a:p>
        </p:txBody>
      </p:sp>
      <p:grpSp>
        <p:nvGrpSpPr>
          <p:cNvPr id="130" name="그룹 129"/>
          <p:cNvGrpSpPr/>
          <p:nvPr/>
        </p:nvGrpSpPr>
        <p:grpSpPr>
          <a:xfrm>
            <a:off x="7674476" y="2852934"/>
            <a:ext cx="3528392" cy="1584176"/>
            <a:chOff x="5256684" y="3284985"/>
            <a:chExt cx="2880320" cy="480053"/>
          </a:xfrm>
        </p:grpSpPr>
        <p:sp>
          <p:nvSpPr>
            <p:cNvPr id="55" name="직사각형 54"/>
            <p:cNvSpPr/>
            <p:nvPr/>
          </p:nvSpPr>
          <p:spPr>
            <a:xfrm rot="10800000" flipV="1">
              <a:off x="5256684" y="3284985"/>
              <a:ext cx="2880320" cy="654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smtClean="0">
                  <a:solidFill>
                    <a:schemeClr val="tx1"/>
                  </a:solidFill>
                </a:rPr>
                <a:t>i = aGridIndex, i &lt; StringGrid.RowCount -1, 1</a:t>
              </a:r>
            </a:p>
          </p:txBody>
        </p:sp>
        <p:sp>
          <p:nvSpPr>
            <p:cNvPr id="111" name="직사각형 110"/>
            <p:cNvSpPr/>
            <p:nvPr/>
          </p:nvSpPr>
          <p:spPr>
            <a:xfrm rot="10800000" flipV="1">
              <a:off x="5256684" y="3350447"/>
              <a:ext cx="2880320" cy="41459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altLang="ko-KR" sz="100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14" name="직사각형 113"/>
          <p:cNvSpPr/>
          <p:nvPr/>
        </p:nvSpPr>
        <p:spPr>
          <a:xfrm rot="10800000" flipV="1">
            <a:off x="7913360" y="3212976"/>
            <a:ext cx="3063392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StringGrid.Cells[0, i] = StringGrid.Cells[0, i+1</a:t>
            </a:r>
            <a:r>
              <a:rPr lang="en-US" altLang="ko-KR" sz="1000" smtClean="0">
                <a:solidFill>
                  <a:schemeClr val="tx1"/>
                </a:solidFill>
              </a:rPr>
              <a:t>] StringGrid.Cells[1</a:t>
            </a:r>
            <a:r>
              <a:rPr lang="en-US" altLang="ko-KR" sz="1000" smtClean="0">
                <a:solidFill>
                  <a:schemeClr val="tx1"/>
                </a:solidFill>
              </a:rPr>
              <a:t>, i] = StringGrid.Cells[1, i+1</a:t>
            </a:r>
            <a:r>
              <a:rPr lang="en-US" altLang="ko-KR" sz="1000" smtClean="0">
                <a:solidFill>
                  <a:schemeClr val="tx1"/>
                </a:solidFill>
              </a:rPr>
              <a:t>] StringGrid.Cells[2</a:t>
            </a:r>
            <a:r>
              <a:rPr lang="en-US" altLang="ko-KR" sz="1000" smtClean="0">
                <a:solidFill>
                  <a:schemeClr val="tx1"/>
                </a:solidFill>
              </a:rPr>
              <a:t>, i] = StringGrid.Cells[2, i+1</a:t>
            </a:r>
            <a:r>
              <a:rPr lang="en-US" altLang="ko-KR" sz="1000" smtClean="0">
                <a:solidFill>
                  <a:schemeClr val="tx1"/>
                </a:solidFill>
              </a:rPr>
              <a:t>] StringGrid.Cells[3</a:t>
            </a:r>
            <a:r>
              <a:rPr lang="en-US" altLang="ko-KR" sz="1000" smtClean="0">
                <a:solidFill>
                  <a:schemeClr val="tx1"/>
                </a:solidFill>
              </a:rPr>
              <a:t>, i] = StringGrid.Cells[3, i+1</a:t>
            </a:r>
            <a:r>
              <a:rPr lang="en-US" altLang="ko-KR" sz="1000" smtClean="0">
                <a:solidFill>
                  <a:schemeClr val="tx1"/>
                </a:solidFill>
              </a:rPr>
              <a:t>] StringGrid.Cells[4</a:t>
            </a:r>
            <a:r>
              <a:rPr lang="en-US" altLang="ko-KR" sz="1000" smtClean="0">
                <a:solidFill>
                  <a:schemeClr val="tx1"/>
                </a:solidFill>
              </a:rPr>
              <a:t>, i] = StringGrid.Cells[4, i+1</a:t>
            </a:r>
            <a:r>
              <a:rPr lang="en-US" altLang="ko-KR" sz="1000" smtClean="0">
                <a:solidFill>
                  <a:schemeClr val="tx1"/>
                </a:solidFill>
              </a:rPr>
              <a:t>]</a:t>
            </a:r>
            <a:endParaRPr lang="en-US" altLang="ko-KR" sz="1000" smtClean="0">
              <a:solidFill>
                <a:schemeClr val="tx1"/>
              </a:solidFill>
            </a:endParaRPr>
          </a:p>
        </p:txBody>
      </p:sp>
      <p:cxnSp>
        <p:nvCxnSpPr>
          <p:cNvPr id="116" name="직선 화살표 연결선 115"/>
          <p:cNvCxnSpPr>
            <a:stCxn id="93" idx="2"/>
            <a:endCxn id="55" idx="0"/>
          </p:cNvCxnSpPr>
          <p:nvPr/>
        </p:nvCxnSpPr>
        <p:spPr>
          <a:xfrm>
            <a:off x="9430954" y="2649934"/>
            <a:ext cx="7718" cy="20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>
            <a:stCxn id="111" idx="0"/>
            <a:endCxn id="114" idx="0"/>
          </p:cNvCxnSpPr>
          <p:nvPr/>
        </p:nvCxnSpPr>
        <p:spPr>
          <a:xfrm>
            <a:off x="9438672" y="3068961"/>
            <a:ext cx="6384" cy="144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>
            <a:stCxn id="114" idx="2"/>
            <a:endCxn id="111" idx="2"/>
          </p:cNvCxnSpPr>
          <p:nvPr/>
        </p:nvCxnSpPr>
        <p:spPr>
          <a:xfrm flipH="1">
            <a:off x="9438672" y="4221088"/>
            <a:ext cx="6384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/>
          <p:cNvSpPr/>
          <p:nvPr/>
        </p:nvSpPr>
        <p:spPr>
          <a:xfrm rot="10800000" flipV="1">
            <a:off x="7999092" y="4653135"/>
            <a:ext cx="2874216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StringGrid.RowCount = StringGrid.RowCount -1</a:t>
            </a:r>
          </a:p>
        </p:txBody>
      </p:sp>
      <p:sp>
        <p:nvSpPr>
          <p:cNvPr id="157" name="직사각형 156"/>
          <p:cNvSpPr/>
          <p:nvPr/>
        </p:nvSpPr>
        <p:spPr>
          <a:xfrm rot="10800000" flipV="1">
            <a:off x="551450" y="1690434"/>
            <a:ext cx="374441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i = 1 , i &lt; </a:t>
            </a:r>
            <a:r>
              <a:rPr lang="en-US" altLang="ko-KR" sz="1000" smtClean="0">
                <a:solidFill>
                  <a:schemeClr val="tx1"/>
                </a:solidFill>
              </a:rPr>
              <a:t>StringGrid.RowCount</a:t>
            </a:r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158" name="직사각형 157"/>
          <p:cNvSpPr/>
          <p:nvPr/>
        </p:nvSpPr>
        <p:spPr>
          <a:xfrm rot="10800000" flipV="1">
            <a:off x="551450" y="1978467"/>
            <a:ext cx="3744416" cy="8744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159" name="순서도: 판단 158"/>
          <p:cNvSpPr/>
          <p:nvPr/>
        </p:nvSpPr>
        <p:spPr>
          <a:xfrm>
            <a:off x="1002526" y="2109461"/>
            <a:ext cx="2859456" cy="301054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StringGrid[0, i] = aName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3791810" y="2040602"/>
            <a:ext cx="21602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Yes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2135626" y="2400643"/>
            <a:ext cx="21602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</a:p>
        </p:txBody>
      </p:sp>
      <p:sp>
        <p:nvSpPr>
          <p:cNvPr id="162" name="직사각형 161"/>
          <p:cNvSpPr/>
          <p:nvPr/>
        </p:nvSpPr>
        <p:spPr>
          <a:xfrm rot="10800000" flipV="1">
            <a:off x="3215746" y="2410514"/>
            <a:ext cx="936104" cy="1543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aGridIndex = i</a:t>
            </a:r>
          </a:p>
        </p:txBody>
      </p:sp>
      <p:sp>
        <p:nvSpPr>
          <p:cNvPr id="163" name="직사각형 162"/>
          <p:cNvSpPr/>
          <p:nvPr/>
        </p:nvSpPr>
        <p:spPr>
          <a:xfrm rot="10800000" flipV="1">
            <a:off x="3215746" y="2678102"/>
            <a:ext cx="936104" cy="1296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Break</a:t>
            </a:r>
          </a:p>
        </p:txBody>
      </p:sp>
      <p:cxnSp>
        <p:nvCxnSpPr>
          <p:cNvPr id="164" name="Shape 163"/>
          <p:cNvCxnSpPr>
            <a:stCxn id="159" idx="3"/>
            <a:endCxn id="162" idx="0"/>
          </p:cNvCxnSpPr>
          <p:nvPr/>
        </p:nvCxnSpPr>
        <p:spPr>
          <a:xfrm flipH="1">
            <a:off x="3683798" y="2259988"/>
            <a:ext cx="178184" cy="150526"/>
          </a:xfrm>
          <a:prstGeom prst="bentConnector4">
            <a:avLst>
              <a:gd name="adj1" fmla="val -4333"/>
              <a:gd name="adj2" fmla="val 6007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/>
          <p:cNvCxnSpPr>
            <a:stCxn id="162" idx="2"/>
            <a:endCxn id="163" idx="0"/>
          </p:cNvCxnSpPr>
          <p:nvPr/>
        </p:nvCxnSpPr>
        <p:spPr>
          <a:xfrm>
            <a:off x="3683798" y="2564904"/>
            <a:ext cx="0" cy="1131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/>
          <p:cNvCxnSpPr>
            <a:stCxn id="159" idx="2"/>
            <a:endCxn id="158" idx="2"/>
          </p:cNvCxnSpPr>
          <p:nvPr/>
        </p:nvCxnSpPr>
        <p:spPr>
          <a:xfrm flipH="1">
            <a:off x="2423658" y="2410515"/>
            <a:ext cx="8596" cy="4424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화살표 연결선 166"/>
          <p:cNvCxnSpPr>
            <a:stCxn id="158" idx="0"/>
            <a:endCxn id="159" idx="0"/>
          </p:cNvCxnSpPr>
          <p:nvPr/>
        </p:nvCxnSpPr>
        <p:spPr>
          <a:xfrm>
            <a:off x="2423658" y="1978467"/>
            <a:ext cx="8596" cy="1309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3248698" y="2869412"/>
            <a:ext cx="21602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Yes</a:t>
            </a:r>
          </a:p>
        </p:txBody>
      </p:sp>
      <p:sp>
        <p:nvSpPr>
          <p:cNvPr id="199" name="직사각형 198"/>
          <p:cNvSpPr/>
          <p:nvPr/>
        </p:nvSpPr>
        <p:spPr>
          <a:xfrm rot="10800000" flipV="1">
            <a:off x="1960792" y="781180"/>
            <a:ext cx="93610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aGridIndex = -1</a:t>
            </a:r>
          </a:p>
        </p:txBody>
      </p:sp>
      <p:cxnSp>
        <p:nvCxnSpPr>
          <p:cNvPr id="203" name="직선 화살표 연결선 202"/>
          <p:cNvCxnSpPr>
            <a:stCxn id="104" idx="2"/>
            <a:endCxn id="199" idx="0"/>
          </p:cNvCxnSpPr>
          <p:nvPr/>
        </p:nvCxnSpPr>
        <p:spPr>
          <a:xfrm>
            <a:off x="2422181" y="670116"/>
            <a:ext cx="6663" cy="111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화살표 연결선 204"/>
          <p:cNvCxnSpPr>
            <a:stCxn id="199" idx="2"/>
            <a:endCxn id="51" idx="0"/>
          </p:cNvCxnSpPr>
          <p:nvPr/>
        </p:nvCxnSpPr>
        <p:spPr>
          <a:xfrm flipH="1">
            <a:off x="2422800" y="997204"/>
            <a:ext cx="6044" cy="104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순서도: 판단 211"/>
          <p:cNvSpPr/>
          <p:nvPr/>
        </p:nvSpPr>
        <p:spPr>
          <a:xfrm>
            <a:off x="1464974" y="2924944"/>
            <a:ext cx="1923352" cy="216024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aGridIndex </a:t>
            </a:r>
            <a:r>
              <a:rPr lang="en-US" altLang="ko-KR" sz="1000" smtClean="0">
                <a:solidFill>
                  <a:schemeClr val="tx1"/>
                </a:solidFill>
              </a:rPr>
              <a:t>&lt;</a:t>
            </a:r>
            <a:r>
              <a:rPr lang="en-US" altLang="ko-KR" sz="1000" smtClean="0">
                <a:solidFill>
                  <a:schemeClr val="tx1"/>
                </a:solidFill>
              </a:rPr>
              <a:t> </a:t>
            </a:r>
            <a:r>
              <a:rPr lang="en-US" altLang="ko-KR" sz="1000" smtClean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291" name="직선 화살표 연결선 290"/>
          <p:cNvCxnSpPr>
            <a:stCxn id="111" idx="2"/>
            <a:endCxn id="135" idx="0"/>
          </p:cNvCxnSpPr>
          <p:nvPr/>
        </p:nvCxnSpPr>
        <p:spPr>
          <a:xfrm flipH="1">
            <a:off x="9436200" y="4437110"/>
            <a:ext cx="2472" cy="216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hape 294"/>
          <p:cNvCxnSpPr>
            <a:stCxn id="135" idx="2"/>
          </p:cNvCxnSpPr>
          <p:nvPr/>
        </p:nvCxnSpPr>
        <p:spPr>
          <a:xfrm rot="5400000">
            <a:off x="6605767" y="2662086"/>
            <a:ext cx="623360" cy="503750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2232348" y="3140968"/>
            <a:ext cx="21602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  <a:endParaRPr lang="en-US" altLang="ko-KR" sz="1000" smtClean="0"/>
          </a:p>
        </p:txBody>
      </p:sp>
      <p:cxnSp>
        <p:nvCxnSpPr>
          <p:cNvPr id="144" name="꺾인 연결선 143"/>
          <p:cNvCxnSpPr>
            <a:stCxn id="212" idx="2"/>
            <a:endCxn id="54" idx="0"/>
          </p:cNvCxnSpPr>
          <p:nvPr/>
        </p:nvCxnSpPr>
        <p:spPr>
          <a:xfrm rot="16200000" flipH="1">
            <a:off x="1716229" y="3851389"/>
            <a:ext cx="1423683" cy="284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/>
          <p:cNvCxnSpPr>
            <a:stCxn id="54" idx="2"/>
            <a:endCxn id="99" idx="0"/>
          </p:cNvCxnSpPr>
          <p:nvPr/>
        </p:nvCxnSpPr>
        <p:spPr>
          <a:xfrm>
            <a:off x="2429490" y="5428747"/>
            <a:ext cx="8228" cy="1254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화살표 연결선 208"/>
          <p:cNvCxnSpPr>
            <a:stCxn id="158" idx="2"/>
            <a:endCxn id="212" idx="0"/>
          </p:cNvCxnSpPr>
          <p:nvPr/>
        </p:nvCxnSpPr>
        <p:spPr>
          <a:xfrm>
            <a:off x="2423658" y="2852936"/>
            <a:ext cx="2992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직사각형 227"/>
          <p:cNvSpPr/>
          <p:nvPr/>
        </p:nvSpPr>
        <p:spPr>
          <a:xfrm rot="10800000" flipV="1">
            <a:off x="2584150" y="4044118"/>
            <a:ext cx="2808312" cy="1769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aGridIndex = StringGrid.RowCount -1</a:t>
            </a:r>
            <a:endParaRPr lang="en-US" altLang="ko-KR" sz="1000" smtClean="0">
              <a:solidFill>
                <a:schemeClr val="tx1"/>
              </a:solidFill>
            </a:endParaRPr>
          </a:p>
        </p:txBody>
      </p:sp>
      <p:cxnSp>
        <p:nvCxnSpPr>
          <p:cNvPr id="272" name="Shape 271"/>
          <p:cNvCxnSpPr>
            <a:stCxn id="228" idx="2"/>
          </p:cNvCxnSpPr>
          <p:nvPr/>
        </p:nvCxnSpPr>
        <p:spPr>
          <a:xfrm rot="5400000">
            <a:off x="3159758" y="3517943"/>
            <a:ext cx="125405" cy="15316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직사각형 277"/>
          <p:cNvSpPr/>
          <p:nvPr/>
        </p:nvSpPr>
        <p:spPr>
          <a:xfrm rot="10800000" flipV="1">
            <a:off x="2584150" y="3717032"/>
            <a:ext cx="2808312" cy="1769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StringGrid.RowCount = </a:t>
            </a:r>
            <a:r>
              <a:rPr lang="en-US" altLang="ko-KR" sz="1000" smtClean="0">
                <a:solidFill>
                  <a:schemeClr val="tx1"/>
                </a:solidFill>
              </a:rPr>
              <a:t>StringGrid.RowCount</a:t>
            </a:r>
            <a:r>
              <a:rPr lang="en-US" altLang="ko-KR" sz="1000" smtClean="0">
                <a:solidFill>
                  <a:schemeClr val="tx1"/>
                </a:solidFill>
              </a:rPr>
              <a:t> </a:t>
            </a:r>
            <a:r>
              <a:rPr lang="en-US" altLang="ko-KR" sz="1000" smtClean="0">
                <a:solidFill>
                  <a:schemeClr val="tx1"/>
                </a:solidFill>
              </a:rPr>
              <a:t>+1</a:t>
            </a:r>
            <a:endParaRPr lang="en-US" altLang="ko-KR" sz="1000" smtClean="0">
              <a:solidFill>
                <a:schemeClr val="tx1"/>
              </a:solidFill>
            </a:endParaRPr>
          </a:p>
        </p:txBody>
      </p:sp>
      <p:cxnSp>
        <p:nvCxnSpPr>
          <p:cNvPr id="292" name="직선 화살표 연결선 291"/>
          <p:cNvCxnSpPr>
            <a:stCxn id="278" idx="2"/>
            <a:endCxn id="228" idx="0"/>
          </p:cNvCxnSpPr>
          <p:nvPr/>
        </p:nvCxnSpPr>
        <p:spPr>
          <a:xfrm>
            <a:off x="3988306" y="3894001"/>
            <a:ext cx="0" cy="150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직사각형 304"/>
          <p:cNvSpPr/>
          <p:nvPr/>
        </p:nvSpPr>
        <p:spPr>
          <a:xfrm rot="10800000" flipV="1">
            <a:off x="5616724" y="3573016"/>
            <a:ext cx="1080120" cy="144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aGridIndex = 1</a:t>
            </a:r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308" name="순서도: 판단 307"/>
          <p:cNvSpPr/>
          <p:nvPr/>
        </p:nvSpPr>
        <p:spPr>
          <a:xfrm>
            <a:off x="2592388" y="3212976"/>
            <a:ext cx="2787448" cy="3600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StringGrid.RowCount[1] = ''</a:t>
            </a:r>
            <a:endParaRPr lang="en-US" altLang="ko-KR" sz="1000" smtClean="0">
              <a:solidFill>
                <a:schemeClr val="tx1"/>
              </a:solidFill>
            </a:endParaRPr>
          </a:p>
        </p:txBody>
      </p:sp>
      <p:cxnSp>
        <p:nvCxnSpPr>
          <p:cNvPr id="313" name="Shape 312"/>
          <p:cNvCxnSpPr>
            <a:stCxn id="212" idx="3"/>
            <a:endCxn id="308" idx="0"/>
          </p:cNvCxnSpPr>
          <p:nvPr/>
        </p:nvCxnSpPr>
        <p:spPr>
          <a:xfrm>
            <a:off x="3388326" y="3032956"/>
            <a:ext cx="597786" cy="18002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직선 화살표 연결선 316"/>
          <p:cNvCxnSpPr>
            <a:stCxn id="308" idx="2"/>
            <a:endCxn id="278" idx="0"/>
          </p:cNvCxnSpPr>
          <p:nvPr/>
        </p:nvCxnSpPr>
        <p:spPr>
          <a:xfrm>
            <a:off x="3986112" y="3573016"/>
            <a:ext cx="2194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hape 318"/>
          <p:cNvCxnSpPr>
            <a:stCxn id="308" idx="3"/>
            <a:endCxn id="305" idx="0"/>
          </p:cNvCxnSpPr>
          <p:nvPr/>
        </p:nvCxnSpPr>
        <p:spPr>
          <a:xfrm>
            <a:off x="5379836" y="3392996"/>
            <a:ext cx="776948" cy="18002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hape 320"/>
          <p:cNvCxnSpPr>
            <a:stCxn id="305" idx="2"/>
          </p:cNvCxnSpPr>
          <p:nvPr/>
        </p:nvCxnSpPr>
        <p:spPr>
          <a:xfrm rot="5400000">
            <a:off x="3942538" y="2222866"/>
            <a:ext cx="720080" cy="370841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 rot="10800000" flipV="1">
            <a:off x="288132" y="476674"/>
            <a:ext cx="7704852" cy="59046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 rot="10800000" flipV="1">
            <a:off x="1008213" y="548679"/>
            <a:ext cx="13681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 rot="10800000" flipV="1">
            <a:off x="1008213" y="836711"/>
            <a:ext cx="13681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 rot="10800000" flipV="1">
            <a:off x="1008213" y="1124743"/>
            <a:ext cx="13681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 rot="10800000" flipV="1">
            <a:off x="1008213" y="1412775"/>
            <a:ext cx="13681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 rot="10800000" flipV="1">
            <a:off x="648174" y="2780927"/>
            <a:ext cx="6840760" cy="309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 rot="10800000" flipV="1">
            <a:off x="4824637" y="1343104"/>
            <a:ext cx="13681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삭제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 rot="10800000" flipV="1">
            <a:off x="3096445" y="1340768"/>
            <a:ext cx="13681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추가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 rot="10800000" flipV="1">
            <a:off x="648174" y="2780927"/>
            <a:ext cx="13681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</a:t>
            </a:r>
            <a:r>
              <a:rPr lang="ko-KR" altLang="en-US" sz="1200">
                <a:solidFill>
                  <a:schemeClr val="tx1"/>
                </a:solidFill>
              </a:rPr>
              <a:t>름</a:t>
            </a:r>
          </a:p>
        </p:txBody>
      </p:sp>
      <p:sp>
        <p:nvSpPr>
          <p:cNvPr id="14" name="직사각형 13"/>
          <p:cNvSpPr/>
          <p:nvPr/>
        </p:nvSpPr>
        <p:spPr>
          <a:xfrm rot="10800000" flipV="1">
            <a:off x="2016326" y="2780927"/>
            <a:ext cx="13681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국어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 rot="10800000" flipV="1">
            <a:off x="3384478" y="2780927"/>
            <a:ext cx="13681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영어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 rot="10800000" flipV="1">
            <a:off x="4752630" y="2780927"/>
            <a:ext cx="13681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수학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 rot="10800000" flipV="1">
            <a:off x="6120782" y="2780927"/>
            <a:ext cx="13681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평균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4156" y="55768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이름</a:t>
            </a:r>
            <a:endParaRPr lang="ko-KR" altLang="en-US" sz="1100"/>
          </a:p>
        </p:txBody>
      </p:sp>
      <p:sp>
        <p:nvSpPr>
          <p:cNvPr id="19" name="TextBox 18"/>
          <p:cNvSpPr txBox="1"/>
          <p:nvPr/>
        </p:nvSpPr>
        <p:spPr>
          <a:xfrm>
            <a:off x="504156" y="845716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국</a:t>
            </a:r>
            <a:r>
              <a:rPr lang="ko-KR" altLang="en-US" sz="1100"/>
              <a:t>어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4156" y="113374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영어</a:t>
            </a:r>
            <a:endParaRPr lang="ko-KR" altLang="en-US" sz="1100"/>
          </a:p>
        </p:txBody>
      </p:sp>
      <p:sp>
        <p:nvSpPr>
          <p:cNvPr id="21" name="TextBox 20"/>
          <p:cNvSpPr txBox="1"/>
          <p:nvPr/>
        </p:nvSpPr>
        <p:spPr>
          <a:xfrm>
            <a:off x="504156" y="142178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수학</a:t>
            </a:r>
            <a:endParaRPr lang="ko-KR" altLang="en-US" sz="1100"/>
          </a:p>
        </p:txBody>
      </p:sp>
      <p:sp>
        <p:nvSpPr>
          <p:cNvPr id="22" name="TextBox 21"/>
          <p:cNvSpPr txBox="1"/>
          <p:nvPr/>
        </p:nvSpPr>
        <p:spPr>
          <a:xfrm>
            <a:off x="1512273" y="116632"/>
            <a:ext cx="5020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err="1" smtClean="0"/>
              <a:t>TEdit</a:t>
            </a:r>
            <a:endParaRPr lang="ko-KR" altLang="en-US" sz="1100"/>
          </a:p>
        </p:txBody>
      </p:sp>
      <p:cxnSp>
        <p:nvCxnSpPr>
          <p:cNvPr id="24" name="직선 화살표 연결선 23"/>
          <p:cNvCxnSpPr>
            <a:stCxn id="6" idx="0"/>
            <a:endCxn id="22" idx="2"/>
          </p:cNvCxnSpPr>
          <p:nvPr/>
        </p:nvCxnSpPr>
        <p:spPr>
          <a:xfrm flipV="1">
            <a:off x="1692289" y="378242"/>
            <a:ext cx="71015" cy="1704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281025" y="2420888"/>
            <a:ext cx="9060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err="1" smtClean="0"/>
              <a:t>TStringGrid</a:t>
            </a:r>
            <a:endParaRPr lang="en-US" altLang="ko-KR" sz="1100" smtClean="0"/>
          </a:p>
        </p:txBody>
      </p:sp>
      <p:sp>
        <p:nvSpPr>
          <p:cNvPr id="29" name="TextBox 28"/>
          <p:cNvSpPr txBox="1"/>
          <p:nvPr/>
        </p:nvSpPr>
        <p:spPr>
          <a:xfrm>
            <a:off x="3672507" y="764704"/>
            <a:ext cx="686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err="1" smtClean="0"/>
              <a:t>TButton</a:t>
            </a:r>
            <a:endParaRPr lang="ko-KR" altLang="en-US" sz="1100"/>
          </a:p>
        </p:txBody>
      </p:sp>
      <p:sp>
        <p:nvSpPr>
          <p:cNvPr id="30" name="TextBox 29"/>
          <p:cNvSpPr txBox="1"/>
          <p:nvPr/>
        </p:nvSpPr>
        <p:spPr>
          <a:xfrm>
            <a:off x="8425037" y="5589240"/>
            <a:ext cx="606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err="1" smtClean="0"/>
              <a:t>TPanel</a:t>
            </a:r>
            <a:endParaRPr lang="ko-KR" altLang="en-US" sz="1100"/>
          </a:p>
        </p:txBody>
      </p:sp>
      <p:cxnSp>
        <p:nvCxnSpPr>
          <p:cNvPr id="32" name="직선 화살표 연결선 31"/>
          <p:cNvCxnSpPr>
            <a:stCxn id="12" idx="0"/>
            <a:endCxn id="29" idx="2"/>
          </p:cNvCxnSpPr>
          <p:nvPr/>
        </p:nvCxnSpPr>
        <p:spPr>
          <a:xfrm flipV="1">
            <a:off x="3780521" y="1026314"/>
            <a:ext cx="235189" cy="3144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17" idx="0"/>
            <a:endCxn id="28" idx="1"/>
          </p:cNvCxnSpPr>
          <p:nvPr/>
        </p:nvCxnSpPr>
        <p:spPr>
          <a:xfrm flipV="1">
            <a:off x="6804858" y="2551693"/>
            <a:ext cx="1476167" cy="2292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 rot="10800000" flipV="1">
            <a:off x="648174" y="5589240"/>
            <a:ext cx="13681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</a:t>
            </a:r>
            <a:r>
              <a:rPr lang="ko-KR" altLang="en-US" sz="1200">
                <a:solidFill>
                  <a:schemeClr val="tx1"/>
                </a:solidFill>
              </a:rPr>
              <a:t>름</a:t>
            </a:r>
          </a:p>
        </p:txBody>
      </p:sp>
      <p:sp>
        <p:nvSpPr>
          <p:cNvPr id="40" name="직사각형 39"/>
          <p:cNvSpPr/>
          <p:nvPr/>
        </p:nvSpPr>
        <p:spPr>
          <a:xfrm rot="10800000" flipV="1">
            <a:off x="2016326" y="5589240"/>
            <a:ext cx="13681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(</a:t>
            </a:r>
            <a:r>
              <a:rPr lang="ko-KR" altLang="en-US" sz="1200" smtClean="0">
                <a:solidFill>
                  <a:schemeClr val="tx1"/>
                </a:solidFill>
              </a:rPr>
              <a:t>국어평균</a:t>
            </a:r>
            <a:r>
              <a:rPr lang="en-US" altLang="ko-KR" sz="1200" smtClean="0">
                <a:solidFill>
                  <a:schemeClr val="tx1"/>
                </a:solidFill>
              </a:rPr>
              <a:t>)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 rot="10800000" flipV="1">
            <a:off x="3384478" y="5589240"/>
            <a:ext cx="13681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(</a:t>
            </a:r>
            <a:r>
              <a:rPr lang="ko-KR" altLang="en-US" sz="1200" smtClean="0">
                <a:solidFill>
                  <a:schemeClr val="tx1"/>
                </a:solidFill>
              </a:rPr>
              <a:t>영어평균</a:t>
            </a:r>
            <a:r>
              <a:rPr lang="en-US" altLang="ko-KR" sz="1200" smtClean="0">
                <a:solidFill>
                  <a:schemeClr val="tx1"/>
                </a:solidFill>
              </a:rPr>
              <a:t>)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rot="10800000" flipV="1">
            <a:off x="4752630" y="5589240"/>
            <a:ext cx="13681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(</a:t>
            </a:r>
            <a:r>
              <a:rPr lang="ko-KR" altLang="en-US" sz="1200" smtClean="0">
                <a:solidFill>
                  <a:schemeClr val="tx1"/>
                </a:solidFill>
              </a:rPr>
              <a:t>수학평균</a:t>
            </a:r>
            <a:r>
              <a:rPr lang="en-US" altLang="ko-KR" sz="1200" smtClean="0">
                <a:solidFill>
                  <a:schemeClr val="tx1"/>
                </a:solidFill>
              </a:rPr>
              <a:t>)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rot="10800000" flipV="1">
            <a:off x="6120782" y="5589240"/>
            <a:ext cx="13681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(</a:t>
            </a:r>
            <a:r>
              <a:rPr lang="en-US" altLang="ko-KR" sz="1200" err="1" smtClean="0">
                <a:solidFill>
                  <a:schemeClr val="tx1"/>
                </a:solidFill>
              </a:rPr>
              <a:t>ToTal</a:t>
            </a:r>
            <a:r>
              <a:rPr lang="ko-KR" altLang="en-US" sz="1200" smtClean="0">
                <a:solidFill>
                  <a:schemeClr val="tx1"/>
                </a:solidFill>
              </a:rPr>
              <a:t>평균</a:t>
            </a:r>
            <a:r>
              <a:rPr lang="en-US" altLang="ko-KR" sz="1200" smtClean="0">
                <a:solidFill>
                  <a:schemeClr val="tx1"/>
                </a:solidFill>
              </a:rPr>
              <a:t>)</a:t>
            </a:r>
            <a:endParaRPr lang="ko-KR" altLang="en-US" sz="1200">
              <a:solidFill>
                <a:schemeClr val="tx1"/>
              </a:solidFill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648173" y="3068960"/>
            <a:ext cx="6840760" cy="2520280"/>
            <a:chOff x="648172" y="3068960"/>
            <a:chExt cx="6840760" cy="288032"/>
          </a:xfrm>
        </p:grpSpPr>
        <p:sp>
          <p:nvSpPr>
            <p:cNvPr id="45" name="직사각형 44"/>
            <p:cNvSpPr/>
            <p:nvPr/>
          </p:nvSpPr>
          <p:spPr>
            <a:xfrm rot="10800000" flipV="1">
              <a:off x="648172" y="3068960"/>
              <a:ext cx="136815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 rot="10800000" flipV="1">
              <a:off x="2016324" y="3068960"/>
              <a:ext cx="136815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 rot="10800000" flipV="1">
              <a:off x="3384476" y="3068960"/>
              <a:ext cx="136815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 rot="10800000" flipV="1">
              <a:off x="4752628" y="3068960"/>
              <a:ext cx="136815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 rot="10800000" flipV="1">
              <a:off x="6120780" y="3068960"/>
              <a:ext cx="136815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cxnSp>
        <p:nvCxnSpPr>
          <p:cNvPr id="52" name="직선 화살표 연결선 51"/>
          <p:cNvCxnSpPr/>
          <p:nvPr/>
        </p:nvCxnSpPr>
        <p:spPr>
          <a:xfrm>
            <a:off x="1008212" y="2420888"/>
            <a:ext cx="144016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76169" y="2204864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mtClean="0"/>
              <a:t>Key</a:t>
            </a:r>
            <a:r>
              <a:rPr lang="ko-KR" altLang="en-US" sz="1100" smtClean="0"/>
              <a:t>값</a:t>
            </a:r>
            <a:endParaRPr lang="ko-KR" altLang="en-US" sz="1100"/>
          </a:p>
        </p:txBody>
      </p:sp>
      <p:cxnSp>
        <p:nvCxnSpPr>
          <p:cNvPr id="55" name="직선 화살표 연결선 54"/>
          <p:cNvCxnSpPr/>
          <p:nvPr/>
        </p:nvCxnSpPr>
        <p:spPr>
          <a:xfrm flipH="1">
            <a:off x="4392589" y="836714"/>
            <a:ext cx="36004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464596" y="620688"/>
            <a:ext cx="2419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err="1" smtClean="0"/>
              <a:t>이름일치</a:t>
            </a:r>
            <a:r>
              <a:rPr lang="ko-KR" altLang="en-US" sz="1100" smtClean="0"/>
              <a:t> 있으면 수정</a:t>
            </a:r>
            <a:r>
              <a:rPr lang="en-US" altLang="ko-KR" sz="1100" smtClean="0"/>
              <a:t>, </a:t>
            </a:r>
            <a:r>
              <a:rPr lang="ko-KR" altLang="en-US" sz="1100" smtClean="0"/>
              <a:t>없으면 추가</a:t>
            </a:r>
            <a:r>
              <a:rPr lang="en-US" altLang="ko-KR" sz="1100" smtClean="0"/>
              <a:t>.</a:t>
            </a:r>
            <a:endParaRPr lang="ko-KR" altLang="en-US" sz="1100"/>
          </a:p>
        </p:txBody>
      </p:sp>
      <p:cxnSp>
        <p:nvCxnSpPr>
          <p:cNvPr id="58" name="직선 화살표 연결선 57"/>
          <p:cNvCxnSpPr>
            <a:stCxn id="43" idx="1"/>
            <a:endCxn id="30" idx="1"/>
          </p:cNvCxnSpPr>
          <p:nvPr/>
        </p:nvCxnSpPr>
        <p:spPr>
          <a:xfrm flipV="1">
            <a:off x="7488934" y="5720045"/>
            <a:ext cx="936103" cy="132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2494</TotalTime>
  <Words>510</Words>
  <Application>Microsoft Office PowerPoint</Application>
  <PresentationFormat>사용자 지정</PresentationFormat>
  <Paragraphs>128</Paragraphs>
  <Slides>3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슬라이드 1</vt:lpstr>
      <vt:lpstr>슬라이드 2</vt:lpstr>
      <vt:lpstr>슬라이드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hjjung</dc:creator>
  <cp:lastModifiedBy>hjjung</cp:lastModifiedBy>
  <cp:revision>530</cp:revision>
  <dcterms:created xsi:type="dcterms:W3CDTF">2019-01-23T00:24:57Z</dcterms:created>
  <dcterms:modified xsi:type="dcterms:W3CDTF">2019-01-25T08:55:16Z</dcterms:modified>
</cp:coreProperties>
</file>