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sldIdLst>
    <p:sldId id="387" r:id="rId3"/>
    <p:sldId id="446" r:id="rId4"/>
    <p:sldId id="551" r:id="rId5"/>
    <p:sldId id="546" r:id="rId6"/>
    <p:sldId id="567" r:id="rId7"/>
    <p:sldId id="566" r:id="rId8"/>
    <p:sldId id="568" r:id="rId9"/>
    <p:sldId id="569" r:id="rId10"/>
    <p:sldId id="570" r:id="rId11"/>
    <p:sldId id="572" r:id="rId12"/>
    <p:sldId id="574" r:id="rId13"/>
    <p:sldId id="575" r:id="rId14"/>
    <p:sldId id="576" r:id="rId15"/>
    <p:sldId id="577" r:id="rId16"/>
    <p:sldId id="578" r:id="rId17"/>
    <p:sldId id="579" r:id="rId18"/>
    <p:sldId id="580" r:id="rId19"/>
    <p:sldId id="581" r:id="rId20"/>
    <p:sldId id="582" r:id="rId21"/>
    <p:sldId id="583" r:id="rId22"/>
    <p:sldId id="585" r:id="rId23"/>
    <p:sldId id="586" r:id="rId24"/>
    <p:sldId id="587" r:id="rId25"/>
    <p:sldId id="573" r:id="rId26"/>
    <p:sldId id="588" r:id="rId27"/>
    <p:sldId id="589" r:id="rId28"/>
    <p:sldId id="590" r:id="rId29"/>
    <p:sldId id="45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소정 김" initials="소김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0" y="72"/>
      </p:cViewPr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13" d="100"/>
          <a:sy n="113" d="100"/>
        </p:scale>
        <p:origin x="3804" y="108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commentAuthors" Target="commentAuthors.xml"  /><Relationship Id="rId32" Type="http://schemas.openxmlformats.org/officeDocument/2006/relationships/presProps" Target="presProps.xml"  /><Relationship Id="rId33" Type="http://schemas.openxmlformats.org/officeDocument/2006/relationships/viewProps" Target="viewProps.xml"  /><Relationship Id="rId34" Type="http://schemas.openxmlformats.org/officeDocument/2006/relationships/theme" Target="theme/theme1.xml"  /><Relationship Id="rId35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9B0D923A-FA5E-476F-B53D-BFDA1087236A}" type="datetime1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68A8F307-451D-47F4-8E76-25A512414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0692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5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6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7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8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9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0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2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3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8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989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6924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33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5901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332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916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2301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881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7328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755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804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7436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1265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7111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861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964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907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5767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453359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8630-F8DE-4B7A-8808-2E7D6E91E4FB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C5BB-B77E-41CF-B146-C4C10BD8A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93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8630-F8DE-4B7A-8808-2E7D6E91E4FB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C5BB-B77E-41CF-B146-C4C10BD8A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66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8630-F8DE-4B7A-8808-2E7D6E91E4FB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C5BB-B77E-41CF-B146-C4C10BD8A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464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537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480485" y="392114"/>
            <a:ext cx="11711516" cy="34925"/>
          </a:xfrm>
          <a:prstGeom prst="rect">
            <a:avLst/>
          </a:prstGeom>
          <a:solidFill>
            <a:srgbClr val="B2C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00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649818" y="176213"/>
            <a:ext cx="2686049" cy="527050"/>
            <a:chOff x="487363" y="176213"/>
            <a:chExt cx="2014537" cy="527050"/>
          </a:xfrm>
        </p:grpSpPr>
        <p:sp>
          <p:nvSpPr>
            <p:cNvPr id="23" name="자유형 22"/>
            <p:cNvSpPr/>
            <p:nvPr userDrawn="1"/>
          </p:nvSpPr>
          <p:spPr bwMode="auto">
            <a:xfrm>
              <a:off x="487363" y="176213"/>
              <a:ext cx="1939925" cy="527050"/>
            </a:xfrm>
            <a:custGeom>
              <a:avLst/>
              <a:gdLst>
                <a:gd name="connsiteX0" fmla="*/ 0 w 1939925"/>
                <a:gd name="connsiteY0" fmla="*/ 0 h 527050"/>
                <a:gd name="connsiteX1" fmla="*/ 1757362 w 1939925"/>
                <a:gd name="connsiteY1" fmla="*/ 0 h 527050"/>
                <a:gd name="connsiteX2" fmla="*/ 1939925 w 1939925"/>
                <a:gd name="connsiteY2" fmla="*/ 0 h 527050"/>
                <a:gd name="connsiteX3" fmla="*/ 1757362 w 1939925"/>
                <a:gd name="connsiteY3" fmla="*/ 527050 h 527050"/>
                <a:gd name="connsiteX4" fmla="*/ 0 w 1939925"/>
                <a:gd name="connsiteY4" fmla="*/ 527050 h 52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9925" h="527050">
                  <a:moveTo>
                    <a:pt x="0" y="0"/>
                  </a:moveTo>
                  <a:lnTo>
                    <a:pt x="1757362" y="0"/>
                  </a:lnTo>
                  <a:lnTo>
                    <a:pt x="1939925" y="0"/>
                  </a:lnTo>
                  <a:lnTo>
                    <a:pt x="1757362" y="527050"/>
                  </a:lnTo>
                  <a:lnTo>
                    <a:pt x="0" y="527050"/>
                  </a:lnTo>
                  <a:close/>
                </a:path>
              </a:pathLst>
            </a:custGeom>
            <a:solidFill>
              <a:srgbClr val="18B5C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eaLnBrk="1" latinLnBrk="1" hangingPunct="1">
                <a:defRPr/>
              </a:pPr>
              <a:endParaRPr lang="ko-KR" altLang="en-US" sz="1800"/>
            </a:p>
          </p:txBody>
        </p:sp>
        <p:sp>
          <p:nvSpPr>
            <p:cNvPr id="24" name="자유형 23"/>
            <p:cNvSpPr>
              <a:spLocks noChangeAspect="1"/>
            </p:cNvSpPr>
            <p:nvPr userDrawn="1"/>
          </p:nvSpPr>
          <p:spPr bwMode="auto">
            <a:xfrm>
              <a:off x="487363" y="666750"/>
              <a:ext cx="1770062" cy="36513"/>
            </a:xfrm>
            <a:custGeom>
              <a:avLst/>
              <a:gdLst>
                <a:gd name="connsiteX0" fmla="*/ 0 w 1770062"/>
                <a:gd name="connsiteY0" fmla="*/ 0 h 36513"/>
                <a:gd name="connsiteX1" fmla="*/ 1757362 w 1770062"/>
                <a:gd name="connsiteY1" fmla="*/ 0 h 36513"/>
                <a:gd name="connsiteX2" fmla="*/ 1770062 w 1770062"/>
                <a:gd name="connsiteY2" fmla="*/ 0 h 36513"/>
                <a:gd name="connsiteX3" fmla="*/ 1757362 w 1770062"/>
                <a:gd name="connsiteY3" fmla="*/ 36513 h 36513"/>
                <a:gd name="connsiteX4" fmla="*/ 0 w 1770062"/>
                <a:gd name="connsiteY4" fmla="*/ 36513 h 36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0062" h="36513">
                  <a:moveTo>
                    <a:pt x="0" y="0"/>
                  </a:moveTo>
                  <a:lnTo>
                    <a:pt x="1757362" y="0"/>
                  </a:lnTo>
                  <a:lnTo>
                    <a:pt x="1770062" y="0"/>
                  </a:lnTo>
                  <a:lnTo>
                    <a:pt x="1757362" y="36513"/>
                  </a:lnTo>
                  <a:lnTo>
                    <a:pt x="0" y="36513"/>
                  </a:lnTo>
                  <a:close/>
                </a:path>
              </a:pathLst>
            </a:custGeom>
            <a:solidFill>
              <a:srgbClr val="09434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eaLnBrk="1" latinLnBrk="1" hangingPunct="1">
                <a:defRPr/>
              </a:pPr>
              <a:endParaRPr lang="ko-KR" altLang="en-US" sz="1800"/>
            </a:p>
          </p:txBody>
        </p:sp>
        <p:sp>
          <p:nvSpPr>
            <p:cNvPr id="8" name="자유형 7"/>
            <p:cNvSpPr>
              <a:spLocks noChangeAspect="1"/>
            </p:cNvSpPr>
            <p:nvPr userDrawn="1"/>
          </p:nvSpPr>
          <p:spPr bwMode="auto">
            <a:xfrm rot="10800000" flipH="1">
              <a:off x="2352675" y="176213"/>
              <a:ext cx="149225" cy="217487"/>
            </a:xfrm>
            <a:custGeom>
              <a:avLst/>
              <a:gdLst>
                <a:gd name="connsiteX0" fmla="*/ 100560 w 201120"/>
                <a:gd name="connsiteY0" fmla="*/ 290789 h 290789"/>
                <a:gd name="connsiteX1" fmla="*/ 201120 w 201120"/>
                <a:gd name="connsiteY1" fmla="*/ 1 h 290789"/>
                <a:gd name="connsiteX2" fmla="*/ 100560 w 201120"/>
                <a:gd name="connsiteY2" fmla="*/ 1 h 290789"/>
                <a:gd name="connsiteX3" fmla="*/ 100560 w 201120"/>
                <a:gd name="connsiteY3" fmla="*/ 0 h 290789"/>
                <a:gd name="connsiteX4" fmla="*/ 0 w 201120"/>
                <a:gd name="connsiteY4" fmla="*/ 0 h 290789"/>
                <a:gd name="connsiteX5" fmla="*/ 100560 w 201120"/>
                <a:gd name="connsiteY5" fmla="*/ 290788 h 29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120" h="290789">
                  <a:moveTo>
                    <a:pt x="100560" y="290789"/>
                  </a:moveTo>
                  <a:lnTo>
                    <a:pt x="201120" y="1"/>
                  </a:lnTo>
                  <a:lnTo>
                    <a:pt x="100560" y="1"/>
                  </a:lnTo>
                  <a:lnTo>
                    <a:pt x="100560" y="0"/>
                  </a:lnTo>
                  <a:lnTo>
                    <a:pt x="0" y="0"/>
                  </a:lnTo>
                  <a:lnTo>
                    <a:pt x="100560" y="290788"/>
                  </a:lnTo>
                  <a:close/>
                </a:path>
              </a:pathLst>
            </a:custGeom>
            <a:solidFill>
              <a:srgbClr val="094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1800"/>
            </a:p>
          </p:txBody>
        </p:sp>
        <p:sp>
          <p:nvSpPr>
            <p:cNvPr id="5" name="TextBox 4"/>
            <p:cNvSpPr txBox="1"/>
            <p:nvPr userDrawn="1"/>
          </p:nvSpPr>
          <p:spPr bwMode="auto">
            <a:xfrm>
              <a:off x="728663" y="200025"/>
              <a:ext cx="1517650" cy="433388"/>
            </a:xfrm>
            <a:prstGeom prst="rect">
              <a:avLst/>
            </a:prstGeom>
            <a:noFill/>
          </p:spPr>
          <p:txBody>
            <a:bodyPr tIns="0" bIns="0" anchor="ctr"/>
            <a:lstStyle/>
            <a:p>
              <a:pPr eaLnBrk="1" latinLnBrk="1" hangingPunct="1">
                <a:defRPr/>
              </a:pPr>
              <a:r>
                <a:rPr lang="ko-KR" altLang="en-US" sz="2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맑은 고딕" panose="020B0503020000020004" pitchFamily="50" charset="-127"/>
                </a:rPr>
                <a:t>학습 목표</a:t>
              </a:r>
            </a:p>
          </p:txBody>
        </p:sp>
      </p:grpSp>
      <p:grpSp>
        <p:nvGrpSpPr>
          <p:cNvPr id="11" name="그룹 10"/>
          <p:cNvGrpSpPr>
            <a:grpSpLocks/>
          </p:cNvGrpSpPr>
          <p:nvPr userDrawn="1"/>
        </p:nvGrpSpPr>
        <p:grpSpPr bwMode="auto">
          <a:xfrm>
            <a:off x="179918" y="146050"/>
            <a:ext cx="783167" cy="587375"/>
            <a:chOff x="351388" y="788188"/>
            <a:chExt cx="586865" cy="586865"/>
          </a:xfrm>
        </p:grpSpPr>
        <p:sp>
          <p:nvSpPr>
            <p:cNvPr id="12" name="타원 11"/>
            <p:cNvSpPr/>
            <p:nvPr userDrawn="1"/>
          </p:nvSpPr>
          <p:spPr>
            <a:xfrm>
              <a:off x="351388" y="788188"/>
              <a:ext cx="586865" cy="586865"/>
            </a:xfrm>
            <a:prstGeom prst="ellipse">
              <a:avLst/>
            </a:prstGeom>
            <a:solidFill>
              <a:srgbClr val="1AC6D8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1800"/>
            </a:p>
          </p:txBody>
        </p:sp>
        <p:sp>
          <p:nvSpPr>
            <p:cNvPr id="13" name="Freeform 59"/>
            <p:cNvSpPr>
              <a:spLocks/>
            </p:cNvSpPr>
            <p:nvPr/>
          </p:nvSpPr>
          <p:spPr bwMode="auto">
            <a:xfrm>
              <a:off x="447195" y="868547"/>
              <a:ext cx="410550" cy="410550"/>
            </a:xfrm>
            <a:custGeom>
              <a:avLst/>
              <a:gdLst>
                <a:gd name="T0" fmla="*/ 410550 w 278"/>
                <a:gd name="T1" fmla="*/ 206752 h 278"/>
                <a:gd name="T2" fmla="*/ 407596 w 278"/>
                <a:gd name="T3" fmla="*/ 248102 h 278"/>
                <a:gd name="T4" fmla="*/ 395782 w 278"/>
                <a:gd name="T5" fmla="*/ 286499 h 278"/>
                <a:gd name="T6" fmla="*/ 375107 w 278"/>
                <a:gd name="T7" fmla="*/ 321942 h 278"/>
                <a:gd name="T8" fmla="*/ 351478 w 278"/>
                <a:gd name="T9" fmla="*/ 351478 h 278"/>
                <a:gd name="T10" fmla="*/ 321942 w 278"/>
                <a:gd name="T11" fmla="*/ 375107 h 278"/>
                <a:gd name="T12" fmla="*/ 286499 w 278"/>
                <a:gd name="T13" fmla="*/ 395782 h 278"/>
                <a:gd name="T14" fmla="*/ 248102 w 278"/>
                <a:gd name="T15" fmla="*/ 407596 h 278"/>
                <a:gd name="T16" fmla="*/ 206752 w 278"/>
                <a:gd name="T17" fmla="*/ 410550 h 278"/>
                <a:gd name="T18" fmla="*/ 186077 w 278"/>
                <a:gd name="T19" fmla="*/ 410550 h 278"/>
                <a:gd name="T20" fmla="*/ 144726 w 278"/>
                <a:gd name="T21" fmla="*/ 401689 h 278"/>
                <a:gd name="T22" fmla="*/ 109283 w 278"/>
                <a:gd name="T23" fmla="*/ 386921 h 278"/>
                <a:gd name="T24" fmla="*/ 76794 w 278"/>
                <a:gd name="T25" fmla="*/ 363292 h 278"/>
                <a:gd name="T26" fmla="*/ 47258 w 278"/>
                <a:gd name="T27" fmla="*/ 336710 h 278"/>
                <a:gd name="T28" fmla="*/ 26582 w 278"/>
                <a:gd name="T29" fmla="*/ 304221 h 278"/>
                <a:gd name="T30" fmla="*/ 8861 w 278"/>
                <a:gd name="T31" fmla="*/ 265824 h 278"/>
                <a:gd name="T32" fmla="*/ 2954 w 278"/>
                <a:gd name="T33" fmla="*/ 227427 h 278"/>
                <a:gd name="T34" fmla="*/ 0 w 278"/>
                <a:gd name="T35" fmla="*/ 206752 h 278"/>
                <a:gd name="T36" fmla="*/ 5907 w 278"/>
                <a:gd name="T37" fmla="*/ 165401 h 278"/>
                <a:gd name="T38" fmla="*/ 17722 w 278"/>
                <a:gd name="T39" fmla="*/ 127005 h 278"/>
                <a:gd name="T40" fmla="*/ 35443 w 278"/>
                <a:gd name="T41" fmla="*/ 91562 h 278"/>
                <a:gd name="T42" fmla="*/ 62026 w 278"/>
                <a:gd name="T43" fmla="*/ 62026 h 278"/>
                <a:gd name="T44" fmla="*/ 91562 w 278"/>
                <a:gd name="T45" fmla="*/ 35443 h 278"/>
                <a:gd name="T46" fmla="*/ 127005 w 278"/>
                <a:gd name="T47" fmla="*/ 17722 h 278"/>
                <a:gd name="T48" fmla="*/ 165401 w 278"/>
                <a:gd name="T49" fmla="*/ 5907 h 278"/>
                <a:gd name="T50" fmla="*/ 206752 w 278"/>
                <a:gd name="T51" fmla="*/ 0 h 278"/>
                <a:gd name="T52" fmla="*/ 227427 w 278"/>
                <a:gd name="T53" fmla="*/ 2954 h 278"/>
                <a:gd name="T54" fmla="*/ 265824 w 278"/>
                <a:gd name="T55" fmla="*/ 8861 h 278"/>
                <a:gd name="T56" fmla="*/ 304221 w 278"/>
                <a:gd name="T57" fmla="*/ 26582 h 278"/>
                <a:gd name="T58" fmla="*/ 336710 w 278"/>
                <a:gd name="T59" fmla="*/ 47258 h 278"/>
                <a:gd name="T60" fmla="*/ 363292 w 278"/>
                <a:gd name="T61" fmla="*/ 73840 h 278"/>
                <a:gd name="T62" fmla="*/ 386921 w 278"/>
                <a:gd name="T63" fmla="*/ 109283 h 278"/>
                <a:gd name="T64" fmla="*/ 401689 w 278"/>
                <a:gd name="T65" fmla="*/ 144726 h 278"/>
                <a:gd name="T66" fmla="*/ 410550 w 278"/>
                <a:gd name="T67" fmla="*/ 186077 h 278"/>
                <a:gd name="T68" fmla="*/ 410550 w 278"/>
                <a:gd name="T69" fmla="*/ 206752 h 27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78" h="278">
                  <a:moveTo>
                    <a:pt x="278" y="140"/>
                  </a:moveTo>
                  <a:lnTo>
                    <a:pt x="278" y="140"/>
                  </a:lnTo>
                  <a:lnTo>
                    <a:pt x="278" y="154"/>
                  </a:lnTo>
                  <a:lnTo>
                    <a:pt x="276" y="168"/>
                  </a:lnTo>
                  <a:lnTo>
                    <a:pt x="272" y="180"/>
                  </a:lnTo>
                  <a:lnTo>
                    <a:pt x="268" y="194"/>
                  </a:lnTo>
                  <a:lnTo>
                    <a:pt x="262" y="206"/>
                  </a:lnTo>
                  <a:lnTo>
                    <a:pt x="254" y="218"/>
                  </a:lnTo>
                  <a:lnTo>
                    <a:pt x="246" y="228"/>
                  </a:lnTo>
                  <a:lnTo>
                    <a:pt x="238" y="238"/>
                  </a:lnTo>
                  <a:lnTo>
                    <a:pt x="228" y="246"/>
                  </a:lnTo>
                  <a:lnTo>
                    <a:pt x="218" y="254"/>
                  </a:lnTo>
                  <a:lnTo>
                    <a:pt x="206" y="262"/>
                  </a:lnTo>
                  <a:lnTo>
                    <a:pt x="194" y="268"/>
                  </a:lnTo>
                  <a:lnTo>
                    <a:pt x="180" y="272"/>
                  </a:lnTo>
                  <a:lnTo>
                    <a:pt x="168" y="276"/>
                  </a:lnTo>
                  <a:lnTo>
                    <a:pt x="154" y="278"/>
                  </a:lnTo>
                  <a:lnTo>
                    <a:pt x="140" y="278"/>
                  </a:lnTo>
                  <a:lnTo>
                    <a:pt x="126" y="278"/>
                  </a:lnTo>
                  <a:lnTo>
                    <a:pt x="112" y="276"/>
                  </a:lnTo>
                  <a:lnTo>
                    <a:pt x="98" y="272"/>
                  </a:lnTo>
                  <a:lnTo>
                    <a:pt x="86" y="268"/>
                  </a:lnTo>
                  <a:lnTo>
                    <a:pt x="74" y="262"/>
                  </a:lnTo>
                  <a:lnTo>
                    <a:pt x="62" y="254"/>
                  </a:lnTo>
                  <a:lnTo>
                    <a:pt x="52" y="246"/>
                  </a:lnTo>
                  <a:lnTo>
                    <a:pt x="42" y="238"/>
                  </a:lnTo>
                  <a:lnTo>
                    <a:pt x="32" y="228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0"/>
                  </a:lnTo>
                  <a:lnTo>
                    <a:pt x="4" y="168"/>
                  </a:lnTo>
                  <a:lnTo>
                    <a:pt x="2" y="154"/>
                  </a:lnTo>
                  <a:lnTo>
                    <a:pt x="0" y="140"/>
                  </a:lnTo>
                  <a:lnTo>
                    <a:pt x="2" y="126"/>
                  </a:lnTo>
                  <a:lnTo>
                    <a:pt x="4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4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8"/>
                  </a:lnTo>
                  <a:lnTo>
                    <a:pt x="86" y="12"/>
                  </a:lnTo>
                  <a:lnTo>
                    <a:pt x="98" y="6"/>
                  </a:lnTo>
                  <a:lnTo>
                    <a:pt x="112" y="4"/>
                  </a:lnTo>
                  <a:lnTo>
                    <a:pt x="126" y="2"/>
                  </a:lnTo>
                  <a:lnTo>
                    <a:pt x="140" y="0"/>
                  </a:lnTo>
                  <a:lnTo>
                    <a:pt x="154" y="2"/>
                  </a:lnTo>
                  <a:lnTo>
                    <a:pt x="168" y="4"/>
                  </a:lnTo>
                  <a:lnTo>
                    <a:pt x="180" y="6"/>
                  </a:lnTo>
                  <a:lnTo>
                    <a:pt x="194" y="12"/>
                  </a:lnTo>
                  <a:lnTo>
                    <a:pt x="206" y="18"/>
                  </a:lnTo>
                  <a:lnTo>
                    <a:pt x="218" y="24"/>
                  </a:lnTo>
                  <a:lnTo>
                    <a:pt x="228" y="32"/>
                  </a:lnTo>
                  <a:lnTo>
                    <a:pt x="238" y="42"/>
                  </a:lnTo>
                  <a:lnTo>
                    <a:pt x="246" y="50"/>
                  </a:lnTo>
                  <a:lnTo>
                    <a:pt x="254" y="62"/>
                  </a:lnTo>
                  <a:lnTo>
                    <a:pt x="262" y="74"/>
                  </a:lnTo>
                  <a:lnTo>
                    <a:pt x="268" y="86"/>
                  </a:lnTo>
                  <a:lnTo>
                    <a:pt x="272" y="98"/>
                  </a:lnTo>
                  <a:lnTo>
                    <a:pt x="276" y="112"/>
                  </a:lnTo>
                  <a:lnTo>
                    <a:pt x="278" y="126"/>
                  </a:lnTo>
                  <a:lnTo>
                    <a:pt x="278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4" name="Freeform 60"/>
            <p:cNvSpPr>
              <a:spLocks/>
            </p:cNvSpPr>
            <p:nvPr/>
          </p:nvSpPr>
          <p:spPr bwMode="auto">
            <a:xfrm>
              <a:off x="470824" y="892175"/>
              <a:ext cx="366245" cy="366246"/>
            </a:xfrm>
            <a:custGeom>
              <a:avLst/>
              <a:gdLst>
                <a:gd name="T0" fmla="*/ 366245 w 248"/>
                <a:gd name="T1" fmla="*/ 183123 h 248"/>
                <a:gd name="T2" fmla="*/ 366245 w 248"/>
                <a:gd name="T3" fmla="*/ 183123 h 248"/>
                <a:gd name="T4" fmla="*/ 366245 w 248"/>
                <a:gd name="T5" fmla="*/ 200845 h 248"/>
                <a:gd name="T6" fmla="*/ 363291 w 248"/>
                <a:gd name="T7" fmla="*/ 218566 h 248"/>
                <a:gd name="T8" fmla="*/ 357384 w 248"/>
                <a:gd name="T9" fmla="*/ 236288 h 248"/>
                <a:gd name="T10" fmla="*/ 351477 w 248"/>
                <a:gd name="T11" fmla="*/ 254009 h 248"/>
                <a:gd name="T12" fmla="*/ 333756 w 248"/>
                <a:gd name="T13" fmla="*/ 283545 h 248"/>
                <a:gd name="T14" fmla="*/ 313080 w 248"/>
                <a:gd name="T15" fmla="*/ 313081 h 248"/>
                <a:gd name="T16" fmla="*/ 283545 w 248"/>
                <a:gd name="T17" fmla="*/ 333756 h 248"/>
                <a:gd name="T18" fmla="*/ 254009 w 248"/>
                <a:gd name="T19" fmla="*/ 351478 h 248"/>
                <a:gd name="T20" fmla="*/ 236287 w 248"/>
                <a:gd name="T21" fmla="*/ 357385 h 248"/>
                <a:gd name="T22" fmla="*/ 218566 w 248"/>
                <a:gd name="T23" fmla="*/ 360339 h 248"/>
                <a:gd name="T24" fmla="*/ 200844 w 248"/>
                <a:gd name="T25" fmla="*/ 363292 h 248"/>
                <a:gd name="T26" fmla="*/ 183123 w 248"/>
                <a:gd name="T27" fmla="*/ 366246 h 248"/>
                <a:gd name="T28" fmla="*/ 183123 w 248"/>
                <a:gd name="T29" fmla="*/ 366246 h 248"/>
                <a:gd name="T30" fmla="*/ 162447 w 248"/>
                <a:gd name="T31" fmla="*/ 363292 h 248"/>
                <a:gd name="T32" fmla="*/ 144726 w 248"/>
                <a:gd name="T33" fmla="*/ 360339 h 248"/>
                <a:gd name="T34" fmla="*/ 127004 w 248"/>
                <a:gd name="T35" fmla="*/ 357385 h 248"/>
                <a:gd name="T36" fmla="*/ 112236 w 248"/>
                <a:gd name="T37" fmla="*/ 351478 h 248"/>
                <a:gd name="T38" fmla="*/ 79747 w 248"/>
                <a:gd name="T39" fmla="*/ 333756 h 248"/>
                <a:gd name="T40" fmla="*/ 53165 w 248"/>
                <a:gd name="T41" fmla="*/ 313081 h 248"/>
                <a:gd name="T42" fmla="*/ 29536 w 248"/>
                <a:gd name="T43" fmla="*/ 283545 h 248"/>
                <a:gd name="T44" fmla="*/ 14768 w 248"/>
                <a:gd name="T45" fmla="*/ 254009 h 248"/>
                <a:gd name="T46" fmla="*/ 8861 w 248"/>
                <a:gd name="T47" fmla="*/ 236288 h 248"/>
                <a:gd name="T48" fmla="*/ 2954 w 248"/>
                <a:gd name="T49" fmla="*/ 218566 h 248"/>
                <a:gd name="T50" fmla="*/ 0 w 248"/>
                <a:gd name="T51" fmla="*/ 200845 h 248"/>
                <a:gd name="T52" fmla="*/ 0 w 248"/>
                <a:gd name="T53" fmla="*/ 183123 h 248"/>
                <a:gd name="T54" fmla="*/ 0 w 248"/>
                <a:gd name="T55" fmla="*/ 183123 h 248"/>
                <a:gd name="T56" fmla="*/ 0 w 248"/>
                <a:gd name="T57" fmla="*/ 162448 h 248"/>
                <a:gd name="T58" fmla="*/ 2954 w 248"/>
                <a:gd name="T59" fmla="*/ 144726 h 248"/>
                <a:gd name="T60" fmla="*/ 8861 w 248"/>
                <a:gd name="T61" fmla="*/ 127005 h 248"/>
                <a:gd name="T62" fmla="*/ 14768 w 248"/>
                <a:gd name="T63" fmla="*/ 112237 h 248"/>
                <a:gd name="T64" fmla="*/ 29536 w 248"/>
                <a:gd name="T65" fmla="*/ 79747 h 248"/>
                <a:gd name="T66" fmla="*/ 53165 w 248"/>
                <a:gd name="T67" fmla="*/ 53165 h 248"/>
                <a:gd name="T68" fmla="*/ 79747 w 248"/>
                <a:gd name="T69" fmla="*/ 29536 h 248"/>
                <a:gd name="T70" fmla="*/ 112236 w 248"/>
                <a:gd name="T71" fmla="*/ 14768 h 248"/>
                <a:gd name="T72" fmla="*/ 127004 w 248"/>
                <a:gd name="T73" fmla="*/ 5907 h 248"/>
                <a:gd name="T74" fmla="*/ 144726 w 248"/>
                <a:gd name="T75" fmla="*/ 2954 h 248"/>
                <a:gd name="T76" fmla="*/ 162447 w 248"/>
                <a:gd name="T77" fmla="*/ 0 h 248"/>
                <a:gd name="T78" fmla="*/ 183123 w 248"/>
                <a:gd name="T79" fmla="*/ 0 h 248"/>
                <a:gd name="T80" fmla="*/ 183123 w 248"/>
                <a:gd name="T81" fmla="*/ 0 h 248"/>
                <a:gd name="T82" fmla="*/ 200844 w 248"/>
                <a:gd name="T83" fmla="*/ 0 h 248"/>
                <a:gd name="T84" fmla="*/ 218566 w 248"/>
                <a:gd name="T85" fmla="*/ 2954 h 248"/>
                <a:gd name="T86" fmla="*/ 236287 w 248"/>
                <a:gd name="T87" fmla="*/ 5907 h 248"/>
                <a:gd name="T88" fmla="*/ 254009 w 248"/>
                <a:gd name="T89" fmla="*/ 14768 h 248"/>
                <a:gd name="T90" fmla="*/ 283545 w 248"/>
                <a:gd name="T91" fmla="*/ 29536 h 248"/>
                <a:gd name="T92" fmla="*/ 313080 w 248"/>
                <a:gd name="T93" fmla="*/ 53165 h 248"/>
                <a:gd name="T94" fmla="*/ 333756 w 248"/>
                <a:gd name="T95" fmla="*/ 79747 h 248"/>
                <a:gd name="T96" fmla="*/ 351477 w 248"/>
                <a:gd name="T97" fmla="*/ 112237 h 248"/>
                <a:gd name="T98" fmla="*/ 357384 w 248"/>
                <a:gd name="T99" fmla="*/ 127005 h 248"/>
                <a:gd name="T100" fmla="*/ 363291 w 248"/>
                <a:gd name="T101" fmla="*/ 144726 h 248"/>
                <a:gd name="T102" fmla="*/ 366245 w 248"/>
                <a:gd name="T103" fmla="*/ 162448 h 248"/>
                <a:gd name="T104" fmla="*/ 366245 w 248"/>
                <a:gd name="T105" fmla="*/ 183123 h 248"/>
                <a:gd name="T106" fmla="*/ 366245 w 248"/>
                <a:gd name="T107" fmla="*/ 183123 h 24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48" h="248">
                  <a:moveTo>
                    <a:pt x="248" y="124"/>
                  </a:moveTo>
                  <a:lnTo>
                    <a:pt x="248" y="124"/>
                  </a:lnTo>
                  <a:lnTo>
                    <a:pt x="248" y="136"/>
                  </a:lnTo>
                  <a:lnTo>
                    <a:pt x="246" y="148"/>
                  </a:lnTo>
                  <a:lnTo>
                    <a:pt x="242" y="160"/>
                  </a:lnTo>
                  <a:lnTo>
                    <a:pt x="238" y="172"/>
                  </a:lnTo>
                  <a:lnTo>
                    <a:pt x="226" y="192"/>
                  </a:lnTo>
                  <a:lnTo>
                    <a:pt x="212" y="212"/>
                  </a:lnTo>
                  <a:lnTo>
                    <a:pt x="192" y="226"/>
                  </a:lnTo>
                  <a:lnTo>
                    <a:pt x="172" y="238"/>
                  </a:lnTo>
                  <a:lnTo>
                    <a:pt x="160" y="242"/>
                  </a:lnTo>
                  <a:lnTo>
                    <a:pt x="148" y="244"/>
                  </a:lnTo>
                  <a:lnTo>
                    <a:pt x="136" y="246"/>
                  </a:lnTo>
                  <a:lnTo>
                    <a:pt x="124" y="248"/>
                  </a:lnTo>
                  <a:lnTo>
                    <a:pt x="110" y="246"/>
                  </a:lnTo>
                  <a:lnTo>
                    <a:pt x="98" y="244"/>
                  </a:lnTo>
                  <a:lnTo>
                    <a:pt x="86" y="242"/>
                  </a:lnTo>
                  <a:lnTo>
                    <a:pt x="76" y="238"/>
                  </a:lnTo>
                  <a:lnTo>
                    <a:pt x="54" y="226"/>
                  </a:lnTo>
                  <a:lnTo>
                    <a:pt x="36" y="212"/>
                  </a:lnTo>
                  <a:lnTo>
                    <a:pt x="20" y="192"/>
                  </a:lnTo>
                  <a:lnTo>
                    <a:pt x="10" y="172"/>
                  </a:lnTo>
                  <a:lnTo>
                    <a:pt x="6" y="160"/>
                  </a:lnTo>
                  <a:lnTo>
                    <a:pt x="2" y="148"/>
                  </a:lnTo>
                  <a:lnTo>
                    <a:pt x="0" y="136"/>
                  </a:lnTo>
                  <a:lnTo>
                    <a:pt x="0" y="124"/>
                  </a:lnTo>
                  <a:lnTo>
                    <a:pt x="0" y="110"/>
                  </a:lnTo>
                  <a:lnTo>
                    <a:pt x="2" y="98"/>
                  </a:lnTo>
                  <a:lnTo>
                    <a:pt x="6" y="86"/>
                  </a:lnTo>
                  <a:lnTo>
                    <a:pt x="10" y="76"/>
                  </a:lnTo>
                  <a:lnTo>
                    <a:pt x="20" y="54"/>
                  </a:lnTo>
                  <a:lnTo>
                    <a:pt x="36" y="36"/>
                  </a:lnTo>
                  <a:lnTo>
                    <a:pt x="54" y="20"/>
                  </a:lnTo>
                  <a:lnTo>
                    <a:pt x="76" y="10"/>
                  </a:lnTo>
                  <a:lnTo>
                    <a:pt x="86" y="4"/>
                  </a:lnTo>
                  <a:lnTo>
                    <a:pt x="98" y="2"/>
                  </a:lnTo>
                  <a:lnTo>
                    <a:pt x="110" y="0"/>
                  </a:lnTo>
                  <a:lnTo>
                    <a:pt x="124" y="0"/>
                  </a:lnTo>
                  <a:lnTo>
                    <a:pt x="136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2" y="10"/>
                  </a:lnTo>
                  <a:lnTo>
                    <a:pt x="192" y="20"/>
                  </a:lnTo>
                  <a:lnTo>
                    <a:pt x="212" y="36"/>
                  </a:lnTo>
                  <a:lnTo>
                    <a:pt x="226" y="54"/>
                  </a:lnTo>
                  <a:lnTo>
                    <a:pt x="238" y="76"/>
                  </a:lnTo>
                  <a:lnTo>
                    <a:pt x="242" y="86"/>
                  </a:lnTo>
                  <a:lnTo>
                    <a:pt x="246" y="98"/>
                  </a:lnTo>
                  <a:lnTo>
                    <a:pt x="248" y="110"/>
                  </a:lnTo>
                  <a:lnTo>
                    <a:pt x="248" y="124"/>
                  </a:lnTo>
                  <a:close/>
                </a:path>
              </a:pathLst>
            </a:custGeom>
            <a:solidFill>
              <a:srgbClr val="1AC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5" name="Freeform 61"/>
            <p:cNvSpPr>
              <a:spLocks/>
            </p:cNvSpPr>
            <p:nvPr/>
          </p:nvSpPr>
          <p:spPr bwMode="auto">
            <a:xfrm>
              <a:off x="497406" y="918758"/>
              <a:ext cx="313081" cy="313081"/>
            </a:xfrm>
            <a:custGeom>
              <a:avLst/>
              <a:gdLst>
                <a:gd name="T0" fmla="*/ 313081 w 212"/>
                <a:gd name="T1" fmla="*/ 156541 h 212"/>
                <a:gd name="T2" fmla="*/ 313081 w 212"/>
                <a:gd name="T3" fmla="*/ 156541 h 212"/>
                <a:gd name="T4" fmla="*/ 310127 w 212"/>
                <a:gd name="T5" fmla="*/ 186076 h 212"/>
                <a:gd name="T6" fmla="*/ 301267 w 212"/>
                <a:gd name="T7" fmla="*/ 215612 h 212"/>
                <a:gd name="T8" fmla="*/ 286499 w 212"/>
                <a:gd name="T9" fmla="*/ 242195 h 212"/>
                <a:gd name="T10" fmla="*/ 265823 w 212"/>
                <a:gd name="T11" fmla="*/ 265823 h 212"/>
                <a:gd name="T12" fmla="*/ 242195 w 212"/>
                <a:gd name="T13" fmla="*/ 286499 h 212"/>
                <a:gd name="T14" fmla="*/ 215612 w 212"/>
                <a:gd name="T15" fmla="*/ 301267 h 212"/>
                <a:gd name="T16" fmla="*/ 186076 w 212"/>
                <a:gd name="T17" fmla="*/ 310127 h 212"/>
                <a:gd name="T18" fmla="*/ 156541 w 212"/>
                <a:gd name="T19" fmla="*/ 313081 h 212"/>
                <a:gd name="T20" fmla="*/ 156541 w 212"/>
                <a:gd name="T21" fmla="*/ 313081 h 212"/>
                <a:gd name="T22" fmla="*/ 124051 w 212"/>
                <a:gd name="T23" fmla="*/ 310127 h 212"/>
                <a:gd name="T24" fmla="*/ 94515 w 212"/>
                <a:gd name="T25" fmla="*/ 301267 h 212"/>
                <a:gd name="T26" fmla="*/ 67933 w 212"/>
                <a:gd name="T27" fmla="*/ 286499 h 212"/>
                <a:gd name="T28" fmla="*/ 44304 w 212"/>
                <a:gd name="T29" fmla="*/ 265823 h 212"/>
                <a:gd name="T30" fmla="*/ 26582 w 212"/>
                <a:gd name="T31" fmla="*/ 242195 h 212"/>
                <a:gd name="T32" fmla="*/ 11814 w 212"/>
                <a:gd name="T33" fmla="*/ 215612 h 212"/>
                <a:gd name="T34" fmla="*/ 2954 w 212"/>
                <a:gd name="T35" fmla="*/ 186076 h 212"/>
                <a:gd name="T36" fmla="*/ 0 w 212"/>
                <a:gd name="T37" fmla="*/ 156541 h 212"/>
                <a:gd name="T38" fmla="*/ 0 w 212"/>
                <a:gd name="T39" fmla="*/ 156541 h 212"/>
                <a:gd name="T40" fmla="*/ 2954 w 212"/>
                <a:gd name="T41" fmla="*/ 124051 h 212"/>
                <a:gd name="T42" fmla="*/ 11814 w 212"/>
                <a:gd name="T43" fmla="*/ 94515 h 212"/>
                <a:gd name="T44" fmla="*/ 26582 w 212"/>
                <a:gd name="T45" fmla="*/ 67933 h 212"/>
                <a:gd name="T46" fmla="*/ 44304 w 212"/>
                <a:gd name="T47" fmla="*/ 44304 h 212"/>
                <a:gd name="T48" fmla="*/ 67933 w 212"/>
                <a:gd name="T49" fmla="*/ 26582 h 212"/>
                <a:gd name="T50" fmla="*/ 94515 w 212"/>
                <a:gd name="T51" fmla="*/ 11814 h 212"/>
                <a:gd name="T52" fmla="*/ 124051 w 212"/>
                <a:gd name="T53" fmla="*/ 2954 h 212"/>
                <a:gd name="T54" fmla="*/ 156541 w 212"/>
                <a:gd name="T55" fmla="*/ 0 h 212"/>
                <a:gd name="T56" fmla="*/ 156541 w 212"/>
                <a:gd name="T57" fmla="*/ 0 h 212"/>
                <a:gd name="T58" fmla="*/ 186076 w 212"/>
                <a:gd name="T59" fmla="*/ 2954 h 212"/>
                <a:gd name="T60" fmla="*/ 215612 w 212"/>
                <a:gd name="T61" fmla="*/ 11814 h 212"/>
                <a:gd name="T62" fmla="*/ 242195 w 212"/>
                <a:gd name="T63" fmla="*/ 26582 h 212"/>
                <a:gd name="T64" fmla="*/ 265823 w 212"/>
                <a:gd name="T65" fmla="*/ 44304 h 212"/>
                <a:gd name="T66" fmla="*/ 286499 w 212"/>
                <a:gd name="T67" fmla="*/ 67933 h 212"/>
                <a:gd name="T68" fmla="*/ 301267 w 212"/>
                <a:gd name="T69" fmla="*/ 94515 h 212"/>
                <a:gd name="T70" fmla="*/ 310127 w 212"/>
                <a:gd name="T71" fmla="*/ 124051 h 212"/>
                <a:gd name="T72" fmla="*/ 313081 w 212"/>
                <a:gd name="T73" fmla="*/ 156541 h 212"/>
                <a:gd name="T74" fmla="*/ 313081 w 212"/>
                <a:gd name="T75" fmla="*/ 156541 h 21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2" h="212">
                  <a:moveTo>
                    <a:pt x="212" y="106"/>
                  </a:moveTo>
                  <a:lnTo>
                    <a:pt x="212" y="106"/>
                  </a:lnTo>
                  <a:lnTo>
                    <a:pt x="210" y="126"/>
                  </a:lnTo>
                  <a:lnTo>
                    <a:pt x="204" y="146"/>
                  </a:lnTo>
                  <a:lnTo>
                    <a:pt x="194" y="164"/>
                  </a:lnTo>
                  <a:lnTo>
                    <a:pt x="180" y="180"/>
                  </a:lnTo>
                  <a:lnTo>
                    <a:pt x="164" y="194"/>
                  </a:lnTo>
                  <a:lnTo>
                    <a:pt x="146" y="204"/>
                  </a:lnTo>
                  <a:lnTo>
                    <a:pt x="126" y="210"/>
                  </a:lnTo>
                  <a:lnTo>
                    <a:pt x="106" y="212"/>
                  </a:lnTo>
                  <a:lnTo>
                    <a:pt x="84" y="210"/>
                  </a:lnTo>
                  <a:lnTo>
                    <a:pt x="64" y="204"/>
                  </a:lnTo>
                  <a:lnTo>
                    <a:pt x="46" y="194"/>
                  </a:lnTo>
                  <a:lnTo>
                    <a:pt x="30" y="180"/>
                  </a:lnTo>
                  <a:lnTo>
                    <a:pt x="18" y="164"/>
                  </a:lnTo>
                  <a:lnTo>
                    <a:pt x="8" y="146"/>
                  </a:lnTo>
                  <a:lnTo>
                    <a:pt x="2" y="126"/>
                  </a:lnTo>
                  <a:lnTo>
                    <a:pt x="0" y="106"/>
                  </a:lnTo>
                  <a:lnTo>
                    <a:pt x="2" y="84"/>
                  </a:lnTo>
                  <a:lnTo>
                    <a:pt x="8" y="64"/>
                  </a:lnTo>
                  <a:lnTo>
                    <a:pt x="18" y="46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4" y="8"/>
                  </a:lnTo>
                  <a:lnTo>
                    <a:pt x="84" y="2"/>
                  </a:lnTo>
                  <a:lnTo>
                    <a:pt x="106" y="0"/>
                  </a:lnTo>
                  <a:lnTo>
                    <a:pt x="126" y="2"/>
                  </a:lnTo>
                  <a:lnTo>
                    <a:pt x="146" y="8"/>
                  </a:lnTo>
                  <a:lnTo>
                    <a:pt x="164" y="18"/>
                  </a:lnTo>
                  <a:lnTo>
                    <a:pt x="180" y="30"/>
                  </a:lnTo>
                  <a:lnTo>
                    <a:pt x="194" y="46"/>
                  </a:lnTo>
                  <a:lnTo>
                    <a:pt x="204" y="64"/>
                  </a:lnTo>
                  <a:lnTo>
                    <a:pt x="210" y="84"/>
                  </a:lnTo>
                  <a:lnTo>
                    <a:pt x="212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6" name="Freeform 62"/>
            <p:cNvSpPr>
              <a:spLocks/>
            </p:cNvSpPr>
            <p:nvPr/>
          </p:nvSpPr>
          <p:spPr bwMode="auto">
            <a:xfrm>
              <a:off x="553524" y="974876"/>
              <a:ext cx="200845" cy="197891"/>
            </a:xfrm>
            <a:custGeom>
              <a:avLst/>
              <a:gdLst>
                <a:gd name="T0" fmla="*/ 200845 w 136"/>
                <a:gd name="T1" fmla="*/ 100422 h 134"/>
                <a:gd name="T2" fmla="*/ 200845 w 136"/>
                <a:gd name="T3" fmla="*/ 100422 h 134"/>
                <a:gd name="T4" fmla="*/ 197891 w 136"/>
                <a:gd name="T5" fmla="*/ 118144 h 134"/>
                <a:gd name="T6" fmla="*/ 191984 w 136"/>
                <a:gd name="T7" fmla="*/ 138819 h 134"/>
                <a:gd name="T8" fmla="*/ 183123 w 136"/>
                <a:gd name="T9" fmla="*/ 156541 h 134"/>
                <a:gd name="T10" fmla="*/ 171309 w 136"/>
                <a:gd name="T11" fmla="*/ 171309 h 134"/>
                <a:gd name="T12" fmla="*/ 156541 w 136"/>
                <a:gd name="T13" fmla="*/ 183123 h 134"/>
                <a:gd name="T14" fmla="*/ 138819 w 136"/>
                <a:gd name="T15" fmla="*/ 191984 h 134"/>
                <a:gd name="T16" fmla="*/ 121098 w 136"/>
                <a:gd name="T17" fmla="*/ 197891 h 134"/>
                <a:gd name="T18" fmla="*/ 100423 w 136"/>
                <a:gd name="T19" fmla="*/ 197891 h 134"/>
                <a:gd name="T20" fmla="*/ 100423 w 136"/>
                <a:gd name="T21" fmla="*/ 197891 h 134"/>
                <a:gd name="T22" fmla="*/ 79747 w 136"/>
                <a:gd name="T23" fmla="*/ 197891 h 134"/>
                <a:gd name="T24" fmla="*/ 62026 w 136"/>
                <a:gd name="T25" fmla="*/ 191984 h 134"/>
                <a:gd name="T26" fmla="*/ 44304 w 136"/>
                <a:gd name="T27" fmla="*/ 183123 h 134"/>
                <a:gd name="T28" fmla="*/ 29536 w 136"/>
                <a:gd name="T29" fmla="*/ 171309 h 134"/>
                <a:gd name="T30" fmla="*/ 17722 w 136"/>
                <a:gd name="T31" fmla="*/ 156541 h 134"/>
                <a:gd name="T32" fmla="*/ 8861 w 136"/>
                <a:gd name="T33" fmla="*/ 138819 h 134"/>
                <a:gd name="T34" fmla="*/ 2954 w 136"/>
                <a:gd name="T35" fmla="*/ 118144 h 134"/>
                <a:gd name="T36" fmla="*/ 0 w 136"/>
                <a:gd name="T37" fmla="*/ 100422 h 134"/>
                <a:gd name="T38" fmla="*/ 0 w 136"/>
                <a:gd name="T39" fmla="*/ 100422 h 134"/>
                <a:gd name="T40" fmla="*/ 2954 w 136"/>
                <a:gd name="T41" fmla="*/ 79747 h 134"/>
                <a:gd name="T42" fmla="*/ 8861 w 136"/>
                <a:gd name="T43" fmla="*/ 62026 h 134"/>
                <a:gd name="T44" fmla="*/ 17722 w 136"/>
                <a:gd name="T45" fmla="*/ 44304 h 134"/>
                <a:gd name="T46" fmla="*/ 29536 w 136"/>
                <a:gd name="T47" fmla="*/ 29536 h 134"/>
                <a:gd name="T48" fmla="*/ 44304 w 136"/>
                <a:gd name="T49" fmla="*/ 17722 h 134"/>
                <a:gd name="T50" fmla="*/ 62026 w 136"/>
                <a:gd name="T51" fmla="*/ 8861 h 134"/>
                <a:gd name="T52" fmla="*/ 79747 w 136"/>
                <a:gd name="T53" fmla="*/ 2954 h 134"/>
                <a:gd name="T54" fmla="*/ 100423 w 136"/>
                <a:gd name="T55" fmla="*/ 0 h 134"/>
                <a:gd name="T56" fmla="*/ 100423 w 136"/>
                <a:gd name="T57" fmla="*/ 0 h 134"/>
                <a:gd name="T58" fmla="*/ 121098 w 136"/>
                <a:gd name="T59" fmla="*/ 2954 h 134"/>
                <a:gd name="T60" fmla="*/ 138819 w 136"/>
                <a:gd name="T61" fmla="*/ 8861 h 134"/>
                <a:gd name="T62" fmla="*/ 156541 w 136"/>
                <a:gd name="T63" fmla="*/ 17722 h 134"/>
                <a:gd name="T64" fmla="*/ 171309 w 136"/>
                <a:gd name="T65" fmla="*/ 29536 h 134"/>
                <a:gd name="T66" fmla="*/ 183123 w 136"/>
                <a:gd name="T67" fmla="*/ 44304 h 134"/>
                <a:gd name="T68" fmla="*/ 191984 w 136"/>
                <a:gd name="T69" fmla="*/ 62026 h 134"/>
                <a:gd name="T70" fmla="*/ 197891 w 136"/>
                <a:gd name="T71" fmla="*/ 79747 h 134"/>
                <a:gd name="T72" fmla="*/ 200845 w 136"/>
                <a:gd name="T73" fmla="*/ 100422 h 134"/>
                <a:gd name="T74" fmla="*/ 200845 w 136"/>
                <a:gd name="T75" fmla="*/ 100422 h 13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36" h="134">
                  <a:moveTo>
                    <a:pt x="136" y="68"/>
                  </a:moveTo>
                  <a:lnTo>
                    <a:pt x="136" y="68"/>
                  </a:lnTo>
                  <a:lnTo>
                    <a:pt x="134" y="80"/>
                  </a:lnTo>
                  <a:lnTo>
                    <a:pt x="130" y="94"/>
                  </a:lnTo>
                  <a:lnTo>
                    <a:pt x="124" y="106"/>
                  </a:lnTo>
                  <a:lnTo>
                    <a:pt x="116" y="116"/>
                  </a:lnTo>
                  <a:lnTo>
                    <a:pt x="106" y="124"/>
                  </a:lnTo>
                  <a:lnTo>
                    <a:pt x="94" y="130"/>
                  </a:lnTo>
                  <a:lnTo>
                    <a:pt x="82" y="134"/>
                  </a:lnTo>
                  <a:lnTo>
                    <a:pt x="68" y="134"/>
                  </a:lnTo>
                  <a:lnTo>
                    <a:pt x="54" y="134"/>
                  </a:lnTo>
                  <a:lnTo>
                    <a:pt x="42" y="130"/>
                  </a:lnTo>
                  <a:lnTo>
                    <a:pt x="30" y="124"/>
                  </a:lnTo>
                  <a:lnTo>
                    <a:pt x="20" y="116"/>
                  </a:lnTo>
                  <a:lnTo>
                    <a:pt x="12" y="106"/>
                  </a:lnTo>
                  <a:lnTo>
                    <a:pt x="6" y="94"/>
                  </a:lnTo>
                  <a:lnTo>
                    <a:pt x="2" y="80"/>
                  </a:lnTo>
                  <a:lnTo>
                    <a:pt x="0" y="68"/>
                  </a:lnTo>
                  <a:lnTo>
                    <a:pt x="2" y="54"/>
                  </a:lnTo>
                  <a:lnTo>
                    <a:pt x="6" y="42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0" y="12"/>
                  </a:lnTo>
                  <a:lnTo>
                    <a:pt x="42" y="6"/>
                  </a:lnTo>
                  <a:lnTo>
                    <a:pt x="54" y="2"/>
                  </a:lnTo>
                  <a:lnTo>
                    <a:pt x="68" y="0"/>
                  </a:lnTo>
                  <a:lnTo>
                    <a:pt x="82" y="2"/>
                  </a:lnTo>
                  <a:lnTo>
                    <a:pt x="94" y="6"/>
                  </a:lnTo>
                  <a:lnTo>
                    <a:pt x="106" y="12"/>
                  </a:lnTo>
                  <a:lnTo>
                    <a:pt x="116" y="20"/>
                  </a:lnTo>
                  <a:lnTo>
                    <a:pt x="124" y="30"/>
                  </a:lnTo>
                  <a:lnTo>
                    <a:pt x="130" y="42"/>
                  </a:lnTo>
                  <a:lnTo>
                    <a:pt x="134" y="54"/>
                  </a:lnTo>
                  <a:lnTo>
                    <a:pt x="136" y="68"/>
                  </a:lnTo>
                  <a:close/>
                </a:path>
              </a:pathLst>
            </a:custGeom>
            <a:solidFill>
              <a:srgbClr val="1AC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7" name="Freeform 63"/>
            <p:cNvSpPr>
              <a:spLocks/>
            </p:cNvSpPr>
            <p:nvPr/>
          </p:nvSpPr>
          <p:spPr bwMode="auto">
            <a:xfrm>
              <a:off x="606689" y="1028041"/>
              <a:ext cx="91562" cy="91562"/>
            </a:xfrm>
            <a:custGeom>
              <a:avLst/>
              <a:gdLst>
                <a:gd name="T0" fmla="*/ 91562 w 62"/>
                <a:gd name="T1" fmla="*/ 47258 h 62"/>
                <a:gd name="T2" fmla="*/ 91562 w 62"/>
                <a:gd name="T3" fmla="*/ 47258 h 62"/>
                <a:gd name="T4" fmla="*/ 91562 w 62"/>
                <a:gd name="T5" fmla="*/ 56119 h 62"/>
                <a:gd name="T6" fmla="*/ 88608 w 62"/>
                <a:gd name="T7" fmla="*/ 64979 h 62"/>
                <a:gd name="T8" fmla="*/ 79748 w 62"/>
                <a:gd name="T9" fmla="*/ 79748 h 62"/>
                <a:gd name="T10" fmla="*/ 64979 w 62"/>
                <a:gd name="T11" fmla="*/ 88608 h 62"/>
                <a:gd name="T12" fmla="*/ 56119 w 62"/>
                <a:gd name="T13" fmla="*/ 91562 h 62"/>
                <a:gd name="T14" fmla="*/ 47258 w 62"/>
                <a:gd name="T15" fmla="*/ 91562 h 62"/>
                <a:gd name="T16" fmla="*/ 47258 w 62"/>
                <a:gd name="T17" fmla="*/ 91562 h 62"/>
                <a:gd name="T18" fmla="*/ 38397 w 62"/>
                <a:gd name="T19" fmla="*/ 91562 h 62"/>
                <a:gd name="T20" fmla="*/ 29536 w 62"/>
                <a:gd name="T21" fmla="*/ 88608 h 62"/>
                <a:gd name="T22" fmla="*/ 14768 w 62"/>
                <a:gd name="T23" fmla="*/ 79748 h 62"/>
                <a:gd name="T24" fmla="*/ 2954 w 62"/>
                <a:gd name="T25" fmla="*/ 64979 h 62"/>
                <a:gd name="T26" fmla="*/ 2954 w 62"/>
                <a:gd name="T27" fmla="*/ 56119 h 62"/>
                <a:gd name="T28" fmla="*/ 0 w 62"/>
                <a:gd name="T29" fmla="*/ 47258 h 62"/>
                <a:gd name="T30" fmla="*/ 0 w 62"/>
                <a:gd name="T31" fmla="*/ 47258 h 62"/>
                <a:gd name="T32" fmla="*/ 2954 w 62"/>
                <a:gd name="T33" fmla="*/ 38397 h 62"/>
                <a:gd name="T34" fmla="*/ 2954 w 62"/>
                <a:gd name="T35" fmla="*/ 29536 h 62"/>
                <a:gd name="T36" fmla="*/ 14768 w 62"/>
                <a:gd name="T37" fmla="*/ 14768 h 62"/>
                <a:gd name="T38" fmla="*/ 29536 w 62"/>
                <a:gd name="T39" fmla="*/ 2954 h 62"/>
                <a:gd name="T40" fmla="*/ 38397 w 62"/>
                <a:gd name="T41" fmla="*/ 0 h 62"/>
                <a:gd name="T42" fmla="*/ 47258 w 62"/>
                <a:gd name="T43" fmla="*/ 0 h 62"/>
                <a:gd name="T44" fmla="*/ 47258 w 62"/>
                <a:gd name="T45" fmla="*/ 0 h 62"/>
                <a:gd name="T46" fmla="*/ 56119 w 62"/>
                <a:gd name="T47" fmla="*/ 0 h 62"/>
                <a:gd name="T48" fmla="*/ 64979 w 62"/>
                <a:gd name="T49" fmla="*/ 2954 h 62"/>
                <a:gd name="T50" fmla="*/ 79748 w 62"/>
                <a:gd name="T51" fmla="*/ 14768 h 62"/>
                <a:gd name="T52" fmla="*/ 88608 w 62"/>
                <a:gd name="T53" fmla="*/ 29536 h 62"/>
                <a:gd name="T54" fmla="*/ 91562 w 62"/>
                <a:gd name="T55" fmla="*/ 38397 h 62"/>
                <a:gd name="T56" fmla="*/ 91562 w 62"/>
                <a:gd name="T57" fmla="*/ 47258 h 62"/>
                <a:gd name="T58" fmla="*/ 91562 w 62"/>
                <a:gd name="T59" fmla="*/ 47258 h 6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62" h="62">
                  <a:moveTo>
                    <a:pt x="62" y="32"/>
                  </a:moveTo>
                  <a:lnTo>
                    <a:pt x="62" y="32"/>
                  </a:lnTo>
                  <a:lnTo>
                    <a:pt x="62" y="38"/>
                  </a:lnTo>
                  <a:lnTo>
                    <a:pt x="60" y="44"/>
                  </a:lnTo>
                  <a:lnTo>
                    <a:pt x="54" y="54"/>
                  </a:lnTo>
                  <a:lnTo>
                    <a:pt x="44" y="60"/>
                  </a:lnTo>
                  <a:lnTo>
                    <a:pt x="38" y="62"/>
                  </a:lnTo>
                  <a:lnTo>
                    <a:pt x="32" y="62"/>
                  </a:lnTo>
                  <a:lnTo>
                    <a:pt x="26" y="62"/>
                  </a:lnTo>
                  <a:lnTo>
                    <a:pt x="20" y="60"/>
                  </a:lnTo>
                  <a:lnTo>
                    <a:pt x="10" y="54"/>
                  </a:lnTo>
                  <a:lnTo>
                    <a:pt x="2" y="44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4" y="2"/>
                  </a:lnTo>
                  <a:lnTo>
                    <a:pt x="54" y="10"/>
                  </a:lnTo>
                  <a:lnTo>
                    <a:pt x="60" y="20"/>
                  </a:lnTo>
                  <a:lnTo>
                    <a:pt x="62" y="26"/>
                  </a:lnTo>
                  <a:lnTo>
                    <a:pt x="62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</p:grpSp>
      <p:grpSp>
        <p:nvGrpSpPr>
          <p:cNvPr id="18" name="그룹 17"/>
          <p:cNvGrpSpPr>
            <a:grpSpLocks/>
          </p:cNvGrpSpPr>
          <p:nvPr userDrawn="1"/>
        </p:nvGrpSpPr>
        <p:grpSpPr bwMode="auto">
          <a:xfrm>
            <a:off x="571501" y="250825"/>
            <a:ext cx="277284" cy="196850"/>
            <a:chOff x="645086" y="892176"/>
            <a:chExt cx="206751" cy="197891"/>
          </a:xfrm>
        </p:grpSpPr>
        <p:sp>
          <p:nvSpPr>
            <p:cNvPr id="19" name="Freeform 64"/>
            <p:cNvSpPr>
              <a:spLocks/>
            </p:cNvSpPr>
            <p:nvPr/>
          </p:nvSpPr>
          <p:spPr bwMode="auto">
            <a:xfrm>
              <a:off x="650994" y="898082"/>
              <a:ext cx="194938" cy="186077"/>
            </a:xfrm>
            <a:custGeom>
              <a:avLst/>
              <a:gdLst>
                <a:gd name="T0" fmla="*/ 11814 w 132"/>
                <a:gd name="T1" fmla="*/ 186077 h 126"/>
                <a:gd name="T2" fmla="*/ 11814 w 132"/>
                <a:gd name="T3" fmla="*/ 186077 h 126"/>
                <a:gd name="T4" fmla="*/ 2954 w 132"/>
                <a:gd name="T5" fmla="*/ 180170 h 126"/>
                <a:gd name="T6" fmla="*/ 0 w 132"/>
                <a:gd name="T7" fmla="*/ 171309 h 126"/>
                <a:gd name="T8" fmla="*/ 0 w 132"/>
                <a:gd name="T9" fmla="*/ 171309 h 126"/>
                <a:gd name="T10" fmla="*/ 2954 w 132"/>
                <a:gd name="T11" fmla="*/ 168355 h 126"/>
                <a:gd name="T12" fmla="*/ 2954 w 132"/>
                <a:gd name="T13" fmla="*/ 168355 h 126"/>
                <a:gd name="T14" fmla="*/ 50211 w 132"/>
                <a:gd name="T15" fmla="*/ 124051 h 126"/>
                <a:gd name="T16" fmla="*/ 50211 w 132"/>
                <a:gd name="T17" fmla="*/ 124051 h 126"/>
                <a:gd name="T18" fmla="*/ 97469 w 132"/>
                <a:gd name="T19" fmla="*/ 79747 h 126"/>
                <a:gd name="T20" fmla="*/ 103376 w 132"/>
                <a:gd name="T21" fmla="*/ 50211 h 126"/>
                <a:gd name="T22" fmla="*/ 103376 w 132"/>
                <a:gd name="T23" fmla="*/ 50211 h 126"/>
                <a:gd name="T24" fmla="*/ 106330 w 132"/>
                <a:gd name="T25" fmla="*/ 47258 h 126"/>
                <a:gd name="T26" fmla="*/ 153588 w 132"/>
                <a:gd name="T27" fmla="*/ 2954 h 126"/>
                <a:gd name="T28" fmla="*/ 153588 w 132"/>
                <a:gd name="T29" fmla="*/ 2954 h 126"/>
                <a:gd name="T30" fmla="*/ 156541 w 132"/>
                <a:gd name="T31" fmla="*/ 0 h 126"/>
                <a:gd name="T32" fmla="*/ 156541 w 132"/>
                <a:gd name="T33" fmla="*/ 0 h 126"/>
                <a:gd name="T34" fmla="*/ 159495 w 132"/>
                <a:gd name="T35" fmla="*/ 2954 h 126"/>
                <a:gd name="T36" fmla="*/ 159495 w 132"/>
                <a:gd name="T37" fmla="*/ 2954 h 126"/>
                <a:gd name="T38" fmla="*/ 162448 w 132"/>
                <a:gd name="T39" fmla="*/ 5907 h 126"/>
                <a:gd name="T40" fmla="*/ 162448 w 132"/>
                <a:gd name="T41" fmla="*/ 8861 h 126"/>
                <a:gd name="T42" fmla="*/ 159495 w 132"/>
                <a:gd name="T43" fmla="*/ 23629 h 126"/>
                <a:gd name="T44" fmla="*/ 159495 w 132"/>
                <a:gd name="T45" fmla="*/ 23629 h 126"/>
                <a:gd name="T46" fmla="*/ 171309 w 132"/>
                <a:gd name="T47" fmla="*/ 11814 h 126"/>
                <a:gd name="T48" fmla="*/ 171309 w 132"/>
                <a:gd name="T49" fmla="*/ 11814 h 126"/>
                <a:gd name="T50" fmla="*/ 174263 w 132"/>
                <a:gd name="T51" fmla="*/ 11814 h 126"/>
                <a:gd name="T52" fmla="*/ 174263 w 132"/>
                <a:gd name="T53" fmla="*/ 11814 h 126"/>
                <a:gd name="T54" fmla="*/ 174263 w 132"/>
                <a:gd name="T55" fmla="*/ 11814 h 126"/>
                <a:gd name="T56" fmla="*/ 174263 w 132"/>
                <a:gd name="T57" fmla="*/ 11814 h 126"/>
                <a:gd name="T58" fmla="*/ 180170 w 132"/>
                <a:gd name="T59" fmla="*/ 11814 h 126"/>
                <a:gd name="T60" fmla="*/ 186077 w 132"/>
                <a:gd name="T61" fmla="*/ 20675 h 126"/>
                <a:gd name="T62" fmla="*/ 186077 w 132"/>
                <a:gd name="T63" fmla="*/ 20675 h 126"/>
                <a:gd name="T64" fmla="*/ 189031 w 132"/>
                <a:gd name="T65" fmla="*/ 23629 h 126"/>
                <a:gd name="T66" fmla="*/ 189031 w 132"/>
                <a:gd name="T67" fmla="*/ 23629 h 126"/>
                <a:gd name="T68" fmla="*/ 186077 w 132"/>
                <a:gd name="T69" fmla="*/ 26582 h 126"/>
                <a:gd name="T70" fmla="*/ 186077 w 132"/>
                <a:gd name="T71" fmla="*/ 26582 h 126"/>
                <a:gd name="T72" fmla="*/ 174263 w 132"/>
                <a:gd name="T73" fmla="*/ 38397 h 126"/>
                <a:gd name="T74" fmla="*/ 189031 w 132"/>
                <a:gd name="T75" fmla="*/ 35443 h 126"/>
                <a:gd name="T76" fmla="*/ 189031 w 132"/>
                <a:gd name="T77" fmla="*/ 35443 h 126"/>
                <a:gd name="T78" fmla="*/ 189031 w 132"/>
                <a:gd name="T79" fmla="*/ 35443 h 126"/>
                <a:gd name="T80" fmla="*/ 189031 w 132"/>
                <a:gd name="T81" fmla="*/ 35443 h 126"/>
                <a:gd name="T82" fmla="*/ 191984 w 132"/>
                <a:gd name="T83" fmla="*/ 38397 h 126"/>
                <a:gd name="T84" fmla="*/ 194938 w 132"/>
                <a:gd name="T85" fmla="*/ 41350 h 126"/>
                <a:gd name="T86" fmla="*/ 194938 w 132"/>
                <a:gd name="T87" fmla="*/ 41350 h 126"/>
                <a:gd name="T88" fmla="*/ 194938 w 132"/>
                <a:gd name="T89" fmla="*/ 44304 h 126"/>
                <a:gd name="T90" fmla="*/ 191984 w 132"/>
                <a:gd name="T91" fmla="*/ 47258 h 126"/>
                <a:gd name="T92" fmla="*/ 144727 w 132"/>
                <a:gd name="T93" fmla="*/ 91562 h 126"/>
                <a:gd name="T94" fmla="*/ 144727 w 132"/>
                <a:gd name="T95" fmla="*/ 91562 h 126"/>
                <a:gd name="T96" fmla="*/ 141773 w 132"/>
                <a:gd name="T97" fmla="*/ 91562 h 126"/>
                <a:gd name="T98" fmla="*/ 112237 w 132"/>
                <a:gd name="T99" fmla="*/ 97469 h 126"/>
                <a:gd name="T100" fmla="*/ 112237 w 132"/>
                <a:gd name="T101" fmla="*/ 97469 h 126"/>
                <a:gd name="T102" fmla="*/ 64979 w 132"/>
                <a:gd name="T103" fmla="*/ 138819 h 126"/>
                <a:gd name="T104" fmla="*/ 64979 w 132"/>
                <a:gd name="T105" fmla="*/ 138819 h 126"/>
                <a:gd name="T106" fmla="*/ 17722 w 132"/>
                <a:gd name="T107" fmla="*/ 183123 h 126"/>
                <a:gd name="T108" fmla="*/ 17722 w 132"/>
                <a:gd name="T109" fmla="*/ 183123 h 126"/>
                <a:gd name="T110" fmla="*/ 11814 w 132"/>
                <a:gd name="T111" fmla="*/ 186077 h 126"/>
                <a:gd name="T112" fmla="*/ 11814 w 132"/>
                <a:gd name="T113" fmla="*/ 186077 h 126"/>
                <a:gd name="T114" fmla="*/ 11814 w 132"/>
                <a:gd name="T115" fmla="*/ 186077 h 126"/>
                <a:gd name="T116" fmla="*/ 11814 w 132"/>
                <a:gd name="T117" fmla="*/ 186077 h 12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2" h="126">
                  <a:moveTo>
                    <a:pt x="8" y="126"/>
                  </a:moveTo>
                  <a:lnTo>
                    <a:pt x="8" y="126"/>
                  </a:lnTo>
                  <a:lnTo>
                    <a:pt x="2" y="122"/>
                  </a:lnTo>
                  <a:lnTo>
                    <a:pt x="0" y="116"/>
                  </a:lnTo>
                  <a:lnTo>
                    <a:pt x="2" y="114"/>
                  </a:lnTo>
                  <a:lnTo>
                    <a:pt x="34" y="84"/>
                  </a:lnTo>
                  <a:lnTo>
                    <a:pt x="66" y="54"/>
                  </a:lnTo>
                  <a:lnTo>
                    <a:pt x="70" y="34"/>
                  </a:lnTo>
                  <a:lnTo>
                    <a:pt x="72" y="32"/>
                  </a:lnTo>
                  <a:lnTo>
                    <a:pt x="104" y="2"/>
                  </a:lnTo>
                  <a:lnTo>
                    <a:pt x="106" y="0"/>
                  </a:lnTo>
                  <a:lnTo>
                    <a:pt x="108" y="2"/>
                  </a:lnTo>
                  <a:lnTo>
                    <a:pt x="110" y="4"/>
                  </a:lnTo>
                  <a:lnTo>
                    <a:pt x="110" y="6"/>
                  </a:lnTo>
                  <a:lnTo>
                    <a:pt x="108" y="16"/>
                  </a:lnTo>
                  <a:lnTo>
                    <a:pt x="116" y="8"/>
                  </a:lnTo>
                  <a:lnTo>
                    <a:pt x="118" y="8"/>
                  </a:lnTo>
                  <a:lnTo>
                    <a:pt x="122" y="8"/>
                  </a:lnTo>
                  <a:lnTo>
                    <a:pt x="126" y="14"/>
                  </a:lnTo>
                  <a:lnTo>
                    <a:pt x="128" y="16"/>
                  </a:lnTo>
                  <a:lnTo>
                    <a:pt x="126" y="18"/>
                  </a:lnTo>
                  <a:lnTo>
                    <a:pt x="118" y="26"/>
                  </a:lnTo>
                  <a:lnTo>
                    <a:pt x="128" y="24"/>
                  </a:lnTo>
                  <a:lnTo>
                    <a:pt x="130" y="26"/>
                  </a:lnTo>
                  <a:lnTo>
                    <a:pt x="132" y="28"/>
                  </a:lnTo>
                  <a:lnTo>
                    <a:pt x="132" y="30"/>
                  </a:lnTo>
                  <a:lnTo>
                    <a:pt x="130" y="32"/>
                  </a:lnTo>
                  <a:lnTo>
                    <a:pt x="98" y="62"/>
                  </a:lnTo>
                  <a:lnTo>
                    <a:pt x="96" y="62"/>
                  </a:lnTo>
                  <a:lnTo>
                    <a:pt x="76" y="66"/>
                  </a:lnTo>
                  <a:lnTo>
                    <a:pt x="44" y="94"/>
                  </a:lnTo>
                  <a:lnTo>
                    <a:pt x="12" y="124"/>
                  </a:lnTo>
                  <a:lnTo>
                    <a:pt x="8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20" name="Freeform 65"/>
            <p:cNvSpPr>
              <a:spLocks noEditPoints="1"/>
            </p:cNvSpPr>
            <p:nvPr/>
          </p:nvSpPr>
          <p:spPr bwMode="auto">
            <a:xfrm>
              <a:off x="645086" y="892176"/>
              <a:ext cx="206751" cy="197891"/>
            </a:xfrm>
            <a:custGeom>
              <a:avLst/>
              <a:gdLst>
                <a:gd name="T0" fmla="*/ 156540 w 140"/>
                <a:gd name="T1" fmla="*/ 44304 h 134"/>
                <a:gd name="T2" fmla="*/ 180169 w 140"/>
                <a:gd name="T3" fmla="*/ 23629 h 134"/>
                <a:gd name="T4" fmla="*/ 189029 w 140"/>
                <a:gd name="T5" fmla="*/ 29536 h 134"/>
                <a:gd name="T6" fmla="*/ 162447 w 140"/>
                <a:gd name="T7" fmla="*/ 53165 h 134"/>
                <a:gd name="T8" fmla="*/ 147679 w 140"/>
                <a:gd name="T9" fmla="*/ 91562 h 134"/>
                <a:gd name="T10" fmla="*/ 115190 w 140"/>
                <a:gd name="T11" fmla="*/ 97469 h 134"/>
                <a:gd name="T12" fmla="*/ 17722 w 140"/>
                <a:gd name="T13" fmla="*/ 186077 h 134"/>
                <a:gd name="T14" fmla="*/ 11814 w 140"/>
                <a:gd name="T15" fmla="*/ 177216 h 134"/>
                <a:gd name="T16" fmla="*/ 109283 w 140"/>
                <a:gd name="T17" fmla="*/ 88608 h 134"/>
                <a:gd name="T18" fmla="*/ 162447 w 140"/>
                <a:gd name="T19" fmla="*/ 11814 h 134"/>
                <a:gd name="T20" fmla="*/ 194937 w 140"/>
                <a:gd name="T21" fmla="*/ 47258 h 134"/>
                <a:gd name="T22" fmla="*/ 162447 w 140"/>
                <a:gd name="T23" fmla="*/ 0 h 134"/>
                <a:gd name="T24" fmla="*/ 106329 w 140"/>
                <a:gd name="T25" fmla="*/ 50211 h 134"/>
                <a:gd name="T26" fmla="*/ 103376 w 140"/>
                <a:gd name="T27" fmla="*/ 56118 h 134"/>
                <a:gd name="T28" fmla="*/ 97468 w 140"/>
                <a:gd name="T29" fmla="*/ 82701 h 134"/>
                <a:gd name="T30" fmla="*/ 53165 w 140"/>
                <a:gd name="T31" fmla="*/ 124051 h 134"/>
                <a:gd name="T32" fmla="*/ 2954 w 140"/>
                <a:gd name="T33" fmla="*/ 168355 h 134"/>
                <a:gd name="T34" fmla="*/ 0 w 140"/>
                <a:gd name="T35" fmla="*/ 177216 h 134"/>
                <a:gd name="T36" fmla="*/ 2954 w 140"/>
                <a:gd name="T37" fmla="*/ 186077 h 134"/>
                <a:gd name="T38" fmla="*/ 8861 w 140"/>
                <a:gd name="T39" fmla="*/ 194937 h 134"/>
                <a:gd name="T40" fmla="*/ 17722 w 140"/>
                <a:gd name="T41" fmla="*/ 197891 h 134"/>
                <a:gd name="T42" fmla="*/ 17722 w 140"/>
                <a:gd name="T43" fmla="*/ 197891 h 134"/>
                <a:gd name="T44" fmla="*/ 26582 w 140"/>
                <a:gd name="T45" fmla="*/ 191984 h 134"/>
                <a:gd name="T46" fmla="*/ 73840 w 140"/>
                <a:gd name="T47" fmla="*/ 150633 h 134"/>
                <a:gd name="T48" fmla="*/ 150633 w 140"/>
                <a:gd name="T49" fmla="*/ 103376 h 134"/>
                <a:gd name="T50" fmla="*/ 156540 w 140"/>
                <a:gd name="T51" fmla="*/ 100422 h 134"/>
                <a:gd name="T52" fmla="*/ 203797 w 140"/>
                <a:gd name="T53" fmla="*/ 56118 h 134"/>
                <a:gd name="T54" fmla="*/ 206751 w 140"/>
                <a:gd name="T55" fmla="*/ 47258 h 134"/>
                <a:gd name="T56" fmla="*/ 203797 w 140"/>
                <a:gd name="T57" fmla="*/ 41350 h 134"/>
                <a:gd name="T58" fmla="*/ 197890 w 140"/>
                <a:gd name="T59" fmla="*/ 35443 h 134"/>
                <a:gd name="T60" fmla="*/ 200844 w 140"/>
                <a:gd name="T61" fmla="*/ 29536 h 134"/>
                <a:gd name="T62" fmla="*/ 197890 w 140"/>
                <a:gd name="T63" fmla="*/ 20675 h 134"/>
                <a:gd name="T64" fmla="*/ 189029 w 140"/>
                <a:gd name="T65" fmla="*/ 14768 h 134"/>
                <a:gd name="T66" fmla="*/ 186076 w 140"/>
                <a:gd name="T67" fmla="*/ 11814 h 134"/>
                <a:gd name="T68" fmla="*/ 180169 w 140"/>
                <a:gd name="T69" fmla="*/ 11814 h 134"/>
                <a:gd name="T70" fmla="*/ 180169 w 140"/>
                <a:gd name="T71" fmla="*/ 11814 h 134"/>
                <a:gd name="T72" fmla="*/ 174262 w 140"/>
                <a:gd name="T73" fmla="*/ 11814 h 134"/>
                <a:gd name="T74" fmla="*/ 168354 w 140"/>
                <a:gd name="T75" fmla="*/ 2954 h 134"/>
                <a:gd name="T76" fmla="*/ 162447 w 140"/>
                <a:gd name="T77" fmla="*/ 0 h 13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40" h="134">
                  <a:moveTo>
                    <a:pt x="110" y="8"/>
                  </a:moveTo>
                  <a:lnTo>
                    <a:pt x="106" y="30"/>
                  </a:lnTo>
                  <a:lnTo>
                    <a:pt x="122" y="16"/>
                  </a:lnTo>
                  <a:lnTo>
                    <a:pt x="128" y="20"/>
                  </a:lnTo>
                  <a:lnTo>
                    <a:pt x="110" y="36"/>
                  </a:lnTo>
                  <a:lnTo>
                    <a:pt x="132" y="32"/>
                  </a:lnTo>
                  <a:lnTo>
                    <a:pt x="100" y="62"/>
                  </a:lnTo>
                  <a:lnTo>
                    <a:pt x="78" y="66"/>
                  </a:lnTo>
                  <a:lnTo>
                    <a:pt x="12" y="126"/>
                  </a:lnTo>
                  <a:lnTo>
                    <a:pt x="10" y="124"/>
                  </a:lnTo>
                  <a:lnTo>
                    <a:pt x="8" y="120"/>
                  </a:lnTo>
                  <a:lnTo>
                    <a:pt x="74" y="60"/>
                  </a:lnTo>
                  <a:lnTo>
                    <a:pt x="78" y="40"/>
                  </a:lnTo>
                  <a:lnTo>
                    <a:pt x="110" y="8"/>
                  </a:lnTo>
                  <a:close/>
                  <a:moveTo>
                    <a:pt x="132" y="32"/>
                  </a:moveTo>
                  <a:lnTo>
                    <a:pt x="132" y="32"/>
                  </a:lnTo>
                  <a:close/>
                  <a:moveTo>
                    <a:pt x="110" y="0"/>
                  </a:moveTo>
                  <a:lnTo>
                    <a:pt x="110" y="0"/>
                  </a:lnTo>
                  <a:lnTo>
                    <a:pt x="104" y="4"/>
                  </a:lnTo>
                  <a:lnTo>
                    <a:pt x="72" y="34"/>
                  </a:lnTo>
                  <a:lnTo>
                    <a:pt x="70" y="38"/>
                  </a:lnTo>
                  <a:lnTo>
                    <a:pt x="66" y="56"/>
                  </a:lnTo>
                  <a:lnTo>
                    <a:pt x="36" y="84"/>
                  </a:lnTo>
                  <a:lnTo>
                    <a:pt x="2" y="114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2" y="126"/>
                  </a:lnTo>
                  <a:lnTo>
                    <a:pt x="4" y="128"/>
                  </a:lnTo>
                  <a:lnTo>
                    <a:pt x="6" y="132"/>
                  </a:lnTo>
                  <a:lnTo>
                    <a:pt x="12" y="134"/>
                  </a:lnTo>
                  <a:lnTo>
                    <a:pt x="18" y="130"/>
                  </a:lnTo>
                  <a:lnTo>
                    <a:pt x="50" y="102"/>
                  </a:lnTo>
                  <a:lnTo>
                    <a:pt x="82" y="74"/>
                  </a:lnTo>
                  <a:lnTo>
                    <a:pt x="102" y="70"/>
                  </a:lnTo>
                  <a:lnTo>
                    <a:pt x="106" y="68"/>
                  </a:lnTo>
                  <a:lnTo>
                    <a:pt x="138" y="38"/>
                  </a:lnTo>
                  <a:lnTo>
                    <a:pt x="140" y="36"/>
                  </a:lnTo>
                  <a:lnTo>
                    <a:pt x="140" y="32"/>
                  </a:lnTo>
                  <a:lnTo>
                    <a:pt x="138" y="28"/>
                  </a:lnTo>
                  <a:lnTo>
                    <a:pt x="134" y="24"/>
                  </a:lnTo>
                  <a:lnTo>
                    <a:pt x="136" y="20"/>
                  </a:lnTo>
                  <a:lnTo>
                    <a:pt x="134" y="18"/>
                  </a:lnTo>
                  <a:lnTo>
                    <a:pt x="134" y="14"/>
                  </a:lnTo>
                  <a:lnTo>
                    <a:pt x="128" y="10"/>
                  </a:lnTo>
                  <a:lnTo>
                    <a:pt x="126" y="8"/>
                  </a:lnTo>
                  <a:lnTo>
                    <a:pt x="122" y="8"/>
                  </a:lnTo>
                  <a:lnTo>
                    <a:pt x="118" y="8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1AC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21" name="Freeform 66"/>
            <p:cNvSpPr>
              <a:spLocks/>
            </p:cNvSpPr>
            <p:nvPr/>
          </p:nvSpPr>
          <p:spPr bwMode="auto">
            <a:xfrm>
              <a:off x="656900" y="951505"/>
              <a:ext cx="173547" cy="126747"/>
            </a:xfrm>
            <a:custGeom>
              <a:avLst/>
              <a:gdLst>
                <a:gd name="T0" fmla="*/ 142756 w 124"/>
                <a:gd name="T1" fmla="*/ 0 h 118"/>
                <a:gd name="T2" fmla="*/ 137158 w 124"/>
                <a:gd name="T3" fmla="*/ 23631 h 118"/>
                <a:gd name="T4" fmla="*/ 137158 w 124"/>
                <a:gd name="T5" fmla="*/ 23631 h 118"/>
                <a:gd name="T6" fmla="*/ 159551 w 124"/>
                <a:gd name="T7" fmla="*/ 8593 h 118"/>
                <a:gd name="T8" fmla="*/ 159551 w 124"/>
                <a:gd name="T9" fmla="*/ 8593 h 118"/>
                <a:gd name="T10" fmla="*/ 167949 w 124"/>
                <a:gd name="T11" fmla="*/ 12890 h 118"/>
                <a:gd name="T12" fmla="*/ 167949 w 124"/>
                <a:gd name="T13" fmla="*/ 12890 h 118"/>
                <a:gd name="T14" fmla="*/ 142756 w 124"/>
                <a:gd name="T15" fmla="*/ 30076 h 118"/>
                <a:gd name="T16" fmla="*/ 173547 w 124"/>
                <a:gd name="T17" fmla="*/ 25779 h 118"/>
                <a:gd name="T18" fmla="*/ 128761 w 124"/>
                <a:gd name="T19" fmla="*/ 58003 h 118"/>
                <a:gd name="T20" fmla="*/ 97970 w 124"/>
                <a:gd name="T21" fmla="*/ 62299 h 118"/>
                <a:gd name="T22" fmla="*/ 97970 w 124"/>
                <a:gd name="T23" fmla="*/ 62299 h 118"/>
                <a:gd name="T24" fmla="*/ 5598 w 124"/>
                <a:gd name="T25" fmla="*/ 126747 h 118"/>
                <a:gd name="T26" fmla="*/ 5598 w 124"/>
                <a:gd name="T27" fmla="*/ 126747 h 118"/>
                <a:gd name="T28" fmla="*/ 2799 w 124"/>
                <a:gd name="T29" fmla="*/ 124599 h 118"/>
                <a:gd name="T30" fmla="*/ 0 w 124"/>
                <a:gd name="T31" fmla="*/ 120302 h 118"/>
                <a:gd name="T32" fmla="*/ 0 w 124"/>
                <a:gd name="T33" fmla="*/ 120302 h 118"/>
                <a:gd name="T34" fmla="*/ 92372 w 124"/>
                <a:gd name="T35" fmla="*/ 55855 h 118"/>
                <a:gd name="T36" fmla="*/ 97970 w 124"/>
                <a:gd name="T37" fmla="*/ 34372 h 118"/>
                <a:gd name="T38" fmla="*/ 142756 w 124"/>
                <a:gd name="T39" fmla="*/ 0 h 11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24" h="118">
                  <a:moveTo>
                    <a:pt x="102" y="0"/>
                  </a:moveTo>
                  <a:lnTo>
                    <a:pt x="98" y="22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02" y="28"/>
                  </a:lnTo>
                  <a:lnTo>
                    <a:pt x="124" y="24"/>
                  </a:lnTo>
                  <a:lnTo>
                    <a:pt x="92" y="54"/>
                  </a:lnTo>
                  <a:lnTo>
                    <a:pt x="70" y="58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66" y="52"/>
                  </a:lnTo>
                  <a:lnTo>
                    <a:pt x="70" y="32"/>
                  </a:lnTo>
                  <a:lnTo>
                    <a:pt x="1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22" name="Line 67"/>
            <p:cNvSpPr>
              <a:spLocks noChangeShapeType="1"/>
            </p:cNvSpPr>
            <p:nvPr/>
          </p:nvSpPr>
          <p:spPr bwMode="auto">
            <a:xfrm>
              <a:off x="840023" y="93943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28620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 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480485" y="392114"/>
            <a:ext cx="11711516" cy="34925"/>
          </a:xfrm>
          <a:prstGeom prst="rect">
            <a:avLst/>
          </a:prstGeom>
          <a:solidFill>
            <a:srgbClr val="B2C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25" name="자유형 24"/>
          <p:cNvSpPr/>
          <p:nvPr/>
        </p:nvSpPr>
        <p:spPr bwMode="auto">
          <a:xfrm>
            <a:off x="648967" y="176213"/>
            <a:ext cx="2587724" cy="527050"/>
          </a:xfrm>
          <a:custGeom>
            <a:avLst/>
            <a:gdLst>
              <a:gd name="connsiteX0" fmla="*/ 1758996 w 1940793"/>
              <a:gd name="connsiteY0" fmla="*/ 0 h 527050"/>
              <a:gd name="connsiteX1" fmla="*/ 1940793 w 1940793"/>
              <a:gd name="connsiteY1" fmla="*/ 0 h 527050"/>
              <a:gd name="connsiteX2" fmla="*/ 1758996 w 1940793"/>
              <a:gd name="connsiteY2" fmla="*/ 527050 h 527050"/>
              <a:gd name="connsiteX3" fmla="*/ 0 w 1940793"/>
              <a:gd name="connsiteY3" fmla="*/ 0 h 527050"/>
              <a:gd name="connsiteX4" fmla="*/ 1758995 w 1940793"/>
              <a:gd name="connsiteY4" fmla="*/ 0 h 527050"/>
              <a:gd name="connsiteX5" fmla="*/ 1758995 w 1940793"/>
              <a:gd name="connsiteY5" fmla="*/ 527050 h 527050"/>
              <a:gd name="connsiteX6" fmla="*/ 0 w 1940793"/>
              <a:gd name="connsiteY6" fmla="*/ 527050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0793" h="527050">
                <a:moveTo>
                  <a:pt x="1758996" y="0"/>
                </a:moveTo>
                <a:lnTo>
                  <a:pt x="1940793" y="0"/>
                </a:lnTo>
                <a:lnTo>
                  <a:pt x="1758996" y="527050"/>
                </a:lnTo>
                <a:close/>
                <a:moveTo>
                  <a:pt x="0" y="0"/>
                </a:moveTo>
                <a:lnTo>
                  <a:pt x="1758995" y="0"/>
                </a:lnTo>
                <a:lnTo>
                  <a:pt x="1758995" y="527050"/>
                </a:lnTo>
                <a:lnTo>
                  <a:pt x="0" y="527050"/>
                </a:lnTo>
                <a:close/>
              </a:path>
            </a:pathLst>
          </a:custGeom>
          <a:solidFill>
            <a:srgbClr val="F0B7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eaLnBrk="1" latinLnBrk="1" hangingPunct="1">
              <a:defRPr/>
            </a:pPr>
            <a:endParaRPr lang="ko-KR" altLang="en-US" sz="1800"/>
          </a:p>
        </p:txBody>
      </p:sp>
      <p:sp>
        <p:nvSpPr>
          <p:cNvPr id="8" name="자유형 7"/>
          <p:cNvSpPr>
            <a:spLocks noChangeAspect="1"/>
          </p:cNvSpPr>
          <p:nvPr/>
        </p:nvSpPr>
        <p:spPr bwMode="auto">
          <a:xfrm rot="10800000" flipH="1">
            <a:off x="3136965" y="176214"/>
            <a:ext cx="199451" cy="216839"/>
          </a:xfrm>
          <a:custGeom>
            <a:avLst/>
            <a:gdLst>
              <a:gd name="connsiteX0" fmla="*/ 100560 w 201120"/>
              <a:gd name="connsiteY0" fmla="*/ 290789 h 290789"/>
              <a:gd name="connsiteX1" fmla="*/ 201120 w 201120"/>
              <a:gd name="connsiteY1" fmla="*/ 1 h 290789"/>
              <a:gd name="connsiteX2" fmla="*/ 100560 w 201120"/>
              <a:gd name="connsiteY2" fmla="*/ 1 h 290789"/>
              <a:gd name="connsiteX3" fmla="*/ 100560 w 201120"/>
              <a:gd name="connsiteY3" fmla="*/ 0 h 290789"/>
              <a:gd name="connsiteX4" fmla="*/ 0 w 201120"/>
              <a:gd name="connsiteY4" fmla="*/ 0 h 290789"/>
              <a:gd name="connsiteX5" fmla="*/ 100560 w 201120"/>
              <a:gd name="connsiteY5" fmla="*/ 290788 h 290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120" h="290789">
                <a:moveTo>
                  <a:pt x="100560" y="290789"/>
                </a:moveTo>
                <a:lnTo>
                  <a:pt x="201120" y="1"/>
                </a:lnTo>
                <a:lnTo>
                  <a:pt x="100560" y="1"/>
                </a:lnTo>
                <a:lnTo>
                  <a:pt x="100560" y="0"/>
                </a:lnTo>
                <a:lnTo>
                  <a:pt x="0" y="0"/>
                </a:lnTo>
                <a:lnTo>
                  <a:pt x="100560" y="290788"/>
                </a:lnTo>
                <a:close/>
              </a:path>
            </a:pathLst>
          </a:custGeom>
          <a:solidFill>
            <a:srgbClr val="3C2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800"/>
          </a:p>
        </p:txBody>
      </p:sp>
      <p:sp>
        <p:nvSpPr>
          <p:cNvPr id="26" name="자유형 25"/>
          <p:cNvSpPr/>
          <p:nvPr/>
        </p:nvSpPr>
        <p:spPr bwMode="auto">
          <a:xfrm>
            <a:off x="648967" y="667164"/>
            <a:ext cx="2361760" cy="36098"/>
          </a:xfrm>
          <a:custGeom>
            <a:avLst/>
            <a:gdLst>
              <a:gd name="connsiteX0" fmla="*/ 1758871 w 1771320"/>
              <a:gd name="connsiteY0" fmla="*/ 0 h 36098"/>
              <a:gd name="connsiteX1" fmla="*/ 1771320 w 1771320"/>
              <a:gd name="connsiteY1" fmla="*/ 0 h 36098"/>
              <a:gd name="connsiteX2" fmla="*/ 1758995 w 1771320"/>
              <a:gd name="connsiteY2" fmla="*/ 35732 h 36098"/>
              <a:gd name="connsiteX3" fmla="*/ 1758995 w 1771320"/>
              <a:gd name="connsiteY3" fmla="*/ 36098 h 36098"/>
              <a:gd name="connsiteX4" fmla="*/ 0 w 1771320"/>
              <a:gd name="connsiteY4" fmla="*/ 36098 h 36098"/>
              <a:gd name="connsiteX5" fmla="*/ 0 w 1771320"/>
              <a:gd name="connsiteY5" fmla="*/ 7 h 36098"/>
              <a:gd name="connsiteX6" fmla="*/ 1758871 w 1771320"/>
              <a:gd name="connsiteY6" fmla="*/ 7 h 3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320" h="36098">
                <a:moveTo>
                  <a:pt x="1758871" y="0"/>
                </a:moveTo>
                <a:lnTo>
                  <a:pt x="1771320" y="0"/>
                </a:lnTo>
                <a:lnTo>
                  <a:pt x="1758995" y="35732"/>
                </a:lnTo>
                <a:lnTo>
                  <a:pt x="1758995" y="36098"/>
                </a:lnTo>
                <a:lnTo>
                  <a:pt x="0" y="36098"/>
                </a:lnTo>
                <a:lnTo>
                  <a:pt x="0" y="7"/>
                </a:lnTo>
                <a:lnTo>
                  <a:pt x="1758871" y="7"/>
                </a:lnTo>
                <a:close/>
              </a:path>
            </a:pathLst>
          </a:custGeom>
          <a:solidFill>
            <a:srgbClr val="3C2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eaLnBrk="1" latinLnBrk="1" hangingPunct="1">
              <a:defRPr/>
            </a:pPr>
            <a:endParaRPr lang="ko-KR" altLang="en-US" sz="180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971551" y="200025"/>
            <a:ext cx="2023533" cy="433388"/>
          </a:xfrm>
          <a:prstGeom prst="rect">
            <a:avLst/>
          </a:prstGeom>
          <a:noFill/>
        </p:spPr>
        <p:txBody>
          <a:bodyPr tIns="0" bIns="0" anchor="ctr"/>
          <a:lstStyle/>
          <a:p>
            <a:pPr eaLnBrk="1" latinLnBrk="1" hangingPunct="1">
              <a:defRPr/>
            </a:pPr>
            <a:r>
              <a:rPr lang="ko-KR" alt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내용 정리</a:t>
            </a:r>
          </a:p>
        </p:txBody>
      </p:sp>
      <p:sp>
        <p:nvSpPr>
          <p:cNvPr id="11" name="타원 10"/>
          <p:cNvSpPr/>
          <p:nvPr userDrawn="1"/>
        </p:nvSpPr>
        <p:spPr>
          <a:xfrm>
            <a:off x="205318" y="146050"/>
            <a:ext cx="783167" cy="587375"/>
          </a:xfrm>
          <a:prstGeom prst="ellipse">
            <a:avLst/>
          </a:prstGeom>
          <a:solidFill>
            <a:srgbClr val="FFC000"/>
          </a:solidFill>
          <a:ln>
            <a:solidFill>
              <a:srgbClr val="F8E39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800" dirty="0"/>
          </a:p>
        </p:txBody>
      </p:sp>
      <p:grpSp>
        <p:nvGrpSpPr>
          <p:cNvPr id="12" name="그룹 19"/>
          <p:cNvGrpSpPr>
            <a:grpSpLocks/>
          </p:cNvGrpSpPr>
          <p:nvPr userDrawn="1"/>
        </p:nvGrpSpPr>
        <p:grpSpPr bwMode="auto">
          <a:xfrm>
            <a:off x="400050" y="266701"/>
            <a:ext cx="393701" cy="347663"/>
            <a:chOff x="299358" y="265911"/>
            <a:chExt cx="295723" cy="347711"/>
          </a:xfrm>
        </p:grpSpPr>
        <p:sp>
          <p:nvSpPr>
            <p:cNvPr id="13" name="Freeform 83"/>
            <p:cNvSpPr>
              <a:spLocks/>
            </p:cNvSpPr>
            <p:nvPr/>
          </p:nvSpPr>
          <p:spPr bwMode="auto">
            <a:xfrm>
              <a:off x="507339" y="265911"/>
              <a:ext cx="87742" cy="211226"/>
            </a:xfrm>
            <a:custGeom>
              <a:avLst/>
              <a:gdLst>
                <a:gd name="T0" fmla="*/ 87741 w 54"/>
                <a:gd name="T1" fmla="*/ 211229 h 130"/>
                <a:gd name="T2" fmla="*/ 64993 w 54"/>
                <a:gd name="T3" fmla="*/ 211229 h 130"/>
                <a:gd name="T4" fmla="*/ 64993 w 54"/>
                <a:gd name="T5" fmla="*/ 29247 h 130"/>
                <a:gd name="T6" fmla="*/ 64993 w 54"/>
                <a:gd name="T7" fmla="*/ 29247 h 130"/>
                <a:gd name="T8" fmla="*/ 61744 w 54"/>
                <a:gd name="T9" fmla="*/ 25997 h 130"/>
                <a:gd name="T10" fmla="*/ 58494 w 54"/>
                <a:gd name="T11" fmla="*/ 22748 h 130"/>
                <a:gd name="T12" fmla="*/ 0 w 54"/>
                <a:gd name="T13" fmla="*/ 22748 h 130"/>
                <a:gd name="T14" fmla="*/ 0 w 54"/>
                <a:gd name="T15" fmla="*/ 0 h 130"/>
                <a:gd name="T16" fmla="*/ 58494 w 54"/>
                <a:gd name="T17" fmla="*/ 0 h 130"/>
                <a:gd name="T18" fmla="*/ 58494 w 54"/>
                <a:gd name="T19" fmla="*/ 0 h 130"/>
                <a:gd name="T20" fmla="*/ 68243 w 54"/>
                <a:gd name="T21" fmla="*/ 3250 h 130"/>
                <a:gd name="T22" fmla="*/ 77992 w 54"/>
                <a:gd name="T23" fmla="*/ 9749 h 130"/>
                <a:gd name="T24" fmla="*/ 84491 w 54"/>
                <a:gd name="T25" fmla="*/ 19498 h 130"/>
                <a:gd name="T26" fmla="*/ 87741 w 54"/>
                <a:gd name="T27" fmla="*/ 29247 h 130"/>
                <a:gd name="T28" fmla="*/ 87741 w 54"/>
                <a:gd name="T29" fmla="*/ 211229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4" h="130">
                  <a:moveTo>
                    <a:pt x="54" y="130"/>
                  </a:moveTo>
                  <a:lnTo>
                    <a:pt x="40" y="130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6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36" y="0"/>
                  </a:lnTo>
                  <a:lnTo>
                    <a:pt x="42" y="2"/>
                  </a:lnTo>
                  <a:lnTo>
                    <a:pt x="48" y="6"/>
                  </a:lnTo>
                  <a:lnTo>
                    <a:pt x="52" y="12"/>
                  </a:lnTo>
                  <a:lnTo>
                    <a:pt x="54" y="18"/>
                  </a:lnTo>
                  <a:lnTo>
                    <a:pt x="54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4" name="Freeform 84"/>
            <p:cNvSpPr>
              <a:spLocks/>
            </p:cNvSpPr>
            <p:nvPr/>
          </p:nvSpPr>
          <p:spPr bwMode="auto">
            <a:xfrm>
              <a:off x="299358" y="265911"/>
              <a:ext cx="230727" cy="347711"/>
            </a:xfrm>
            <a:custGeom>
              <a:avLst/>
              <a:gdLst>
                <a:gd name="T0" fmla="*/ 230727 w 142"/>
                <a:gd name="T1" fmla="*/ 347715 h 214"/>
                <a:gd name="T2" fmla="*/ 25997 w 142"/>
                <a:gd name="T3" fmla="*/ 347715 h 214"/>
                <a:gd name="T4" fmla="*/ 25997 w 142"/>
                <a:gd name="T5" fmla="*/ 347715 h 214"/>
                <a:gd name="T6" fmla="*/ 16248 w 142"/>
                <a:gd name="T7" fmla="*/ 344465 h 214"/>
                <a:gd name="T8" fmla="*/ 6499 w 142"/>
                <a:gd name="T9" fmla="*/ 337966 h 214"/>
                <a:gd name="T10" fmla="*/ 0 w 142"/>
                <a:gd name="T11" fmla="*/ 331467 h 214"/>
                <a:gd name="T12" fmla="*/ 0 w 142"/>
                <a:gd name="T13" fmla="*/ 318468 h 214"/>
                <a:gd name="T14" fmla="*/ 0 w 142"/>
                <a:gd name="T15" fmla="*/ 29247 h 214"/>
                <a:gd name="T16" fmla="*/ 0 w 142"/>
                <a:gd name="T17" fmla="*/ 29247 h 214"/>
                <a:gd name="T18" fmla="*/ 0 w 142"/>
                <a:gd name="T19" fmla="*/ 19498 h 214"/>
                <a:gd name="T20" fmla="*/ 6499 w 142"/>
                <a:gd name="T21" fmla="*/ 9749 h 214"/>
                <a:gd name="T22" fmla="*/ 16248 w 142"/>
                <a:gd name="T23" fmla="*/ 3250 h 214"/>
                <a:gd name="T24" fmla="*/ 25997 w 142"/>
                <a:gd name="T25" fmla="*/ 0 h 214"/>
                <a:gd name="T26" fmla="*/ 87741 w 142"/>
                <a:gd name="T27" fmla="*/ 0 h 214"/>
                <a:gd name="T28" fmla="*/ 87741 w 142"/>
                <a:gd name="T29" fmla="*/ 22748 h 214"/>
                <a:gd name="T30" fmla="*/ 25997 w 142"/>
                <a:gd name="T31" fmla="*/ 22748 h 214"/>
                <a:gd name="T32" fmla="*/ 25997 w 142"/>
                <a:gd name="T33" fmla="*/ 22748 h 214"/>
                <a:gd name="T34" fmla="*/ 22748 w 142"/>
                <a:gd name="T35" fmla="*/ 25997 h 214"/>
                <a:gd name="T36" fmla="*/ 22748 w 142"/>
                <a:gd name="T37" fmla="*/ 29247 h 214"/>
                <a:gd name="T38" fmla="*/ 22748 w 142"/>
                <a:gd name="T39" fmla="*/ 318468 h 214"/>
                <a:gd name="T40" fmla="*/ 22748 w 142"/>
                <a:gd name="T41" fmla="*/ 318468 h 214"/>
                <a:gd name="T42" fmla="*/ 22748 w 142"/>
                <a:gd name="T43" fmla="*/ 321718 h 214"/>
                <a:gd name="T44" fmla="*/ 25997 w 142"/>
                <a:gd name="T45" fmla="*/ 324967 h 214"/>
                <a:gd name="T46" fmla="*/ 230727 w 142"/>
                <a:gd name="T47" fmla="*/ 324967 h 214"/>
                <a:gd name="T48" fmla="*/ 230727 w 142"/>
                <a:gd name="T49" fmla="*/ 347715 h 21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42" h="214">
                  <a:moveTo>
                    <a:pt x="142" y="214"/>
                  </a:moveTo>
                  <a:lnTo>
                    <a:pt x="16" y="214"/>
                  </a:lnTo>
                  <a:lnTo>
                    <a:pt x="10" y="212"/>
                  </a:lnTo>
                  <a:lnTo>
                    <a:pt x="4" y="208"/>
                  </a:lnTo>
                  <a:lnTo>
                    <a:pt x="0" y="204"/>
                  </a:lnTo>
                  <a:lnTo>
                    <a:pt x="0" y="196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54" y="0"/>
                  </a:lnTo>
                  <a:lnTo>
                    <a:pt x="54" y="14"/>
                  </a:lnTo>
                  <a:lnTo>
                    <a:pt x="16" y="14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4" y="196"/>
                  </a:lnTo>
                  <a:lnTo>
                    <a:pt x="14" y="198"/>
                  </a:lnTo>
                  <a:lnTo>
                    <a:pt x="16" y="200"/>
                  </a:lnTo>
                  <a:lnTo>
                    <a:pt x="142" y="200"/>
                  </a:lnTo>
                  <a:lnTo>
                    <a:pt x="142" y="2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5" name="Freeform 87"/>
            <p:cNvSpPr>
              <a:spLocks noEditPoints="1"/>
            </p:cNvSpPr>
            <p:nvPr/>
          </p:nvSpPr>
          <p:spPr bwMode="auto">
            <a:xfrm>
              <a:off x="377350" y="265911"/>
              <a:ext cx="136486" cy="68242"/>
            </a:xfrm>
            <a:custGeom>
              <a:avLst/>
              <a:gdLst>
                <a:gd name="T0" fmla="*/ 126737 w 84"/>
                <a:gd name="T1" fmla="*/ 68243 h 42"/>
                <a:gd name="T2" fmla="*/ 12999 w 84"/>
                <a:gd name="T3" fmla="*/ 68243 h 42"/>
                <a:gd name="T4" fmla="*/ 12999 w 84"/>
                <a:gd name="T5" fmla="*/ 68243 h 42"/>
                <a:gd name="T6" fmla="*/ 6499 w 84"/>
                <a:gd name="T7" fmla="*/ 64993 h 42"/>
                <a:gd name="T8" fmla="*/ 0 w 84"/>
                <a:gd name="T9" fmla="*/ 55244 h 42"/>
                <a:gd name="T10" fmla="*/ 0 w 84"/>
                <a:gd name="T11" fmla="*/ 12999 h 42"/>
                <a:gd name="T12" fmla="*/ 0 w 84"/>
                <a:gd name="T13" fmla="*/ 12999 h 42"/>
                <a:gd name="T14" fmla="*/ 6499 w 84"/>
                <a:gd name="T15" fmla="*/ 3250 h 42"/>
                <a:gd name="T16" fmla="*/ 12999 w 84"/>
                <a:gd name="T17" fmla="*/ 0 h 42"/>
                <a:gd name="T18" fmla="*/ 126737 w 84"/>
                <a:gd name="T19" fmla="*/ 0 h 42"/>
                <a:gd name="T20" fmla="*/ 126737 w 84"/>
                <a:gd name="T21" fmla="*/ 0 h 42"/>
                <a:gd name="T22" fmla="*/ 133236 w 84"/>
                <a:gd name="T23" fmla="*/ 3250 h 42"/>
                <a:gd name="T24" fmla="*/ 136486 w 84"/>
                <a:gd name="T25" fmla="*/ 12999 h 42"/>
                <a:gd name="T26" fmla="*/ 136486 w 84"/>
                <a:gd name="T27" fmla="*/ 55244 h 42"/>
                <a:gd name="T28" fmla="*/ 136486 w 84"/>
                <a:gd name="T29" fmla="*/ 55244 h 42"/>
                <a:gd name="T30" fmla="*/ 133236 w 84"/>
                <a:gd name="T31" fmla="*/ 64993 h 42"/>
                <a:gd name="T32" fmla="*/ 126737 w 84"/>
                <a:gd name="T33" fmla="*/ 68243 h 42"/>
                <a:gd name="T34" fmla="*/ 126737 w 84"/>
                <a:gd name="T35" fmla="*/ 68243 h 42"/>
                <a:gd name="T36" fmla="*/ 25997 w 84"/>
                <a:gd name="T37" fmla="*/ 45495 h 42"/>
                <a:gd name="T38" fmla="*/ 113738 w 84"/>
                <a:gd name="T39" fmla="*/ 45495 h 42"/>
                <a:gd name="T40" fmla="*/ 113738 w 84"/>
                <a:gd name="T41" fmla="*/ 22748 h 42"/>
                <a:gd name="T42" fmla="*/ 25997 w 84"/>
                <a:gd name="T43" fmla="*/ 22748 h 42"/>
                <a:gd name="T44" fmla="*/ 25997 w 84"/>
                <a:gd name="T45" fmla="*/ 45495 h 4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84" h="42">
                  <a:moveTo>
                    <a:pt x="78" y="42"/>
                  </a:moveTo>
                  <a:lnTo>
                    <a:pt x="8" y="42"/>
                  </a:lnTo>
                  <a:lnTo>
                    <a:pt x="4" y="40"/>
                  </a:lnTo>
                  <a:lnTo>
                    <a:pt x="0" y="34"/>
                  </a:lnTo>
                  <a:lnTo>
                    <a:pt x="0" y="8"/>
                  </a:lnTo>
                  <a:lnTo>
                    <a:pt x="4" y="2"/>
                  </a:lnTo>
                  <a:lnTo>
                    <a:pt x="8" y="0"/>
                  </a:lnTo>
                  <a:lnTo>
                    <a:pt x="78" y="0"/>
                  </a:lnTo>
                  <a:lnTo>
                    <a:pt x="82" y="2"/>
                  </a:lnTo>
                  <a:lnTo>
                    <a:pt x="84" y="8"/>
                  </a:lnTo>
                  <a:lnTo>
                    <a:pt x="84" y="34"/>
                  </a:lnTo>
                  <a:lnTo>
                    <a:pt x="82" y="40"/>
                  </a:lnTo>
                  <a:lnTo>
                    <a:pt x="78" y="42"/>
                  </a:lnTo>
                  <a:close/>
                  <a:moveTo>
                    <a:pt x="16" y="28"/>
                  </a:moveTo>
                  <a:lnTo>
                    <a:pt x="70" y="28"/>
                  </a:lnTo>
                  <a:lnTo>
                    <a:pt x="70" y="14"/>
                  </a:lnTo>
                  <a:lnTo>
                    <a:pt x="16" y="14"/>
                  </a:lnTo>
                  <a:lnTo>
                    <a:pt x="16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6" name="Freeform 89"/>
            <p:cNvSpPr>
              <a:spLocks/>
            </p:cNvSpPr>
            <p:nvPr/>
          </p:nvSpPr>
          <p:spPr bwMode="auto">
            <a:xfrm>
              <a:off x="348103" y="373149"/>
              <a:ext cx="198230" cy="22748"/>
            </a:xfrm>
            <a:custGeom>
              <a:avLst/>
              <a:gdLst>
                <a:gd name="T0" fmla="*/ 185231 w 122"/>
                <a:gd name="T1" fmla="*/ 22748 h 14"/>
                <a:gd name="T2" fmla="*/ 9749 w 122"/>
                <a:gd name="T3" fmla="*/ 22748 h 14"/>
                <a:gd name="T4" fmla="*/ 9749 w 122"/>
                <a:gd name="T5" fmla="*/ 22748 h 14"/>
                <a:gd name="T6" fmla="*/ 3250 w 122"/>
                <a:gd name="T7" fmla="*/ 19498 h 14"/>
                <a:gd name="T8" fmla="*/ 0 w 122"/>
                <a:gd name="T9" fmla="*/ 9749 h 14"/>
                <a:gd name="T10" fmla="*/ 0 w 122"/>
                <a:gd name="T11" fmla="*/ 9749 h 14"/>
                <a:gd name="T12" fmla="*/ 3250 w 122"/>
                <a:gd name="T13" fmla="*/ 3250 h 14"/>
                <a:gd name="T14" fmla="*/ 9749 w 122"/>
                <a:gd name="T15" fmla="*/ 0 h 14"/>
                <a:gd name="T16" fmla="*/ 185231 w 122"/>
                <a:gd name="T17" fmla="*/ 0 h 14"/>
                <a:gd name="T18" fmla="*/ 185231 w 122"/>
                <a:gd name="T19" fmla="*/ 0 h 14"/>
                <a:gd name="T20" fmla="*/ 194980 w 122"/>
                <a:gd name="T21" fmla="*/ 3250 h 14"/>
                <a:gd name="T22" fmla="*/ 198230 w 122"/>
                <a:gd name="T23" fmla="*/ 9749 h 14"/>
                <a:gd name="T24" fmla="*/ 198230 w 122"/>
                <a:gd name="T25" fmla="*/ 9749 h 14"/>
                <a:gd name="T26" fmla="*/ 194980 w 122"/>
                <a:gd name="T27" fmla="*/ 19498 h 14"/>
                <a:gd name="T28" fmla="*/ 185231 w 122"/>
                <a:gd name="T29" fmla="*/ 22748 h 14"/>
                <a:gd name="T30" fmla="*/ 185231 w 122"/>
                <a:gd name="T31" fmla="*/ 22748 h 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2" h="14">
                  <a:moveTo>
                    <a:pt x="114" y="14"/>
                  </a:move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14" y="0"/>
                  </a:lnTo>
                  <a:lnTo>
                    <a:pt x="120" y="2"/>
                  </a:lnTo>
                  <a:lnTo>
                    <a:pt x="122" y="6"/>
                  </a:lnTo>
                  <a:lnTo>
                    <a:pt x="120" y="12"/>
                  </a:lnTo>
                  <a:lnTo>
                    <a:pt x="11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7" name="Freeform 84"/>
            <p:cNvSpPr>
              <a:spLocks/>
            </p:cNvSpPr>
            <p:nvPr userDrawn="1"/>
          </p:nvSpPr>
          <p:spPr bwMode="auto">
            <a:xfrm flipH="1">
              <a:off x="364352" y="265911"/>
              <a:ext cx="230727" cy="347711"/>
            </a:xfrm>
            <a:custGeom>
              <a:avLst/>
              <a:gdLst>
                <a:gd name="T0" fmla="*/ 230727 w 142"/>
                <a:gd name="T1" fmla="*/ 347715 h 214"/>
                <a:gd name="T2" fmla="*/ 25997 w 142"/>
                <a:gd name="T3" fmla="*/ 347715 h 214"/>
                <a:gd name="T4" fmla="*/ 25997 w 142"/>
                <a:gd name="T5" fmla="*/ 347715 h 214"/>
                <a:gd name="T6" fmla="*/ 16248 w 142"/>
                <a:gd name="T7" fmla="*/ 344465 h 214"/>
                <a:gd name="T8" fmla="*/ 6499 w 142"/>
                <a:gd name="T9" fmla="*/ 337966 h 214"/>
                <a:gd name="T10" fmla="*/ 0 w 142"/>
                <a:gd name="T11" fmla="*/ 331467 h 214"/>
                <a:gd name="T12" fmla="*/ 0 w 142"/>
                <a:gd name="T13" fmla="*/ 318468 h 214"/>
                <a:gd name="T14" fmla="*/ 0 w 142"/>
                <a:gd name="T15" fmla="*/ 29247 h 214"/>
                <a:gd name="T16" fmla="*/ 0 w 142"/>
                <a:gd name="T17" fmla="*/ 29247 h 214"/>
                <a:gd name="T18" fmla="*/ 0 w 142"/>
                <a:gd name="T19" fmla="*/ 19498 h 214"/>
                <a:gd name="T20" fmla="*/ 6499 w 142"/>
                <a:gd name="T21" fmla="*/ 9749 h 214"/>
                <a:gd name="T22" fmla="*/ 16248 w 142"/>
                <a:gd name="T23" fmla="*/ 3250 h 214"/>
                <a:gd name="T24" fmla="*/ 25997 w 142"/>
                <a:gd name="T25" fmla="*/ 0 h 214"/>
                <a:gd name="T26" fmla="*/ 87741 w 142"/>
                <a:gd name="T27" fmla="*/ 0 h 214"/>
                <a:gd name="T28" fmla="*/ 87741 w 142"/>
                <a:gd name="T29" fmla="*/ 22748 h 214"/>
                <a:gd name="T30" fmla="*/ 25997 w 142"/>
                <a:gd name="T31" fmla="*/ 22748 h 214"/>
                <a:gd name="T32" fmla="*/ 25997 w 142"/>
                <a:gd name="T33" fmla="*/ 22748 h 214"/>
                <a:gd name="T34" fmla="*/ 22748 w 142"/>
                <a:gd name="T35" fmla="*/ 25997 h 214"/>
                <a:gd name="T36" fmla="*/ 22748 w 142"/>
                <a:gd name="T37" fmla="*/ 29247 h 214"/>
                <a:gd name="T38" fmla="*/ 22748 w 142"/>
                <a:gd name="T39" fmla="*/ 318468 h 214"/>
                <a:gd name="T40" fmla="*/ 22748 w 142"/>
                <a:gd name="T41" fmla="*/ 318468 h 214"/>
                <a:gd name="T42" fmla="*/ 22748 w 142"/>
                <a:gd name="T43" fmla="*/ 321718 h 214"/>
                <a:gd name="T44" fmla="*/ 25997 w 142"/>
                <a:gd name="T45" fmla="*/ 324967 h 214"/>
                <a:gd name="T46" fmla="*/ 230727 w 142"/>
                <a:gd name="T47" fmla="*/ 324967 h 214"/>
                <a:gd name="T48" fmla="*/ 230727 w 142"/>
                <a:gd name="T49" fmla="*/ 347715 h 21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42" h="214">
                  <a:moveTo>
                    <a:pt x="142" y="214"/>
                  </a:moveTo>
                  <a:lnTo>
                    <a:pt x="16" y="214"/>
                  </a:lnTo>
                  <a:lnTo>
                    <a:pt x="10" y="212"/>
                  </a:lnTo>
                  <a:lnTo>
                    <a:pt x="4" y="208"/>
                  </a:lnTo>
                  <a:lnTo>
                    <a:pt x="0" y="204"/>
                  </a:lnTo>
                  <a:lnTo>
                    <a:pt x="0" y="196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54" y="0"/>
                  </a:lnTo>
                  <a:lnTo>
                    <a:pt x="54" y="14"/>
                  </a:lnTo>
                  <a:lnTo>
                    <a:pt x="16" y="14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4" y="196"/>
                  </a:lnTo>
                  <a:lnTo>
                    <a:pt x="14" y="198"/>
                  </a:lnTo>
                  <a:lnTo>
                    <a:pt x="16" y="200"/>
                  </a:lnTo>
                  <a:lnTo>
                    <a:pt x="142" y="200"/>
                  </a:lnTo>
                  <a:lnTo>
                    <a:pt x="142" y="2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8" name="Freeform 89"/>
            <p:cNvSpPr>
              <a:spLocks/>
            </p:cNvSpPr>
            <p:nvPr userDrawn="1"/>
          </p:nvSpPr>
          <p:spPr bwMode="auto">
            <a:xfrm>
              <a:off x="348102" y="432676"/>
              <a:ext cx="198230" cy="22748"/>
            </a:xfrm>
            <a:custGeom>
              <a:avLst/>
              <a:gdLst>
                <a:gd name="T0" fmla="*/ 185231 w 122"/>
                <a:gd name="T1" fmla="*/ 22748 h 14"/>
                <a:gd name="T2" fmla="*/ 9749 w 122"/>
                <a:gd name="T3" fmla="*/ 22748 h 14"/>
                <a:gd name="T4" fmla="*/ 9749 w 122"/>
                <a:gd name="T5" fmla="*/ 22748 h 14"/>
                <a:gd name="T6" fmla="*/ 3250 w 122"/>
                <a:gd name="T7" fmla="*/ 19498 h 14"/>
                <a:gd name="T8" fmla="*/ 0 w 122"/>
                <a:gd name="T9" fmla="*/ 9749 h 14"/>
                <a:gd name="T10" fmla="*/ 0 w 122"/>
                <a:gd name="T11" fmla="*/ 9749 h 14"/>
                <a:gd name="T12" fmla="*/ 3250 w 122"/>
                <a:gd name="T13" fmla="*/ 3250 h 14"/>
                <a:gd name="T14" fmla="*/ 9749 w 122"/>
                <a:gd name="T15" fmla="*/ 0 h 14"/>
                <a:gd name="T16" fmla="*/ 185231 w 122"/>
                <a:gd name="T17" fmla="*/ 0 h 14"/>
                <a:gd name="T18" fmla="*/ 185231 w 122"/>
                <a:gd name="T19" fmla="*/ 0 h 14"/>
                <a:gd name="T20" fmla="*/ 194980 w 122"/>
                <a:gd name="T21" fmla="*/ 3250 h 14"/>
                <a:gd name="T22" fmla="*/ 198230 w 122"/>
                <a:gd name="T23" fmla="*/ 9749 h 14"/>
                <a:gd name="T24" fmla="*/ 198230 w 122"/>
                <a:gd name="T25" fmla="*/ 9749 h 14"/>
                <a:gd name="T26" fmla="*/ 194980 w 122"/>
                <a:gd name="T27" fmla="*/ 19498 h 14"/>
                <a:gd name="T28" fmla="*/ 185231 w 122"/>
                <a:gd name="T29" fmla="*/ 22748 h 14"/>
                <a:gd name="T30" fmla="*/ 185231 w 122"/>
                <a:gd name="T31" fmla="*/ 22748 h 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2" h="14">
                  <a:moveTo>
                    <a:pt x="114" y="14"/>
                  </a:move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14" y="0"/>
                  </a:lnTo>
                  <a:lnTo>
                    <a:pt x="120" y="2"/>
                  </a:lnTo>
                  <a:lnTo>
                    <a:pt x="122" y="6"/>
                  </a:lnTo>
                  <a:lnTo>
                    <a:pt x="120" y="12"/>
                  </a:lnTo>
                  <a:lnTo>
                    <a:pt x="11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9" name="Freeform 89"/>
            <p:cNvSpPr>
              <a:spLocks/>
            </p:cNvSpPr>
            <p:nvPr userDrawn="1"/>
          </p:nvSpPr>
          <p:spPr bwMode="auto">
            <a:xfrm>
              <a:off x="348102" y="489834"/>
              <a:ext cx="198230" cy="22748"/>
            </a:xfrm>
            <a:custGeom>
              <a:avLst/>
              <a:gdLst>
                <a:gd name="T0" fmla="*/ 185231 w 122"/>
                <a:gd name="T1" fmla="*/ 22748 h 14"/>
                <a:gd name="T2" fmla="*/ 9749 w 122"/>
                <a:gd name="T3" fmla="*/ 22748 h 14"/>
                <a:gd name="T4" fmla="*/ 9749 w 122"/>
                <a:gd name="T5" fmla="*/ 22748 h 14"/>
                <a:gd name="T6" fmla="*/ 3250 w 122"/>
                <a:gd name="T7" fmla="*/ 19498 h 14"/>
                <a:gd name="T8" fmla="*/ 0 w 122"/>
                <a:gd name="T9" fmla="*/ 9749 h 14"/>
                <a:gd name="T10" fmla="*/ 0 w 122"/>
                <a:gd name="T11" fmla="*/ 9749 h 14"/>
                <a:gd name="T12" fmla="*/ 3250 w 122"/>
                <a:gd name="T13" fmla="*/ 3250 h 14"/>
                <a:gd name="T14" fmla="*/ 9749 w 122"/>
                <a:gd name="T15" fmla="*/ 0 h 14"/>
                <a:gd name="T16" fmla="*/ 185231 w 122"/>
                <a:gd name="T17" fmla="*/ 0 h 14"/>
                <a:gd name="T18" fmla="*/ 185231 w 122"/>
                <a:gd name="T19" fmla="*/ 0 h 14"/>
                <a:gd name="T20" fmla="*/ 194980 w 122"/>
                <a:gd name="T21" fmla="*/ 3250 h 14"/>
                <a:gd name="T22" fmla="*/ 198230 w 122"/>
                <a:gd name="T23" fmla="*/ 9749 h 14"/>
                <a:gd name="T24" fmla="*/ 198230 w 122"/>
                <a:gd name="T25" fmla="*/ 9749 h 14"/>
                <a:gd name="T26" fmla="*/ 194980 w 122"/>
                <a:gd name="T27" fmla="*/ 19498 h 14"/>
                <a:gd name="T28" fmla="*/ 185231 w 122"/>
                <a:gd name="T29" fmla="*/ 22748 h 14"/>
                <a:gd name="T30" fmla="*/ 185231 w 122"/>
                <a:gd name="T31" fmla="*/ 22748 h 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2" h="14">
                  <a:moveTo>
                    <a:pt x="114" y="14"/>
                  </a:move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14" y="0"/>
                  </a:lnTo>
                  <a:lnTo>
                    <a:pt x="120" y="2"/>
                  </a:lnTo>
                  <a:lnTo>
                    <a:pt x="122" y="6"/>
                  </a:lnTo>
                  <a:lnTo>
                    <a:pt x="120" y="12"/>
                  </a:lnTo>
                  <a:lnTo>
                    <a:pt x="11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</p:grpSp>
      <p:grpSp>
        <p:nvGrpSpPr>
          <p:cNvPr id="20" name="그룹 19"/>
          <p:cNvGrpSpPr/>
          <p:nvPr userDrawn="1"/>
        </p:nvGrpSpPr>
        <p:grpSpPr>
          <a:xfrm>
            <a:off x="599616" y="331141"/>
            <a:ext cx="301251" cy="223777"/>
            <a:chOff x="6532091" y="4950519"/>
            <a:chExt cx="279426" cy="276755"/>
          </a:xfrm>
          <a:solidFill>
            <a:srgbClr val="FFC000"/>
          </a:solidFill>
        </p:grpSpPr>
        <p:sp>
          <p:nvSpPr>
            <p:cNvPr id="21" name="Freeform 70"/>
            <p:cNvSpPr>
              <a:spLocks/>
            </p:cNvSpPr>
            <p:nvPr/>
          </p:nvSpPr>
          <p:spPr bwMode="auto">
            <a:xfrm>
              <a:off x="6553790" y="4950519"/>
              <a:ext cx="257727" cy="255015"/>
            </a:xfrm>
            <a:custGeom>
              <a:avLst/>
              <a:gdLst>
                <a:gd name="T0" fmla="*/ 68 w 190"/>
                <a:gd name="T1" fmla="*/ 188 h 188"/>
                <a:gd name="T2" fmla="*/ 190 w 190"/>
                <a:gd name="T3" fmla="*/ 66 h 188"/>
                <a:gd name="T4" fmla="*/ 122 w 190"/>
                <a:gd name="T5" fmla="*/ 0 h 188"/>
                <a:gd name="T6" fmla="*/ 0 w 190"/>
                <a:gd name="T7" fmla="*/ 120 h 188"/>
                <a:gd name="T8" fmla="*/ 68 w 190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88">
                  <a:moveTo>
                    <a:pt x="68" y="188"/>
                  </a:moveTo>
                  <a:lnTo>
                    <a:pt x="190" y="66"/>
                  </a:lnTo>
                  <a:lnTo>
                    <a:pt x="122" y="0"/>
                  </a:lnTo>
                  <a:lnTo>
                    <a:pt x="0" y="120"/>
                  </a:lnTo>
                  <a:lnTo>
                    <a:pt x="68" y="188"/>
                  </a:lnTo>
                  <a:close/>
                </a:path>
              </a:pathLst>
            </a:custGeom>
            <a:grp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defRPr/>
              </a:pPr>
              <a:endParaRPr lang="ko-KR" altLang="en-US" sz="1800">
                <a:ea typeface="맑은 고딕" panose="020B0503020000020004" pitchFamily="50" charset="-127"/>
              </a:endParaRPr>
            </a:p>
          </p:txBody>
        </p:sp>
        <p:sp>
          <p:nvSpPr>
            <p:cNvPr id="22" name="Freeform 71"/>
            <p:cNvSpPr>
              <a:spLocks/>
            </p:cNvSpPr>
            <p:nvPr/>
          </p:nvSpPr>
          <p:spPr bwMode="auto">
            <a:xfrm>
              <a:off x="6583652" y="4977662"/>
              <a:ext cx="198042" cy="198046"/>
            </a:xfrm>
            <a:custGeom>
              <a:avLst/>
              <a:gdLst>
                <a:gd name="T0" fmla="*/ 24 w 146"/>
                <a:gd name="T1" fmla="*/ 146 h 146"/>
                <a:gd name="T2" fmla="*/ 146 w 146"/>
                <a:gd name="T3" fmla="*/ 24 h 146"/>
                <a:gd name="T4" fmla="*/ 122 w 146"/>
                <a:gd name="T5" fmla="*/ 0 h 146"/>
                <a:gd name="T6" fmla="*/ 0 w 146"/>
                <a:gd name="T7" fmla="*/ 122 h 146"/>
                <a:gd name="T8" fmla="*/ 24 w 146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6">
                  <a:moveTo>
                    <a:pt x="24" y="146"/>
                  </a:moveTo>
                  <a:lnTo>
                    <a:pt x="146" y="24"/>
                  </a:lnTo>
                  <a:lnTo>
                    <a:pt x="122" y="0"/>
                  </a:lnTo>
                  <a:lnTo>
                    <a:pt x="0" y="122"/>
                  </a:lnTo>
                  <a:lnTo>
                    <a:pt x="24" y="146"/>
                  </a:lnTo>
                  <a:close/>
                </a:path>
              </a:pathLst>
            </a:custGeom>
            <a:grp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defRPr/>
              </a:pPr>
              <a:endParaRPr lang="ko-KR" altLang="en-US" sz="1800">
                <a:ea typeface="맑은 고딕" panose="020B0503020000020004" pitchFamily="50" charset="-127"/>
              </a:endParaRPr>
            </a:p>
          </p:txBody>
        </p:sp>
        <p:sp>
          <p:nvSpPr>
            <p:cNvPr id="23" name="Freeform 72"/>
            <p:cNvSpPr>
              <a:spLocks/>
            </p:cNvSpPr>
            <p:nvPr/>
          </p:nvSpPr>
          <p:spPr bwMode="auto">
            <a:xfrm>
              <a:off x="6532091" y="5113329"/>
              <a:ext cx="113943" cy="113945"/>
            </a:xfrm>
            <a:custGeom>
              <a:avLst/>
              <a:gdLst>
                <a:gd name="T0" fmla="*/ 0 w 84"/>
                <a:gd name="T1" fmla="*/ 72 h 84"/>
                <a:gd name="T2" fmla="*/ 0 w 84"/>
                <a:gd name="T3" fmla="*/ 72 h 84"/>
                <a:gd name="T4" fmla="*/ 0 w 84"/>
                <a:gd name="T5" fmla="*/ 78 h 84"/>
                <a:gd name="T6" fmla="*/ 2 w 84"/>
                <a:gd name="T7" fmla="*/ 82 h 84"/>
                <a:gd name="T8" fmla="*/ 6 w 84"/>
                <a:gd name="T9" fmla="*/ 84 h 84"/>
                <a:gd name="T10" fmla="*/ 12 w 84"/>
                <a:gd name="T11" fmla="*/ 84 h 84"/>
                <a:gd name="T12" fmla="*/ 84 w 84"/>
                <a:gd name="T13" fmla="*/ 68 h 84"/>
                <a:gd name="T14" fmla="*/ 16 w 84"/>
                <a:gd name="T15" fmla="*/ 0 h 84"/>
                <a:gd name="T16" fmla="*/ 0 w 84"/>
                <a:gd name="T1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4">
                  <a:moveTo>
                    <a:pt x="0" y="72"/>
                  </a:moveTo>
                  <a:lnTo>
                    <a:pt x="0" y="72"/>
                  </a:lnTo>
                  <a:lnTo>
                    <a:pt x="0" y="78"/>
                  </a:lnTo>
                  <a:lnTo>
                    <a:pt x="2" y="82"/>
                  </a:lnTo>
                  <a:lnTo>
                    <a:pt x="6" y="84"/>
                  </a:lnTo>
                  <a:lnTo>
                    <a:pt x="12" y="84"/>
                  </a:lnTo>
                  <a:lnTo>
                    <a:pt x="84" y="68"/>
                  </a:lnTo>
                  <a:lnTo>
                    <a:pt x="16" y="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defRPr/>
              </a:pPr>
              <a:endParaRPr lang="ko-KR" altLang="en-US" sz="1800">
                <a:ea typeface="맑은 고딕" panose="020B0503020000020004" pitchFamily="50" charset="-127"/>
              </a:endParaRPr>
            </a:p>
          </p:txBody>
        </p:sp>
        <p:sp>
          <p:nvSpPr>
            <p:cNvPr id="24" name="Freeform 73"/>
            <p:cNvSpPr>
              <a:spLocks/>
            </p:cNvSpPr>
            <p:nvPr/>
          </p:nvSpPr>
          <p:spPr bwMode="auto">
            <a:xfrm>
              <a:off x="6532155" y="5192000"/>
              <a:ext cx="35268" cy="35267"/>
            </a:xfrm>
            <a:custGeom>
              <a:avLst/>
              <a:gdLst>
                <a:gd name="T0" fmla="*/ 4 w 26"/>
                <a:gd name="T1" fmla="*/ 0 h 26"/>
                <a:gd name="T2" fmla="*/ 0 w 26"/>
                <a:gd name="T3" fmla="*/ 14 h 26"/>
                <a:gd name="T4" fmla="*/ 0 w 26"/>
                <a:gd name="T5" fmla="*/ 14 h 26"/>
                <a:gd name="T6" fmla="*/ 0 w 26"/>
                <a:gd name="T7" fmla="*/ 20 h 26"/>
                <a:gd name="T8" fmla="*/ 2 w 26"/>
                <a:gd name="T9" fmla="*/ 24 h 26"/>
                <a:gd name="T10" fmla="*/ 6 w 26"/>
                <a:gd name="T11" fmla="*/ 26 h 26"/>
                <a:gd name="T12" fmla="*/ 12 w 26"/>
                <a:gd name="T13" fmla="*/ 26 h 26"/>
                <a:gd name="T14" fmla="*/ 26 w 26"/>
                <a:gd name="T15" fmla="*/ 22 h 26"/>
                <a:gd name="T16" fmla="*/ 4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4" y="0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6" y="26"/>
                  </a:lnTo>
                  <a:lnTo>
                    <a:pt x="12" y="26"/>
                  </a:lnTo>
                  <a:lnTo>
                    <a:pt x="26" y="2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defRPr/>
              </a:pPr>
              <a:endParaRPr lang="ko-KR" altLang="en-US" sz="1800"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5224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내용 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>
            <a:spLocks noChangeAspect="1"/>
          </p:cNvSpPr>
          <p:nvPr userDrawn="1"/>
        </p:nvSpPr>
        <p:spPr bwMode="auto">
          <a:xfrm rot="10800000" flipH="1">
            <a:off x="2147523" y="176214"/>
            <a:ext cx="198967" cy="217487"/>
          </a:xfrm>
          <a:custGeom>
            <a:avLst/>
            <a:gdLst>
              <a:gd name="connsiteX0" fmla="*/ 100560 w 201120"/>
              <a:gd name="connsiteY0" fmla="*/ 290789 h 290789"/>
              <a:gd name="connsiteX1" fmla="*/ 201120 w 201120"/>
              <a:gd name="connsiteY1" fmla="*/ 1 h 290789"/>
              <a:gd name="connsiteX2" fmla="*/ 100560 w 201120"/>
              <a:gd name="connsiteY2" fmla="*/ 1 h 290789"/>
              <a:gd name="connsiteX3" fmla="*/ 100560 w 201120"/>
              <a:gd name="connsiteY3" fmla="*/ 0 h 290789"/>
              <a:gd name="connsiteX4" fmla="*/ 0 w 201120"/>
              <a:gd name="connsiteY4" fmla="*/ 0 h 290789"/>
              <a:gd name="connsiteX5" fmla="*/ 100560 w 201120"/>
              <a:gd name="connsiteY5" fmla="*/ 290788 h 290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120" h="290789">
                <a:moveTo>
                  <a:pt x="100560" y="290789"/>
                </a:moveTo>
                <a:lnTo>
                  <a:pt x="201120" y="1"/>
                </a:lnTo>
                <a:lnTo>
                  <a:pt x="100560" y="1"/>
                </a:lnTo>
                <a:lnTo>
                  <a:pt x="100560" y="0"/>
                </a:lnTo>
                <a:lnTo>
                  <a:pt x="0" y="0"/>
                </a:lnTo>
                <a:lnTo>
                  <a:pt x="100560" y="290788"/>
                </a:lnTo>
                <a:close/>
              </a:path>
            </a:pathLst>
          </a:custGeom>
          <a:solidFill>
            <a:srgbClr val="0C3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800"/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480485" y="392114"/>
            <a:ext cx="11711516" cy="34925"/>
          </a:xfrm>
          <a:prstGeom prst="rect">
            <a:avLst/>
          </a:prstGeom>
          <a:solidFill>
            <a:srgbClr val="B2C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평행 사변형 13"/>
          <p:cNvSpPr>
            <a:spLocks noChangeArrowheads="1"/>
          </p:cNvSpPr>
          <p:nvPr userDrawn="1"/>
        </p:nvSpPr>
        <p:spPr bwMode="auto">
          <a:xfrm flipH="1">
            <a:off x="1818323" y="256918"/>
            <a:ext cx="2576200" cy="601319"/>
          </a:xfrm>
          <a:prstGeom prst="parallelogram">
            <a:avLst>
              <a:gd name="adj" fmla="val 24993"/>
            </a:avLst>
          </a:prstGeom>
          <a:solidFill>
            <a:srgbClr val="29C7A5"/>
          </a:solidFill>
          <a:ln>
            <a:noFill/>
          </a:ln>
          <a:effectLst>
            <a:outerShdw dist="38100" dir="2999997" algn="t" rotWithShape="0">
              <a:srgbClr val="6027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endParaRPr lang="ko-KR" altLang="en-US" sz="2800">
              <a:ea typeface="맑은 고딕" panose="020B0503020000020004" pitchFamily="50" charset="-127"/>
            </a:endParaRPr>
          </a:p>
        </p:txBody>
      </p:sp>
      <p:sp>
        <p:nvSpPr>
          <p:cNvPr id="28" name="자유형 27"/>
          <p:cNvSpPr/>
          <p:nvPr userDrawn="1"/>
        </p:nvSpPr>
        <p:spPr bwMode="auto">
          <a:xfrm>
            <a:off x="539749" y="176213"/>
            <a:ext cx="1707827" cy="527050"/>
          </a:xfrm>
          <a:custGeom>
            <a:avLst/>
            <a:gdLst>
              <a:gd name="connsiteX0" fmla="*/ 0 w 1280870"/>
              <a:gd name="connsiteY0" fmla="*/ 0 h 527050"/>
              <a:gd name="connsiteX1" fmla="*/ 1099895 w 1280870"/>
              <a:gd name="connsiteY1" fmla="*/ 0 h 527050"/>
              <a:gd name="connsiteX2" fmla="*/ 1101725 w 1280870"/>
              <a:gd name="connsiteY2" fmla="*/ 0 h 527050"/>
              <a:gd name="connsiteX3" fmla="*/ 1280870 w 1280870"/>
              <a:gd name="connsiteY3" fmla="*/ 0 h 527050"/>
              <a:gd name="connsiteX4" fmla="*/ 1101725 w 1280870"/>
              <a:gd name="connsiteY4" fmla="*/ 521721 h 527050"/>
              <a:gd name="connsiteX5" fmla="*/ 1101725 w 1280870"/>
              <a:gd name="connsiteY5" fmla="*/ 527050 h 527050"/>
              <a:gd name="connsiteX6" fmla="*/ 1099895 w 1280870"/>
              <a:gd name="connsiteY6" fmla="*/ 527050 h 527050"/>
              <a:gd name="connsiteX7" fmla="*/ 0 w 1280870"/>
              <a:gd name="connsiteY7" fmla="*/ 527050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870" h="527050">
                <a:moveTo>
                  <a:pt x="0" y="0"/>
                </a:moveTo>
                <a:lnTo>
                  <a:pt x="1099895" y="0"/>
                </a:lnTo>
                <a:lnTo>
                  <a:pt x="1101725" y="0"/>
                </a:lnTo>
                <a:lnTo>
                  <a:pt x="1280870" y="0"/>
                </a:lnTo>
                <a:lnTo>
                  <a:pt x="1101725" y="521721"/>
                </a:lnTo>
                <a:lnTo>
                  <a:pt x="1101725" y="527050"/>
                </a:lnTo>
                <a:lnTo>
                  <a:pt x="1099895" y="527050"/>
                </a:lnTo>
                <a:lnTo>
                  <a:pt x="0" y="527050"/>
                </a:lnTo>
                <a:close/>
              </a:path>
            </a:pathLst>
          </a:custGeom>
          <a:solidFill>
            <a:srgbClr val="1F957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eaLnBrk="1" latinLnBrk="1" hangingPunct="1">
              <a:defRPr/>
            </a:pPr>
            <a:endParaRPr lang="ko-KR" altLang="en-US" sz="1800"/>
          </a:p>
        </p:txBody>
      </p:sp>
      <p:sp>
        <p:nvSpPr>
          <p:cNvPr id="27" name="자유형 26"/>
          <p:cNvSpPr>
            <a:spLocks noChangeAspect="1"/>
          </p:cNvSpPr>
          <p:nvPr userDrawn="1"/>
        </p:nvSpPr>
        <p:spPr bwMode="auto">
          <a:xfrm>
            <a:off x="539749" y="666751"/>
            <a:ext cx="1481344" cy="36513"/>
          </a:xfrm>
          <a:custGeom>
            <a:avLst/>
            <a:gdLst>
              <a:gd name="connsiteX0" fmla="*/ 0 w 1111008"/>
              <a:gd name="connsiteY0" fmla="*/ 0 h 36513"/>
              <a:gd name="connsiteX1" fmla="*/ 1099895 w 1111008"/>
              <a:gd name="connsiteY1" fmla="*/ 0 h 36513"/>
              <a:gd name="connsiteX2" fmla="*/ 1101725 w 1111008"/>
              <a:gd name="connsiteY2" fmla="*/ 0 h 36513"/>
              <a:gd name="connsiteX3" fmla="*/ 1111008 w 1111008"/>
              <a:gd name="connsiteY3" fmla="*/ 0 h 36513"/>
              <a:gd name="connsiteX4" fmla="*/ 1101725 w 1111008"/>
              <a:gd name="connsiteY4" fmla="*/ 30500 h 36513"/>
              <a:gd name="connsiteX5" fmla="*/ 1101725 w 1111008"/>
              <a:gd name="connsiteY5" fmla="*/ 36513 h 36513"/>
              <a:gd name="connsiteX6" fmla="*/ 1099895 w 1111008"/>
              <a:gd name="connsiteY6" fmla="*/ 36513 h 36513"/>
              <a:gd name="connsiteX7" fmla="*/ 0 w 1111008"/>
              <a:gd name="connsiteY7" fmla="*/ 36513 h 36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1008" h="36513">
                <a:moveTo>
                  <a:pt x="0" y="0"/>
                </a:moveTo>
                <a:lnTo>
                  <a:pt x="1099895" y="0"/>
                </a:lnTo>
                <a:lnTo>
                  <a:pt x="1101725" y="0"/>
                </a:lnTo>
                <a:lnTo>
                  <a:pt x="1111008" y="0"/>
                </a:lnTo>
                <a:lnTo>
                  <a:pt x="1101725" y="30500"/>
                </a:lnTo>
                <a:lnTo>
                  <a:pt x="1101725" y="36513"/>
                </a:lnTo>
                <a:lnTo>
                  <a:pt x="1099895" y="36513"/>
                </a:lnTo>
                <a:lnTo>
                  <a:pt x="0" y="36513"/>
                </a:lnTo>
                <a:close/>
              </a:path>
            </a:pathLst>
          </a:custGeom>
          <a:solidFill>
            <a:srgbClr val="0C3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eaLnBrk="1" latinLnBrk="1" hangingPunct="1">
              <a:defRPr/>
            </a:pPr>
            <a:endParaRPr lang="ko-KR" altLang="en-US" sz="1800"/>
          </a:p>
        </p:txBody>
      </p:sp>
      <p:sp>
        <p:nvSpPr>
          <p:cNvPr id="8" name="TextBox 7"/>
          <p:cNvSpPr txBox="1"/>
          <p:nvPr userDrawn="1"/>
        </p:nvSpPr>
        <p:spPr bwMode="auto">
          <a:xfrm>
            <a:off x="971552" y="200025"/>
            <a:ext cx="994833" cy="433388"/>
          </a:xfrm>
          <a:prstGeom prst="rect">
            <a:avLst/>
          </a:prstGeom>
          <a:noFill/>
        </p:spPr>
        <p:txBody>
          <a:bodyPr tIns="0" bIns="0" anchor="ctr"/>
          <a:lstStyle/>
          <a:p>
            <a:pPr eaLnBrk="1" latinLnBrk="1" hangingPunct="1">
              <a:defRPr/>
            </a:pPr>
            <a:r>
              <a:rPr lang="ko-KR" alt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활동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2194984" y="231775"/>
            <a:ext cx="1386918" cy="4025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20000"/>
              </a:lnSpc>
              <a:defRPr/>
            </a:pPr>
            <a:r>
              <a:rPr lang="ko-KR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교과서 </a:t>
            </a:r>
            <a:r>
              <a:rPr lang="en-US" altLang="ko-K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     </a:t>
            </a:r>
            <a:r>
              <a:rPr lang="ko-KR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쪽</a:t>
            </a:r>
          </a:p>
        </p:txBody>
      </p:sp>
      <p:sp>
        <p:nvSpPr>
          <p:cNvPr id="14" name="타원 13"/>
          <p:cNvSpPr/>
          <p:nvPr userDrawn="1"/>
        </p:nvSpPr>
        <p:spPr>
          <a:xfrm>
            <a:off x="205318" y="146050"/>
            <a:ext cx="783167" cy="587375"/>
          </a:xfrm>
          <a:prstGeom prst="ellipse">
            <a:avLst/>
          </a:prstGeom>
          <a:solidFill>
            <a:srgbClr val="23A589"/>
          </a:solidFill>
          <a:ln>
            <a:solidFill>
              <a:srgbClr val="9AEAD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800" dirty="0"/>
          </a:p>
        </p:txBody>
      </p:sp>
      <p:grpSp>
        <p:nvGrpSpPr>
          <p:cNvPr id="15" name="그룹 22"/>
          <p:cNvGrpSpPr>
            <a:grpSpLocks/>
          </p:cNvGrpSpPr>
          <p:nvPr userDrawn="1"/>
        </p:nvGrpSpPr>
        <p:grpSpPr bwMode="auto">
          <a:xfrm>
            <a:off x="433918" y="282575"/>
            <a:ext cx="306916" cy="344488"/>
            <a:chOff x="1853214" y="3953287"/>
            <a:chExt cx="203470" cy="303852"/>
          </a:xfrm>
        </p:grpSpPr>
        <p:sp>
          <p:nvSpPr>
            <p:cNvPr id="16" name="Freeform 95"/>
            <p:cNvSpPr>
              <a:spLocks/>
            </p:cNvSpPr>
            <p:nvPr/>
          </p:nvSpPr>
          <p:spPr bwMode="auto">
            <a:xfrm>
              <a:off x="1902050" y="4186602"/>
              <a:ext cx="103092" cy="43407"/>
            </a:xfrm>
            <a:custGeom>
              <a:avLst/>
              <a:gdLst>
                <a:gd name="T0" fmla="*/ 92240 w 76"/>
                <a:gd name="T1" fmla="*/ 0 h 32"/>
                <a:gd name="T2" fmla="*/ 13565 w 76"/>
                <a:gd name="T3" fmla="*/ 0 h 32"/>
                <a:gd name="T4" fmla="*/ 13565 w 76"/>
                <a:gd name="T5" fmla="*/ 0 h 32"/>
                <a:gd name="T6" fmla="*/ 8139 w 76"/>
                <a:gd name="T7" fmla="*/ 0 h 32"/>
                <a:gd name="T8" fmla="*/ 5426 w 76"/>
                <a:gd name="T9" fmla="*/ 2713 h 32"/>
                <a:gd name="T10" fmla="*/ 2713 w 76"/>
                <a:gd name="T11" fmla="*/ 8139 h 32"/>
                <a:gd name="T12" fmla="*/ 0 w 76"/>
                <a:gd name="T13" fmla="*/ 10852 h 32"/>
                <a:gd name="T14" fmla="*/ 0 w 76"/>
                <a:gd name="T15" fmla="*/ 32555 h 32"/>
                <a:gd name="T16" fmla="*/ 0 w 76"/>
                <a:gd name="T17" fmla="*/ 32555 h 32"/>
                <a:gd name="T18" fmla="*/ 2713 w 76"/>
                <a:gd name="T19" fmla="*/ 37981 h 32"/>
                <a:gd name="T20" fmla="*/ 5426 w 76"/>
                <a:gd name="T21" fmla="*/ 40694 h 32"/>
                <a:gd name="T22" fmla="*/ 8139 w 76"/>
                <a:gd name="T23" fmla="*/ 43407 h 32"/>
                <a:gd name="T24" fmla="*/ 13565 w 76"/>
                <a:gd name="T25" fmla="*/ 43407 h 32"/>
                <a:gd name="T26" fmla="*/ 92240 w 76"/>
                <a:gd name="T27" fmla="*/ 43407 h 32"/>
                <a:gd name="T28" fmla="*/ 92240 w 76"/>
                <a:gd name="T29" fmla="*/ 43407 h 32"/>
                <a:gd name="T30" fmla="*/ 97666 w 76"/>
                <a:gd name="T31" fmla="*/ 43407 h 32"/>
                <a:gd name="T32" fmla="*/ 100379 w 76"/>
                <a:gd name="T33" fmla="*/ 40694 h 32"/>
                <a:gd name="T34" fmla="*/ 103092 w 76"/>
                <a:gd name="T35" fmla="*/ 37981 h 32"/>
                <a:gd name="T36" fmla="*/ 103092 w 76"/>
                <a:gd name="T37" fmla="*/ 32555 h 32"/>
                <a:gd name="T38" fmla="*/ 103092 w 76"/>
                <a:gd name="T39" fmla="*/ 10852 h 32"/>
                <a:gd name="T40" fmla="*/ 103092 w 76"/>
                <a:gd name="T41" fmla="*/ 10852 h 32"/>
                <a:gd name="T42" fmla="*/ 103092 w 76"/>
                <a:gd name="T43" fmla="*/ 8139 h 32"/>
                <a:gd name="T44" fmla="*/ 100379 w 76"/>
                <a:gd name="T45" fmla="*/ 2713 h 32"/>
                <a:gd name="T46" fmla="*/ 97666 w 76"/>
                <a:gd name="T47" fmla="*/ 0 h 32"/>
                <a:gd name="T48" fmla="*/ 92240 w 76"/>
                <a:gd name="T49" fmla="*/ 0 h 32"/>
                <a:gd name="T50" fmla="*/ 92240 w 76"/>
                <a:gd name="T51" fmla="*/ 0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6" h="32">
                  <a:moveTo>
                    <a:pt x="68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2"/>
                  </a:lnTo>
                  <a:lnTo>
                    <a:pt x="10" y="32"/>
                  </a:lnTo>
                  <a:lnTo>
                    <a:pt x="68" y="32"/>
                  </a:lnTo>
                  <a:lnTo>
                    <a:pt x="72" y="32"/>
                  </a:lnTo>
                  <a:lnTo>
                    <a:pt x="74" y="30"/>
                  </a:lnTo>
                  <a:lnTo>
                    <a:pt x="76" y="28"/>
                  </a:lnTo>
                  <a:lnTo>
                    <a:pt x="76" y="24"/>
                  </a:lnTo>
                  <a:lnTo>
                    <a:pt x="76" y="8"/>
                  </a:lnTo>
                  <a:lnTo>
                    <a:pt x="76" y="6"/>
                  </a:lnTo>
                  <a:lnTo>
                    <a:pt x="74" y="2"/>
                  </a:lnTo>
                  <a:lnTo>
                    <a:pt x="72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7" name="Freeform 96"/>
            <p:cNvSpPr>
              <a:spLocks/>
            </p:cNvSpPr>
            <p:nvPr/>
          </p:nvSpPr>
          <p:spPr bwMode="auto">
            <a:xfrm>
              <a:off x="1923753" y="4240861"/>
              <a:ext cx="65111" cy="16278"/>
            </a:xfrm>
            <a:custGeom>
              <a:avLst/>
              <a:gdLst>
                <a:gd name="T0" fmla="*/ 65111 w 48"/>
                <a:gd name="T1" fmla="*/ 0 h 12"/>
                <a:gd name="T2" fmla="*/ 0 w 48"/>
                <a:gd name="T3" fmla="*/ 0 h 12"/>
                <a:gd name="T4" fmla="*/ 0 w 48"/>
                <a:gd name="T5" fmla="*/ 0 h 12"/>
                <a:gd name="T6" fmla="*/ 13565 w 48"/>
                <a:gd name="T7" fmla="*/ 8139 h 12"/>
                <a:gd name="T8" fmla="*/ 24417 w 48"/>
                <a:gd name="T9" fmla="*/ 13565 h 12"/>
                <a:gd name="T10" fmla="*/ 35268 w 48"/>
                <a:gd name="T11" fmla="*/ 16278 h 12"/>
                <a:gd name="T12" fmla="*/ 46120 w 48"/>
                <a:gd name="T13" fmla="*/ 13565 h 12"/>
                <a:gd name="T14" fmla="*/ 54259 w 48"/>
                <a:gd name="T15" fmla="*/ 8139 h 12"/>
                <a:gd name="T16" fmla="*/ 59685 w 48"/>
                <a:gd name="T17" fmla="*/ 5426 h 12"/>
                <a:gd name="T18" fmla="*/ 65111 w 48"/>
                <a:gd name="T19" fmla="*/ 0 h 12"/>
                <a:gd name="T20" fmla="*/ 65111 w 48"/>
                <a:gd name="T21" fmla="*/ 0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8" h="12">
                  <a:moveTo>
                    <a:pt x="48" y="0"/>
                  </a:moveTo>
                  <a:lnTo>
                    <a:pt x="0" y="0"/>
                  </a:lnTo>
                  <a:lnTo>
                    <a:pt x="10" y="6"/>
                  </a:lnTo>
                  <a:lnTo>
                    <a:pt x="18" y="10"/>
                  </a:lnTo>
                  <a:lnTo>
                    <a:pt x="26" y="12"/>
                  </a:lnTo>
                  <a:lnTo>
                    <a:pt x="34" y="10"/>
                  </a:lnTo>
                  <a:lnTo>
                    <a:pt x="40" y="6"/>
                  </a:lnTo>
                  <a:lnTo>
                    <a:pt x="44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8" name="Freeform 102"/>
            <p:cNvSpPr>
              <a:spLocks/>
            </p:cNvSpPr>
            <p:nvPr/>
          </p:nvSpPr>
          <p:spPr bwMode="auto">
            <a:xfrm>
              <a:off x="1853214" y="3953287"/>
              <a:ext cx="203470" cy="225175"/>
            </a:xfrm>
            <a:custGeom>
              <a:avLst/>
              <a:gdLst>
                <a:gd name="T0" fmla="*/ 203470 w 150"/>
                <a:gd name="T1" fmla="*/ 103092 h 166"/>
                <a:gd name="T2" fmla="*/ 203470 w 150"/>
                <a:gd name="T3" fmla="*/ 103092 h 166"/>
                <a:gd name="T4" fmla="*/ 200757 w 150"/>
                <a:gd name="T5" fmla="*/ 81389 h 166"/>
                <a:gd name="T6" fmla="*/ 195331 w 150"/>
                <a:gd name="T7" fmla="*/ 62398 h 166"/>
                <a:gd name="T8" fmla="*/ 184479 w 150"/>
                <a:gd name="T9" fmla="*/ 46120 h 166"/>
                <a:gd name="T10" fmla="*/ 173628 w 150"/>
                <a:gd name="T11" fmla="*/ 29842 h 166"/>
                <a:gd name="T12" fmla="*/ 157350 w 150"/>
                <a:gd name="T13" fmla="*/ 18991 h 166"/>
                <a:gd name="T14" fmla="*/ 141073 w 150"/>
                <a:gd name="T15" fmla="*/ 8139 h 166"/>
                <a:gd name="T16" fmla="*/ 122082 w 150"/>
                <a:gd name="T17" fmla="*/ 2713 h 166"/>
                <a:gd name="T18" fmla="*/ 103091 w 150"/>
                <a:gd name="T19" fmla="*/ 0 h 166"/>
                <a:gd name="T20" fmla="*/ 103091 w 150"/>
                <a:gd name="T21" fmla="*/ 0 h 166"/>
                <a:gd name="T22" fmla="*/ 81388 w 150"/>
                <a:gd name="T23" fmla="*/ 2713 h 166"/>
                <a:gd name="T24" fmla="*/ 62397 w 150"/>
                <a:gd name="T25" fmla="*/ 8139 h 166"/>
                <a:gd name="T26" fmla="*/ 46120 w 150"/>
                <a:gd name="T27" fmla="*/ 18991 h 166"/>
                <a:gd name="T28" fmla="*/ 29842 w 150"/>
                <a:gd name="T29" fmla="*/ 29842 h 166"/>
                <a:gd name="T30" fmla="*/ 18991 w 150"/>
                <a:gd name="T31" fmla="*/ 46120 h 166"/>
                <a:gd name="T32" fmla="*/ 8139 w 150"/>
                <a:gd name="T33" fmla="*/ 62398 h 166"/>
                <a:gd name="T34" fmla="*/ 2713 w 150"/>
                <a:gd name="T35" fmla="*/ 81389 h 166"/>
                <a:gd name="T36" fmla="*/ 0 w 150"/>
                <a:gd name="T37" fmla="*/ 103092 h 166"/>
                <a:gd name="T38" fmla="*/ 0 w 150"/>
                <a:gd name="T39" fmla="*/ 103092 h 166"/>
                <a:gd name="T40" fmla="*/ 2713 w 150"/>
                <a:gd name="T41" fmla="*/ 127509 h 166"/>
                <a:gd name="T42" fmla="*/ 10852 w 150"/>
                <a:gd name="T43" fmla="*/ 149212 h 166"/>
                <a:gd name="T44" fmla="*/ 24416 w 150"/>
                <a:gd name="T45" fmla="*/ 168203 h 166"/>
                <a:gd name="T46" fmla="*/ 43407 w 150"/>
                <a:gd name="T47" fmla="*/ 184481 h 166"/>
                <a:gd name="T48" fmla="*/ 43407 w 150"/>
                <a:gd name="T49" fmla="*/ 184481 h 166"/>
                <a:gd name="T50" fmla="*/ 43407 w 150"/>
                <a:gd name="T51" fmla="*/ 184481 h 166"/>
                <a:gd name="T52" fmla="*/ 43407 w 150"/>
                <a:gd name="T53" fmla="*/ 184481 h 166"/>
                <a:gd name="T54" fmla="*/ 48833 w 150"/>
                <a:gd name="T55" fmla="*/ 198045 h 166"/>
                <a:gd name="T56" fmla="*/ 54259 w 150"/>
                <a:gd name="T57" fmla="*/ 211610 h 166"/>
                <a:gd name="T58" fmla="*/ 54259 w 150"/>
                <a:gd name="T59" fmla="*/ 225175 h 166"/>
                <a:gd name="T60" fmla="*/ 151924 w 150"/>
                <a:gd name="T61" fmla="*/ 225175 h 166"/>
                <a:gd name="T62" fmla="*/ 151924 w 150"/>
                <a:gd name="T63" fmla="*/ 225175 h 166"/>
                <a:gd name="T64" fmla="*/ 154637 w 150"/>
                <a:gd name="T65" fmla="*/ 200758 h 166"/>
                <a:gd name="T66" fmla="*/ 157350 w 150"/>
                <a:gd name="T67" fmla="*/ 192620 h 166"/>
                <a:gd name="T68" fmla="*/ 162776 w 150"/>
                <a:gd name="T69" fmla="*/ 181768 h 166"/>
                <a:gd name="T70" fmla="*/ 162776 w 150"/>
                <a:gd name="T71" fmla="*/ 181768 h 166"/>
                <a:gd name="T72" fmla="*/ 179054 w 150"/>
                <a:gd name="T73" fmla="*/ 168203 h 166"/>
                <a:gd name="T74" fmla="*/ 192618 w 150"/>
                <a:gd name="T75" fmla="*/ 149212 h 166"/>
                <a:gd name="T76" fmla="*/ 200757 w 150"/>
                <a:gd name="T77" fmla="*/ 124796 h 166"/>
                <a:gd name="T78" fmla="*/ 203470 w 150"/>
                <a:gd name="T79" fmla="*/ 103092 h 166"/>
                <a:gd name="T80" fmla="*/ 203470 w 150"/>
                <a:gd name="T81" fmla="*/ 103092 h 16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0" h="166">
                  <a:moveTo>
                    <a:pt x="150" y="76"/>
                  </a:moveTo>
                  <a:lnTo>
                    <a:pt x="150" y="76"/>
                  </a:lnTo>
                  <a:lnTo>
                    <a:pt x="148" y="60"/>
                  </a:lnTo>
                  <a:lnTo>
                    <a:pt x="144" y="46"/>
                  </a:lnTo>
                  <a:lnTo>
                    <a:pt x="136" y="34"/>
                  </a:lnTo>
                  <a:lnTo>
                    <a:pt x="128" y="22"/>
                  </a:lnTo>
                  <a:lnTo>
                    <a:pt x="116" y="14"/>
                  </a:lnTo>
                  <a:lnTo>
                    <a:pt x="104" y="6"/>
                  </a:lnTo>
                  <a:lnTo>
                    <a:pt x="90" y="2"/>
                  </a:lnTo>
                  <a:lnTo>
                    <a:pt x="76" y="0"/>
                  </a:lnTo>
                  <a:lnTo>
                    <a:pt x="60" y="2"/>
                  </a:lnTo>
                  <a:lnTo>
                    <a:pt x="46" y="6"/>
                  </a:lnTo>
                  <a:lnTo>
                    <a:pt x="34" y="14"/>
                  </a:lnTo>
                  <a:lnTo>
                    <a:pt x="22" y="22"/>
                  </a:lnTo>
                  <a:lnTo>
                    <a:pt x="14" y="34"/>
                  </a:lnTo>
                  <a:lnTo>
                    <a:pt x="6" y="46"/>
                  </a:lnTo>
                  <a:lnTo>
                    <a:pt x="2" y="60"/>
                  </a:lnTo>
                  <a:lnTo>
                    <a:pt x="0" y="76"/>
                  </a:lnTo>
                  <a:lnTo>
                    <a:pt x="2" y="94"/>
                  </a:lnTo>
                  <a:lnTo>
                    <a:pt x="8" y="110"/>
                  </a:lnTo>
                  <a:lnTo>
                    <a:pt x="18" y="124"/>
                  </a:lnTo>
                  <a:lnTo>
                    <a:pt x="32" y="136"/>
                  </a:lnTo>
                  <a:lnTo>
                    <a:pt x="36" y="146"/>
                  </a:lnTo>
                  <a:lnTo>
                    <a:pt x="40" y="156"/>
                  </a:lnTo>
                  <a:lnTo>
                    <a:pt x="40" y="166"/>
                  </a:lnTo>
                  <a:lnTo>
                    <a:pt x="112" y="166"/>
                  </a:lnTo>
                  <a:lnTo>
                    <a:pt x="114" y="148"/>
                  </a:lnTo>
                  <a:lnTo>
                    <a:pt x="116" y="142"/>
                  </a:lnTo>
                  <a:lnTo>
                    <a:pt x="120" y="134"/>
                  </a:lnTo>
                  <a:lnTo>
                    <a:pt x="132" y="124"/>
                  </a:lnTo>
                  <a:lnTo>
                    <a:pt x="142" y="110"/>
                  </a:lnTo>
                  <a:lnTo>
                    <a:pt x="148" y="92"/>
                  </a:lnTo>
                  <a:lnTo>
                    <a:pt x="150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</p:grpSp>
      <p:grpSp>
        <p:nvGrpSpPr>
          <p:cNvPr id="19" name="그룹 18"/>
          <p:cNvGrpSpPr>
            <a:grpSpLocks/>
          </p:cNvGrpSpPr>
          <p:nvPr userDrawn="1"/>
        </p:nvGrpSpPr>
        <p:grpSpPr bwMode="auto">
          <a:xfrm>
            <a:off x="355600" y="215900"/>
            <a:ext cx="465667" cy="177800"/>
            <a:chOff x="1801671" y="3904455"/>
            <a:chExt cx="309277" cy="157352"/>
          </a:xfrm>
        </p:grpSpPr>
        <p:sp>
          <p:nvSpPr>
            <p:cNvPr id="20" name="Freeform 97"/>
            <p:cNvSpPr>
              <a:spLocks/>
            </p:cNvSpPr>
            <p:nvPr/>
          </p:nvSpPr>
          <p:spPr bwMode="auto">
            <a:xfrm>
              <a:off x="1953596" y="3904455"/>
              <a:ext cx="8139" cy="27130"/>
            </a:xfrm>
            <a:custGeom>
              <a:avLst/>
              <a:gdLst>
                <a:gd name="T0" fmla="*/ 2713 w 6"/>
                <a:gd name="T1" fmla="*/ 27130 h 20"/>
                <a:gd name="T2" fmla="*/ 2713 w 6"/>
                <a:gd name="T3" fmla="*/ 27130 h 20"/>
                <a:gd name="T4" fmla="*/ 5426 w 6"/>
                <a:gd name="T5" fmla="*/ 27130 h 20"/>
                <a:gd name="T6" fmla="*/ 8139 w 6"/>
                <a:gd name="T7" fmla="*/ 24417 h 20"/>
                <a:gd name="T8" fmla="*/ 8139 w 6"/>
                <a:gd name="T9" fmla="*/ 5426 h 20"/>
                <a:gd name="T10" fmla="*/ 8139 w 6"/>
                <a:gd name="T11" fmla="*/ 5426 h 20"/>
                <a:gd name="T12" fmla="*/ 5426 w 6"/>
                <a:gd name="T13" fmla="*/ 2713 h 20"/>
                <a:gd name="T14" fmla="*/ 2713 w 6"/>
                <a:gd name="T15" fmla="*/ 0 h 20"/>
                <a:gd name="T16" fmla="*/ 2713 w 6"/>
                <a:gd name="T17" fmla="*/ 0 h 20"/>
                <a:gd name="T18" fmla="*/ 0 w 6"/>
                <a:gd name="T19" fmla="*/ 2713 h 20"/>
                <a:gd name="T20" fmla="*/ 0 w 6"/>
                <a:gd name="T21" fmla="*/ 5426 h 20"/>
                <a:gd name="T22" fmla="*/ 0 w 6"/>
                <a:gd name="T23" fmla="*/ 24417 h 20"/>
                <a:gd name="T24" fmla="*/ 0 w 6"/>
                <a:gd name="T25" fmla="*/ 24417 h 20"/>
                <a:gd name="T26" fmla="*/ 0 w 6"/>
                <a:gd name="T27" fmla="*/ 27130 h 20"/>
                <a:gd name="T28" fmla="*/ 2713 w 6"/>
                <a:gd name="T29" fmla="*/ 27130 h 20"/>
                <a:gd name="T30" fmla="*/ 2713 w 6"/>
                <a:gd name="T31" fmla="*/ 27130 h 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6" h="20">
                  <a:moveTo>
                    <a:pt x="2" y="20"/>
                  </a:moveTo>
                  <a:lnTo>
                    <a:pt x="2" y="20"/>
                  </a:lnTo>
                  <a:lnTo>
                    <a:pt x="4" y="20"/>
                  </a:lnTo>
                  <a:lnTo>
                    <a:pt x="6" y="18"/>
                  </a:lnTo>
                  <a:lnTo>
                    <a:pt x="6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2" y="2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21" name="Freeform 98"/>
            <p:cNvSpPr>
              <a:spLocks/>
            </p:cNvSpPr>
            <p:nvPr/>
          </p:nvSpPr>
          <p:spPr bwMode="auto">
            <a:xfrm>
              <a:off x="1801671" y="4056381"/>
              <a:ext cx="27130" cy="5426"/>
            </a:xfrm>
            <a:custGeom>
              <a:avLst/>
              <a:gdLst>
                <a:gd name="T0" fmla="*/ 24417 w 20"/>
                <a:gd name="T1" fmla="*/ 0 h 4"/>
                <a:gd name="T2" fmla="*/ 5426 w 20"/>
                <a:gd name="T3" fmla="*/ 0 h 4"/>
                <a:gd name="T4" fmla="*/ 5426 w 20"/>
                <a:gd name="T5" fmla="*/ 0 h 4"/>
                <a:gd name="T6" fmla="*/ 2713 w 20"/>
                <a:gd name="T7" fmla="*/ 0 h 4"/>
                <a:gd name="T8" fmla="*/ 0 w 20"/>
                <a:gd name="T9" fmla="*/ 2713 h 4"/>
                <a:gd name="T10" fmla="*/ 0 w 20"/>
                <a:gd name="T11" fmla="*/ 2713 h 4"/>
                <a:gd name="T12" fmla="*/ 2713 w 20"/>
                <a:gd name="T13" fmla="*/ 5426 h 4"/>
                <a:gd name="T14" fmla="*/ 5426 w 20"/>
                <a:gd name="T15" fmla="*/ 5426 h 4"/>
                <a:gd name="T16" fmla="*/ 24417 w 20"/>
                <a:gd name="T17" fmla="*/ 5426 h 4"/>
                <a:gd name="T18" fmla="*/ 24417 w 20"/>
                <a:gd name="T19" fmla="*/ 5426 h 4"/>
                <a:gd name="T20" fmla="*/ 27130 w 20"/>
                <a:gd name="T21" fmla="*/ 5426 h 4"/>
                <a:gd name="T22" fmla="*/ 27130 w 20"/>
                <a:gd name="T23" fmla="*/ 2713 h 4"/>
                <a:gd name="T24" fmla="*/ 27130 w 20"/>
                <a:gd name="T25" fmla="*/ 2713 h 4"/>
                <a:gd name="T26" fmla="*/ 27130 w 20"/>
                <a:gd name="T27" fmla="*/ 0 h 4"/>
                <a:gd name="T28" fmla="*/ 24417 w 20"/>
                <a:gd name="T29" fmla="*/ 0 h 4"/>
                <a:gd name="T30" fmla="*/ 24417 w 20"/>
                <a:gd name="T31" fmla="*/ 0 h 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" h="4">
                  <a:moveTo>
                    <a:pt x="18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22" name="Freeform 99"/>
            <p:cNvSpPr>
              <a:spLocks/>
            </p:cNvSpPr>
            <p:nvPr/>
          </p:nvSpPr>
          <p:spPr bwMode="auto">
            <a:xfrm>
              <a:off x="2083818" y="4056381"/>
              <a:ext cx="27130" cy="5426"/>
            </a:xfrm>
            <a:custGeom>
              <a:avLst/>
              <a:gdLst>
                <a:gd name="T0" fmla="*/ 21704 w 20"/>
                <a:gd name="T1" fmla="*/ 0 h 4"/>
                <a:gd name="T2" fmla="*/ 2713 w 20"/>
                <a:gd name="T3" fmla="*/ 0 h 4"/>
                <a:gd name="T4" fmla="*/ 2713 w 20"/>
                <a:gd name="T5" fmla="*/ 0 h 4"/>
                <a:gd name="T6" fmla="*/ 0 w 20"/>
                <a:gd name="T7" fmla="*/ 0 h 4"/>
                <a:gd name="T8" fmla="*/ 0 w 20"/>
                <a:gd name="T9" fmla="*/ 2713 h 4"/>
                <a:gd name="T10" fmla="*/ 0 w 20"/>
                <a:gd name="T11" fmla="*/ 2713 h 4"/>
                <a:gd name="T12" fmla="*/ 0 w 20"/>
                <a:gd name="T13" fmla="*/ 5426 h 4"/>
                <a:gd name="T14" fmla="*/ 2713 w 20"/>
                <a:gd name="T15" fmla="*/ 5426 h 4"/>
                <a:gd name="T16" fmla="*/ 21704 w 20"/>
                <a:gd name="T17" fmla="*/ 5426 h 4"/>
                <a:gd name="T18" fmla="*/ 21704 w 20"/>
                <a:gd name="T19" fmla="*/ 5426 h 4"/>
                <a:gd name="T20" fmla="*/ 24417 w 20"/>
                <a:gd name="T21" fmla="*/ 5426 h 4"/>
                <a:gd name="T22" fmla="*/ 27130 w 20"/>
                <a:gd name="T23" fmla="*/ 2713 h 4"/>
                <a:gd name="T24" fmla="*/ 27130 w 20"/>
                <a:gd name="T25" fmla="*/ 2713 h 4"/>
                <a:gd name="T26" fmla="*/ 24417 w 20"/>
                <a:gd name="T27" fmla="*/ 0 h 4"/>
                <a:gd name="T28" fmla="*/ 21704 w 20"/>
                <a:gd name="T29" fmla="*/ 0 h 4"/>
                <a:gd name="T30" fmla="*/ 21704 w 20"/>
                <a:gd name="T31" fmla="*/ 0 h 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" h="4">
                  <a:moveTo>
                    <a:pt x="16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23" name="Freeform 100"/>
            <p:cNvSpPr>
              <a:spLocks/>
            </p:cNvSpPr>
            <p:nvPr/>
          </p:nvSpPr>
          <p:spPr bwMode="auto">
            <a:xfrm>
              <a:off x="1847791" y="3947862"/>
              <a:ext cx="21704" cy="21704"/>
            </a:xfrm>
            <a:custGeom>
              <a:avLst/>
              <a:gdLst>
                <a:gd name="T0" fmla="*/ 18991 w 16"/>
                <a:gd name="T1" fmla="*/ 21704 h 16"/>
                <a:gd name="T2" fmla="*/ 18991 w 16"/>
                <a:gd name="T3" fmla="*/ 21704 h 16"/>
                <a:gd name="T4" fmla="*/ 21704 w 16"/>
                <a:gd name="T5" fmla="*/ 18991 h 16"/>
                <a:gd name="T6" fmla="*/ 18991 w 16"/>
                <a:gd name="T7" fmla="*/ 16278 h 16"/>
                <a:gd name="T8" fmla="*/ 5426 w 16"/>
                <a:gd name="T9" fmla="*/ 2713 h 16"/>
                <a:gd name="T10" fmla="*/ 5426 w 16"/>
                <a:gd name="T11" fmla="*/ 2713 h 16"/>
                <a:gd name="T12" fmla="*/ 2713 w 16"/>
                <a:gd name="T13" fmla="*/ 0 h 16"/>
                <a:gd name="T14" fmla="*/ 0 w 16"/>
                <a:gd name="T15" fmla="*/ 2713 h 16"/>
                <a:gd name="T16" fmla="*/ 0 w 16"/>
                <a:gd name="T17" fmla="*/ 2713 h 16"/>
                <a:gd name="T18" fmla="*/ 0 w 16"/>
                <a:gd name="T19" fmla="*/ 5426 h 16"/>
                <a:gd name="T20" fmla="*/ 0 w 16"/>
                <a:gd name="T21" fmla="*/ 8139 h 16"/>
                <a:gd name="T22" fmla="*/ 13565 w 16"/>
                <a:gd name="T23" fmla="*/ 21704 h 16"/>
                <a:gd name="T24" fmla="*/ 13565 w 16"/>
                <a:gd name="T25" fmla="*/ 21704 h 16"/>
                <a:gd name="T26" fmla="*/ 16278 w 16"/>
                <a:gd name="T27" fmla="*/ 21704 h 16"/>
                <a:gd name="T28" fmla="*/ 18991 w 16"/>
                <a:gd name="T29" fmla="*/ 21704 h 16"/>
                <a:gd name="T30" fmla="*/ 18991 w 16"/>
                <a:gd name="T31" fmla="*/ 21704 h 1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6" h="16">
                  <a:moveTo>
                    <a:pt x="14" y="16"/>
                  </a:moveTo>
                  <a:lnTo>
                    <a:pt x="14" y="16"/>
                  </a:lnTo>
                  <a:lnTo>
                    <a:pt x="16" y="14"/>
                  </a:lnTo>
                  <a:lnTo>
                    <a:pt x="14" y="1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4" y="1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24" name="Freeform 101"/>
            <p:cNvSpPr>
              <a:spLocks/>
            </p:cNvSpPr>
            <p:nvPr/>
          </p:nvSpPr>
          <p:spPr bwMode="auto">
            <a:xfrm>
              <a:off x="2045836" y="3947862"/>
              <a:ext cx="21704" cy="21704"/>
            </a:xfrm>
            <a:custGeom>
              <a:avLst/>
              <a:gdLst>
                <a:gd name="T0" fmla="*/ 13565 w 16"/>
                <a:gd name="T1" fmla="*/ 2713 h 16"/>
                <a:gd name="T2" fmla="*/ 0 w 16"/>
                <a:gd name="T3" fmla="*/ 16278 h 16"/>
                <a:gd name="T4" fmla="*/ 0 w 16"/>
                <a:gd name="T5" fmla="*/ 16278 h 16"/>
                <a:gd name="T6" fmla="*/ 0 w 16"/>
                <a:gd name="T7" fmla="*/ 18991 h 16"/>
                <a:gd name="T8" fmla="*/ 0 w 16"/>
                <a:gd name="T9" fmla="*/ 21704 h 16"/>
                <a:gd name="T10" fmla="*/ 0 w 16"/>
                <a:gd name="T11" fmla="*/ 21704 h 16"/>
                <a:gd name="T12" fmla="*/ 2713 w 16"/>
                <a:gd name="T13" fmla="*/ 21704 h 16"/>
                <a:gd name="T14" fmla="*/ 5426 w 16"/>
                <a:gd name="T15" fmla="*/ 21704 h 16"/>
                <a:gd name="T16" fmla="*/ 18991 w 16"/>
                <a:gd name="T17" fmla="*/ 8139 h 16"/>
                <a:gd name="T18" fmla="*/ 18991 w 16"/>
                <a:gd name="T19" fmla="*/ 8139 h 16"/>
                <a:gd name="T20" fmla="*/ 21704 w 16"/>
                <a:gd name="T21" fmla="*/ 5426 h 16"/>
                <a:gd name="T22" fmla="*/ 18991 w 16"/>
                <a:gd name="T23" fmla="*/ 2713 h 16"/>
                <a:gd name="T24" fmla="*/ 18991 w 16"/>
                <a:gd name="T25" fmla="*/ 2713 h 16"/>
                <a:gd name="T26" fmla="*/ 16278 w 16"/>
                <a:gd name="T27" fmla="*/ 0 h 16"/>
                <a:gd name="T28" fmla="*/ 13565 w 16"/>
                <a:gd name="T29" fmla="*/ 2713 h 16"/>
                <a:gd name="T30" fmla="*/ 13565 w 16"/>
                <a:gd name="T31" fmla="*/ 2713 h 1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6" h="16">
                  <a:moveTo>
                    <a:pt x="10" y="2"/>
                  </a:move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14" y="6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65020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생각을 여는 활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480485" y="392114"/>
            <a:ext cx="11711516" cy="34925"/>
          </a:xfrm>
          <a:prstGeom prst="rect">
            <a:avLst/>
          </a:prstGeom>
          <a:solidFill>
            <a:srgbClr val="B2C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21" name="자유형 20"/>
          <p:cNvSpPr/>
          <p:nvPr userDrawn="1"/>
        </p:nvSpPr>
        <p:spPr bwMode="auto">
          <a:xfrm>
            <a:off x="649818" y="176213"/>
            <a:ext cx="2586567" cy="527050"/>
          </a:xfrm>
          <a:custGeom>
            <a:avLst/>
            <a:gdLst>
              <a:gd name="connsiteX0" fmla="*/ 0 w 1939925"/>
              <a:gd name="connsiteY0" fmla="*/ 0 h 527050"/>
              <a:gd name="connsiteX1" fmla="*/ 1757362 w 1939925"/>
              <a:gd name="connsiteY1" fmla="*/ 0 h 527050"/>
              <a:gd name="connsiteX2" fmla="*/ 1939925 w 1939925"/>
              <a:gd name="connsiteY2" fmla="*/ 0 h 527050"/>
              <a:gd name="connsiteX3" fmla="*/ 1757362 w 1939925"/>
              <a:gd name="connsiteY3" fmla="*/ 527050 h 527050"/>
              <a:gd name="connsiteX4" fmla="*/ 0 w 1939925"/>
              <a:gd name="connsiteY4" fmla="*/ 527050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9925" h="527050">
                <a:moveTo>
                  <a:pt x="0" y="0"/>
                </a:moveTo>
                <a:lnTo>
                  <a:pt x="1757362" y="0"/>
                </a:lnTo>
                <a:lnTo>
                  <a:pt x="1939925" y="0"/>
                </a:lnTo>
                <a:lnTo>
                  <a:pt x="1757362" y="527050"/>
                </a:lnTo>
                <a:lnTo>
                  <a:pt x="0" y="527050"/>
                </a:lnTo>
                <a:close/>
              </a:path>
            </a:pathLst>
          </a:custGeom>
          <a:solidFill>
            <a:srgbClr val="00A2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lvl="0" algn="ctr" eaLnBrk="1" latinLnBrk="1" hangingPunct="1"/>
            <a:endParaRPr lang="ko-KR" altLang="en-US" sz="1800"/>
          </a:p>
        </p:txBody>
      </p:sp>
      <p:sp>
        <p:nvSpPr>
          <p:cNvPr id="22" name="자유형 21"/>
          <p:cNvSpPr>
            <a:spLocks noChangeAspect="1"/>
          </p:cNvSpPr>
          <p:nvPr userDrawn="1"/>
        </p:nvSpPr>
        <p:spPr bwMode="auto">
          <a:xfrm>
            <a:off x="649817" y="666751"/>
            <a:ext cx="2360083" cy="36513"/>
          </a:xfrm>
          <a:custGeom>
            <a:avLst/>
            <a:gdLst>
              <a:gd name="connsiteX0" fmla="*/ 0 w 1770062"/>
              <a:gd name="connsiteY0" fmla="*/ 0 h 36513"/>
              <a:gd name="connsiteX1" fmla="*/ 1757362 w 1770062"/>
              <a:gd name="connsiteY1" fmla="*/ 0 h 36513"/>
              <a:gd name="connsiteX2" fmla="*/ 1770062 w 1770062"/>
              <a:gd name="connsiteY2" fmla="*/ 0 h 36513"/>
              <a:gd name="connsiteX3" fmla="*/ 1757362 w 1770062"/>
              <a:gd name="connsiteY3" fmla="*/ 36513 h 36513"/>
              <a:gd name="connsiteX4" fmla="*/ 0 w 1770062"/>
              <a:gd name="connsiteY4" fmla="*/ 36513 h 36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0062" h="36513">
                <a:moveTo>
                  <a:pt x="0" y="0"/>
                </a:moveTo>
                <a:lnTo>
                  <a:pt x="1757362" y="0"/>
                </a:lnTo>
                <a:lnTo>
                  <a:pt x="1770062" y="0"/>
                </a:lnTo>
                <a:lnTo>
                  <a:pt x="1757362" y="36513"/>
                </a:lnTo>
                <a:lnTo>
                  <a:pt x="0" y="36513"/>
                </a:lnTo>
                <a:close/>
              </a:path>
            </a:pathLst>
          </a:custGeom>
          <a:solidFill>
            <a:srgbClr val="003B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lvl="0" algn="ctr" eaLnBrk="1" latinLnBrk="1" hangingPunct="1"/>
            <a:endParaRPr lang="ko-KR" altLang="en-US" sz="1800"/>
          </a:p>
        </p:txBody>
      </p:sp>
      <p:sp>
        <p:nvSpPr>
          <p:cNvPr id="23" name="자유형 22"/>
          <p:cNvSpPr>
            <a:spLocks noChangeAspect="1"/>
          </p:cNvSpPr>
          <p:nvPr userDrawn="1"/>
        </p:nvSpPr>
        <p:spPr bwMode="auto">
          <a:xfrm rot="10800000" flipH="1">
            <a:off x="3136901" y="176214"/>
            <a:ext cx="198967" cy="217487"/>
          </a:xfrm>
          <a:custGeom>
            <a:avLst/>
            <a:gdLst>
              <a:gd name="connsiteX0" fmla="*/ 100560 w 201120"/>
              <a:gd name="connsiteY0" fmla="*/ 290789 h 290789"/>
              <a:gd name="connsiteX1" fmla="*/ 201120 w 201120"/>
              <a:gd name="connsiteY1" fmla="*/ 1 h 290789"/>
              <a:gd name="connsiteX2" fmla="*/ 100560 w 201120"/>
              <a:gd name="connsiteY2" fmla="*/ 1 h 290789"/>
              <a:gd name="connsiteX3" fmla="*/ 100560 w 201120"/>
              <a:gd name="connsiteY3" fmla="*/ 0 h 290789"/>
              <a:gd name="connsiteX4" fmla="*/ 0 w 201120"/>
              <a:gd name="connsiteY4" fmla="*/ 0 h 290789"/>
              <a:gd name="connsiteX5" fmla="*/ 100560 w 201120"/>
              <a:gd name="connsiteY5" fmla="*/ 290788 h 290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120" h="290789">
                <a:moveTo>
                  <a:pt x="100560" y="290789"/>
                </a:moveTo>
                <a:lnTo>
                  <a:pt x="201120" y="1"/>
                </a:lnTo>
                <a:lnTo>
                  <a:pt x="100560" y="1"/>
                </a:lnTo>
                <a:lnTo>
                  <a:pt x="100560" y="0"/>
                </a:lnTo>
                <a:lnTo>
                  <a:pt x="0" y="0"/>
                </a:lnTo>
                <a:lnTo>
                  <a:pt x="100560" y="290788"/>
                </a:lnTo>
                <a:close/>
              </a:path>
            </a:pathLst>
          </a:custGeom>
          <a:solidFill>
            <a:srgbClr val="003B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lvl="0" algn="ctr" eaLnBrk="1" latinLnBrk="1" hangingPunct="1"/>
            <a:endParaRPr lang="ko-KR" altLang="en-US" sz="1800"/>
          </a:p>
        </p:txBody>
      </p:sp>
      <p:sp>
        <p:nvSpPr>
          <p:cNvPr id="11" name="타원 10"/>
          <p:cNvSpPr/>
          <p:nvPr userDrawn="1"/>
        </p:nvSpPr>
        <p:spPr>
          <a:xfrm>
            <a:off x="177801" y="146050"/>
            <a:ext cx="783167" cy="587375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8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2" name="그룹 11"/>
          <p:cNvGrpSpPr>
            <a:grpSpLocks/>
          </p:cNvGrpSpPr>
          <p:nvPr userDrawn="1"/>
        </p:nvGrpSpPr>
        <p:grpSpPr bwMode="auto">
          <a:xfrm>
            <a:off x="353485" y="242888"/>
            <a:ext cx="247649" cy="182562"/>
            <a:chOff x="7159616" y="4232279"/>
            <a:chExt cx="187325" cy="184150"/>
          </a:xfrm>
        </p:grpSpPr>
        <p:sp>
          <p:nvSpPr>
            <p:cNvPr id="13" name="Freeform 79"/>
            <p:cNvSpPr>
              <a:spLocks noEditPoints="1"/>
            </p:cNvSpPr>
            <p:nvPr/>
          </p:nvSpPr>
          <p:spPr bwMode="auto">
            <a:xfrm>
              <a:off x="7159616" y="4232279"/>
              <a:ext cx="187325" cy="184150"/>
            </a:xfrm>
            <a:custGeom>
              <a:avLst/>
              <a:gdLst>
                <a:gd name="T0" fmla="*/ 95250 w 118"/>
                <a:gd name="T1" fmla="*/ 184150 h 116"/>
                <a:gd name="T2" fmla="*/ 57150 w 118"/>
                <a:gd name="T3" fmla="*/ 177800 h 116"/>
                <a:gd name="T4" fmla="*/ 28575 w 118"/>
                <a:gd name="T5" fmla="*/ 158750 h 116"/>
                <a:gd name="T6" fmla="*/ 9525 w 118"/>
                <a:gd name="T7" fmla="*/ 127000 h 116"/>
                <a:gd name="T8" fmla="*/ 0 w 118"/>
                <a:gd name="T9" fmla="*/ 92075 h 116"/>
                <a:gd name="T10" fmla="*/ 3175 w 118"/>
                <a:gd name="T11" fmla="*/ 73025 h 116"/>
                <a:gd name="T12" fmla="*/ 15875 w 118"/>
                <a:gd name="T13" fmla="*/ 41275 h 116"/>
                <a:gd name="T14" fmla="*/ 41275 w 118"/>
                <a:gd name="T15" fmla="*/ 15875 h 116"/>
                <a:gd name="T16" fmla="*/ 76200 w 118"/>
                <a:gd name="T17" fmla="*/ 3175 h 116"/>
                <a:gd name="T18" fmla="*/ 95250 w 118"/>
                <a:gd name="T19" fmla="*/ 0 h 116"/>
                <a:gd name="T20" fmla="*/ 130175 w 118"/>
                <a:gd name="T21" fmla="*/ 6350 h 116"/>
                <a:gd name="T22" fmla="*/ 158750 w 118"/>
                <a:gd name="T23" fmla="*/ 25400 h 116"/>
                <a:gd name="T24" fmla="*/ 177800 w 118"/>
                <a:gd name="T25" fmla="*/ 57150 h 116"/>
                <a:gd name="T26" fmla="*/ 187325 w 118"/>
                <a:gd name="T27" fmla="*/ 92075 h 116"/>
                <a:gd name="T28" fmla="*/ 184150 w 118"/>
                <a:gd name="T29" fmla="*/ 111125 h 116"/>
                <a:gd name="T30" fmla="*/ 171450 w 118"/>
                <a:gd name="T31" fmla="*/ 142875 h 116"/>
                <a:gd name="T32" fmla="*/ 146050 w 118"/>
                <a:gd name="T33" fmla="*/ 168275 h 116"/>
                <a:gd name="T34" fmla="*/ 111125 w 118"/>
                <a:gd name="T35" fmla="*/ 184150 h 116"/>
                <a:gd name="T36" fmla="*/ 95250 w 118"/>
                <a:gd name="T37" fmla="*/ 184150 h 116"/>
                <a:gd name="T38" fmla="*/ 95250 w 118"/>
                <a:gd name="T39" fmla="*/ 22225 h 116"/>
                <a:gd name="T40" fmla="*/ 66675 w 118"/>
                <a:gd name="T41" fmla="*/ 28575 h 116"/>
                <a:gd name="T42" fmla="*/ 44450 w 118"/>
                <a:gd name="T43" fmla="*/ 44450 h 116"/>
                <a:gd name="T44" fmla="*/ 28575 w 118"/>
                <a:gd name="T45" fmla="*/ 66675 h 116"/>
                <a:gd name="T46" fmla="*/ 25400 w 118"/>
                <a:gd name="T47" fmla="*/ 92075 h 116"/>
                <a:gd name="T48" fmla="*/ 25400 w 118"/>
                <a:gd name="T49" fmla="*/ 104775 h 116"/>
                <a:gd name="T50" fmla="*/ 34925 w 118"/>
                <a:gd name="T51" fmla="*/ 130175 h 116"/>
                <a:gd name="T52" fmla="*/ 53975 w 118"/>
                <a:gd name="T53" fmla="*/ 149225 h 116"/>
                <a:gd name="T54" fmla="*/ 79375 w 118"/>
                <a:gd name="T55" fmla="*/ 161925 h 116"/>
                <a:gd name="T56" fmla="*/ 95250 w 118"/>
                <a:gd name="T57" fmla="*/ 161925 h 116"/>
                <a:gd name="T58" fmla="*/ 120650 w 118"/>
                <a:gd name="T59" fmla="*/ 155575 h 116"/>
                <a:gd name="T60" fmla="*/ 142875 w 118"/>
                <a:gd name="T61" fmla="*/ 142875 h 116"/>
                <a:gd name="T62" fmla="*/ 158750 w 118"/>
                <a:gd name="T63" fmla="*/ 120650 h 116"/>
                <a:gd name="T64" fmla="*/ 165100 w 118"/>
                <a:gd name="T65" fmla="*/ 92075 h 116"/>
                <a:gd name="T66" fmla="*/ 161925 w 118"/>
                <a:gd name="T67" fmla="*/ 79375 h 116"/>
                <a:gd name="T68" fmla="*/ 152400 w 118"/>
                <a:gd name="T69" fmla="*/ 53975 h 116"/>
                <a:gd name="T70" fmla="*/ 133350 w 118"/>
                <a:gd name="T71" fmla="*/ 34925 h 116"/>
                <a:gd name="T72" fmla="*/ 107950 w 118"/>
                <a:gd name="T73" fmla="*/ 25400 h 116"/>
                <a:gd name="T74" fmla="*/ 95250 w 118"/>
                <a:gd name="T75" fmla="*/ 22225 h 11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18" h="116">
                  <a:moveTo>
                    <a:pt x="60" y="116"/>
                  </a:moveTo>
                  <a:lnTo>
                    <a:pt x="60" y="116"/>
                  </a:lnTo>
                  <a:lnTo>
                    <a:pt x="48" y="116"/>
                  </a:lnTo>
                  <a:lnTo>
                    <a:pt x="36" y="112"/>
                  </a:lnTo>
                  <a:lnTo>
                    <a:pt x="26" y="106"/>
                  </a:lnTo>
                  <a:lnTo>
                    <a:pt x="18" y="100"/>
                  </a:lnTo>
                  <a:lnTo>
                    <a:pt x="10" y="90"/>
                  </a:lnTo>
                  <a:lnTo>
                    <a:pt x="6" y="80"/>
                  </a:lnTo>
                  <a:lnTo>
                    <a:pt x="2" y="70"/>
                  </a:lnTo>
                  <a:lnTo>
                    <a:pt x="0" y="58"/>
                  </a:lnTo>
                  <a:lnTo>
                    <a:pt x="2" y="46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6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70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0" y="16"/>
                  </a:lnTo>
                  <a:lnTo>
                    <a:pt x="108" y="26"/>
                  </a:lnTo>
                  <a:lnTo>
                    <a:pt x="112" y="36"/>
                  </a:lnTo>
                  <a:lnTo>
                    <a:pt x="116" y="46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2" y="80"/>
                  </a:lnTo>
                  <a:lnTo>
                    <a:pt x="108" y="90"/>
                  </a:lnTo>
                  <a:lnTo>
                    <a:pt x="100" y="100"/>
                  </a:lnTo>
                  <a:lnTo>
                    <a:pt x="92" y="106"/>
                  </a:lnTo>
                  <a:lnTo>
                    <a:pt x="82" y="112"/>
                  </a:lnTo>
                  <a:lnTo>
                    <a:pt x="70" y="116"/>
                  </a:lnTo>
                  <a:lnTo>
                    <a:pt x="60" y="116"/>
                  </a:lnTo>
                  <a:close/>
                  <a:moveTo>
                    <a:pt x="60" y="14"/>
                  </a:moveTo>
                  <a:lnTo>
                    <a:pt x="60" y="14"/>
                  </a:lnTo>
                  <a:lnTo>
                    <a:pt x="50" y="16"/>
                  </a:lnTo>
                  <a:lnTo>
                    <a:pt x="42" y="18"/>
                  </a:lnTo>
                  <a:lnTo>
                    <a:pt x="34" y="22"/>
                  </a:lnTo>
                  <a:lnTo>
                    <a:pt x="28" y="28"/>
                  </a:lnTo>
                  <a:lnTo>
                    <a:pt x="22" y="34"/>
                  </a:lnTo>
                  <a:lnTo>
                    <a:pt x="18" y="42"/>
                  </a:lnTo>
                  <a:lnTo>
                    <a:pt x="16" y="50"/>
                  </a:lnTo>
                  <a:lnTo>
                    <a:pt x="16" y="58"/>
                  </a:lnTo>
                  <a:lnTo>
                    <a:pt x="16" y="66"/>
                  </a:lnTo>
                  <a:lnTo>
                    <a:pt x="18" y="76"/>
                  </a:lnTo>
                  <a:lnTo>
                    <a:pt x="22" y="82"/>
                  </a:lnTo>
                  <a:lnTo>
                    <a:pt x="28" y="90"/>
                  </a:lnTo>
                  <a:lnTo>
                    <a:pt x="34" y="94"/>
                  </a:lnTo>
                  <a:lnTo>
                    <a:pt x="42" y="98"/>
                  </a:lnTo>
                  <a:lnTo>
                    <a:pt x="50" y="102"/>
                  </a:lnTo>
                  <a:lnTo>
                    <a:pt x="60" y="102"/>
                  </a:lnTo>
                  <a:lnTo>
                    <a:pt x="68" y="102"/>
                  </a:lnTo>
                  <a:lnTo>
                    <a:pt x="76" y="98"/>
                  </a:lnTo>
                  <a:lnTo>
                    <a:pt x="84" y="94"/>
                  </a:lnTo>
                  <a:lnTo>
                    <a:pt x="90" y="90"/>
                  </a:lnTo>
                  <a:lnTo>
                    <a:pt x="96" y="82"/>
                  </a:lnTo>
                  <a:lnTo>
                    <a:pt x="100" y="76"/>
                  </a:lnTo>
                  <a:lnTo>
                    <a:pt x="102" y="66"/>
                  </a:lnTo>
                  <a:lnTo>
                    <a:pt x="104" y="58"/>
                  </a:lnTo>
                  <a:lnTo>
                    <a:pt x="102" y="50"/>
                  </a:lnTo>
                  <a:lnTo>
                    <a:pt x="100" y="42"/>
                  </a:lnTo>
                  <a:lnTo>
                    <a:pt x="96" y="34"/>
                  </a:lnTo>
                  <a:lnTo>
                    <a:pt x="90" y="28"/>
                  </a:lnTo>
                  <a:lnTo>
                    <a:pt x="84" y="22"/>
                  </a:lnTo>
                  <a:lnTo>
                    <a:pt x="76" y="18"/>
                  </a:lnTo>
                  <a:lnTo>
                    <a:pt x="68" y="16"/>
                  </a:lnTo>
                  <a:lnTo>
                    <a:pt x="60" y="14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4" name="Freeform 80"/>
            <p:cNvSpPr>
              <a:spLocks/>
            </p:cNvSpPr>
            <p:nvPr/>
          </p:nvSpPr>
          <p:spPr bwMode="auto">
            <a:xfrm>
              <a:off x="7194550" y="4267199"/>
              <a:ext cx="117475" cy="117475"/>
            </a:xfrm>
            <a:custGeom>
              <a:avLst/>
              <a:gdLst>
                <a:gd name="T0" fmla="*/ 117475 w 74"/>
                <a:gd name="T1" fmla="*/ 57150 h 74"/>
                <a:gd name="T2" fmla="*/ 117475 w 74"/>
                <a:gd name="T3" fmla="*/ 57150 h 74"/>
                <a:gd name="T4" fmla="*/ 117475 w 74"/>
                <a:gd name="T5" fmla="*/ 69850 h 74"/>
                <a:gd name="T6" fmla="*/ 114300 w 74"/>
                <a:gd name="T7" fmla="*/ 79375 h 74"/>
                <a:gd name="T8" fmla="*/ 107950 w 74"/>
                <a:gd name="T9" fmla="*/ 88900 h 74"/>
                <a:gd name="T10" fmla="*/ 101600 w 74"/>
                <a:gd name="T11" fmla="*/ 98425 h 74"/>
                <a:gd name="T12" fmla="*/ 92075 w 74"/>
                <a:gd name="T13" fmla="*/ 104775 h 74"/>
                <a:gd name="T14" fmla="*/ 82550 w 74"/>
                <a:gd name="T15" fmla="*/ 111125 h 74"/>
                <a:gd name="T16" fmla="*/ 69850 w 74"/>
                <a:gd name="T17" fmla="*/ 114300 h 74"/>
                <a:gd name="T18" fmla="*/ 60325 w 74"/>
                <a:gd name="T19" fmla="*/ 117475 h 74"/>
                <a:gd name="T20" fmla="*/ 60325 w 74"/>
                <a:gd name="T21" fmla="*/ 117475 h 74"/>
                <a:gd name="T22" fmla="*/ 47625 w 74"/>
                <a:gd name="T23" fmla="*/ 114300 h 74"/>
                <a:gd name="T24" fmla="*/ 34925 w 74"/>
                <a:gd name="T25" fmla="*/ 111125 h 74"/>
                <a:gd name="T26" fmla="*/ 25400 w 74"/>
                <a:gd name="T27" fmla="*/ 104775 h 74"/>
                <a:gd name="T28" fmla="*/ 15875 w 74"/>
                <a:gd name="T29" fmla="*/ 98425 h 74"/>
                <a:gd name="T30" fmla="*/ 9525 w 74"/>
                <a:gd name="T31" fmla="*/ 88900 h 74"/>
                <a:gd name="T32" fmla="*/ 6350 w 74"/>
                <a:gd name="T33" fmla="*/ 79375 h 74"/>
                <a:gd name="T34" fmla="*/ 0 w 74"/>
                <a:gd name="T35" fmla="*/ 69850 h 74"/>
                <a:gd name="T36" fmla="*/ 0 w 74"/>
                <a:gd name="T37" fmla="*/ 57150 h 74"/>
                <a:gd name="T38" fmla="*/ 0 w 74"/>
                <a:gd name="T39" fmla="*/ 57150 h 74"/>
                <a:gd name="T40" fmla="*/ 0 w 74"/>
                <a:gd name="T41" fmla="*/ 44450 h 74"/>
                <a:gd name="T42" fmla="*/ 6350 w 74"/>
                <a:gd name="T43" fmla="*/ 34925 h 74"/>
                <a:gd name="T44" fmla="*/ 9525 w 74"/>
                <a:gd name="T45" fmla="*/ 25400 h 74"/>
                <a:gd name="T46" fmla="*/ 15875 w 74"/>
                <a:gd name="T47" fmla="*/ 15875 h 74"/>
                <a:gd name="T48" fmla="*/ 25400 w 74"/>
                <a:gd name="T49" fmla="*/ 9525 h 74"/>
                <a:gd name="T50" fmla="*/ 34925 w 74"/>
                <a:gd name="T51" fmla="*/ 3175 h 74"/>
                <a:gd name="T52" fmla="*/ 47625 w 74"/>
                <a:gd name="T53" fmla="*/ 0 h 74"/>
                <a:gd name="T54" fmla="*/ 60325 w 74"/>
                <a:gd name="T55" fmla="*/ 0 h 74"/>
                <a:gd name="T56" fmla="*/ 60325 w 74"/>
                <a:gd name="T57" fmla="*/ 0 h 74"/>
                <a:gd name="T58" fmla="*/ 69850 w 74"/>
                <a:gd name="T59" fmla="*/ 0 h 74"/>
                <a:gd name="T60" fmla="*/ 82550 w 74"/>
                <a:gd name="T61" fmla="*/ 3175 h 74"/>
                <a:gd name="T62" fmla="*/ 92075 w 74"/>
                <a:gd name="T63" fmla="*/ 9525 h 74"/>
                <a:gd name="T64" fmla="*/ 101600 w 74"/>
                <a:gd name="T65" fmla="*/ 15875 h 74"/>
                <a:gd name="T66" fmla="*/ 107950 w 74"/>
                <a:gd name="T67" fmla="*/ 25400 h 74"/>
                <a:gd name="T68" fmla="*/ 114300 w 74"/>
                <a:gd name="T69" fmla="*/ 34925 h 74"/>
                <a:gd name="T70" fmla="*/ 117475 w 74"/>
                <a:gd name="T71" fmla="*/ 44450 h 74"/>
                <a:gd name="T72" fmla="*/ 117475 w 74"/>
                <a:gd name="T73" fmla="*/ 57150 h 74"/>
                <a:gd name="T74" fmla="*/ 117475 w 74"/>
                <a:gd name="T75" fmla="*/ 57150 h 7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4" h="74">
                  <a:moveTo>
                    <a:pt x="74" y="36"/>
                  </a:moveTo>
                  <a:lnTo>
                    <a:pt x="74" y="36"/>
                  </a:lnTo>
                  <a:lnTo>
                    <a:pt x="74" y="44"/>
                  </a:lnTo>
                  <a:lnTo>
                    <a:pt x="72" y="50"/>
                  </a:lnTo>
                  <a:lnTo>
                    <a:pt x="68" y="56"/>
                  </a:lnTo>
                  <a:lnTo>
                    <a:pt x="64" y="62"/>
                  </a:lnTo>
                  <a:lnTo>
                    <a:pt x="58" y="66"/>
                  </a:lnTo>
                  <a:lnTo>
                    <a:pt x="52" y="70"/>
                  </a:lnTo>
                  <a:lnTo>
                    <a:pt x="44" y="72"/>
                  </a:lnTo>
                  <a:lnTo>
                    <a:pt x="38" y="74"/>
                  </a:lnTo>
                  <a:lnTo>
                    <a:pt x="30" y="72"/>
                  </a:lnTo>
                  <a:lnTo>
                    <a:pt x="22" y="70"/>
                  </a:lnTo>
                  <a:lnTo>
                    <a:pt x="16" y="66"/>
                  </a:lnTo>
                  <a:lnTo>
                    <a:pt x="10" y="62"/>
                  </a:lnTo>
                  <a:lnTo>
                    <a:pt x="6" y="56"/>
                  </a:lnTo>
                  <a:lnTo>
                    <a:pt x="4" y="50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4" y="22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4" y="0"/>
                  </a:lnTo>
                  <a:lnTo>
                    <a:pt x="52" y="2"/>
                  </a:lnTo>
                  <a:lnTo>
                    <a:pt x="58" y="6"/>
                  </a:lnTo>
                  <a:lnTo>
                    <a:pt x="64" y="10"/>
                  </a:lnTo>
                  <a:lnTo>
                    <a:pt x="68" y="16"/>
                  </a:lnTo>
                  <a:lnTo>
                    <a:pt x="72" y="22"/>
                  </a:lnTo>
                  <a:lnTo>
                    <a:pt x="74" y="28"/>
                  </a:lnTo>
                  <a:lnTo>
                    <a:pt x="74" y="3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</p:grpSp>
      <p:sp>
        <p:nvSpPr>
          <p:cNvPr id="15" name="Freeform 81"/>
          <p:cNvSpPr>
            <a:spLocks/>
          </p:cNvSpPr>
          <p:nvPr userDrawn="1"/>
        </p:nvSpPr>
        <p:spPr bwMode="auto">
          <a:xfrm>
            <a:off x="338667" y="315914"/>
            <a:ext cx="433917" cy="331787"/>
          </a:xfrm>
          <a:custGeom>
            <a:avLst/>
            <a:gdLst>
              <a:gd name="T0" fmla="*/ 325553 w 208"/>
              <a:gd name="T1" fmla="*/ 156517 h 212"/>
              <a:gd name="T2" fmla="*/ 325553 w 208"/>
              <a:gd name="T3" fmla="*/ 150256 h 212"/>
              <a:gd name="T4" fmla="*/ 325553 w 208"/>
              <a:gd name="T5" fmla="*/ 140865 h 212"/>
              <a:gd name="T6" fmla="*/ 316162 w 208"/>
              <a:gd name="T7" fmla="*/ 118953 h 212"/>
              <a:gd name="T8" fmla="*/ 294250 w 208"/>
              <a:gd name="T9" fmla="*/ 109562 h 212"/>
              <a:gd name="T10" fmla="*/ 284859 w 208"/>
              <a:gd name="T11" fmla="*/ 112692 h 212"/>
              <a:gd name="T12" fmla="*/ 266077 w 208"/>
              <a:gd name="T13" fmla="*/ 128344 h 212"/>
              <a:gd name="T14" fmla="*/ 266077 w 208"/>
              <a:gd name="T15" fmla="*/ 150256 h 212"/>
              <a:gd name="T16" fmla="*/ 262947 w 208"/>
              <a:gd name="T17" fmla="*/ 147126 h 212"/>
              <a:gd name="T18" fmla="*/ 262947 w 208"/>
              <a:gd name="T19" fmla="*/ 122083 h 212"/>
              <a:gd name="T20" fmla="*/ 262947 w 208"/>
              <a:gd name="T21" fmla="*/ 109562 h 212"/>
              <a:gd name="T22" fmla="*/ 244165 w 208"/>
              <a:gd name="T23" fmla="*/ 93910 h 212"/>
              <a:gd name="T24" fmla="*/ 234774 w 208"/>
              <a:gd name="T25" fmla="*/ 90780 h 212"/>
              <a:gd name="T26" fmla="*/ 212862 w 208"/>
              <a:gd name="T27" fmla="*/ 100171 h 212"/>
              <a:gd name="T28" fmla="*/ 203471 w 208"/>
              <a:gd name="T29" fmla="*/ 122083 h 212"/>
              <a:gd name="T30" fmla="*/ 203471 w 208"/>
              <a:gd name="T31" fmla="*/ 137735 h 212"/>
              <a:gd name="T32" fmla="*/ 200340 w 208"/>
              <a:gd name="T33" fmla="*/ 140865 h 212"/>
              <a:gd name="T34" fmla="*/ 200340 w 208"/>
              <a:gd name="T35" fmla="*/ 134604 h 212"/>
              <a:gd name="T36" fmla="*/ 200340 w 208"/>
              <a:gd name="T37" fmla="*/ 112692 h 212"/>
              <a:gd name="T38" fmla="*/ 194080 w 208"/>
              <a:gd name="T39" fmla="*/ 90780 h 212"/>
              <a:gd name="T40" fmla="*/ 172167 w 208"/>
              <a:gd name="T41" fmla="*/ 81389 h 212"/>
              <a:gd name="T42" fmla="*/ 159646 w 208"/>
              <a:gd name="T43" fmla="*/ 84519 h 212"/>
              <a:gd name="T44" fmla="*/ 143995 w 208"/>
              <a:gd name="T45" fmla="*/ 100171 h 212"/>
              <a:gd name="T46" fmla="*/ 140864 w 208"/>
              <a:gd name="T47" fmla="*/ 134604 h 212"/>
              <a:gd name="T48" fmla="*/ 140864 w 208"/>
              <a:gd name="T49" fmla="*/ 140865 h 212"/>
              <a:gd name="T50" fmla="*/ 140864 w 208"/>
              <a:gd name="T51" fmla="*/ 81389 h 212"/>
              <a:gd name="T52" fmla="*/ 140864 w 208"/>
              <a:gd name="T53" fmla="*/ 31303 h 212"/>
              <a:gd name="T54" fmla="*/ 131473 w 208"/>
              <a:gd name="T55" fmla="*/ 9391 h 212"/>
              <a:gd name="T56" fmla="*/ 109561 w 208"/>
              <a:gd name="T57" fmla="*/ 0 h 212"/>
              <a:gd name="T58" fmla="*/ 97040 w 208"/>
              <a:gd name="T59" fmla="*/ 3130 h 212"/>
              <a:gd name="T60" fmla="*/ 81388 w 208"/>
              <a:gd name="T61" fmla="*/ 18782 h 212"/>
              <a:gd name="T62" fmla="*/ 78258 w 208"/>
              <a:gd name="T63" fmla="*/ 81389 h 212"/>
              <a:gd name="T64" fmla="*/ 78258 w 208"/>
              <a:gd name="T65" fmla="*/ 169038 h 212"/>
              <a:gd name="T66" fmla="*/ 53215 w 208"/>
              <a:gd name="T67" fmla="*/ 172168 h 212"/>
              <a:gd name="T68" fmla="*/ 40694 w 208"/>
              <a:gd name="T69" fmla="*/ 165908 h 212"/>
              <a:gd name="T70" fmla="*/ 18782 w 208"/>
              <a:gd name="T71" fmla="*/ 165908 h 212"/>
              <a:gd name="T72" fmla="*/ 9391 w 208"/>
              <a:gd name="T73" fmla="*/ 172168 h 212"/>
              <a:gd name="T74" fmla="*/ 0 w 208"/>
              <a:gd name="T75" fmla="*/ 194080 h 212"/>
              <a:gd name="T76" fmla="*/ 9391 w 208"/>
              <a:gd name="T77" fmla="*/ 215993 h 212"/>
              <a:gd name="T78" fmla="*/ 93910 w 208"/>
              <a:gd name="T79" fmla="*/ 303642 h 212"/>
              <a:gd name="T80" fmla="*/ 103300 w 208"/>
              <a:gd name="T81" fmla="*/ 313033 h 212"/>
              <a:gd name="T82" fmla="*/ 109561 w 208"/>
              <a:gd name="T83" fmla="*/ 319294 h 212"/>
              <a:gd name="T84" fmla="*/ 131473 w 208"/>
              <a:gd name="T85" fmla="*/ 328685 h 212"/>
              <a:gd name="T86" fmla="*/ 156516 w 208"/>
              <a:gd name="T87" fmla="*/ 331815 h 212"/>
              <a:gd name="T88" fmla="*/ 241034 w 208"/>
              <a:gd name="T89" fmla="*/ 331815 h 212"/>
              <a:gd name="T90" fmla="*/ 275468 w 208"/>
              <a:gd name="T91" fmla="*/ 325554 h 212"/>
              <a:gd name="T92" fmla="*/ 300510 w 208"/>
              <a:gd name="T93" fmla="*/ 300512 h 212"/>
              <a:gd name="T94" fmla="*/ 319292 w 208"/>
              <a:gd name="T95" fmla="*/ 269208 h 212"/>
              <a:gd name="T96" fmla="*/ 325553 w 208"/>
              <a:gd name="T97" fmla="*/ 231644 h 212"/>
              <a:gd name="T98" fmla="*/ 325553 w 208"/>
              <a:gd name="T99" fmla="*/ 206602 h 212"/>
              <a:gd name="T100" fmla="*/ 325553 w 208"/>
              <a:gd name="T101" fmla="*/ 181559 h 21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08" h="212">
                <a:moveTo>
                  <a:pt x="208" y="116"/>
                </a:moveTo>
                <a:lnTo>
                  <a:pt x="208" y="100"/>
                </a:lnTo>
                <a:lnTo>
                  <a:pt x="208" y="96"/>
                </a:lnTo>
                <a:lnTo>
                  <a:pt x="208" y="90"/>
                </a:lnTo>
                <a:lnTo>
                  <a:pt x="206" y="82"/>
                </a:lnTo>
                <a:lnTo>
                  <a:pt x="202" y="76"/>
                </a:lnTo>
                <a:lnTo>
                  <a:pt x="196" y="72"/>
                </a:lnTo>
                <a:lnTo>
                  <a:pt x="188" y="70"/>
                </a:lnTo>
                <a:lnTo>
                  <a:pt x="182" y="72"/>
                </a:lnTo>
                <a:lnTo>
                  <a:pt x="174" y="76"/>
                </a:lnTo>
                <a:lnTo>
                  <a:pt x="170" y="82"/>
                </a:lnTo>
                <a:lnTo>
                  <a:pt x="170" y="90"/>
                </a:lnTo>
                <a:lnTo>
                  <a:pt x="170" y="96"/>
                </a:lnTo>
                <a:lnTo>
                  <a:pt x="168" y="96"/>
                </a:lnTo>
                <a:lnTo>
                  <a:pt x="168" y="94"/>
                </a:lnTo>
                <a:lnTo>
                  <a:pt x="168" y="92"/>
                </a:lnTo>
                <a:lnTo>
                  <a:pt x="168" y="78"/>
                </a:lnTo>
                <a:lnTo>
                  <a:pt x="168" y="70"/>
                </a:lnTo>
                <a:lnTo>
                  <a:pt x="162" y="64"/>
                </a:lnTo>
                <a:lnTo>
                  <a:pt x="156" y="60"/>
                </a:lnTo>
                <a:lnTo>
                  <a:pt x="150" y="58"/>
                </a:lnTo>
                <a:lnTo>
                  <a:pt x="142" y="60"/>
                </a:lnTo>
                <a:lnTo>
                  <a:pt x="136" y="64"/>
                </a:lnTo>
                <a:lnTo>
                  <a:pt x="132" y="70"/>
                </a:lnTo>
                <a:lnTo>
                  <a:pt x="130" y="78"/>
                </a:lnTo>
                <a:lnTo>
                  <a:pt x="130" y="86"/>
                </a:lnTo>
                <a:lnTo>
                  <a:pt x="130" y="88"/>
                </a:lnTo>
                <a:lnTo>
                  <a:pt x="130" y="90"/>
                </a:lnTo>
                <a:lnTo>
                  <a:pt x="128" y="90"/>
                </a:lnTo>
                <a:lnTo>
                  <a:pt x="128" y="88"/>
                </a:lnTo>
                <a:lnTo>
                  <a:pt x="128" y="86"/>
                </a:lnTo>
                <a:lnTo>
                  <a:pt x="128" y="72"/>
                </a:lnTo>
                <a:lnTo>
                  <a:pt x="128" y="64"/>
                </a:lnTo>
                <a:lnTo>
                  <a:pt x="124" y="58"/>
                </a:lnTo>
                <a:lnTo>
                  <a:pt x="116" y="54"/>
                </a:lnTo>
                <a:lnTo>
                  <a:pt x="110" y="52"/>
                </a:lnTo>
                <a:lnTo>
                  <a:pt x="102" y="54"/>
                </a:lnTo>
                <a:lnTo>
                  <a:pt x="96" y="58"/>
                </a:lnTo>
                <a:lnTo>
                  <a:pt x="92" y="64"/>
                </a:lnTo>
                <a:lnTo>
                  <a:pt x="90" y="72"/>
                </a:lnTo>
                <a:lnTo>
                  <a:pt x="90" y="86"/>
                </a:lnTo>
                <a:lnTo>
                  <a:pt x="90" y="88"/>
                </a:lnTo>
                <a:lnTo>
                  <a:pt x="90" y="90"/>
                </a:lnTo>
                <a:lnTo>
                  <a:pt x="90" y="52"/>
                </a:lnTo>
                <a:lnTo>
                  <a:pt x="90" y="20"/>
                </a:lnTo>
                <a:lnTo>
                  <a:pt x="88" y="12"/>
                </a:lnTo>
                <a:lnTo>
                  <a:pt x="84" y="6"/>
                </a:lnTo>
                <a:lnTo>
                  <a:pt x="78" y="2"/>
                </a:lnTo>
                <a:lnTo>
                  <a:pt x="70" y="0"/>
                </a:lnTo>
                <a:lnTo>
                  <a:pt x="62" y="2"/>
                </a:lnTo>
                <a:lnTo>
                  <a:pt x="56" y="6"/>
                </a:lnTo>
                <a:lnTo>
                  <a:pt x="52" y="12"/>
                </a:lnTo>
                <a:lnTo>
                  <a:pt x="50" y="20"/>
                </a:lnTo>
                <a:lnTo>
                  <a:pt x="50" y="52"/>
                </a:lnTo>
                <a:lnTo>
                  <a:pt x="50" y="90"/>
                </a:lnTo>
                <a:lnTo>
                  <a:pt x="50" y="108"/>
                </a:lnTo>
                <a:lnTo>
                  <a:pt x="50" y="126"/>
                </a:lnTo>
                <a:lnTo>
                  <a:pt x="34" y="110"/>
                </a:lnTo>
                <a:lnTo>
                  <a:pt x="26" y="106"/>
                </a:lnTo>
                <a:lnTo>
                  <a:pt x="20" y="104"/>
                </a:lnTo>
                <a:lnTo>
                  <a:pt x="12" y="106"/>
                </a:lnTo>
                <a:lnTo>
                  <a:pt x="6" y="110"/>
                </a:lnTo>
                <a:lnTo>
                  <a:pt x="2" y="116"/>
                </a:lnTo>
                <a:lnTo>
                  <a:pt x="0" y="124"/>
                </a:lnTo>
                <a:lnTo>
                  <a:pt x="2" y="132"/>
                </a:lnTo>
                <a:lnTo>
                  <a:pt x="6" y="138"/>
                </a:lnTo>
                <a:lnTo>
                  <a:pt x="60" y="194"/>
                </a:lnTo>
                <a:lnTo>
                  <a:pt x="66" y="200"/>
                </a:lnTo>
                <a:lnTo>
                  <a:pt x="70" y="204"/>
                </a:lnTo>
                <a:lnTo>
                  <a:pt x="84" y="210"/>
                </a:lnTo>
                <a:lnTo>
                  <a:pt x="100" y="212"/>
                </a:lnTo>
                <a:lnTo>
                  <a:pt x="154" y="212"/>
                </a:lnTo>
                <a:lnTo>
                  <a:pt x="166" y="212"/>
                </a:lnTo>
                <a:lnTo>
                  <a:pt x="176" y="208"/>
                </a:lnTo>
                <a:lnTo>
                  <a:pt x="186" y="200"/>
                </a:lnTo>
                <a:lnTo>
                  <a:pt x="192" y="192"/>
                </a:lnTo>
                <a:lnTo>
                  <a:pt x="198" y="182"/>
                </a:lnTo>
                <a:lnTo>
                  <a:pt x="204" y="172"/>
                </a:lnTo>
                <a:lnTo>
                  <a:pt x="206" y="160"/>
                </a:lnTo>
                <a:lnTo>
                  <a:pt x="208" y="148"/>
                </a:lnTo>
                <a:lnTo>
                  <a:pt x="208" y="132"/>
                </a:lnTo>
                <a:lnTo>
                  <a:pt x="208" y="1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971551" y="200025"/>
            <a:ext cx="2023533" cy="433388"/>
          </a:xfrm>
          <a:prstGeom prst="rect">
            <a:avLst/>
          </a:prstGeom>
          <a:noFill/>
        </p:spPr>
        <p:txBody>
          <a:bodyPr tIns="0" bIns="0" anchor="ctr"/>
          <a:lstStyle/>
          <a:p>
            <a:pPr eaLnBrk="1" latinLnBrk="1" hangingPunct="1">
              <a:defRPr/>
            </a:pPr>
            <a:r>
              <a:rPr lang="ko-KR" alt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도입 활동</a:t>
            </a:r>
          </a:p>
        </p:txBody>
      </p:sp>
    </p:spTree>
    <p:extLst>
      <p:ext uri="{BB962C8B-B14F-4D97-AF65-F5344CB8AC3E}">
        <p14:creationId xmlns:p14="http://schemas.microsoft.com/office/powerpoint/2010/main" val="108081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보충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480485" y="392114"/>
            <a:ext cx="11711516" cy="34925"/>
          </a:xfrm>
          <a:prstGeom prst="rect">
            <a:avLst/>
          </a:prstGeom>
          <a:solidFill>
            <a:srgbClr val="B2C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1" name="자유형 10"/>
          <p:cNvSpPr>
            <a:spLocks noChangeAspect="1"/>
          </p:cNvSpPr>
          <p:nvPr userDrawn="1"/>
        </p:nvSpPr>
        <p:spPr bwMode="auto">
          <a:xfrm rot="10800000" flipH="1">
            <a:off x="2144185" y="176214"/>
            <a:ext cx="198967" cy="217487"/>
          </a:xfrm>
          <a:custGeom>
            <a:avLst/>
            <a:gdLst>
              <a:gd name="connsiteX0" fmla="*/ 100560 w 201120"/>
              <a:gd name="connsiteY0" fmla="*/ 290789 h 290789"/>
              <a:gd name="connsiteX1" fmla="*/ 201120 w 201120"/>
              <a:gd name="connsiteY1" fmla="*/ 1 h 290789"/>
              <a:gd name="connsiteX2" fmla="*/ 100560 w 201120"/>
              <a:gd name="connsiteY2" fmla="*/ 1 h 290789"/>
              <a:gd name="connsiteX3" fmla="*/ 100560 w 201120"/>
              <a:gd name="connsiteY3" fmla="*/ 0 h 290789"/>
              <a:gd name="connsiteX4" fmla="*/ 0 w 201120"/>
              <a:gd name="connsiteY4" fmla="*/ 0 h 290789"/>
              <a:gd name="connsiteX5" fmla="*/ 100560 w 201120"/>
              <a:gd name="connsiteY5" fmla="*/ 290788 h 290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120" h="290789">
                <a:moveTo>
                  <a:pt x="100560" y="290789"/>
                </a:moveTo>
                <a:lnTo>
                  <a:pt x="201120" y="1"/>
                </a:lnTo>
                <a:lnTo>
                  <a:pt x="100560" y="1"/>
                </a:lnTo>
                <a:lnTo>
                  <a:pt x="100560" y="0"/>
                </a:lnTo>
                <a:lnTo>
                  <a:pt x="0" y="0"/>
                </a:lnTo>
                <a:lnTo>
                  <a:pt x="100560" y="290788"/>
                </a:lnTo>
                <a:close/>
              </a:path>
            </a:pathLst>
          </a:custGeom>
          <a:solidFill>
            <a:srgbClr val="602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800"/>
          </a:p>
        </p:txBody>
      </p:sp>
      <p:sp>
        <p:nvSpPr>
          <p:cNvPr id="12" name="평행 사변형 19"/>
          <p:cNvSpPr>
            <a:spLocks noChangeArrowheads="1"/>
          </p:cNvSpPr>
          <p:nvPr userDrawn="1"/>
        </p:nvSpPr>
        <p:spPr bwMode="auto">
          <a:xfrm flipH="1">
            <a:off x="1775951" y="256918"/>
            <a:ext cx="1248088" cy="637380"/>
          </a:xfrm>
          <a:prstGeom prst="parallelogram">
            <a:avLst>
              <a:gd name="adj" fmla="val 25003"/>
            </a:avLst>
          </a:prstGeom>
          <a:solidFill>
            <a:srgbClr val="F68B3C"/>
          </a:solidFill>
          <a:ln>
            <a:noFill/>
          </a:ln>
          <a:effectLst>
            <a:outerShdw dist="38100" dir="2999997" algn="t" rotWithShape="0">
              <a:srgbClr val="6027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endParaRPr lang="ko-KR" altLang="en-US" sz="2800">
              <a:ea typeface="맑은 고딕" panose="020B0503020000020004" pitchFamily="50" charset="-127"/>
            </a:endParaRPr>
          </a:p>
        </p:txBody>
      </p:sp>
      <p:sp>
        <p:nvSpPr>
          <p:cNvPr id="20" name="자유형 19"/>
          <p:cNvSpPr/>
          <p:nvPr userDrawn="1"/>
        </p:nvSpPr>
        <p:spPr bwMode="auto">
          <a:xfrm>
            <a:off x="584200" y="176213"/>
            <a:ext cx="1659467" cy="527050"/>
          </a:xfrm>
          <a:custGeom>
            <a:avLst/>
            <a:gdLst>
              <a:gd name="connsiteX0" fmla="*/ 0 w 1244600"/>
              <a:gd name="connsiteY0" fmla="*/ 0 h 527050"/>
              <a:gd name="connsiteX1" fmla="*/ 1062038 w 1244600"/>
              <a:gd name="connsiteY1" fmla="*/ 0 h 527050"/>
              <a:gd name="connsiteX2" fmla="*/ 1244600 w 1244600"/>
              <a:gd name="connsiteY2" fmla="*/ 0 h 527050"/>
              <a:gd name="connsiteX3" fmla="*/ 1062038 w 1244600"/>
              <a:gd name="connsiteY3" fmla="*/ 527050 h 527050"/>
              <a:gd name="connsiteX4" fmla="*/ 0 w 1244600"/>
              <a:gd name="connsiteY4" fmla="*/ 527050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4600" h="527050">
                <a:moveTo>
                  <a:pt x="0" y="0"/>
                </a:moveTo>
                <a:lnTo>
                  <a:pt x="1062038" y="0"/>
                </a:lnTo>
                <a:lnTo>
                  <a:pt x="1244600" y="0"/>
                </a:lnTo>
                <a:lnTo>
                  <a:pt x="1062038" y="527050"/>
                </a:lnTo>
                <a:lnTo>
                  <a:pt x="0" y="527050"/>
                </a:lnTo>
                <a:close/>
              </a:path>
            </a:pathLst>
          </a:custGeom>
          <a:solidFill>
            <a:srgbClr val="EC6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eaLnBrk="1" latinLnBrk="1" hangingPunct="1">
              <a:defRPr/>
            </a:pPr>
            <a:endParaRPr lang="ko-KR" altLang="en-US" sz="1800"/>
          </a:p>
        </p:txBody>
      </p:sp>
      <p:sp>
        <p:nvSpPr>
          <p:cNvPr id="21" name="자유형 20"/>
          <p:cNvSpPr/>
          <p:nvPr userDrawn="1"/>
        </p:nvSpPr>
        <p:spPr bwMode="auto">
          <a:xfrm>
            <a:off x="584200" y="666751"/>
            <a:ext cx="1432984" cy="36513"/>
          </a:xfrm>
          <a:custGeom>
            <a:avLst/>
            <a:gdLst>
              <a:gd name="connsiteX0" fmla="*/ 0 w 1074738"/>
              <a:gd name="connsiteY0" fmla="*/ 0 h 36513"/>
              <a:gd name="connsiteX1" fmla="*/ 1062038 w 1074738"/>
              <a:gd name="connsiteY1" fmla="*/ 0 h 36513"/>
              <a:gd name="connsiteX2" fmla="*/ 1074738 w 1074738"/>
              <a:gd name="connsiteY2" fmla="*/ 0 h 36513"/>
              <a:gd name="connsiteX3" fmla="*/ 1062038 w 1074738"/>
              <a:gd name="connsiteY3" fmla="*/ 36513 h 36513"/>
              <a:gd name="connsiteX4" fmla="*/ 0 w 1074738"/>
              <a:gd name="connsiteY4" fmla="*/ 36513 h 36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4738" h="36513">
                <a:moveTo>
                  <a:pt x="0" y="0"/>
                </a:moveTo>
                <a:lnTo>
                  <a:pt x="1062038" y="0"/>
                </a:lnTo>
                <a:lnTo>
                  <a:pt x="1074738" y="0"/>
                </a:lnTo>
                <a:lnTo>
                  <a:pt x="1062038" y="36513"/>
                </a:lnTo>
                <a:lnTo>
                  <a:pt x="0" y="36513"/>
                </a:lnTo>
                <a:close/>
              </a:path>
            </a:pathLst>
          </a:custGeom>
          <a:solidFill>
            <a:srgbClr val="602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eaLnBrk="1" latinLnBrk="1" hangingPunct="1">
              <a:defRPr/>
            </a:pPr>
            <a:endParaRPr lang="ko-KR" altLang="en-US" sz="1800"/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971552" y="200025"/>
            <a:ext cx="1045633" cy="433388"/>
          </a:xfrm>
          <a:prstGeom prst="rect">
            <a:avLst/>
          </a:prstGeom>
          <a:noFill/>
        </p:spPr>
        <p:txBody>
          <a:bodyPr tIns="0" bIns="0" anchor="ctr"/>
          <a:lstStyle/>
          <a:p>
            <a:pPr eaLnBrk="1" latinLnBrk="1" hangingPunct="1">
              <a:defRPr/>
            </a:pPr>
            <a:r>
              <a:rPr lang="ko-KR" alt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보충</a:t>
            </a:r>
          </a:p>
        </p:txBody>
      </p:sp>
      <p:sp>
        <p:nvSpPr>
          <p:cNvPr id="13" name="타원 12"/>
          <p:cNvSpPr/>
          <p:nvPr userDrawn="1"/>
        </p:nvSpPr>
        <p:spPr>
          <a:xfrm>
            <a:off x="188385" y="146050"/>
            <a:ext cx="783167" cy="587375"/>
          </a:xfrm>
          <a:prstGeom prst="ellipse">
            <a:avLst/>
          </a:prstGeom>
          <a:solidFill>
            <a:srgbClr val="FF660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800" dirty="0"/>
          </a:p>
        </p:txBody>
      </p:sp>
      <p:sp>
        <p:nvSpPr>
          <p:cNvPr id="14" name="자유형 21"/>
          <p:cNvSpPr>
            <a:spLocks/>
          </p:cNvSpPr>
          <p:nvPr userDrawn="1"/>
        </p:nvSpPr>
        <p:spPr bwMode="auto">
          <a:xfrm>
            <a:off x="345018" y="327025"/>
            <a:ext cx="469900" cy="225425"/>
          </a:xfrm>
          <a:custGeom>
            <a:avLst/>
            <a:gdLst>
              <a:gd name="T0" fmla="*/ 14697 w 433726"/>
              <a:gd name="T1" fmla="*/ 17147 h 277103"/>
              <a:gd name="T2" fmla="*/ 17147 w 433726"/>
              <a:gd name="T3" fmla="*/ 17147 h 277103"/>
              <a:gd name="T4" fmla="*/ 72002 w 433726"/>
              <a:gd name="T5" fmla="*/ 17147 h 277103"/>
              <a:gd name="T6" fmla="*/ 30485 w 433726"/>
              <a:gd name="T7" fmla="*/ 200893 h 277103"/>
              <a:gd name="T8" fmla="*/ 0 w 433726"/>
              <a:gd name="T9" fmla="*/ 36743 h 277103"/>
              <a:gd name="T10" fmla="*/ 2450 w 433726"/>
              <a:gd name="T11" fmla="*/ 29394 h 277103"/>
              <a:gd name="T12" fmla="*/ 4899 w 433726"/>
              <a:gd name="T13" fmla="*/ 24495 h 277103"/>
              <a:gd name="T14" fmla="*/ 9798 w 433726"/>
              <a:gd name="T15" fmla="*/ 19596 h 277103"/>
              <a:gd name="T16" fmla="*/ 252300 w 433726"/>
              <a:gd name="T17" fmla="*/ 0 h 277103"/>
              <a:gd name="T18" fmla="*/ 328235 w 433726"/>
              <a:gd name="T19" fmla="*/ 0 h 277103"/>
              <a:gd name="T20" fmla="*/ 335583 w 433726"/>
              <a:gd name="T21" fmla="*/ 24495 h 277103"/>
              <a:gd name="T22" fmla="*/ 342932 w 433726"/>
              <a:gd name="T23" fmla="*/ 26945 h 277103"/>
              <a:gd name="T24" fmla="*/ 350280 w 433726"/>
              <a:gd name="T25" fmla="*/ 31844 h 277103"/>
              <a:gd name="T26" fmla="*/ 352730 w 433726"/>
              <a:gd name="T27" fmla="*/ 39192 h 277103"/>
              <a:gd name="T28" fmla="*/ 352730 w 433726"/>
              <a:gd name="T29" fmla="*/ 46541 h 277103"/>
              <a:gd name="T30" fmla="*/ 318437 w 433726"/>
              <a:gd name="T31" fmla="*/ 208209 h 277103"/>
              <a:gd name="T32" fmla="*/ 315987 w 433726"/>
              <a:gd name="T33" fmla="*/ 215558 h 277103"/>
              <a:gd name="T34" fmla="*/ 311088 w 433726"/>
              <a:gd name="T35" fmla="*/ 220457 h 277103"/>
              <a:gd name="T36" fmla="*/ 303739 w 433726"/>
              <a:gd name="T37" fmla="*/ 225356 h 277103"/>
              <a:gd name="T38" fmla="*/ 296391 w 433726"/>
              <a:gd name="T39" fmla="*/ 225356 h 277103"/>
              <a:gd name="T40" fmla="*/ 61238 w 433726"/>
              <a:gd name="T41" fmla="*/ 225356 h 277103"/>
              <a:gd name="T42" fmla="*/ 56339 w 433726"/>
              <a:gd name="T43" fmla="*/ 225356 h 277103"/>
              <a:gd name="T44" fmla="*/ 51440 w 433726"/>
              <a:gd name="T45" fmla="*/ 225356 h 277103"/>
              <a:gd name="T46" fmla="*/ 46957 w 433726"/>
              <a:gd name="T47" fmla="*/ 225356 h 277103"/>
              <a:gd name="T48" fmla="*/ 94002 w 433726"/>
              <a:gd name="T49" fmla="*/ 17147 h 277103"/>
              <a:gd name="T50" fmla="*/ 233248 w 433726"/>
              <a:gd name="T51" fmla="*/ 17147 h 27710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433726" h="277103">
                <a:moveTo>
                  <a:pt x="18072" y="21084"/>
                </a:moveTo>
                <a:lnTo>
                  <a:pt x="21084" y="21084"/>
                </a:lnTo>
                <a:lnTo>
                  <a:pt x="88536" y="21084"/>
                </a:lnTo>
                <a:lnTo>
                  <a:pt x="37485" y="247023"/>
                </a:lnTo>
                <a:lnTo>
                  <a:pt x="0" y="45180"/>
                </a:lnTo>
                <a:lnTo>
                  <a:pt x="3012" y="36144"/>
                </a:lnTo>
                <a:lnTo>
                  <a:pt x="6024" y="30120"/>
                </a:lnTo>
                <a:lnTo>
                  <a:pt x="12048" y="24096"/>
                </a:lnTo>
                <a:lnTo>
                  <a:pt x="18072" y="21084"/>
                </a:lnTo>
                <a:close/>
                <a:moveTo>
                  <a:pt x="310235" y="0"/>
                </a:moveTo>
                <a:lnTo>
                  <a:pt x="403606" y="0"/>
                </a:lnTo>
                <a:lnTo>
                  <a:pt x="412642" y="30120"/>
                </a:lnTo>
                <a:lnTo>
                  <a:pt x="421678" y="33132"/>
                </a:lnTo>
                <a:lnTo>
                  <a:pt x="430714" y="39156"/>
                </a:lnTo>
                <a:lnTo>
                  <a:pt x="433726" y="48192"/>
                </a:lnTo>
                <a:lnTo>
                  <a:pt x="433726" y="57228"/>
                </a:lnTo>
                <a:lnTo>
                  <a:pt x="391558" y="256019"/>
                </a:lnTo>
                <a:lnTo>
                  <a:pt x="388546" y="265055"/>
                </a:lnTo>
                <a:lnTo>
                  <a:pt x="382522" y="271079"/>
                </a:lnTo>
                <a:lnTo>
                  <a:pt x="373486" y="277103"/>
                </a:lnTo>
                <a:lnTo>
                  <a:pt x="364450" y="277103"/>
                </a:lnTo>
                <a:lnTo>
                  <a:pt x="75300" y="277103"/>
                </a:lnTo>
                <a:lnTo>
                  <a:pt x="69276" y="277103"/>
                </a:lnTo>
                <a:lnTo>
                  <a:pt x="63252" y="277103"/>
                </a:lnTo>
                <a:lnTo>
                  <a:pt x="57740" y="277103"/>
                </a:lnTo>
                <a:lnTo>
                  <a:pt x="115587" y="21084"/>
                </a:lnTo>
                <a:lnTo>
                  <a:pt x="286808" y="21084"/>
                </a:lnTo>
                <a:lnTo>
                  <a:pt x="310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800"/>
          </a:p>
        </p:txBody>
      </p:sp>
      <p:grpSp>
        <p:nvGrpSpPr>
          <p:cNvPr id="15" name="그룹 14"/>
          <p:cNvGrpSpPr>
            <a:grpSpLocks/>
          </p:cNvGrpSpPr>
          <p:nvPr userDrawn="1"/>
        </p:nvGrpSpPr>
        <p:grpSpPr bwMode="auto">
          <a:xfrm>
            <a:off x="527051" y="385763"/>
            <a:ext cx="184149" cy="138112"/>
            <a:chOff x="385022" y="384896"/>
            <a:chExt cx="157942" cy="157943"/>
          </a:xfrm>
        </p:grpSpPr>
        <p:sp>
          <p:nvSpPr>
            <p:cNvPr id="16" name="Freeform 19"/>
            <p:cNvSpPr>
              <a:spLocks/>
            </p:cNvSpPr>
            <p:nvPr/>
          </p:nvSpPr>
          <p:spPr bwMode="auto">
            <a:xfrm>
              <a:off x="385022" y="384896"/>
              <a:ext cx="157942" cy="157943"/>
            </a:xfrm>
            <a:custGeom>
              <a:avLst/>
              <a:gdLst>
                <a:gd name="T0" fmla="*/ 132527 w 88"/>
                <a:gd name="T1" fmla="*/ 66264 h 88"/>
                <a:gd name="T2" fmla="*/ 132527 w 88"/>
                <a:gd name="T3" fmla="*/ 66264 h 88"/>
                <a:gd name="T4" fmla="*/ 132527 w 88"/>
                <a:gd name="T5" fmla="*/ 78312 h 88"/>
                <a:gd name="T6" fmla="*/ 126503 w 88"/>
                <a:gd name="T7" fmla="*/ 90360 h 88"/>
                <a:gd name="T8" fmla="*/ 120479 w 88"/>
                <a:gd name="T9" fmla="*/ 102408 h 88"/>
                <a:gd name="T10" fmla="*/ 114455 w 88"/>
                <a:gd name="T11" fmla="*/ 111444 h 88"/>
                <a:gd name="T12" fmla="*/ 102407 w 88"/>
                <a:gd name="T13" fmla="*/ 120480 h 88"/>
                <a:gd name="T14" fmla="*/ 93371 w 88"/>
                <a:gd name="T15" fmla="*/ 126504 h 88"/>
                <a:gd name="T16" fmla="*/ 81323 w 88"/>
                <a:gd name="T17" fmla="*/ 129516 h 88"/>
                <a:gd name="T18" fmla="*/ 66264 w 88"/>
                <a:gd name="T19" fmla="*/ 132528 h 88"/>
                <a:gd name="T20" fmla="*/ 66264 w 88"/>
                <a:gd name="T21" fmla="*/ 132528 h 88"/>
                <a:gd name="T22" fmla="*/ 54216 w 88"/>
                <a:gd name="T23" fmla="*/ 129516 h 88"/>
                <a:gd name="T24" fmla="*/ 42168 w 88"/>
                <a:gd name="T25" fmla="*/ 126504 h 88"/>
                <a:gd name="T26" fmla="*/ 30120 w 88"/>
                <a:gd name="T27" fmla="*/ 120480 h 88"/>
                <a:gd name="T28" fmla="*/ 21084 w 88"/>
                <a:gd name="T29" fmla="*/ 111444 h 88"/>
                <a:gd name="T30" fmla="*/ 12048 w 88"/>
                <a:gd name="T31" fmla="*/ 102408 h 88"/>
                <a:gd name="T32" fmla="*/ 6024 w 88"/>
                <a:gd name="T33" fmla="*/ 90360 h 88"/>
                <a:gd name="T34" fmla="*/ 3012 w 88"/>
                <a:gd name="T35" fmla="*/ 78312 h 88"/>
                <a:gd name="T36" fmla="*/ 0 w 88"/>
                <a:gd name="T37" fmla="*/ 66264 h 88"/>
                <a:gd name="T38" fmla="*/ 0 w 88"/>
                <a:gd name="T39" fmla="*/ 66264 h 88"/>
                <a:gd name="T40" fmla="*/ 3012 w 88"/>
                <a:gd name="T41" fmla="*/ 51204 h 88"/>
                <a:gd name="T42" fmla="*/ 6024 w 88"/>
                <a:gd name="T43" fmla="*/ 39156 h 88"/>
                <a:gd name="T44" fmla="*/ 12048 w 88"/>
                <a:gd name="T45" fmla="*/ 27108 h 88"/>
                <a:gd name="T46" fmla="*/ 21084 w 88"/>
                <a:gd name="T47" fmla="*/ 18072 h 88"/>
                <a:gd name="T48" fmla="*/ 30120 w 88"/>
                <a:gd name="T49" fmla="*/ 9036 h 88"/>
                <a:gd name="T50" fmla="*/ 42168 w 88"/>
                <a:gd name="T51" fmla="*/ 3012 h 88"/>
                <a:gd name="T52" fmla="*/ 54216 w 88"/>
                <a:gd name="T53" fmla="*/ 0 h 88"/>
                <a:gd name="T54" fmla="*/ 66264 w 88"/>
                <a:gd name="T55" fmla="*/ 0 h 88"/>
                <a:gd name="T56" fmla="*/ 66264 w 88"/>
                <a:gd name="T57" fmla="*/ 0 h 88"/>
                <a:gd name="T58" fmla="*/ 81323 w 88"/>
                <a:gd name="T59" fmla="*/ 0 h 88"/>
                <a:gd name="T60" fmla="*/ 93371 w 88"/>
                <a:gd name="T61" fmla="*/ 3012 h 88"/>
                <a:gd name="T62" fmla="*/ 102407 w 88"/>
                <a:gd name="T63" fmla="*/ 9036 h 88"/>
                <a:gd name="T64" fmla="*/ 114455 w 88"/>
                <a:gd name="T65" fmla="*/ 18072 h 88"/>
                <a:gd name="T66" fmla="*/ 120479 w 88"/>
                <a:gd name="T67" fmla="*/ 27108 h 88"/>
                <a:gd name="T68" fmla="*/ 126503 w 88"/>
                <a:gd name="T69" fmla="*/ 39156 h 88"/>
                <a:gd name="T70" fmla="*/ 132527 w 88"/>
                <a:gd name="T71" fmla="*/ 51204 h 88"/>
                <a:gd name="T72" fmla="*/ 132527 w 88"/>
                <a:gd name="T73" fmla="*/ 66264 h 88"/>
                <a:gd name="T74" fmla="*/ 132527 w 88"/>
                <a:gd name="T75" fmla="*/ 66264 h 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8" h="88">
                  <a:moveTo>
                    <a:pt x="88" y="44"/>
                  </a:moveTo>
                  <a:lnTo>
                    <a:pt x="88" y="44"/>
                  </a:lnTo>
                  <a:lnTo>
                    <a:pt x="88" y="52"/>
                  </a:lnTo>
                  <a:lnTo>
                    <a:pt x="84" y="60"/>
                  </a:lnTo>
                  <a:lnTo>
                    <a:pt x="80" y="68"/>
                  </a:lnTo>
                  <a:lnTo>
                    <a:pt x="76" y="74"/>
                  </a:lnTo>
                  <a:lnTo>
                    <a:pt x="68" y="80"/>
                  </a:lnTo>
                  <a:lnTo>
                    <a:pt x="62" y="84"/>
                  </a:lnTo>
                  <a:lnTo>
                    <a:pt x="54" y="86"/>
                  </a:lnTo>
                  <a:lnTo>
                    <a:pt x="44" y="88"/>
                  </a:lnTo>
                  <a:lnTo>
                    <a:pt x="36" y="86"/>
                  </a:lnTo>
                  <a:lnTo>
                    <a:pt x="28" y="84"/>
                  </a:lnTo>
                  <a:lnTo>
                    <a:pt x="20" y="80"/>
                  </a:lnTo>
                  <a:lnTo>
                    <a:pt x="14" y="74"/>
                  </a:lnTo>
                  <a:lnTo>
                    <a:pt x="8" y="68"/>
                  </a:lnTo>
                  <a:lnTo>
                    <a:pt x="4" y="60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2" y="34"/>
                  </a:lnTo>
                  <a:lnTo>
                    <a:pt x="4" y="26"/>
                  </a:lnTo>
                  <a:lnTo>
                    <a:pt x="8" y="18"/>
                  </a:lnTo>
                  <a:lnTo>
                    <a:pt x="14" y="12"/>
                  </a:lnTo>
                  <a:lnTo>
                    <a:pt x="20" y="6"/>
                  </a:lnTo>
                  <a:lnTo>
                    <a:pt x="28" y="2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54" y="0"/>
                  </a:lnTo>
                  <a:lnTo>
                    <a:pt x="62" y="2"/>
                  </a:lnTo>
                  <a:lnTo>
                    <a:pt x="68" y="6"/>
                  </a:lnTo>
                  <a:lnTo>
                    <a:pt x="76" y="12"/>
                  </a:lnTo>
                  <a:lnTo>
                    <a:pt x="80" y="18"/>
                  </a:lnTo>
                  <a:lnTo>
                    <a:pt x="84" y="26"/>
                  </a:lnTo>
                  <a:lnTo>
                    <a:pt x="88" y="34"/>
                  </a:lnTo>
                  <a:lnTo>
                    <a:pt x="88" y="44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grpSp>
          <p:nvGrpSpPr>
            <p:cNvPr id="17" name="그룹 24"/>
            <p:cNvGrpSpPr>
              <a:grpSpLocks/>
            </p:cNvGrpSpPr>
            <p:nvPr userDrawn="1"/>
          </p:nvGrpSpPr>
          <p:grpSpPr bwMode="auto">
            <a:xfrm>
              <a:off x="418825" y="418688"/>
              <a:ext cx="90360" cy="90361"/>
              <a:chOff x="418825" y="418688"/>
              <a:chExt cx="90360" cy="90361"/>
            </a:xfrm>
          </p:grpSpPr>
          <p:sp>
            <p:nvSpPr>
              <p:cNvPr id="18" name="Rectangle 20"/>
              <p:cNvSpPr>
                <a:spLocks noChangeArrowheads="1"/>
              </p:cNvSpPr>
              <p:nvPr/>
            </p:nvSpPr>
            <p:spPr bwMode="auto">
              <a:xfrm>
                <a:off x="448933" y="418688"/>
                <a:ext cx="30120" cy="9036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 sz="1400"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Rectangle 21"/>
              <p:cNvSpPr>
                <a:spLocks noChangeArrowheads="1"/>
              </p:cNvSpPr>
              <p:nvPr/>
            </p:nvSpPr>
            <p:spPr bwMode="auto">
              <a:xfrm>
                <a:off x="418825" y="448827"/>
                <a:ext cx="90360" cy="301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 sz="1400"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3942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8630-F8DE-4B7A-8808-2E7D6E91E4FB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C5BB-B77E-41CF-B146-C4C10BD8A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17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8630-F8DE-4B7A-8808-2E7D6E91E4FB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C5BB-B77E-41CF-B146-C4C10BD8A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01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8630-F8DE-4B7A-8808-2E7D6E91E4FB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C5BB-B77E-41CF-B146-C4C10BD8A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6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8630-F8DE-4B7A-8808-2E7D6E91E4FB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C5BB-B77E-41CF-B146-C4C10BD8A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94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8630-F8DE-4B7A-8808-2E7D6E91E4FB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C5BB-B77E-41CF-B146-C4C10BD8A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1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8630-F8DE-4B7A-8808-2E7D6E91E4FB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C5BB-B77E-41CF-B146-C4C10BD8A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73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8630-F8DE-4B7A-8808-2E7D6E91E4FB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C5BB-B77E-41CF-B146-C4C10BD8A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8630-F8DE-4B7A-8808-2E7D6E91E4FB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C5BB-B77E-41CF-B146-C4C10BD8A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06708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118630-F8DE-4B7A-8808-2E7D6E91E4FB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E4C5BB-B77E-41CF-B146-C4C10BD8A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49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81" r:id="rId15"/>
    <p:sldLayoutId id="2147483680" r:id="rId16"/>
    <p:sldLayoutId id="2147483682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sv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0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1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3.xml"  /><Relationship Id="rId3" Type="http://schemas.openxmlformats.org/officeDocument/2006/relationships/image" Target="../media/image2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23.png"  /><Relationship Id="rId4" Type="http://schemas.openxmlformats.org/officeDocument/2006/relationships/image" Target="../media/image24.emf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4.png"  /><Relationship Id="rId4" Type="http://schemas.openxmlformats.org/officeDocument/2006/relationships/image" Target="../media/image5.sv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Relationship Id="rId5" Type="http://schemas.openxmlformats.org/officeDocument/2006/relationships/image" Target="../media/image29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30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7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svg"  /><Relationship Id="rId4" Type="http://schemas.openxmlformats.org/officeDocument/2006/relationships/image" Target="../media/image31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9.xml"  /><Relationship Id="rId3" Type="http://schemas.openxmlformats.org/officeDocument/2006/relationships/image" Target="../media/image37.png"  /><Relationship Id="rId4" Type="http://schemas.openxmlformats.org/officeDocument/2006/relationships/image" Target="../media/image38.png"  /><Relationship Id="rId5" Type="http://schemas.openxmlformats.org/officeDocument/2006/relationships/image" Target="../media/image39.sv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5.xml"  /><Relationship Id="rId3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svg"  /><Relationship Id="rId4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0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386C9E-0661-5FF5-0836-3AB3F12C4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F09B76F-1AB2-4CF3-0903-AC618500878F}"/>
              </a:ext>
            </a:extLst>
          </p:cNvPr>
          <p:cNvSpPr/>
          <p:nvPr/>
        </p:nvSpPr>
        <p:spPr>
          <a:xfrm>
            <a:off x="4951511" y="3159489"/>
            <a:ext cx="6415791" cy="69973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344F4B6-AC76-DD80-62C8-B57052C47BCF}"/>
              </a:ext>
            </a:extLst>
          </p:cNvPr>
          <p:cNvGrpSpPr/>
          <p:nvPr/>
        </p:nvGrpSpPr>
        <p:grpSpPr>
          <a:xfrm>
            <a:off x="4851546" y="2130069"/>
            <a:ext cx="6106991" cy="1145316"/>
            <a:chOff x="4638605" y="2360142"/>
            <a:chExt cx="6106991" cy="1145316"/>
          </a:xfrm>
        </p:grpSpPr>
        <p:sp>
          <p:nvSpPr>
            <p:cNvPr id="17" name="직사각형 16"/>
            <p:cNvSpPr>
              <a:spLocks noChangeArrowheads="1"/>
            </p:cNvSpPr>
            <p:nvPr/>
          </p:nvSpPr>
          <p:spPr bwMode="auto">
            <a:xfrm>
              <a:off x="5284606" y="2360142"/>
              <a:ext cx="5460990" cy="1145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rmAutofit/>
            </a:bodyPr>
            <a:lstStyle/>
            <a:p>
              <a:pPr latinLnBrk="1">
                <a:defRPr/>
              </a:pPr>
              <a:r>
                <a:rPr kumimoji="1" lang="ko-KR" altLang="en-US" sz="3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데이터 분석</a:t>
              </a:r>
            </a:p>
          </p:txBody>
        </p:sp>
        <p:sp>
          <p:nvSpPr>
            <p:cNvPr id="18" name="직사각형 17"/>
            <p:cNvSpPr>
              <a:spLocks noChangeArrowheads="1"/>
            </p:cNvSpPr>
            <p:nvPr/>
          </p:nvSpPr>
          <p:spPr bwMode="auto">
            <a:xfrm>
              <a:off x="4638605" y="2467931"/>
              <a:ext cx="556563" cy="861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1">
                <a:defRPr/>
              </a:pPr>
              <a:r>
                <a:rPr lang="en-US" altLang="ko-KR" sz="5000" b="1" dirty="0">
                  <a:latin typeface="+mn-ea"/>
                </a:rPr>
                <a:t>2</a:t>
              </a:r>
            </a:p>
          </p:txBody>
        </p:sp>
      </p:grpSp>
      <p:sp>
        <p:nvSpPr>
          <p:cNvPr id="20" name="부제목 2"/>
          <p:cNvSpPr txBox="1">
            <a:spLocks/>
          </p:cNvSpPr>
          <p:nvPr/>
        </p:nvSpPr>
        <p:spPr bwMode="auto">
          <a:xfrm>
            <a:off x="824698" y="2179613"/>
            <a:ext cx="3352203" cy="292329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ko-KR" altLang="en-US" sz="4000" b="1" spc="-50" dirty="0">
                <a:solidFill>
                  <a:srgbClr val="002060"/>
                </a:solidFill>
                <a:latin typeface="+mn-ea"/>
              </a:rPr>
              <a:t>데이터</a:t>
            </a:r>
          </a:p>
        </p:txBody>
      </p:sp>
      <p:sp>
        <p:nvSpPr>
          <p:cNvPr id="28" name="직사각형 11"/>
          <p:cNvSpPr>
            <a:spLocks noChangeArrowheads="1"/>
          </p:cNvSpPr>
          <p:nvPr/>
        </p:nvSpPr>
        <p:spPr bwMode="auto">
          <a:xfrm>
            <a:off x="2182939" y="761398"/>
            <a:ext cx="673472" cy="771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defRPr/>
            </a:pPr>
            <a:r>
              <a:rPr lang="en-US" altLang="ko-KR" sz="6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Ⅱ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151757" y="3252621"/>
            <a:ext cx="6152569" cy="491866"/>
            <a:chOff x="4108450" y="3822700"/>
            <a:chExt cx="5669987" cy="491866"/>
          </a:xfrm>
        </p:grpSpPr>
        <p:sp>
          <p:nvSpPr>
            <p:cNvPr id="30" name="TextBox 1"/>
            <p:cNvSpPr txBox="1">
              <a:spLocks noChangeArrowheads="1"/>
            </p:cNvSpPr>
            <p:nvPr/>
          </p:nvSpPr>
          <p:spPr bwMode="auto">
            <a:xfrm>
              <a:off x="4446588" y="3822700"/>
              <a:ext cx="5331849" cy="491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just" eaLnBrk="1" latinLnBrk="1" hangingPunct="1">
                <a:lnSpc>
                  <a:spcPct val="120000"/>
                </a:lnSpc>
                <a:defRPr/>
              </a:pPr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데이터의 구조화와 분석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108450" y="3836651"/>
              <a:ext cx="363409" cy="43088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02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pic>
        <p:nvPicPr>
          <p:cNvPr id="2" name="그래픽 1" descr="휴대폰 및 계산기와 노트북">
            <a:extLst>
              <a:ext uri="{FF2B5EF4-FFF2-40B4-BE49-F238E27FC236}">
                <a16:creationId xmlns:a16="http://schemas.microsoft.com/office/drawing/2014/main" id="{4DDB4234-0748-3692-3CC3-92856970C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0402" y="3597825"/>
            <a:ext cx="3582725" cy="3582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CB03A1-B165-EB67-9E92-CE303633C84A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FA82752-3664-18A6-0513-6CBE8896AE12}"/>
              </a:ext>
            </a:extLst>
          </p:cNvPr>
          <p:cNvGrpSpPr/>
          <p:nvPr/>
        </p:nvGrpSpPr>
        <p:grpSpPr>
          <a:xfrm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4C52A29-CDEF-AA16-5AF5-09D49B50EB95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D65A630-BF53-5995-F41D-9D520F7BFEA0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0F1FC45-C2C3-145B-55E9-7AAA35BF76F0}"/>
              </a:ext>
            </a:extLst>
          </p:cNvPr>
          <p:cNvSpPr txBox="1"/>
          <p:nvPr/>
        </p:nvSpPr>
        <p:spPr>
          <a:xfrm>
            <a:off x="902777" y="143268"/>
            <a:ext cx="166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내용정리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F3F245-CBE6-F6F8-5FDF-B723BEF47876}"/>
              </a:ext>
            </a:extLst>
          </p:cNvPr>
          <p:cNvGrpSpPr/>
          <p:nvPr/>
        </p:nvGrpSpPr>
        <p:grpSpPr>
          <a:xfrm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>
              <a:extLst>
                <a:ext uri="{FF2B5EF4-FFF2-40B4-BE49-F238E27FC236}">
                  <a16:creationId xmlns:a16="http://schemas.microsoft.com/office/drawing/2014/main" id="{D0340AF5-12B0-2E54-0DCE-0E5AC5B2A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" name="Rectangle 1942">
              <a:extLst>
                <a:ext uri="{FF2B5EF4-FFF2-40B4-BE49-F238E27FC236}">
                  <a16:creationId xmlns:a16="http://schemas.microsoft.com/office/drawing/2014/main" id="{2780ED4F-279E-860E-454D-6DDA334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" name="Rectangle 1943">
              <a:extLst>
                <a:ext uri="{FF2B5EF4-FFF2-40B4-BE49-F238E27FC236}">
                  <a16:creationId xmlns:a16="http://schemas.microsoft.com/office/drawing/2014/main" id="{151B4995-1FE0-A8A2-216E-2ACD92078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6" name="Rectangle 1944">
              <a:extLst>
                <a:ext uri="{FF2B5EF4-FFF2-40B4-BE49-F238E27FC236}">
                  <a16:creationId xmlns:a16="http://schemas.microsoft.com/office/drawing/2014/main" id="{EEBEDEA8-F081-E1C0-4806-A3F7AB586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7" name="Rectangle 1945">
              <a:extLst>
                <a:ext uri="{FF2B5EF4-FFF2-40B4-BE49-F238E27FC236}">
                  <a16:creationId xmlns:a16="http://schemas.microsoft.com/office/drawing/2014/main" id="{2E65D7B4-E190-B703-57F8-66764407E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5463" y="902558"/>
            <a:ext cx="10687108" cy="619342"/>
          </a:xfrm>
          <a:prstGeom prst="rect">
            <a:avLst/>
          </a:prstGeom>
          <a:noFill/>
        </p:spPr>
        <p:txBody>
          <a:bodyPr wrap="square" lIns="72000" tIns="36000" rIns="0" bIns="36000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ko-KR" altLang="en-US" sz="2400" b="1" i="0" u="none" strike="noStrike" baseline="0">
                <a:solidFill>
                  <a:srgbClr val="ff0000"/>
                </a:solidFill>
                <a:latin typeface="+mn-ea"/>
              </a:rPr>
              <a:t>그래프형</a:t>
            </a:r>
            <a:r>
              <a:rPr lang="ko-KR" altLang="en-US" sz="2400" b="1" i="0" u="none" strike="noStrike" baseline="0">
                <a:latin typeface="+mn-ea"/>
              </a:rPr>
              <a:t> 다이어그램</a:t>
            </a:r>
            <a:endParaRPr lang="en-US" altLang="ko-KR" sz="2400" b="1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B2D2F80-808E-95F3-F66D-9080D14E92D2}"/>
              </a:ext>
            </a:extLst>
          </p:cNvPr>
          <p:cNvSpPr txBox="1"/>
          <p:nvPr/>
        </p:nvSpPr>
        <p:spPr>
          <a:xfrm>
            <a:off x="4095032" y="6362169"/>
            <a:ext cx="2845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u="none" strike="noStrike" baseline="0" dirty="0">
                <a:latin typeface="+mn-ea"/>
              </a:rPr>
              <a:t>▲ </a:t>
            </a:r>
            <a:r>
              <a:rPr lang="ko-KR" altLang="en-US" dirty="0">
                <a:latin typeface="+mn-ea"/>
              </a:rPr>
              <a:t>그래프</a:t>
            </a:r>
            <a:r>
              <a:rPr lang="ko-KR" altLang="en-US" sz="1800" b="0" i="0" u="none" strike="noStrike" baseline="0" dirty="0">
                <a:latin typeface="+mn-ea"/>
              </a:rPr>
              <a:t>형 다이어그램</a:t>
            </a:r>
            <a:endParaRPr lang="ko-KR" altLang="en-US" dirty="0">
              <a:latin typeface="+mn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E352B17-B048-F5DC-579D-09DB628D1793}"/>
              </a:ext>
            </a:extLst>
          </p:cNvPr>
          <p:cNvSpPr/>
          <p:nvPr/>
        </p:nvSpPr>
        <p:spPr>
          <a:xfrm>
            <a:off x="773294" y="1094604"/>
            <a:ext cx="233615" cy="24826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846166" y="1652565"/>
          <a:ext cx="10280679" cy="1962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993"/>
                <a:gridCol w="8463686"/>
              </a:tblGrid>
              <a:tr h="498441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20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개념</a:t>
                      </a:r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2000" b="0" i="0" u="none" strike="noStrike" baseline="0">
                          <a:solidFill>
                            <a:schemeClr val="tx1"/>
                          </a:solidFill>
                          <a:latin typeface="YDVYMjOStd13"/>
                        </a:rPr>
                        <a:t>데이터를 나타내는 원 또는 사각형 등의 </a:t>
                      </a:r>
                      <a:r>
                        <a:rPr lang="ko-KR" altLang="en-US" sz="2000" i="0" u="none" strike="noStrike" baseline="0">
                          <a:solidFill>
                            <a:srgbClr val="ff0000"/>
                          </a:solidFill>
                          <a:latin typeface="YDVYMjOStd13"/>
                        </a:rPr>
                        <a:t>도형</a:t>
                      </a:r>
                      <a:r>
                        <a:rPr lang="en-US" altLang="ko-KR" sz="2000" i="0" u="none" strike="noStrike" baseline="0">
                          <a:solidFill>
                            <a:srgbClr val="ff0000"/>
                          </a:solidFill>
                          <a:latin typeface="YDVYMjOStd13"/>
                        </a:rPr>
                        <a:t>(</a:t>
                      </a:r>
                      <a:r>
                        <a:rPr lang="ko-KR" altLang="en-US" sz="2000" i="0" u="none" strike="noStrike" baseline="0">
                          <a:solidFill>
                            <a:srgbClr val="ff0000"/>
                          </a:solidFill>
                          <a:latin typeface="YDVYMjOStd13"/>
                        </a:rPr>
                        <a:t>노드</a:t>
                      </a:r>
                      <a:r>
                        <a:rPr lang="en-US" altLang="ko-KR" sz="2000" i="0" u="none" strike="noStrike" baseline="0">
                          <a:solidFill>
                            <a:srgbClr val="ff0000"/>
                          </a:solidFill>
                          <a:latin typeface="YDVYMjOStd13"/>
                        </a:rPr>
                        <a:t>)</a:t>
                      </a:r>
                      <a:r>
                        <a:rPr lang="ko-KR" altLang="en-US" sz="2000" i="0" u="none" strike="noStrike" baseline="0">
                          <a:solidFill>
                            <a:srgbClr val="ff0000"/>
                          </a:solidFill>
                          <a:latin typeface="YDVYMjOStd13"/>
                        </a:rPr>
                        <a:t>과 데이터 간의 관계를 나타내는 선</a:t>
                      </a:r>
                      <a:r>
                        <a:rPr lang="en-US" altLang="ko-KR" sz="2000" i="0" u="none" strike="noStrike" baseline="0">
                          <a:solidFill>
                            <a:srgbClr val="ff0000"/>
                          </a:solidFill>
                          <a:latin typeface="YDVYMjOStd13"/>
                        </a:rPr>
                        <a:t>(</a:t>
                      </a:r>
                      <a:r>
                        <a:rPr lang="ko-KR" altLang="en-US" sz="2000" i="0" u="none" strike="noStrike" baseline="0">
                          <a:solidFill>
                            <a:srgbClr val="ff0000"/>
                          </a:solidFill>
                          <a:latin typeface="YDVYMjOStd13"/>
                        </a:rPr>
                        <a:t>간선</a:t>
                      </a:r>
                      <a:r>
                        <a:rPr lang="en-US" altLang="ko-KR" sz="2000" i="0" u="none" strike="noStrike" baseline="0">
                          <a:solidFill>
                            <a:srgbClr val="ff0000"/>
                          </a:solidFill>
                          <a:latin typeface="YDVYMjOStd13"/>
                        </a:rPr>
                        <a:t>)</a:t>
                      </a:r>
                      <a:r>
                        <a:rPr lang="ko-KR" altLang="en-US" sz="2000" i="0" u="none" strike="noStrike" baseline="0">
                          <a:solidFill>
                            <a:srgbClr val="ff0000"/>
                          </a:solidFill>
                          <a:latin typeface="YDVYMjOStd13"/>
                        </a:rPr>
                        <a:t>을 이용하여 시각적으로 표현한 것</a:t>
                      </a:r>
                      <a:endParaRPr lang="ko-KR" altLang="en-US" sz="2000">
                        <a:solidFill>
                          <a:srgbClr val="ff0000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0339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endParaRPr lang="ko-KR" alt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>
                        <a:defRPr/>
                      </a:pPr>
                      <a:r>
                        <a:rPr lang="ko-KR" altLang="en-US" sz="20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버스와 지하철 노선도</a:t>
                      </a:r>
                      <a:r>
                        <a:rPr lang="en-US" altLang="ko-KR" sz="20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별자리</a:t>
                      </a:r>
                      <a:r>
                        <a:rPr lang="en-US" altLang="ko-KR" sz="20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전기 회로도 등</a:t>
                      </a:r>
                      <a:endParaRPr lang="ko-KR" altLang="en-US"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0339"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0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  <a:endParaRPr lang="ko-KR" altLang="en-US" sz="20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>
                        <a:defRPr/>
                      </a:pPr>
                      <a:r>
                        <a:rPr lang="ko-KR" altLang="en-US" sz="2000" b="0" i="0" u="none" strike="noStrike" baseline="0">
                          <a:solidFill>
                            <a:schemeClr val="tx1"/>
                          </a:solidFill>
                          <a:latin typeface="YDVYMjOStd13"/>
                        </a:rPr>
                        <a:t>데이터를 그래프형 다이어그램으로 구조화하면 </a:t>
                      </a:r>
                      <a:r>
                        <a:rPr lang="ko-KR" altLang="en-US" sz="2000" b="1" i="0" u="none" strike="noStrike" baseline="0">
                          <a:solidFill>
                            <a:srgbClr val="ff0000"/>
                          </a:solidFill>
                          <a:latin typeface="YDVYMjOStd13"/>
                        </a:rPr>
                        <a:t>데이터 간의 복잡한 관계를 직관적으로 파악할 수 있음</a:t>
                      </a:r>
                      <a:r>
                        <a:rPr lang="en-US" altLang="ko-KR" sz="2000" b="1" i="0" u="none" strike="noStrike" baseline="0">
                          <a:solidFill>
                            <a:srgbClr val="ff0000"/>
                          </a:solidFill>
                          <a:latin typeface="YDVYMjOStd13"/>
                        </a:rPr>
                        <a:t>.</a:t>
                      </a:r>
                      <a:endParaRPr lang="ko-KR" altLang="en-US" sz="2000" b="1" kern="120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7596A85B-3100-F7EC-AB79-1F46C2321D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680"/>
          <a:stretch/>
        </p:blipFill>
        <p:spPr>
          <a:xfrm>
            <a:off x="2788283" y="3983007"/>
            <a:ext cx="5869785" cy="238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597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44688B4-1505-9582-EA4A-95D0849E511D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30D2056-5B7B-1C08-E8F4-F00163BBFDC3}"/>
              </a:ext>
            </a:extLst>
          </p:cNvPr>
          <p:cNvGrpSpPr/>
          <p:nvPr/>
        </p:nvGrpSpPr>
        <p:grpSpPr>
          <a:xfrm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0B0358C-2B30-2C34-FA96-CC827DB25205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9240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CD7FC87-FEA7-1E07-E397-9ECA9177C937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C6767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533B701-314B-3394-77D4-C5589F3EEEC5}"/>
              </a:ext>
            </a:extLst>
          </p:cNvPr>
          <p:cNvSpPr txBox="1"/>
          <p:nvPr/>
        </p:nvSpPr>
        <p:spPr>
          <a:xfrm>
            <a:off x="902777" y="143268"/>
            <a:ext cx="166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해 보기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E6486E-B366-BECF-29B5-EE32DED680F8}"/>
              </a:ext>
            </a:extLst>
          </p:cNvPr>
          <p:cNvGrpSpPr/>
          <p:nvPr/>
        </p:nvGrpSpPr>
        <p:grpSpPr>
          <a:xfrm>
            <a:off x="522618" y="224525"/>
            <a:ext cx="380159" cy="342143"/>
            <a:chOff x="712788" y="4084638"/>
            <a:chExt cx="508000" cy="457200"/>
          </a:xfrm>
          <a:solidFill>
            <a:schemeClr val="bg1"/>
          </a:solidFill>
        </p:grpSpPr>
        <p:sp>
          <p:nvSpPr>
            <p:cNvPr id="18" name="Freeform 1853">
              <a:extLst>
                <a:ext uri="{FF2B5EF4-FFF2-40B4-BE49-F238E27FC236}">
                  <a16:creationId xmlns:a16="http://schemas.microsoft.com/office/drawing/2014/main" id="{AE39FDEA-4039-2157-B0AC-0CC817431E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788" y="4084638"/>
              <a:ext cx="508000" cy="415925"/>
            </a:xfrm>
            <a:custGeom>
              <a:avLst/>
              <a:gdLst>
                <a:gd name="T0" fmla="*/ 320 w 320"/>
                <a:gd name="T1" fmla="*/ 220 h 262"/>
                <a:gd name="T2" fmla="*/ 320 w 320"/>
                <a:gd name="T3" fmla="*/ 26 h 262"/>
                <a:gd name="T4" fmla="*/ 320 w 320"/>
                <a:gd name="T5" fmla="*/ 26 h 262"/>
                <a:gd name="T6" fmla="*/ 318 w 320"/>
                <a:gd name="T7" fmla="*/ 16 h 262"/>
                <a:gd name="T8" fmla="*/ 312 w 320"/>
                <a:gd name="T9" fmla="*/ 8 h 262"/>
                <a:gd name="T10" fmla="*/ 304 w 320"/>
                <a:gd name="T11" fmla="*/ 2 h 262"/>
                <a:gd name="T12" fmla="*/ 294 w 320"/>
                <a:gd name="T13" fmla="*/ 0 h 262"/>
                <a:gd name="T14" fmla="*/ 26 w 320"/>
                <a:gd name="T15" fmla="*/ 0 h 262"/>
                <a:gd name="T16" fmla="*/ 26 w 320"/>
                <a:gd name="T17" fmla="*/ 0 h 262"/>
                <a:gd name="T18" fmla="*/ 16 w 320"/>
                <a:gd name="T19" fmla="*/ 2 h 262"/>
                <a:gd name="T20" fmla="*/ 8 w 320"/>
                <a:gd name="T21" fmla="*/ 8 h 262"/>
                <a:gd name="T22" fmla="*/ 2 w 320"/>
                <a:gd name="T23" fmla="*/ 16 h 262"/>
                <a:gd name="T24" fmla="*/ 0 w 320"/>
                <a:gd name="T25" fmla="*/ 26 h 262"/>
                <a:gd name="T26" fmla="*/ 0 w 320"/>
                <a:gd name="T27" fmla="*/ 220 h 262"/>
                <a:gd name="T28" fmla="*/ 0 w 320"/>
                <a:gd name="T29" fmla="*/ 220 h 262"/>
                <a:gd name="T30" fmla="*/ 2 w 320"/>
                <a:gd name="T31" fmla="*/ 230 h 262"/>
                <a:gd name="T32" fmla="*/ 8 w 320"/>
                <a:gd name="T33" fmla="*/ 238 h 262"/>
                <a:gd name="T34" fmla="*/ 16 w 320"/>
                <a:gd name="T35" fmla="*/ 242 h 262"/>
                <a:gd name="T36" fmla="*/ 26 w 320"/>
                <a:gd name="T37" fmla="*/ 244 h 262"/>
                <a:gd name="T38" fmla="*/ 96 w 320"/>
                <a:gd name="T39" fmla="*/ 244 h 262"/>
                <a:gd name="T40" fmla="*/ 96 w 320"/>
                <a:gd name="T41" fmla="*/ 262 h 262"/>
                <a:gd name="T42" fmla="*/ 224 w 320"/>
                <a:gd name="T43" fmla="*/ 262 h 262"/>
                <a:gd name="T44" fmla="*/ 224 w 320"/>
                <a:gd name="T45" fmla="*/ 244 h 262"/>
                <a:gd name="T46" fmla="*/ 294 w 320"/>
                <a:gd name="T47" fmla="*/ 244 h 262"/>
                <a:gd name="T48" fmla="*/ 294 w 320"/>
                <a:gd name="T49" fmla="*/ 244 h 262"/>
                <a:gd name="T50" fmla="*/ 304 w 320"/>
                <a:gd name="T51" fmla="*/ 242 h 262"/>
                <a:gd name="T52" fmla="*/ 312 w 320"/>
                <a:gd name="T53" fmla="*/ 238 h 262"/>
                <a:gd name="T54" fmla="*/ 318 w 320"/>
                <a:gd name="T55" fmla="*/ 230 h 262"/>
                <a:gd name="T56" fmla="*/ 320 w 320"/>
                <a:gd name="T57" fmla="*/ 220 h 262"/>
                <a:gd name="T58" fmla="*/ 320 w 320"/>
                <a:gd name="T59" fmla="*/ 220 h 262"/>
                <a:gd name="T60" fmla="*/ 292 w 320"/>
                <a:gd name="T61" fmla="*/ 216 h 262"/>
                <a:gd name="T62" fmla="*/ 28 w 320"/>
                <a:gd name="T63" fmla="*/ 216 h 262"/>
                <a:gd name="T64" fmla="*/ 28 w 320"/>
                <a:gd name="T65" fmla="*/ 30 h 262"/>
                <a:gd name="T66" fmla="*/ 292 w 320"/>
                <a:gd name="T67" fmla="*/ 30 h 262"/>
                <a:gd name="T68" fmla="*/ 292 w 320"/>
                <a:gd name="T69" fmla="*/ 21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0" h="262">
                  <a:moveTo>
                    <a:pt x="320" y="220"/>
                  </a:moveTo>
                  <a:lnTo>
                    <a:pt x="320" y="26"/>
                  </a:lnTo>
                  <a:lnTo>
                    <a:pt x="320" y="26"/>
                  </a:lnTo>
                  <a:lnTo>
                    <a:pt x="318" y="16"/>
                  </a:lnTo>
                  <a:lnTo>
                    <a:pt x="312" y="8"/>
                  </a:lnTo>
                  <a:lnTo>
                    <a:pt x="304" y="2"/>
                  </a:lnTo>
                  <a:lnTo>
                    <a:pt x="294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220"/>
                  </a:lnTo>
                  <a:lnTo>
                    <a:pt x="0" y="220"/>
                  </a:lnTo>
                  <a:lnTo>
                    <a:pt x="2" y="230"/>
                  </a:lnTo>
                  <a:lnTo>
                    <a:pt x="8" y="238"/>
                  </a:lnTo>
                  <a:lnTo>
                    <a:pt x="16" y="242"/>
                  </a:lnTo>
                  <a:lnTo>
                    <a:pt x="26" y="244"/>
                  </a:lnTo>
                  <a:lnTo>
                    <a:pt x="96" y="244"/>
                  </a:lnTo>
                  <a:lnTo>
                    <a:pt x="96" y="262"/>
                  </a:lnTo>
                  <a:lnTo>
                    <a:pt x="224" y="262"/>
                  </a:lnTo>
                  <a:lnTo>
                    <a:pt x="224" y="244"/>
                  </a:lnTo>
                  <a:lnTo>
                    <a:pt x="294" y="244"/>
                  </a:lnTo>
                  <a:lnTo>
                    <a:pt x="294" y="244"/>
                  </a:lnTo>
                  <a:lnTo>
                    <a:pt x="304" y="242"/>
                  </a:lnTo>
                  <a:lnTo>
                    <a:pt x="312" y="238"/>
                  </a:lnTo>
                  <a:lnTo>
                    <a:pt x="318" y="230"/>
                  </a:lnTo>
                  <a:lnTo>
                    <a:pt x="320" y="220"/>
                  </a:lnTo>
                  <a:lnTo>
                    <a:pt x="320" y="220"/>
                  </a:lnTo>
                  <a:close/>
                  <a:moveTo>
                    <a:pt x="292" y="216"/>
                  </a:moveTo>
                  <a:lnTo>
                    <a:pt x="28" y="216"/>
                  </a:lnTo>
                  <a:lnTo>
                    <a:pt x="28" y="30"/>
                  </a:lnTo>
                  <a:lnTo>
                    <a:pt x="292" y="30"/>
                  </a:lnTo>
                  <a:lnTo>
                    <a:pt x="292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9" name="Rectangle 1854">
              <a:extLst>
                <a:ext uri="{FF2B5EF4-FFF2-40B4-BE49-F238E27FC236}">
                  <a16:creationId xmlns:a16="http://schemas.microsoft.com/office/drawing/2014/main" id="{6755F9EB-E428-2F79-8D21-0C3D43BB1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738" y="4516438"/>
              <a:ext cx="292100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0" name="Rectangle 1855">
              <a:extLst>
                <a:ext uri="{FF2B5EF4-FFF2-40B4-BE49-F238E27FC236}">
                  <a16:creationId xmlns:a16="http://schemas.microsoft.com/office/drawing/2014/main" id="{C0F974B1-302F-4E46-C4B9-30F52D1CB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8" y="4211638"/>
              <a:ext cx="44450" cy="180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7" name="Rectangle 1856">
              <a:extLst>
                <a:ext uri="{FF2B5EF4-FFF2-40B4-BE49-F238E27FC236}">
                  <a16:creationId xmlns:a16="http://schemas.microsoft.com/office/drawing/2014/main" id="{535DA7EE-02A8-1939-CA56-ACFAAE387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563" y="4256088"/>
              <a:ext cx="44450" cy="136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8" name="Rectangle 1857">
              <a:extLst>
                <a:ext uri="{FF2B5EF4-FFF2-40B4-BE49-F238E27FC236}">
                  <a16:creationId xmlns:a16="http://schemas.microsoft.com/office/drawing/2014/main" id="{0D69FDFA-71B2-2BC8-282A-552B7B884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188" y="4303713"/>
              <a:ext cx="44450" cy="88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2D5012B-8155-EF06-8137-5B246D882E9B}"/>
              </a:ext>
            </a:extLst>
          </p:cNvPr>
          <p:cNvSpPr/>
          <p:nvPr/>
        </p:nvSpPr>
        <p:spPr>
          <a:xfrm>
            <a:off x="10643189" y="267675"/>
            <a:ext cx="796212" cy="2985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개별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1C4E8C-4FA6-A38B-5651-DC79F628F4F5}"/>
              </a:ext>
            </a:extLst>
          </p:cNvPr>
          <p:cNvSpPr txBox="1"/>
          <p:nvPr/>
        </p:nvSpPr>
        <p:spPr>
          <a:xfrm>
            <a:off x="3062827" y="454997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실생활의 데이터를 다이어그램으로 구조화하기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2DBB161-D6C7-FD86-E329-8F3B2C1B0F56}"/>
              </a:ext>
            </a:extLst>
          </p:cNvPr>
          <p:cNvSpPr/>
          <p:nvPr/>
        </p:nvSpPr>
        <p:spPr>
          <a:xfrm>
            <a:off x="9752110" y="267675"/>
            <a:ext cx="796212" cy="2985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발표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95E9BE5-D342-9BC2-C18D-E04F79B01EB9}"/>
              </a:ext>
            </a:extLst>
          </p:cNvPr>
          <p:cNvGrpSpPr/>
          <p:nvPr/>
        </p:nvGrpSpPr>
        <p:grpSpPr>
          <a:xfrm>
            <a:off x="639163" y="1170844"/>
            <a:ext cx="10489553" cy="887343"/>
            <a:chOff x="753591" y="1155956"/>
            <a:chExt cx="10489553" cy="8873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F259E1-C790-EB54-1580-4B8D536475A5}"/>
                </a:ext>
              </a:extLst>
            </p:cNvPr>
            <p:cNvSpPr txBox="1"/>
            <p:nvPr/>
          </p:nvSpPr>
          <p:spPr>
            <a:xfrm>
              <a:off x="1068483" y="1231932"/>
              <a:ext cx="10174661" cy="811367"/>
            </a:xfrm>
            <a:prstGeom prst="rect">
              <a:avLst/>
            </a:prstGeom>
            <a:noFill/>
          </p:spPr>
          <p:txBody>
            <a:bodyPr wrap="square" lIns="72000" tIns="36000" rIns="0" bIns="36000">
              <a:spAutoFit/>
            </a:bodyPr>
            <a:lstStyle/>
            <a:p>
              <a:pPr algn="l"/>
              <a:r>
                <a:rPr lang="ko-KR" altLang="en-US" sz="2400" b="0" i="0" u="none" strike="noStrike" baseline="0" dirty="0">
                  <a:latin typeface="+mn-ea"/>
                </a:rPr>
                <a:t>다음 상황을 표와 계층형 다이어그램으로 각각 나타내고 특징을 서로 비교해 보자</a:t>
              </a:r>
              <a:r>
                <a:rPr lang="en-US" altLang="ko-KR" sz="2400" b="0" i="0" u="none" strike="noStrike" baseline="0" dirty="0">
                  <a:latin typeface="+mn-ea"/>
                </a:rPr>
                <a:t>.</a:t>
              </a:r>
              <a:endParaRPr lang="en-US" altLang="ko-KR" sz="4800" b="1" spc="-100" dirty="0">
                <a:latin typeface="+mn-ea"/>
              </a:endParaRPr>
            </a:p>
          </p:txBody>
        </p:sp>
        <p:sp>
          <p:nvSpPr>
            <p:cNvPr id="15" name="직사각형 31">
              <a:extLst>
                <a:ext uri="{FF2B5EF4-FFF2-40B4-BE49-F238E27FC236}">
                  <a16:creationId xmlns:a16="http://schemas.microsoft.com/office/drawing/2014/main" id="{DD972FD5-6706-CF13-9C1B-2C741FE29BF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53591" y="1155956"/>
              <a:ext cx="384876" cy="543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ko-KR" sz="3200" spc="-150" dirty="0">
                  <a:solidFill>
                    <a:srgbClr val="558ED5"/>
                  </a:solidFill>
                  <a:latin typeface="+mn-ea"/>
                  <a:ea typeface="+mn-ea"/>
                </a:rPr>
                <a:t>1</a:t>
              </a:r>
            </a:p>
          </p:txBody>
        </p:sp>
      </p:grp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7097453-A5CD-D740-C66E-17ECE2380733}"/>
              </a:ext>
            </a:extLst>
          </p:cNvPr>
          <p:cNvSpPr/>
          <p:nvPr/>
        </p:nvSpPr>
        <p:spPr>
          <a:xfrm>
            <a:off x="669929" y="2233503"/>
            <a:ext cx="10769471" cy="3377677"/>
          </a:xfrm>
          <a:prstGeom prst="roundRect">
            <a:avLst>
              <a:gd name="adj" fmla="val 9348"/>
            </a:avLst>
          </a:prstGeom>
          <a:solidFill>
            <a:srgbClr val="E3F4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sz="2400" b="0" i="0" u="none" strike="noStrike" baseline="0" dirty="0" err="1">
                <a:solidFill>
                  <a:schemeClr val="tx1"/>
                </a:solidFill>
                <a:latin typeface="+mn-ea"/>
              </a:rPr>
              <a:t>예성이는</a:t>
            </a:r>
            <a:r>
              <a:rPr lang="ko-KR" altLang="en-US" sz="2400" b="0" i="0" u="none" strike="noStrike" baseline="0" dirty="0">
                <a:solidFill>
                  <a:schemeClr val="tx1"/>
                </a:solidFill>
                <a:latin typeface="+mn-ea"/>
              </a:rPr>
              <a:t> 부모님께 용돈으로 </a:t>
            </a:r>
            <a:r>
              <a:rPr lang="en-US" altLang="ko-KR" sz="2400" b="0" i="0" u="none" strike="noStrike" baseline="0" dirty="0">
                <a:solidFill>
                  <a:schemeClr val="tx1"/>
                </a:solidFill>
                <a:latin typeface="+mn-ea"/>
              </a:rPr>
              <a:t>50,000</a:t>
            </a:r>
            <a:r>
              <a:rPr lang="ko-KR" altLang="en-US" sz="2400" b="0" i="0" u="none" strike="noStrike" baseline="0" dirty="0">
                <a:solidFill>
                  <a:schemeClr val="tx1"/>
                </a:solidFill>
                <a:latin typeface="+mn-ea"/>
              </a:rPr>
              <a:t>원을 받고</a:t>
            </a:r>
            <a:r>
              <a:rPr lang="en-US" altLang="ko-KR" sz="2400" b="0" i="0" u="none" strike="noStrike" baseline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b="0" i="0" u="none" strike="noStrike" baseline="0" dirty="0">
                <a:solidFill>
                  <a:schemeClr val="tx1"/>
                </a:solidFill>
                <a:latin typeface="+mn-ea"/>
              </a:rPr>
              <a:t>설거지를 돕고 </a:t>
            </a:r>
            <a:r>
              <a:rPr lang="en-US" altLang="ko-KR" sz="2400" b="0" i="0" u="none" strike="noStrike" baseline="0" dirty="0">
                <a:solidFill>
                  <a:schemeClr val="tx1"/>
                </a:solidFill>
                <a:latin typeface="+mn-ea"/>
              </a:rPr>
              <a:t>2,000</a:t>
            </a:r>
            <a:r>
              <a:rPr lang="ko-KR" altLang="en-US" sz="2400" b="0" i="0" u="none" strike="noStrike" baseline="0" dirty="0">
                <a:solidFill>
                  <a:schemeClr val="tx1"/>
                </a:solidFill>
                <a:latin typeface="+mn-ea"/>
              </a:rPr>
              <a:t>원을 받았다</a:t>
            </a:r>
            <a:r>
              <a:rPr lang="en-US" altLang="ko-KR" sz="2400" b="0" i="0" u="none" strike="noStrike" baseline="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400" b="0" i="0" u="none" strike="noStrike" baseline="0" dirty="0">
                <a:solidFill>
                  <a:schemeClr val="tx1"/>
                </a:solidFill>
                <a:latin typeface="+mn-ea"/>
              </a:rPr>
              <a:t>그리고 할머니께 생일 선물로 </a:t>
            </a:r>
            <a:r>
              <a:rPr lang="en-US" altLang="ko-KR" sz="2400" b="0" i="0" u="none" strike="noStrike" baseline="0" dirty="0">
                <a:solidFill>
                  <a:schemeClr val="tx1"/>
                </a:solidFill>
                <a:latin typeface="+mn-ea"/>
              </a:rPr>
              <a:t>30,000</a:t>
            </a:r>
            <a:r>
              <a:rPr lang="ko-KR" altLang="en-US" sz="2400" b="0" i="0" u="none" strike="noStrike" baseline="0" dirty="0">
                <a:solidFill>
                  <a:schemeClr val="tx1"/>
                </a:solidFill>
                <a:latin typeface="+mn-ea"/>
              </a:rPr>
              <a:t>원을 받고</a:t>
            </a:r>
            <a:r>
              <a:rPr lang="en-US" altLang="ko-KR" sz="2400" b="0" i="0" u="none" strike="noStrike" baseline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b="0" i="0" u="none" strike="noStrike" baseline="0" dirty="0">
                <a:solidFill>
                  <a:schemeClr val="tx1"/>
                </a:solidFill>
                <a:latin typeface="+mn-ea"/>
              </a:rPr>
              <a:t>할머니 안마를 해드리고 </a:t>
            </a:r>
            <a:r>
              <a:rPr lang="en-US" altLang="ko-KR" sz="2400" b="0" i="0" u="none" strike="noStrike" baseline="0" dirty="0">
                <a:solidFill>
                  <a:schemeClr val="tx1"/>
                </a:solidFill>
                <a:latin typeface="+mn-ea"/>
              </a:rPr>
              <a:t>3,000</a:t>
            </a:r>
            <a:r>
              <a:rPr lang="ko-KR" altLang="en-US" sz="2400" b="0" i="0" u="none" strike="noStrike" baseline="0" dirty="0">
                <a:solidFill>
                  <a:schemeClr val="tx1"/>
                </a:solidFill>
                <a:latin typeface="+mn-ea"/>
              </a:rPr>
              <a:t>원을 받았다</a:t>
            </a:r>
            <a:r>
              <a:rPr lang="en-US" altLang="ko-KR" sz="2400" b="0" i="0" u="none" strike="noStrike" baseline="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400" b="0" i="0" u="none" strike="noStrike" baseline="0" dirty="0">
                <a:solidFill>
                  <a:schemeClr val="tx1"/>
                </a:solidFill>
                <a:latin typeface="+mn-ea"/>
              </a:rPr>
              <a:t>이후 </a:t>
            </a:r>
            <a:r>
              <a:rPr lang="ko-KR" altLang="en-US" sz="2400" b="0" i="0" u="none" strike="noStrike" baseline="0" dirty="0" err="1">
                <a:solidFill>
                  <a:schemeClr val="tx1"/>
                </a:solidFill>
                <a:latin typeface="+mn-ea"/>
              </a:rPr>
              <a:t>예성이는</a:t>
            </a:r>
            <a:r>
              <a:rPr lang="ko-KR" altLang="en-US" sz="2400" b="0" i="0" u="none" strike="noStrike" baseline="0" dirty="0">
                <a:solidFill>
                  <a:schemeClr val="tx1"/>
                </a:solidFill>
                <a:latin typeface="+mn-ea"/>
              </a:rPr>
              <a:t> 매점에서 과자 </a:t>
            </a:r>
            <a:r>
              <a:rPr lang="en-US" altLang="ko-KR" sz="2400" b="0" i="0" u="none" strike="noStrike" baseline="0" dirty="0">
                <a:solidFill>
                  <a:schemeClr val="tx1"/>
                </a:solidFill>
                <a:latin typeface="+mn-ea"/>
              </a:rPr>
              <a:t>3,000</a:t>
            </a:r>
            <a:r>
              <a:rPr lang="ko-KR" altLang="en-US" sz="2400" b="0" i="0" u="none" strike="noStrike" baseline="0" dirty="0">
                <a:solidFill>
                  <a:schemeClr val="tx1"/>
                </a:solidFill>
                <a:latin typeface="+mn-ea"/>
              </a:rPr>
              <a:t>원</a:t>
            </a:r>
            <a:r>
              <a:rPr lang="en-US" altLang="ko-KR" sz="2400" b="0" i="0" u="none" strike="noStrike" baseline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b="0" i="0" u="none" strike="noStrike" baseline="0" dirty="0">
                <a:solidFill>
                  <a:schemeClr val="tx1"/>
                </a:solidFill>
                <a:latin typeface="+mn-ea"/>
              </a:rPr>
              <a:t>음료 </a:t>
            </a:r>
            <a:r>
              <a:rPr lang="en-US" altLang="ko-KR" sz="2400" b="0" i="0" u="none" strike="noStrike" baseline="0" dirty="0">
                <a:solidFill>
                  <a:schemeClr val="tx1"/>
                </a:solidFill>
                <a:latin typeface="+mn-ea"/>
              </a:rPr>
              <a:t>2,000</a:t>
            </a:r>
            <a:r>
              <a:rPr lang="ko-KR" altLang="en-US" sz="2400" b="0" i="0" u="none" strike="noStrike" baseline="0" dirty="0">
                <a:solidFill>
                  <a:schemeClr val="tx1"/>
                </a:solidFill>
                <a:latin typeface="+mn-ea"/>
              </a:rPr>
              <a:t>원을 쓰고</a:t>
            </a:r>
            <a:r>
              <a:rPr lang="en-US" altLang="ko-KR" sz="2400" b="0" i="0" u="none" strike="noStrike" baseline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b="0" i="0" u="none" strike="noStrike" baseline="0" dirty="0">
                <a:solidFill>
                  <a:schemeClr val="tx1"/>
                </a:solidFill>
                <a:latin typeface="+mn-ea"/>
              </a:rPr>
              <a:t>문구점에서 공책 </a:t>
            </a:r>
            <a:r>
              <a:rPr lang="en-US" altLang="ko-KR" sz="2400" b="0" i="0" u="none" strike="noStrike" baseline="0" dirty="0">
                <a:solidFill>
                  <a:schemeClr val="tx1"/>
                </a:solidFill>
                <a:latin typeface="+mn-ea"/>
              </a:rPr>
              <a:t>2</a:t>
            </a:r>
            <a:r>
              <a:rPr lang="ko-KR" altLang="en-US" sz="2400" b="0" i="0" u="none" strike="noStrike" baseline="0" dirty="0">
                <a:solidFill>
                  <a:schemeClr val="tx1"/>
                </a:solidFill>
                <a:latin typeface="+mn-ea"/>
              </a:rPr>
              <a:t>권 </a:t>
            </a:r>
            <a:r>
              <a:rPr lang="en-US" altLang="ko-KR" sz="2400" b="0" i="0" u="none" strike="noStrike" baseline="0" dirty="0">
                <a:solidFill>
                  <a:schemeClr val="tx1"/>
                </a:solidFill>
                <a:latin typeface="+mn-ea"/>
              </a:rPr>
              <a:t>2,000</a:t>
            </a:r>
            <a:r>
              <a:rPr lang="ko-KR" altLang="en-US" sz="2400" b="0" i="0" u="none" strike="noStrike" baseline="0" dirty="0">
                <a:solidFill>
                  <a:schemeClr val="tx1"/>
                </a:solidFill>
                <a:latin typeface="+mn-ea"/>
              </a:rPr>
              <a:t>원</a:t>
            </a:r>
            <a:r>
              <a:rPr lang="en-US" altLang="ko-KR" sz="2400" b="0" i="0" u="none" strike="noStrike" baseline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b="0" i="0" u="none" strike="noStrike" baseline="0" dirty="0">
                <a:solidFill>
                  <a:schemeClr val="tx1"/>
                </a:solidFill>
                <a:latin typeface="+mn-ea"/>
              </a:rPr>
              <a:t>볼펜 </a:t>
            </a:r>
            <a:r>
              <a:rPr lang="en-US" altLang="ko-KR" sz="2400" b="0" i="0" u="none" strike="noStrike" baseline="0" dirty="0">
                <a:solidFill>
                  <a:schemeClr val="tx1"/>
                </a:solidFill>
                <a:latin typeface="+mn-ea"/>
              </a:rPr>
              <a:t>3</a:t>
            </a:r>
            <a:r>
              <a:rPr lang="ko-KR" altLang="en-US" sz="2400" b="0" i="0" u="none" strike="noStrike" baseline="0" dirty="0">
                <a:solidFill>
                  <a:schemeClr val="tx1"/>
                </a:solidFill>
                <a:latin typeface="+mn-ea"/>
              </a:rPr>
              <a:t>자루 </a:t>
            </a:r>
            <a:r>
              <a:rPr lang="en-US" altLang="ko-KR" sz="2400" b="0" i="0" u="none" strike="noStrike" baseline="0" dirty="0">
                <a:solidFill>
                  <a:schemeClr val="tx1"/>
                </a:solidFill>
                <a:latin typeface="+mn-ea"/>
              </a:rPr>
              <a:t>3,000</a:t>
            </a:r>
            <a:r>
              <a:rPr lang="ko-KR" altLang="en-US" sz="2400" b="0" i="0" u="none" strike="noStrike" baseline="0" dirty="0">
                <a:solidFill>
                  <a:schemeClr val="tx1"/>
                </a:solidFill>
                <a:latin typeface="+mn-ea"/>
              </a:rPr>
              <a:t>원을 썼다</a:t>
            </a:r>
            <a:r>
              <a:rPr lang="en-US" altLang="ko-KR" sz="2400" b="0" i="0" u="none" strike="noStrike" baseline="0" dirty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400" b="0" i="0" u="none" strike="noStrike" baseline="0" dirty="0">
                <a:solidFill>
                  <a:schemeClr val="tx1"/>
                </a:solidFill>
                <a:latin typeface="+mn-ea"/>
              </a:rPr>
              <a:t>또한 영화관에 가서 </a:t>
            </a:r>
            <a:r>
              <a:rPr lang="ko-KR" altLang="en-US" sz="2400" b="0" i="0" u="none" strike="noStrike" baseline="0" dirty="0" err="1">
                <a:solidFill>
                  <a:schemeClr val="tx1"/>
                </a:solidFill>
                <a:latin typeface="+mn-ea"/>
              </a:rPr>
              <a:t>영화표</a:t>
            </a:r>
            <a:r>
              <a:rPr lang="ko-KR" altLang="en-US" sz="2400" b="0" i="0" u="none" strike="noStrike" baseline="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 b="0" i="0" u="none" strike="noStrike" baseline="0" dirty="0">
                <a:solidFill>
                  <a:schemeClr val="tx1"/>
                </a:solidFill>
                <a:latin typeface="+mn-ea"/>
              </a:rPr>
              <a:t>8,000</a:t>
            </a:r>
            <a:r>
              <a:rPr lang="ko-KR" altLang="en-US" sz="2400" b="0" i="0" u="none" strike="noStrike" baseline="0" dirty="0">
                <a:solidFill>
                  <a:schemeClr val="tx1"/>
                </a:solidFill>
                <a:latin typeface="+mn-ea"/>
              </a:rPr>
              <a:t>원</a:t>
            </a:r>
            <a:r>
              <a:rPr lang="en-US" altLang="ko-KR" sz="2400" b="0" i="0" u="none" strike="noStrike" baseline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b="0" i="0" u="none" strike="noStrike" baseline="0" dirty="0">
                <a:solidFill>
                  <a:schemeClr val="tx1"/>
                </a:solidFill>
                <a:latin typeface="+mn-ea"/>
              </a:rPr>
              <a:t>팝콘 </a:t>
            </a:r>
            <a:r>
              <a:rPr lang="en-US" altLang="ko-KR" sz="2400" b="0" i="0" u="none" strike="noStrike" baseline="0" dirty="0">
                <a:solidFill>
                  <a:schemeClr val="tx1"/>
                </a:solidFill>
                <a:latin typeface="+mn-ea"/>
              </a:rPr>
              <a:t>7,000</a:t>
            </a:r>
            <a:r>
              <a:rPr lang="ko-KR" altLang="en-US" sz="2400" b="0" i="0" u="none" strike="noStrike" baseline="0" dirty="0">
                <a:solidFill>
                  <a:schemeClr val="tx1"/>
                </a:solidFill>
                <a:latin typeface="+mn-ea"/>
              </a:rPr>
              <a:t>원을 사용하였다</a:t>
            </a:r>
            <a:r>
              <a:rPr lang="en-US" altLang="ko-KR" sz="2400" b="0" i="0" u="none" strike="noStrike" baseline="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234C1CD-5D4A-6F7D-0BA7-982B89C18288}"/>
              </a:ext>
            </a:extLst>
          </p:cNvPr>
          <p:cNvSpPr/>
          <p:nvPr/>
        </p:nvSpPr>
        <p:spPr>
          <a:xfrm>
            <a:off x="8861031" y="252551"/>
            <a:ext cx="796212" cy="2985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탐구</a:t>
            </a:r>
          </a:p>
        </p:txBody>
      </p:sp>
    </p:spTree>
    <p:extLst>
      <p:ext uri="{BB962C8B-B14F-4D97-AF65-F5344CB8AC3E}">
        <p14:creationId xmlns:p14="http://schemas.microsoft.com/office/powerpoint/2010/main" val="2067440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44688B4-1505-9582-EA4A-95D0849E511D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30D2056-5B7B-1C08-E8F4-F00163BBFDC3}"/>
              </a:ext>
            </a:extLst>
          </p:cNvPr>
          <p:cNvGrpSpPr/>
          <p:nvPr/>
        </p:nvGrpSpPr>
        <p:grpSpPr>
          <a:xfrm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0B0358C-2B30-2C34-FA96-CC827DB25205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9240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CD7FC87-FEA7-1E07-E397-9ECA9177C937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C6767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533B701-314B-3394-77D4-C5589F3EEEC5}"/>
              </a:ext>
            </a:extLst>
          </p:cNvPr>
          <p:cNvSpPr txBox="1"/>
          <p:nvPr/>
        </p:nvSpPr>
        <p:spPr>
          <a:xfrm>
            <a:off x="902777" y="143268"/>
            <a:ext cx="166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해 보기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E6486E-B366-BECF-29B5-EE32DED680F8}"/>
              </a:ext>
            </a:extLst>
          </p:cNvPr>
          <p:cNvGrpSpPr/>
          <p:nvPr/>
        </p:nvGrpSpPr>
        <p:grpSpPr>
          <a:xfrm>
            <a:off x="522618" y="224525"/>
            <a:ext cx="380159" cy="342143"/>
            <a:chOff x="712788" y="4084638"/>
            <a:chExt cx="508000" cy="457200"/>
          </a:xfrm>
          <a:solidFill>
            <a:schemeClr val="bg1"/>
          </a:solidFill>
        </p:grpSpPr>
        <p:sp>
          <p:nvSpPr>
            <p:cNvPr id="18" name="Freeform 1853">
              <a:extLst>
                <a:ext uri="{FF2B5EF4-FFF2-40B4-BE49-F238E27FC236}">
                  <a16:creationId xmlns:a16="http://schemas.microsoft.com/office/drawing/2014/main" id="{AE39FDEA-4039-2157-B0AC-0CC817431E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788" y="4084638"/>
              <a:ext cx="508000" cy="415925"/>
            </a:xfrm>
            <a:custGeom>
              <a:avLst/>
              <a:gdLst>
                <a:gd name="T0" fmla="*/ 320 w 320"/>
                <a:gd name="T1" fmla="*/ 220 h 262"/>
                <a:gd name="T2" fmla="*/ 320 w 320"/>
                <a:gd name="T3" fmla="*/ 26 h 262"/>
                <a:gd name="T4" fmla="*/ 320 w 320"/>
                <a:gd name="T5" fmla="*/ 26 h 262"/>
                <a:gd name="T6" fmla="*/ 318 w 320"/>
                <a:gd name="T7" fmla="*/ 16 h 262"/>
                <a:gd name="T8" fmla="*/ 312 w 320"/>
                <a:gd name="T9" fmla="*/ 8 h 262"/>
                <a:gd name="T10" fmla="*/ 304 w 320"/>
                <a:gd name="T11" fmla="*/ 2 h 262"/>
                <a:gd name="T12" fmla="*/ 294 w 320"/>
                <a:gd name="T13" fmla="*/ 0 h 262"/>
                <a:gd name="T14" fmla="*/ 26 w 320"/>
                <a:gd name="T15" fmla="*/ 0 h 262"/>
                <a:gd name="T16" fmla="*/ 26 w 320"/>
                <a:gd name="T17" fmla="*/ 0 h 262"/>
                <a:gd name="T18" fmla="*/ 16 w 320"/>
                <a:gd name="T19" fmla="*/ 2 h 262"/>
                <a:gd name="T20" fmla="*/ 8 w 320"/>
                <a:gd name="T21" fmla="*/ 8 h 262"/>
                <a:gd name="T22" fmla="*/ 2 w 320"/>
                <a:gd name="T23" fmla="*/ 16 h 262"/>
                <a:gd name="T24" fmla="*/ 0 w 320"/>
                <a:gd name="T25" fmla="*/ 26 h 262"/>
                <a:gd name="T26" fmla="*/ 0 w 320"/>
                <a:gd name="T27" fmla="*/ 220 h 262"/>
                <a:gd name="T28" fmla="*/ 0 w 320"/>
                <a:gd name="T29" fmla="*/ 220 h 262"/>
                <a:gd name="T30" fmla="*/ 2 w 320"/>
                <a:gd name="T31" fmla="*/ 230 h 262"/>
                <a:gd name="T32" fmla="*/ 8 w 320"/>
                <a:gd name="T33" fmla="*/ 238 h 262"/>
                <a:gd name="T34" fmla="*/ 16 w 320"/>
                <a:gd name="T35" fmla="*/ 242 h 262"/>
                <a:gd name="T36" fmla="*/ 26 w 320"/>
                <a:gd name="T37" fmla="*/ 244 h 262"/>
                <a:gd name="T38" fmla="*/ 96 w 320"/>
                <a:gd name="T39" fmla="*/ 244 h 262"/>
                <a:gd name="T40" fmla="*/ 96 w 320"/>
                <a:gd name="T41" fmla="*/ 262 h 262"/>
                <a:gd name="T42" fmla="*/ 224 w 320"/>
                <a:gd name="T43" fmla="*/ 262 h 262"/>
                <a:gd name="T44" fmla="*/ 224 w 320"/>
                <a:gd name="T45" fmla="*/ 244 h 262"/>
                <a:gd name="T46" fmla="*/ 294 w 320"/>
                <a:gd name="T47" fmla="*/ 244 h 262"/>
                <a:gd name="T48" fmla="*/ 294 w 320"/>
                <a:gd name="T49" fmla="*/ 244 h 262"/>
                <a:gd name="T50" fmla="*/ 304 w 320"/>
                <a:gd name="T51" fmla="*/ 242 h 262"/>
                <a:gd name="T52" fmla="*/ 312 w 320"/>
                <a:gd name="T53" fmla="*/ 238 h 262"/>
                <a:gd name="T54" fmla="*/ 318 w 320"/>
                <a:gd name="T55" fmla="*/ 230 h 262"/>
                <a:gd name="T56" fmla="*/ 320 w 320"/>
                <a:gd name="T57" fmla="*/ 220 h 262"/>
                <a:gd name="T58" fmla="*/ 320 w 320"/>
                <a:gd name="T59" fmla="*/ 220 h 262"/>
                <a:gd name="T60" fmla="*/ 292 w 320"/>
                <a:gd name="T61" fmla="*/ 216 h 262"/>
                <a:gd name="T62" fmla="*/ 28 w 320"/>
                <a:gd name="T63" fmla="*/ 216 h 262"/>
                <a:gd name="T64" fmla="*/ 28 w 320"/>
                <a:gd name="T65" fmla="*/ 30 h 262"/>
                <a:gd name="T66" fmla="*/ 292 w 320"/>
                <a:gd name="T67" fmla="*/ 30 h 262"/>
                <a:gd name="T68" fmla="*/ 292 w 320"/>
                <a:gd name="T69" fmla="*/ 21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0" h="262">
                  <a:moveTo>
                    <a:pt x="320" y="220"/>
                  </a:moveTo>
                  <a:lnTo>
                    <a:pt x="320" y="26"/>
                  </a:lnTo>
                  <a:lnTo>
                    <a:pt x="320" y="26"/>
                  </a:lnTo>
                  <a:lnTo>
                    <a:pt x="318" y="16"/>
                  </a:lnTo>
                  <a:lnTo>
                    <a:pt x="312" y="8"/>
                  </a:lnTo>
                  <a:lnTo>
                    <a:pt x="304" y="2"/>
                  </a:lnTo>
                  <a:lnTo>
                    <a:pt x="294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220"/>
                  </a:lnTo>
                  <a:lnTo>
                    <a:pt x="0" y="220"/>
                  </a:lnTo>
                  <a:lnTo>
                    <a:pt x="2" y="230"/>
                  </a:lnTo>
                  <a:lnTo>
                    <a:pt x="8" y="238"/>
                  </a:lnTo>
                  <a:lnTo>
                    <a:pt x="16" y="242"/>
                  </a:lnTo>
                  <a:lnTo>
                    <a:pt x="26" y="244"/>
                  </a:lnTo>
                  <a:lnTo>
                    <a:pt x="96" y="244"/>
                  </a:lnTo>
                  <a:lnTo>
                    <a:pt x="96" y="262"/>
                  </a:lnTo>
                  <a:lnTo>
                    <a:pt x="224" y="262"/>
                  </a:lnTo>
                  <a:lnTo>
                    <a:pt x="224" y="244"/>
                  </a:lnTo>
                  <a:lnTo>
                    <a:pt x="294" y="244"/>
                  </a:lnTo>
                  <a:lnTo>
                    <a:pt x="294" y="244"/>
                  </a:lnTo>
                  <a:lnTo>
                    <a:pt x="304" y="242"/>
                  </a:lnTo>
                  <a:lnTo>
                    <a:pt x="312" y="238"/>
                  </a:lnTo>
                  <a:lnTo>
                    <a:pt x="318" y="230"/>
                  </a:lnTo>
                  <a:lnTo>
                    <a:pt x="320" y="220"/>
                  </a:lnTo>
                  <a:lnTo>
                    <a:pt x="320" y="220"/>
                  </a:lnTo>
                  <a:close/>
                  <a:moveTo>
                    <a:pt x="292" y="216"/>
                  </a:moveTo>
                  <a:lnTo>
                    <a:pt x="28" y="216"/>
                  </a:lnTo>
                  <a:lnTo>
                    <a:pt x="28" y="30"/>
                  </a:lnTo>
                  <a:lnTo>
                    <a:pt x="292" y="30"/>
                  </a:lnTo>
                  <a:lnTo>
                    <a:pt x="292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9" name="Rectangle 1854">
              <a:extLst>
                <a:ext uri="{FF2B5EF4-FFF2-40B4-BE49-F238E27FC236}">
                  <a16:creationId xmlns:a16="http://schemas.microsoft.com/office/drawing/2014/main" id="{6755F9EB-E428-2F79-8D21-0C3D43BB1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738" y="4516438"/>
              <a:ext cx="292100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0" name="Rectangle 1855">
              <a:extLst>
                <a:ext uri="{FF2B5EF4-FFF2-40B4-BE49-F238E27FC236}">
                  <a16:creationId xmlns:a16="http://schemas.microsoft.com/office/drawing/2014/main" id="{C0F974B1-302F-4E46-C4B9-30F52D1CB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8" y="4211638"/>
              <a:ext cx="44450" cy="180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7" name="Rectangle 1856">
              <a:extLst>
                <a:ext uri="{FF2B5EF4-FFF2-40B4-BE49-F238E27FC236}">
                  <a16:creationId xmlns:a16="http://schemas.microsoft.com/office/drawing/2014/main" id="{535DA7EE-02A8-1939-CA56-ACFAAE387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563" y="4256088"/>
              <a:ext cx="44450" cy="136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8" name="Rectangle 1857">
              <a:extLst>
                <a:ext uri="{FF2B5EF4-FFF2-40B4-BE49-F238E27FC236}">
                  <a16:creationId xmlns:a16="http://schemas.microsoft.com/office/drawing/2014/main" id="{0D69FDFA-71B2-2BC8-282A-552B7B884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188" y="4303713"/>
              <a:ext cx="44450" cy="88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2D5012B-8155-EF06-8137-5B246D882E9B}"/>
              </a:ext>
            </a:extLst>
          </p:cNvPr>
          <p:cNvSpPr/>
          <p:nvPr/>
        </p:nvSpPr>
        <p:spPr>
          <a:xfrm>
            <a:off x="10643189" y="267675"/>
            <a:ext cx="796212" cy="2985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개별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1C4E8C-4FA6-A38B-5651-DC79F628F4F5}"/>
              </a:ext>
            </a:extLst>
          </p:cNvPr>
          <p:cNvSpPr txBox="1"/>
          <p:nvPr/>
        </p:nvSpPr>
        <p:spPr>
          <a:xfrm>
            <a:off x="3062827" y="454997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실생활의 데이터를 다이어그램으로 구조화하기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2DBB161-D6C7-FD86-E329-8F3B2C1B0F56}"/>
              </a:ext>
            </a:extLst>
          </p:cNvPr>
          <p:cNvSpPr/>
          <p:nvPr/>
        </p:nvSpPr>
        <p:spPr>
          <a:xfrm>
            <a:off x="9752110" y="267675"/>
            <a:ext cx="796212" cy="2985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발표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95E9BE5-D342-9BC2-C18D-E04F79B01EB9}"/>
              </a:ext>
            </a:extLst>
          </p:cNvPr>
          <p:cNvGrpSpPr/>
          <p:nvPr/>
        </p:nvGrpSpPr>
        <p:grpSpPr>
          <a:xfrm>
            <a:off x="639163" y="1170844"/>
            <a:ext cx="10489553" cy="887343"/>
            <a:chOff x="753591" y="1155956"/>
            <a:chExt cx="10489553" cy="8873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F259E1-C790-EB54-1580-4B8D536475A5}"/>
                </a:ext>
              </a:extLst>
            </p:cNvPr>
            <p:cNvSpPr txBox="1"/>
            <p:nvPr/>
          </p:nvSpPr>
          <p:spPr>
            <a:xfrm>
              <a:off x="1068483" y="1231932"/>
              <a:ext cx="10174661" cy="811367"/>
            </a:xfrm>
            <a:prstGeom prst="rect">
              <a:avLst/>
            </a:prstGeom>
            <a:noFill/>
          </p:spPr>
          <p:txBody>
            <a:bodyPr wrap="square" lIns="72000" tIns="36000" rIns="0" bIns="36000">
              <a:spAutoFit/>
            </a:bodyPr>
            <a:lstStyle/>
            <a:p>
              <a:pPr algn="l"/>
              <a:r>
                <a:rPr lang="ko-KR" altLang="en-US" sz="2400" b="0" i="0" u="none" strike="noStrike" baseline="0" dirty="0">
                  <a:latin typeface="+mn-ea"/>
                </a:rPr>
                <a:t>다음 상황을 표와 계층형 다이어그램으로 각각 나타내고 특징을 서로 비교해 보자</a:t>
              </a:r>
              <a:r>
                <a:rPr lang="en-US" altLang="ko-KR" sz="2400" b="0" i="0" u="none" strike="noStrike" baseline="0" dirty="0">
                  <a:latin typeface="+mn-ea"/>
                </a:rPr>
                <a:t>.</a:t>
              </a:r>
              <a:endParaRPr lang="en-US" altLang="ko-KR" sz="4800" b="1" spc="-100" dirty="0">
                <a:latin typeface="+mn-ea"/>
              </a:endParaRPr>
            </a:p>
          </p:txBody>
        </p:sp>
        <p:sp>
          <p:nvSpPr>
            <p:cNvPr id="15" name="직사각형 31">
              <a:extLst>
                <a:ext uri="{FF2B5EF4-FFF2-40B4-BE49-F238E27FC236}">
                  <a16:creationId xmlns:a16="http://schemas.microsoft.com/office/drawing/2014/main" id="{DD972FD5-6706-CF13-9C1B-2C741FE29BF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53591" y="1155956"/>
              <a:ext cx="384876" cy="543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ko-KR" sz="3200" spc="-150" dirty="0">
                  <a:solidFill>
                    <a:srgbClr val="558ED5"/>
                  </a:solidFill>
                  <a:latin typeface="+mn-ea"/>
                  <a:ea typeface="+mn-ea"/>
                </a:rPr>
                <a:t>1</a:t>
              </a: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234C1CD-5D4A-6F7D-0BA7-982B89C18288}"/>
              </a:ext>
            </a:extLst>
          </p:cNvPr>
          <p:cNvSpPr/>
          <p:nvPr/>
        </p:nvSpPr>
        <p:spPr>
          <a:xfrm>
            <a:off x="8861031" y="252551"/>
            <a:ext cx="796212" cy="2985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탐구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C73AE44-1B75-79A1-B15A-C85A28C85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394490"/>
              </p:ext>
            </p:extLst>
          </p:nvPr>
        </p:nvGraphicFramePr>
        <p:xfrm>
          <a:off x="982231" y="2057083"/>
          <a:ext cx="5910273" cy="4633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993">
                  <a:extLst>
                    <a:ext uri="{9D8B030D-6E8A-4147-A177-3AD203B41FA5}">
                      <a16:colId xmlns:a16="http://schemas.microsoft.com/office/drawing/2014/main" val="614686420"/>
                    </a:ext>
                  </a:extLst>
                </a:gridCol>
                <a:gridCol w="1130439">
                  <a:extLst>
                    <a:ext uri="{9D8B030D-6E8A-4147-A177-3AD203B41FA5}">
                      <a16:colId xmlns:a16="http://schemas.microsoft.com/office/drawing/2014/main" val="4272436051"/>
                    </a:ext>
                  </a:extLst>
                </a:gridCol>
                <a:gridCol w="1642841">
                  <a:extLst>
                    <a:ext uri="{9D8B030D-6E8A-4147-A177-3AD203B41FA5}">
                      <a16:colId xmlns:a16="http://schemas.microsoft.com/office/drawing/2014/main" val="1237873198"/>
                    </a:ext>
                  </a:extLst>
                </a:gridCol>
                <a:gridCol w="1912000">
                  <a:extLst>
                    <a:ext uri="{9D8B030D-6E8A-4147-A177-3AD203B41FA5}">
                      <a16:colId xmlns:a16="http://schemas.microsoft.com/office/drawing/2014/main" val="3585541816"/>
                    </a:ext>
                  </a:extLst>
                </a:gridCol>
              </a:tblGrid>
              <a:tr h="41676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수입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부모님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용돈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50,000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19817"/>
                  </a:ext>
                </a:extLst>
              </a:tr>
              <a:tr h="46851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설거지 도움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2,000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17756"/>
                  </a:ext>
                </a:extLst>
              </a:tr>
              <a:tr h="4685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0581569"/>
                  </a:ext>
                </a:extLst>
              </a:tr>
              <a:tr h="4685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748421"/>
                  </a:ext>
                </a:extLst>
              </a:tr>
              <a:tr h="468519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매점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3,000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3350396"/>
                  </a:ext>
                </a:extLst>
              </a:tr>
              <a:tr h="4685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음료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2,000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345340"/>
                  </a:ext>
                </a:extLst>
              </a:tr>
              <a:tr h="4685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251069"/>
                  </a:ext>
                </a:extLst>
              </a:tr>
              <a:tr h="4685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696192"/>
                  </a:ext>
                </a:extLst>
              </a:tr>
              <a:tr h="4685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196265"/>
                  </a:ext>
                </a:extLst>
              </a:tr>
              <a:tr h="4685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674522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066E2EA3-C8E1-CFDC-B160-5A0C14943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526" y="3016682"/>
            <a:ext cx="4382633" cy="3768165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F0BEC77D-A46A-9FE2-5AC2-ED55A83DE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958956"/>
              </p:ext>
            </p:extLst>
          </p:nvPr>
        </p:nvGraphicFramePr>
        <p:xfrm>
          <a:off x="2192838" y="2948521"/>
          <a:ext cx="4685280" cy="937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439">
                  <a:extLst>
                    <a:ext uri="{9D8B030D-6E8A-4147-A177-3AD203B41FA5}">
                      <a16:colId xmlns:a16="http://schemas.microsoft.com/office/drawing/2014/main" val="2342851289"/>
                    </a:ext>
                  </a:extLst>
                </a:gridCol>
                <a:gridCol w="1642841">
                  <a:extLst>
                    <a:ext uri="{9D8B030D-6E8A-4147-A177-3AD203B41FA5}">
                      <a16:colId xmlns:a16="http://schemas.microsoft.com/office/drawing/2014/main" val="3485442793"/>
                    </a:ext>
                  </a:extLst>
                </a:gridCol>
                <a:gridCol w="1912000">
                  <a:extLst>
                    <a:ext uri="{9D8B030D-6E8A-4147-A177-3AD203B41FA5}">
                      <a16:colId xmlns:a16="http://schemas.microsoft.com/office/drawing/2014/main" val="976424074"/>
                    </a:ext>
                  </a:extLst>
                </a:gridCol>
              </a:tblGrid>
              <a:tr h="468519">
                <a:tc rowSpan="2">
                  <a:txBody>
                    <a:bodyPr/>
                    <a:lstStyle/>
                    <a:p>
                      <a:pPr algn="l"/>
                      <a:r>
                        <a:rPr lang="ko-KR" altLang="en-US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할머니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생일 선물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30,000</a:t>
                      </a:r>
                      <a:r>
                        <a:rPr lang="ko-KR" altLang="en-US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825043"/>
                  </a:ext>
                </a:extLst>
              </a:tr>
              <a:tr h="468519">
                <a:tc vMerge="1">
                  <a:txBody>
                    <a:bodyPr/>
                    <a:lstStyle/>
                    <a:p>
                      <a:pPr algn="l"/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할머니 안마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3,000</a:t>
                      </a:r>
                      <a:r>
                        <a:rPr lang="ko-KR" altLang="en-US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972082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8A0F9826-DD41-404B-AA92-424BC60E9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588304"/>
              </p:ext>
            </p:extLst>
          </p:nvPr>
        </p:nvGraphicFramePr>
        <p:xfrm>
          <a:off x="2207968" y="4840656"/>
          <a:ext cx="4685280" cy="1874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439">
                  <a:extLst>
                    <a:ext uri="{9D8B030D-6E8A-4147-A177-3AD203B41FA5}">
                      <a16:colId xmlns:a16="http://schemas.microsoft.com/office/drawing/2014/main" val="2342851289"/>
                    </a:ext>
                  </a:extLst>
                </a:gridCol>
                <a:gridCol w="1642841">
                  <a:extLst>
                    <a:ext uri="{9D8B030D-6E8A-4147-A177-3AD203B41FA5}">
                      <a16:colId xmlns:a16="http://schemas.microsoft.com/office/drawing/2014/main" val="3485442793"/>
                    </a:ext>
                  </a:extLst>
                </a:gridCol>
                <a:gridCol w="1912000">
                  <a:extLst>
                    <a:ext uri="{9D8B030D-6E8A-4147-A177-3AD203B41FA5}">
                      <a16:colId xmlns:a16="http://schemas.microsoft.com/office/drawing/2014/main" val="976424074"/>
                    </a:ext>
                  </a:extLst>
                </a:gridCol>
              </a:tblGrid>
              <a:tr h="468519">
                <a:tc rowSpan="2">
                  <a:txBody>
                    <a:bodyPr/>
                    <a:lstStyle/>
                    <a:p>
                      <a:pPr algn="l"/>
                      <a:r>
                        <a:rPr lang="ko-KR" altLang="en-US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문구점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공책 </a:t>
                      </a:r>
                      <a:r>
                        <a:rPr lang="en-US" altLang="ko-KR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권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2,000</a:t>
                      </a:r>
                      <a:r>
                        <a:rPr lang="ko-KR" altLang="en-US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825043"/>
                  </a:ext>
                </a:extLst>
              </a:tr>
              <a:tr h="468519">
                <a:tc vMerge="1">
                  <a:txBody>
                    <a:bodyPr/>
                    <a:lstStyle/>
                    <a:p>
                      <a:pPr algn="l"/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볼펜 </a:t>
                      </a:r>
                      <a:r>
                        <a:rPr lang="en-US" altLang="ko-KR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자루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3,000</a:t>
                      </a:r>
                      <a:r>
                        <a:rPr lang="ko-KR" altLang="en-US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972082"/>
                  </a:ext>
                </a:extLst>
              </a:tr>
              <a:tr h="468519">
                <a:tc rowSpan="2">
                  <a:txBody>
                    <a:bodyPr/>
                    <a:lstStyle/>
                    <a:p>
                      <a:pPr algn="l"/>
                      <a:r>
                        <a:rPr lang="ko-KR" altLang="en-US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영화관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b="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영화표</a:t>
                      </a:r>
                      <a:endParaRPr lang="ko-KR" altLang="en-US" sz="1800" b="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8,000</a:t>
                      </a:r>
                      <a:r>
                        <a:rPr lang="ko-KR" altLang="en-US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998781"/>
                  </a:ext>
                </a:extLst>
              </a:tr>
              <a:tr h="468519">
                <a:tc vMerge="1">
                  <a:txBody>
                    <a:bodyPr/>
                    <a:lstStyle/>
                    <a:p>
                      <a:pPr algn="l"/>
                      <a:endParaRPr lang="ko-KR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팝콘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7,000</a:t>
                      </a:r>
                      <a:r>
                        <a:rPr lang="ko-KR" altLang="en-US" sz="1800" b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684983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A44FCD-DBC6-BC9B-EAFC-2CAD25AB8F5D}"/>
              </a:ext>
            </a:extLst>
          </p:cNvPr>
          <p:cNvSpPr/>
          <p:nvPr/>
        </p:nvSpPr>
        <p:spPr>
          <a:xfrm>
            <a:off x="7837713" y="3193699"/>
            <a:ext cx="2995749" cy="3209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2" name="그림 21" descr="텍스트, 포스트잇 노트, 폰트, 직사각형이(가) 표시된 사진&#10;&#10;자동 생성된 설명">
            <a:extLst>
              <a:ext uri="{FF2B5EF4-FFF2-40B4-BE49-F238E27FC236}">
                <a16:creationId xmlns:a16="http://schemas.microsoft.com/office/drawing/2014/main" id="{D76B0BCA-AD57-2CF1-E315-D2AFBF767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239" y="3178575"/>
            <a:ext cx="3974162" cy="19939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CF9A516-68CA-C2B9-9317-C12F49E0F891}"/>
              </a:ext>
            </a:extLst>
          </p:cNvPr>
          <p:cNvSpPr txBox="1"/>
          <p:nvPr/>
        </p:nvSpPr>
        <p:spPr>
          <a:xfrm>
            <a:off x="7130491" y="1993290"/>
            <a:ext cx="4382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+mn-ea"/>
              </a:rPr>
              <a:t>데이터를 표로 나타내면 속성별로 정리할 수 있고</a:t>
            </a:r>
            <a:r>
              <a:rPr lang="en-US" altLang="ko-KR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>
                <a:solidFill>
                  <a:srgbClr val="FF0000"/>
                </a:solidFill>
                <a:latin typeface="+mn-ea"/>
              </a:rPr>
              <a:t>중복 여부를 확인할 수 있으며 수입과 지출의 합계를 계산하기 쉽다</a:t>
            </a:r>
            <a:r>
              <a:rPr lang="en-US" altLang="ko-KR">
                <a:solidFill>
                  <a:srgbClr val="FF0000"/>
                </a:solidFill>
                <a:latin typeface="+mn-ea"/>
              </a:rPr>
              <a:t>. </a:t>
            </a:r>
            <a:endParaRPr lang="ko-KR" altLang="en-US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F90593-287A-AEB5-34BF-287C14E42A97}"/>
              </a:ext>
            </a:extLst>
          </p:cNvPr>
          <p:cNvSpPr txBox="1"/>
          <p:nvPr/>
        </p:nvSpPr>
        <p:spPr>
          <a:xfrm>
            <a:off x="7379875" y="5272632"/>
            <a:ext cx="4382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  <a:latin typeface="+mn-ea"/>
              </a:rPr>
              <a:t>데이터를 계층형 다이어그램으로 나타내면 수입과 지출로 나누어져 있어 각각 어떤 항목이 있는지 빠르게 찾을 수 있고</a:t>
            </a:r>
            <a:r>
              <a:rPr lang="en-US" altLang="ko-KR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>
                <a:solidFill>
                  <a:srgbClr val="FF0000"/>
                </a:solidFill>
                <a:latin typeface="+mn-ea"/>
              </a:rPr>
              <a:t>분류 체계를 파악할 수 있다</a:t>
            </a:r>
            <a:r>
              <a:rPr lang="en-US" altLang="ko-KR">
                <a:solidFill>
                  <a:srgbClr val="FF0000"/>
                </a:solidFill>
                <a:latin typeface="+mn-ea"/>
              </a:rPr>
              <a:t>. </a:t>
            </a:r>
            <a:endParaRPr lang="ko-KR" altLang="en-US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100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44688B4-1505-9582-EA4A-95D0849E511D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30D2056-5B7B-1C08-E8F4-F00163BBFDC3}"/>
              </a:ext>
            </a:extLst>
          </p:cNvPr>
          <p:cNvGrpSpPr/>
          <p:nvPr/>
        </p:nvGrpSpPr>
        <p:grpSpPr>
          <a:xfrm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0B0358C-2B30-2C34-FA96-CC827DB25205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9240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CD7FC87-FEA7-1E07-E397-9ECA9177C937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C6767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533B701-314B-3394-77D4-C5589F3EEEC5}"/>
              </a:ext>
            </a:extLst>
          </p:cNvPr>
          <p:cNvSpPr txBox="1"/>
          <p:nvPr/>
        </p:nvSpPr>
        <p:spPr>
          <a:xfrm>
            <a:off x="902777" y="143268"/>
            <a:ext cx="166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해 보기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E6486E-B366-BECF-29B5-EE32DED680F8}"/>
              </a:ext>
            </a:extLst>
          </p:cNvPr>
          <p:cNvGrpSpPr/>
          <p:nvPr/>
        </p:nvGrpSpPr>
        <p:grpSpPr>
          <a:xfrm>
            <a:off x="522618" y="224525"/>
            <a:ext cx="380159" cy="342143"/>
            <a:chOff x="712788" y="4084638"/>
            <a:chExt cx="508000" cy="457200"/>
          </a:xfrm>
          <a:solidFill>
            <a:schemeClr val="bg1"/>
          </a:solidFill>
        </p:grpSpPr>
        <p:sp>
          <p:nvSpPr>
            <p:cNvPr id="18" name="Freeform 1853">
              <a:extLst>
                <a:ext uri="{FF2B5EF4-FFF2-40B4-BE49-F238E27FC236}">
                  <a16:creationId xmlns:a16="http://schemas.microsoft.com/office/drawing/2014/main" id="{AE39FDEA-4039-2157-B0AC-0CC817431E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788" y="4084638"/>
              <a:ext cx="508000" cy="415925"/>
            </a:xfrm>
            <a:custGeom>
              <a:avLst/>
              <a:gdLst>
                <a:gd name="T0" fmla="*/ 320 w 320"/>
                <a:gd name="T1" fmla="*/ 220 h 262"/>
                <a:gd name="T2" fmla="*/ 320 w 320"/>
                <a:gd name="T3" fmla="*/ 26 h 262"/>
                <a:gd name="T4" fmla="*/ 320 w 320"/>
                <a:gd name="T5" fmla="*/ 26 h 262"/>
                <a:gd name="T6" fmla="*/ 318 w 320"/>
                <a:gd name="T7" fmla="*/ 16 h 262"/>
                <a:gd name="T8" fmla="*/ 312 w 320"/>
                <a:gd name="T9" fmla="*/ 8 h 262"/>
                <a:gd name="T10" fmla="*/ 304 w 320"/>
                <a:gd name="T11" fmla="*/ 2 h 262"/>
                <a:gd name="T12" fmla="*/ 294 w 320"/>
                <a:gd name="T13" fmla="*/ 0 h 262"/>
                <a:gd name="T14" fmla="*/ 26 w 320"/>
                <a:gd name="T15" fmla="*/ 0 h 262"/>
                <a:gd name="T16" fmla="*/ 26 w 320"/>
                <a:gd name="T17" fmla="*/ 0 h 262"/>
                <a:gd name="T18" fmla="*/ 16 w 320"/>
                <a:gd name="T19" fmla="*/ 2 h 262"/>
                <a:gd name="T20" fmla="*/ 8 w 320"/>
                <a:gd name="T21" fmla="*/ 8 h 262"/>
                <a:gd name="T22" fmla="*/ 2 w 320"/>
                <a:gd name="T23" fmla="*/ 16 h 262"/>
                <a:gd name="T24" fmla="*/ 0 w 320"/>
                <a:gd name="T25" fmla="*/ 26 h 262"/>
                <a:gd name="T26" fmla="*/ 0 w 320"/>
                <a:gd name="T27" fmla="*/ 220 h 262"/>
                <a:gd name="T28" fmla="*/ 0 w 320"/>
                <a:gd name="T29" fmla="*/ 220 h 262"/>
                <a:gd name="T30" fmla="*/ 2 w 320"/>
                <a:gd name="T31" fmla="*/ 230 h 262"/>
                <a:gd name="T32" fmla="*/ 8 w 320"/>
                <a:gd name="T33" fmla="*/ 238 h 262"/>
                <a:gd name="T34" fmla="*/ 16 w 320"/>
                <a:gd name="T35" fmla="*/ 242 h 262"/>
                <a:gd name="T36" fmla="*/ 26 w 320"/>
                <a:gd name="T37" fmla="*/ 244 h 262"/>
                <a:gd name="T38" fmla="*/ 96 w 320"/>
                <a:gd name="T39" fmla="*/ 244 h 262"/>
                <a:gd name="T40" fmla="*/ 96 w 320"/>
                <a:gd name="T41" fmla="*/ 262 h 262"/>
                <a:gd name="T42" fmla="*/ 224 w 320"/>
                <a:gd name="T43" fmla="*/ 262 h 262"/>
                <a:gd name="T44" fmla="*/ 224 w 320"/>
                <a:gd name="T45" fmla="*/ 244 h 262"/>
                <a:gd name="T46" fmla="*/ 294 w 320"/>
                <a:gd name="T47" fmla="*/ 244 h 262"/>
                <a:gd name="T48" fmla="*/ 294 w 320"/>
                <a:gd name="T49" fmla="*/ 244 h 262"/>
                <a:gd name="T50" fmla="*/ 304 w 320"/>
                <a:gd name="T51" fmla="*/ 242 h 262"/>
                <a:gd name="T52" fmla="*/ 312 w 320"/>
                <a:gd name="T53" fmla="*/ 238 h 262"/>
                <a:gd name="T54" fmla="*/ 318 w 320"/>
                <a:gd name="T55" fmla="*/ 230 h 262"/>
                <a:gd name="T56" fmla="*/ 320 w 320"/>
                <a:gd name="T57" fmla="*/ 220 h 262"/>
                <a:gd name="T58" fmla="*/ 320 w 320"/>
                <a:gd name="T59" fmla="*/ 220 h 262"/>
                <a:gd name="T60" fmla="*/ 292 w 320"/>
                <a:gd name="T61" fmla="*/ 216 h 262"/>
                <a:gd name="T62" fmla="*/ 28 w 320"/>
                <a:gd name="T63" fmla="*/ 216 h 262"/>
                <a:gd name="T64" fmla="*/ 28 w 320"/>
                <a:gd name="T65" fmla="*/ 30 h 262"/>
                <a:gd name="T66" fmla="*/ 292 w 320"/>
                <a:gd name="T67" fmla="*/ 30 h 262"/>
                <a:gd name="T68" fmla="*/ 292 w 320"/>
                <a:gd name="T69" fmla="*/ 21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0" h="262">
                  <a:moveTo>
                    <a:pt x="320" y="220"/>
                  </a:moveTo>
                  <a:lnTo>
                    <a:pt x="320" y="26"/>
                  </a:lnTo>
                  <a:lnTo>
                    <a:pt x="320" y="26"/>
                  </a:lnTo>
                  <a:lnTo>
                    <a:pt x="318" y="16"/>
                  </a:lnTo>
                  <a:lnTo>
                    <a:pt x="312" y="8"/>
                  </a:lnTo>
                  <a:lnTo>
                    <a:pt x="304" y="2"/>
                  </a:lnTo>
                  <a:lnTo>
                    <a:pt x="294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220"/>
                  </a:lnTo>
                  <a:lnTo>
                    <a:pt x="0" y="220"/>
                  </a:lnTo>
                  <a:lnTo>
                    <a:pt x="2" y="230"/>
                  </a:lnTo>
                  <a:lnTo>
                    <a:pt x="8" y="238"/>
                  </a:lnTo>
                  <a:lnTo>
                    <a:pt x="16" y="242"/>
                  </a:lnTo>
                  <a:lnTo>
                    <a:pt x="26" y="244"/>
                  </a:lnTo>
                  <a:lnTo>
                    <a:pt x="96" y="244"/>
                  </a:lnTo>
                  <a:lnTo>
                    <a:pt x="96" y="262"/>
                  </a:lnTo>
                  <a:lnTo>
                    <a:pt x="224" y="262"/>
                  </a:lnTo>
                  <a:lnTo>
                    <a:pt x="224" y="244"/>
                  </a:lnTo>
                  <a:lnTo>
                    <a:pt x="294" y="244"/>
                  </a:lnTo>
                  <a:lnTo>
                    <a:pt x="294" y="244"/>
                  </a:lnTo>
                  <a:lnTo>
                    <a:pt x="304" y="242"/>
                  </a:lnTo>
                  <a:lnTo>
                    <a:pt x="312" y="238"/>
                  </a:lnTo>
                  <a:lnTo>
                    <a:pt x="318" y="230"/>
                  </a:lnTo>
                  <a:lnTo>
                    <a:pt x="320" y="220"/>
                  </a:lnTo>
                  <a:lnTo>
                    <a:pt x="320" y="220"/>
                  </a:lnTo>
                  <a:close/>
                  <a:moveTo>
                    <a:pt x="292" y="216"/>
                  </a:moveTo>
                  <a:lnTo>
                    <a:pt x="28" y="216"/>
                  </a:lnTo>
                  <a:lnTo>
                    <a:pt x="28" y="30"/>
                  </a:lnTo>
                  <a:lnTo>
                    <a:pt x="292" y="30"/>
                  </a:lnTo>
                  <a:lnTo>
                    <a:pt x="292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9" name="Rectangle 1854">
              <a:extLst>
                <a:ext uri="{FF2B5EF4-FFF2-40B4-BE49-F238E27FC236}">
                  <a16:creationId xmlns:a16="http://schemas.microsoft.com/office/drawing/2014/main" id="{6755F9EB-E428-2F79-8D21-0C3D43BB1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738" y="4516438"/>
              <a:ext cx="292100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0" name="Rectangle 1855">
              <a:extLst>
                <a:ext uri="{FF2B5EF4-FFF2-40B4-BE49-F238E27FC236}">
                  <a16:creationId xmlns:a16="http://schemas.microsoft.com/office/drawing/2014/main" id="{C0F974B1-302F-4E46-C4B9-30F52D1CB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8" y="4211638"/>
              <a:ext cx="44450" cy="180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7" name="Rectangle 1856">
              <a:extLst>
                <a:ext uri="{FF2B5EF4-FFF2-40B4-BE49-F238E27FC236}">
                  <a16:creationId xmlns:a16="http://schemas.microsoft.com/office/drawing/2014/main" id="{535DA7EE-02A8-1939-CA56-ACFAAE387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563" y="4256088"/>
              <a:ext cx="44450" cy="136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8" name="Rectangle 1857">
              <a:extLst>
                <a:ext uri="{FF2B5EF4-FFF2-40B4-BE49-F238E27FC236}">
                  <a16:creationId xmlns:a16="http://schemas.microsoft.com/office/drawing/2014/main" id="{0D69FDFA-71B2-2BC8-282A-552B7B884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188" y="4303713"/>
              <a:ext cx="44450" cy="88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2D5012B-8155-EF06-8137-5B246D882E9B}"/>
              </a:ext>
            </a:extLst>
          </p:cNvPr>
          <p:cNvSpPr/>
          <p:nvPr/>
        </p:nvSpPr>
        <p:spPr>
          <a:xfrm>
            <a:off x="10643189" y="267675"/>
            <a:ext cx="796212" cy="2985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개별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1C4E8C-4FA6-A38B-5651-DC79F628F4F5}"/>
              </a:ext>
            </a:extLst>
          </p:cNvPr>
          <p:cNvSpPr txBox="1"/>
          <p:nvPr/>
        </p:nvSpPr>
        <p:spPr>
          <a:xfrm>
            <a:off x="3062827" y="454997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실생활의 데이터를 다이어그램으로 구조화하기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2DBB161-D6C7-FD86-E329-8F3B2C1B0F56}"/>
              </a:ext>
            </a:extLst>
          </p:cNvPr>
          <p:cNvSpPr/>
          <p:nvPr/>
        </p:nvSpPr>
        <p:spPr>
          <a:xfrm>
            <a:off x="9752110" y="267675"/>
            <a:ext cx="796212" cy="2985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발표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95E9BE5-D342-9BC2-C18D-E04F79B01EB9}"/>
              </a:ext>
            </a:extLst>
          </p:cNvPr>
          <p:cNvGrpSpPr/>
          <p:nvPr/>
        </p:nvGrpSpPr>
        <p:grpSpPr>
          <a:xfrm>
            <a:off x="639163" y="1170844"/>
            <a:ext cx="10489553" cy="1256675"/>
            <a:chOff x="753591" y="1155956"/>
            <a:chExt cx="10489553" cy="125667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F259E1-C790-EB54-1580-4B8D536475A5}"/>
                </a:ext>
              </a:extLst>
            </p:cNvPr>
            <p:cNvSpPr txBox="1"/>
            <p:nvPr/>
          </p:nvSpPr>
          <p:spPr>
            <a:xfrm>
              <a:off x="1068483" y="1231932"/>
              <a:ext cx="10174661" cy="1180699"/>
            </a:xfrm>
            <a:prstGeom prst="rect">
              <a:avLst/>
            </a:prstGeom>
            <a:noFill/>
          </p:spPr>
          <p:txBody>
            <a:bodyPr wrap="square" lIns="72000" tIns="36000" rIns="0" bIns="36000">
              <a:spAutoFit/>
            </a:bodyPr>
            <a:lstStyle/>
            <a:p>
              <a:pPr algn="l"/>
              <a:r>
                <a:rPr lang="ko-KR" altLang="en-US" sz="2400" b="0" i="0" u="none" strike="noStrike" baseline="0" dirty="0">
                  <a:latin typeface="+mn-ea"/>
                </a:rPr>
                <a:t>그림을 참고하여 ‘나의 취미와 </a:t>
              </a:r>
              <a:r>
                <a:rPr lang="ko-KR" altLang="en-US" sz="2400" b="0" i="0" u="none" strike="noStrike" baseline="0" dirty="0" err="1">
                  <a:latin typeface="+mn-ea"/>
                </a:rPr>
                <a:t>관심사’를</a:t>
              </a:r>
              <a:r>
                <a:rPr lang="ko-KR" altLang="en-US" sz="2400" b="0" i="0" u="none" strike="noStrike" baseline="0" dirty="0">
                  <a:latin typeface="+mn-ea"/>
                </a:rPr>
                <a:t> 주제로 서로 관련 있는 단어를 연결하고</a:t>
              </a:r>
              <a:r>
                <a:rPr lang="en-US" altLang="ko-KR" sz="2400" b="0" i="0" u="none" strike="noStrike" baseline="0" dirty="0">
                  <a:latin typeface="+mn-ea"/>
                </a:rPr>
                <a:t>, </a:t>
              </a:r>
              <a:r>
                <a:rPr lang="ko-KR" altLang="en-US" sz="2400" b="0" i="0" u="none" strike="noStrike" baseline="0" dirty="0">
                  <a:latin typeface="+mn-ea"/>
                </a:rPr>
                <a:t>중요도에 따라 글자의 크기를 다르게 하여 그래프형 다이어그램으로 표현해 보자</a:t>
              </a:r>
              <a:r>
                <a:rPr lang="en-US" altLang="ko-KR" sz="2400" b="0" i="0" u="none" strike="noStrike" baseline="0" dirty="0">
                  <a:latin typeface="+mn-ea"/>
                </a:rPr>
                <a:t>.</a:t>
              </a:r>
              <a:endParaRPr lang="en-US" altLang="ko-KR" sz="6000" b="1" spc="-100" dirty="0">
                <a:latin typeface="+mn-ea"/>
              </a:endParaRPr>
            </a:p>
          </p:txBody>
        </p:sp>
        <p:sp>
          <p:nvSpPr>
            <p:cNvPr id="15" name="직사각형 31">
              <a:extLst>
                <a:ext uri="{FF2B5EF4-FFF2-40B4-BE49-F238E27FC236}">
                  <a16:creationId xmlns:a16="http://schemas.microsoft.com/office/drawing/2014/main" id="{DD972FD5-6706-CF13-9C1B-2C741FE29BF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53591" y="1155956"/>
              <a:ext cx="384876" cy="543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ko-KR" sz="3200" spc="-150" dirty="0">
                  <a:solidFill>
                    <a:srgbClr val="558ED5"/>
                  </a:solidFill>
                  <a:latin typeface="+mn-ea"/>
                  <a:ea typeface="+mn-ea"/>
                </a:rPr>
                <a:t>2</a:t>
              </a: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234C1CD-5D4A-6F7D-0BA7-982B89C18288}"/>
              </a:ext>
            </a:extLst>
          </p:cNvPr>
          <p:cNvSpPr/>
          <p:nvPr/>
        </p:nvSpPr>
        <p:spPr>
          <a:xfrm>
            <a:off x="8861031" y="252551"/>
            <a:ext cx="796212" cy="2985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탐구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1966687-F1F1-89F0-435B-5ACDB4486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039" y="2757523"/>
            <a:ext cx="9692729" cy="3345917"/>
          </a:xfrm>
          <a:prstGeom prst="rect">
            <a:avLst/>
          </a:prstGeom>
        </p:spPr>
      </p:pic>
      <p:pic>
        <p:nvPicPr>
          <p:cNvPr id="1025" name="_x168579392">
            <a:extLst>
              <a:ext uri="{FF2B5EF4-FFF2-40B4-BE49-F238E27FC236}">
                <a16:creationId xmlns:a16="http://schemas.microsoft.com/office/drawing/2014/main" id="{36D17549-94BD-A5C3-088E-D979F0563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138" y="3108085"/>
            <a:ext cx="4677308" cy="254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89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44688B4-1505-9582-EA4A-95D0849E511D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30D2056-5B7B-1C08-E8F4-F00163BBFDC3}"/>
              </a:ext>
            </a:extLst>
          </p:cNvPr>
          <p:cNvGrpSpPr/>
          <p:nvPr/>
        </p:nvGrpSpPr>
        <p:grpSpPr>
          <a:xfrm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0B0358C-2B30-2C34-FA96-CC827DB25205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9240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CD7FC87-FEA7-1E07-E397-9ECA9177C937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C6767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533B701-314B-3394-77D4-C5589F3EEEC5}"/>
              </a:ext>
            </a:extLst>
          </p:cNvPr>
          <p:cNvSpPr txBox="1"/>
          <p:nvPr/>
        </p:nvSpPr>
        <p:spPr>
          <a:xfrm>
            <a:off x="902777" y="143268"/>
            <a:ext cx="166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해 보기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E6486E-B366-BECF-29B5-EE32DED680F8}"/>
              </a:ext>
            </a:extLst>
          </p:cNvPr>
          <p:cNvGrpSpPr/>
          <p:nvPr/>
        </p:nvGrpSpPr>
        <p:grpSpPr>
          <a:xfrm>
            <a:off x="522618" y="224525"/>
            <a:ext cx="380159" cy="342143"/>
            <a:chOff x="712788" y="4084638"/>
            <a:chExt cx="508000" cy="457200"/>
          </a:xfrm>
          <a:solidFill>
            <a:schemeClr val="bg1"/>
          </a:solidFill>
        </p:grpSpPr>
        <p:sp>
          <p:nvSpPr>
            <p:cNvPr id="18" name="Freeform 1853">
              <a:extLst>
                <a:ext uri="{FF2B5EF4-FFF2-40B4-BE49-F238E27FC236}">
                  <a16:creationId xmlns:a16="http://schemas.microsoft.com/office/drawing/2014/main" id="{AE39FDEA-4039-2157-B0AC-0CC817431E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788" y="4084638"/>
              <a:ext cx="508000" cy="415925"/>
            </a:xfrm>
            <a:custGeom>
              <a:avLst/>
              <a:gdLst>
                <a:gd name="T0" fmla="*/ 320 w 320"/>
                <a:gd name="T1" fmla="*/ 220 h 262"/>
                <a:gd name="T2" fmla="*/ 320 w 320"/>
                <a:gd name="T3" fmla="*/ 26 h 262"/>
                <a:gd name="T4" fmla="*/ 320 w 320"/>
                <a:gd name="T5" fmla="*/ 26 h 262"/>
                <a:gd name="T6" fmla="*/ 318 w 320"/>
                <a:gd name="T7" fmla="*/ 16 h 262"/>
                <a:gd name="T8" fmla="*/ 312 w 320"/>
                <a:gd name="T9" fmla="*/ 8 h 262"/>
                <a:gd name="T10" fmla="*/ 304 w 320"/>
                <a:gd name="T11" fmla="*/ 2 h 262"/>
                <a:gd name="T12" fmla="*/ 294 w 320"/>
                <a:gd name="T13" fmla="*/ 0 h 262"/>
                <a:gd name="T14" fmla="*/ 26 w 320"/>
                <a:gd name="T15" fmla="*/ 0 h 262"/>
                <a:gd name="T16" fmla="*/ 26 w 320"/>
                <a:gd name="T17" fmla="*/ 0 h 262"/>
                <a:gd name="T18" fmla="*/ 16 w 320"/>
                <a:gd name="T19" fmla="*/ 2 h 262"/>
                <a:gd name="T20" fmla="*/ 8 w 320"/>
                <a:gd name="T21" fmla="*/ 8 h 262"/>
                <a:gd name="T22" fmla="*/ 2 w 320"/>
                <a:gd name="T23" fmla="*/ 16 h 262"/>
                <a:gd name="T24" fmla="*/ 0 w 320"/>
                <a:gd name="T25" fmla="*/ 26 h 262"/>
                <a:gd name="T26" fmla="*/ 0 w 320"/>
                <a:gd name="T27" fmla="*/ 220 h 262"/>
                <a:gd name="T28" fmla="*/ 0 w 320"/>
                <a:gd name="T29" fmla="*/ 220 h 262"/>
                <a:gd name="T30" fmla="*/ 2 w 320"/>
                <a:gd name="T31" fmla="*/ 230 h 262"/>
                <a:gd name="T32" fmla="*/ 8 w 320"/>
                <a:gd name="T33" fmla="*/ 238 h 262"/>
                <a:gd name="T34" fmla="*/ 16 w 320"/>
                <a:gd name="T35" fmla="*/ 242 h 262"/>
                <a:gd name="T36" fmla="*/ 26 w 320"/>
                <a:gd name="T37" fmla="*/ 244 h 262"/>
                <a:gd name="T38" fmla="*/ 96 w 320"/>
                <a:gd name="T39" fmla="*/ 244 h 262"/>
                <a:gd name="T40" fmla="*/ 96 w 320"/>
                <a:gd name="T41" fmla="*/ 262 h 262"/>
                <a:gd name="T42" fmla="*/ 224 w 320"/>
                <a:gd name="T43" fmla="*/ 262 h 262"/>
                <a:gd name="T44" fmla="*/ 224 w 320"/>
                <a:gd name="T45" fmla="*/ 244 h 262"/>
                <a:gd name="T46" fmla="*/ 294 w 320"/>
                <a:gd name="T47" fmla="*/ 244 h 262"/>
                <a:gd name="T48" fmla="*/ 294 w 320"/>
                <a:gd name="T49" fmla="*/ 244 h 262"/>
                <a:gd name="T50" fmla="*/ 304 w 320"/>
                <a:gd name="T51" fmla="*/ 242 h 262"/>
                <a:gd name="T52" fmla="*/ 312 w 320"/>
                <a:gd name="T53" fmla="*/ 238 h 262"/>
                <a:gd name="T54" fmla="*/ 318 w 320"/>
                <a:gd name="T55" fmla="*/ 230 h 262"/>
                <a:gd name="T56" fmla="*/ 320 w 320"/>
                <a:gd name="T57" fmla="*/ 220 h 262"/>
                <a:gd name="T58" fmla="*/ 320 w 320"/>
                <a:gd name="T59" fmla="*/ 220 h 262"/>
                <a:gd name="T60" fmla="*/ 292 w 320"/>
                <a:gd name="T61" fmla="*/ 216 h 262"/>
                <a:gd name="T62" fmla="*/ 28 w 320"/>
                <a:gd name="T63" fmla="*/ 216 h 262"/>
                <a:gd name="T64" fmla="*/ 28 w 320"/>
                <a:gd name="T65" fmla="*/ 30 h 262"/>
                <a:gd name="T66" fmla="*/ 292 w 320"/>
                <a:gd name="T67" fmla="*/ 30 h 262"/>
                <a:gd name="T68" fmla="*/ 292 w 320"/>
                <a:gd name="T69" fmla="*/ 21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0" h="262">
                  <a:moveTo>
                    <a:pt x="320" y="220"/>
                  </a:moveTo>
                  <a:lnTo>
                    <a:pt x="320" y="26"/>
                  </a:lnTo>
                  <a:lnTo>
                    <a:pt x="320" y="26"/>
                  </a:lnTo>
                  <a:lnTo>
                    <a:pt x="318" y="16"/>
                  </a:lnTo>
                  <a:lnTo>
                    <a:pt x="312" y="8"/>
                  </a:lnTo>
                  <a:lnTo>
                    <a:pt x="304" y="2"/>
                  </a:lnTo>
                  <a:lnTo>
                    <a:pt x="294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220"/>
                  </a:lnTo>
                  <a:lnTo>
                    <a:pt x="0" y="220"/>
                  </a:lnTo>
                  <a:lnTo>
                    <a:pt x="2" y="230"/>
                  </a:lnTo>
                  <a:lnTo>
                    <a:pt x="8" y="238"/>
                  </a:lnTo>
                  <a:lnTo>
                    <a:pt x="16" y="242"/>
                  </a:lnTo>
                  <a:lnTo>
                    <a:pt x="26" y="244"/>
                  </a:lnTo>
                  <a:lnTo>
                    <a:pt x="96" y="244"/>
                  </a:lnTo>
                  <a:lnTo>
                    <a:pt x="96" y="262"/>
                  </a:lnTo>
                  <a:lnTo>
                    <a:pt x="224" y="262"/>
                  </a:lnTo>
                  <a:lnTo>
                    <a:pt x="224" y="244"/>
                  </a:lnTo>
                  <a:lnTo>
                    <a:pt x="294" y="244"/>
                  </a:lnTo>
                  <a:lnTo>
                    <a:pt x="294" y="244"/>
                  </a:lnTo>
                  <a:lnTo>
                    <a:pt x="304" y="242"/>
                  </a:lnTo>
                  <a:lnTo>
                    <a:pt x="312" y="238"/>
                  </a:lnTo>
                  <a:lnTo>
                    <a:pt x="318" y="230"/>
                  </a:lnTo>
                  <a:lnTo>
                    <a:pt x="320" y="220"/>
                  </a:lnTo>
                  <a:lnTo>
                    <a:pt x="320" y="220"/>
                  </a:lnTo>
                  <a:close/>
                  <a:moveTo>
                    <a:pt x="292" y="216"/>
                  </a:moveTo>
                  <a:lnTo>
                    <a:pt x="28" y="216"/>
                  </a:lnTo>
                  <a:lnTo>
                    <a:pt x="28" y="30"/>
                  </a:lnTo>
                  <a:lnTo>
                    <a:pt x="292" y="30"/>
                  </a:lnTo>
                  <a:lnTo>
                    <a:pt x="292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9" name="Rectangle 1854">
              <a:extLst>
                <a:ext uri="{FF2B5EF4-FFF2-40B4-BE49-F238E27FC236}">
                  <a16:creationId xmlns:a16="http://schemas.microsoft.com/office/drawing/2014/main" id="{6755F9EB-E428-2F79-8D21-0C3D43BB1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738" y="4516438"/>
              <a:ext cx="292100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0" name="Rectangle 1855">
              <a:extLst>
                <a:ext uri="{FF2B5EF4-FFF2-40B4-BE49-F238E27FC236}">
                  <a16:creationId xmlns:a16="http://schemas.microsoft.com/office/drawing/2014/main" id="{C0F974B1-302F-4E46-C4B9-30F52D1CB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8" y="4211638"/>
              <a:ext cx="44450" cy="180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7" name="Rectangle 1856">
              <a:extLst>
                <a:ext uri="{FF2B5EF4-FFF2-40B4-BE49-F238E27FC236}">
                  <a16:creationId xmlns:a16="http://schemas.microsoft.com/office/drawing/2014/main" id="{535DA7EE-02A8-1939-CA56-ACFAAE387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563" y="4256088"/>
              <a:ext cx="44450" cy="136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8" name="Rectangle 1857">
              <a:extLst>
                <a:ext uri="{FF2B5EF4-FFF2-40B4-BE49-F238E27FC236}">
                  <a16:creationId xmlns:a16="http://schemas.microsoft.com/office/drawing/2014/main" id="{0D69FDFA-71B2-2BC8-282A-552B7B884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188" y="4303713"/>
              <a:ext cx="44450" cy="88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2D5012B-8155-EF06-8137-5B246D882E9B}"/>
              </a:ext>
            </a:extLst>
          </p:cNvPr>
          <p:cNvSpPr/>
          <p:nvPr/>
        </p:nvSpPr>
        <p:spPr>
          <a:xfrm>
            <a:off x="10643189" y="267675"/>
            <a:ext cx="796212" cy="2985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개별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1C4E8C-4FA6-A38B-5651-DC79F628F4F5}"/>
              </a:ext>
            </a:extLst>
          </p:cNvPr>
          <p:cNvSpPr txBox="1"/>
          <p:nvPr/>
        </p:nvSpPr>
        <p:spPr>
          <a:xfrm>
            <a:off x="3062827" y="454997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실생활의 데이터를 다이어그램으로 구조화하기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2DBB161-D6C7-FD86-E329-8F3B2C1B0F56}"/>
              </a:ext>
            </a:extLst>
          </p:cNvPr>
          <p:cNvSpPr/>
          <p:nvPr/>
        </p:nvSpPr>
        <p:spPr>
          <a:xfrm>
            <a:off x="9752110" y="267675"/>
            <a:ext cx="796212" cy="2985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발표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95E9BE5-D342-9BC2-C18D-E04F79B01EB9}"/>
              </a:ext>
            </a:extLst>
          </p:cNvPr>
          <p:cNvGrpSpPr/>
          <p:nvPr/>
        </p:nvGrpSpPr>
        <p:grpSpPr>
          <a:xfrm>
            <a:off x="639163" y="1170844"/>
            <a:ext cx="10489553" cy="887343"/>
            <a:chOff x="753591" y="1155956"/>
            <a:chExt cx="10489553" cy="8873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F259E1-C790-EB54-1580-4B8D536475A5}"/>
                </a:ext>
              </a:extLst>
            </p:cNvPr>
            <p:cNvSpPr txBox="1"/>
            <p:nvPr/>
          </p:nvSpPr>
          <p:spPr>
            <a:xfrm>
              <a:off x="1068483" y="1231932"/>
              <a:ext cx="10174661" cy="811367"/>
            </a:xfrm>
            <a:prstGeom prst="rect">
              <a:avLst/>
            </a:prstGeom>
            <a:noFill/>
          </p:spPr>
          <p:txBody>
            <a:bodyPr wrap="square" lIns="72000" tIns="36000" rIns="0" bIns="36000">
              <a:spAutoFit/>
            </a:bodyPr>
            <a:lstStyle/>
            <a:p>
              <a:pPr algn="l"/>
              <a:r>
                <a:rPr lang="ko-KR" altLang="en-US" sz="2400" b="0" i="0" u="none" strike="noStrike" baseline="0" dirty="0">
                  <a:latin typeface="+mn-ea"/>
                </a:rPr>
                <a:t>다음 주제 중 하나를 선택하여 알맞은 방법으로 구조화하고</a:t>
              </a:r>
              <a:r>
                <a:rPr lang="en-US" altLang="ko-KR" sz="2400" b="0" i="0" u="none" strike="noStrike" baseline="0" dirty="0">
                  <a:latin typeface="+mn-ea"/>
                </a:rPr>
                <a:t>, </a:t>
              </a:r>
              <a:r>
                <a:rPr lang="ko-KR" altLang="en-US" sz="2400" b="0" i="0" u="none" strike="noStrike" baseline="0" dirty="0">
                  <a:latin typeface="+mn-ea"/>
                </a:rPr>
                <a:t>그 방법으로 구조화한 이유를 설명해 보자</a:t>
              </a:r>
              <a:r>
                <a:rPr lang="en-US" altLang="ko-KR" sz="2400" b="0" i="0" u="none" strike="noStrike" baseline="0" dirty="0">
                  <a:latin typeface="+mn-ea"/>
                </a:rPr>
                <a:t>.</a:t>
              </a:r>
              <a:endParaRPr lang="en-US" altLang="ko-KR" sz="7200" b="1" spc="-100" dirty="0">
                <a:latin typeface="+mn-ea"/>
              </a:endParaRPr>
            </a:p>
          </p:txBody>
        </p:sp>
        <p:sp>
          <p:nvSpPr>
            <p:cNvPr id="15" name="직사각형 31">
              <a:extLst>
                <a:ext uri="{FF2B5EF4-FFF2-40B4-BE49-F238E27FC236}">
                  <a16:creationId xmlns:a16="http://schemas.microsoft.com/office/drawing/2014/main" id="{DD972FD5-6706-CF13-9C1B-2C741FE29BF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53591" y="1155956"/>
              <a:ext cx="384876" cy="543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ko-KR" sz="3200" spc="-150" dirty="0">
                  <a:solidFill>
                    <a:srgbClr val="558ED5"/>
                  </a:solidFill>
                  <a:latin typeface="+mn-ea"/>
                  <a:ea typeface="+mn-ea"/>
                </a:rPr>
                <a:t>3</a:t>
              </a: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234C1CD-5D4A-6F7D-0BA7-982B89C18288}"/>
              </a:ext>
            </a:extLst>
          </p:cNvPr>
          <p:cNvSpPr/>
          <p:nvPr/>
        </p:nvSpPr>
        <p:spPr>
          <a:xfrm>
            <a:off x="8861031" y="252551"/>
            <a:ext cx="796212" cy="2985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탐구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6F7AD9E-0321-2785-C233-1AC3B77F490B}"/>
              </a:ext>
            </a:extLst>
          </p:cNvPr>
          <p:cNvSpPr/>
          <p:nvPr/>
        </p:nvSpPr>
        <p:spPr>
          <a:xfrm>
            <a:off x="696066" y="2525426"/>
            <a:ext cx="9930492" cy="688256"/>
          </a:xfrm>
          <a:prstGeom prst="roundRect">
            <a:avLst/>
          </a:prstGeom>
          <a:solidFill>
            <a:srgbClr val="E3F4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국내 여행지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동물의 분류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수학 공식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학생들의 취미와 관심사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84FDAB2-A2B3-8CB9-4543-BE831E413C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6911" b="72747"/>
          <a:stretch/>
        </p:blipFill>
        <p:spPr>
          <a:xfrm>
            <a:off x="522618" y="2058187"/>
            <a:ext cx="3813552" cy="6956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3C7683E-BA00-688B-702D-6B00568C1E68}"/>
              </a:ext>
            </a:extLst>
          </p:cNvPr>
          <p:cNvSpPr txBox="1"/>
          <p:nvPr/>
        </p:nvSpPr>
        <p:spPr>
          <a:xfrm>
            <a:off x="1089965" y="3305461"/>
            <a:ext cx="6097218" cy="474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b="1" kern="0" spc="0">
                <a:solidFill>
                  <a:srgbClr val="FF0000"/>
                </a:solidFill>
                <a:effectLst/>
                <a:latin typeface="+mn-ea"/>
              </a:rPr>
              <a:t>수학 공식</a:t>
            </a:r>
            <a:r>
              <a:rPr lang="en-US" altLang="ko-KR" sz="1800" b="1" kern="0" spc="0">
                <a:solidFill>
                  <a:srgbClr val="FF0000"/>
                </a:solidFill>
                <a:effectLst/>
                <a:latin typeface="+mn-ea"/>
              </a:rPr>
              <a:t>: </a:t>
            </a:r>
            <a:r>
              <a:rPr lang="en-US" altLang="ko-KR" sz="1800" b="1" kern="0" spc="0" dirty="0">
                <a:solidFill>
                  <a:srgbClr val="FF0000"/>
                </a:solidFill>
                <a:effectLst/>
                <a:latin typeface="+mn-ea"/>
              </a:rPr>
              <a:t>{(4+2)×3}÷(7-2)</a:t>
            </a:r>
            <a:endParaRPr lang="ko-KR" altLang="en-US" sz="1800" b="1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C0B9DDF-B047-1EAA-A2BF-E50F39394ED6}"/>
              </a:ext>
            </a:extLst>
          </p:cNvPr>
          <p:cNvSpPr/>
          <p:nvPr/>
        </p:nvSpPr>
        <p:spPr>
          <a:xfrm>
            <a:off x="6586759" y="3950038"/>
            <a:ext cx="2140275" cy="32918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+mn-ea"/>
              </a:rPr>
              <a:t>구조화한 이유</a:t>
            </a:r>
            <a:endParaRPr lang="ko-KR" altLang="en-US" dirty="0">
              <a:latin typeface="+mn-ea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415C065-9D08-3D4E-030A-99B0824F1413}"/>
              </a:ext>
            </a:extLst>
          </p:cNvPr>
          <p:cNvSpPr/>
          <p:nvPr/>
        </p:nvSpPr>
        <p:spPr>
          <a:xfrm>
            <a:off x="755465" y="3426891"/>
            <a:ext cx="334500" cy="32918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예</a:t>
            </a:r>
          </a:p>
        </p:txBody>
      </p:sp>
      <p:pic>
        <p:nvPicPr>
          <p:cNvPr id="2049" name="_x168579392">
            <a:extLst>
              <a:ext uri="{FF2B5EF4-FFF2-40B4-BE49-F238E27FC236}">
                <a16:creationId xmlns:a16="http://schemas.microsoft.com/office/drawing/2014/main" id="{7E76A452-100A-B931-4C72-EDC228309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76" y="4114630"/>
            <a:ext cx="5498569" cy="220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2623CFB-5F42-232D-A729-AC2D73231570}"/>
              </a:ext>
            </a:extLst>
          </p:cNvPr>
          <p:cNvSpPr/>
          <p:nvPr/>
        </p:nvSpPr>
        <p:spPr>
          <a:xfrm>
            <a:off x="954055" y="3979469"/>
            <a:ext cx="1072255" cy="32918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+mn-ea"/>
              </a:rPr>
              <a:t>구조화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8D6819-C4BA-9C46-EF04-A2400EEA70C6}"/>
              </a:ext>
            </a:extLst>
          </p:cNvPr>
          <p:cNvSpPr txBox="1"/>
          <p:nvPr/>
        </p:nvSpPr>
        <p:spPr>
          <a:xfrm>
            <a:off x="6586759" y="4335768"/>
            <a:ext cx="43826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solidFill>
                  <a:srgbClr val="FF0000"/>
                </a:solidFill>
                <a:latin typeface="+mn-ea"/>
              </a:rPr>
              <a:t>공식을 계층형 다이어그램으로 나타내면 연산의 우선순위에 따라 계산 순서를 빠르게 파악하여 정확하게 계산할 수 있다</a:t>
            </a:r>
            <a:r>
              <a:rPr lang="en-US" altLang="ko-KR" sz="2000">
                <a:solidFill>
                  <a:srgbClr val="FF0000"/>
                </a:solidFill>
                <a:latin typeface="+mn-ea"/>
              </a:rPr>
              <a:t>. </a:t>
            </a:r>
            <a:endParaRPr lang="ko-KR" altLang="en-US" sz="200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8474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 animBg="1"/>
      <p:bldP spid="31" grpId="0" animBg="1"/>
      <p:bldP spid="29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610217" y="1193159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lnSpc>
                <a:spcPts val="2800"/>
              </a:lnSpc>
              <a:defRPr/>
            </a:pPr>
            <a:r>
              <a:rPr lang="en-US" altLang="ko-KR" sz="2800" b="1" dirty="0">
                <a:latin typeface="+mn-ea"/>
              </a:rPr>
              <a:t>3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6943" y="1217167"/>
            <a:ext cx="7856537" cy="555271"/>
          </a:xfrm>
          <a:prstGeom prst="rect">
            <a:avLst/>
          </a:prstGeom>
          <a:noFill/>
        </p:spPr>
        <p:txBody>
          <a:bodyPr lIns="72000" tIns="36000" rIns="0" bIns="36000">
            <a:spAutoFit/>
          </a:bodyPr>
          <a:lstStyle/>
          <a:p>
            <a:pPr eaLnBrk="1" latinLnBrk="1" hangingPunct="1">
              <a:lnSpc>
                <a:spcPct val="120000"/>
              </a:lnSpc>
              <a:defRPr/>
            </a:pPr>
            <a:r>
              <a:rPr lang="ko-KR" altLang="en-US" sz="2800" b="1" spc="-15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데이터 분석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CB03A1-B165-EB67-9E92-CE303633C84A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FA82752-3664-18A6-0513-6CBE8896AE12}"/>
              </a:ext>
            </a:extLst>
          </p:cNvPr>
          <p:cNvGrpSpPr/>
          <p:nvPr/>
        </p:nvGrpSpPr>
        <p:grpSpPr>
          <a:xfrm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4C52A29-CDEF-AA16-5AF5-09D49B50EB95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D65A630-BF53-5995-F41D-9D520F7BFEA0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0F1FC45-C2C3-145B-55E9-7AAA35BF76F0}"/>
              </a:ext>
            </a:extLst>
          </p:cNvPr>
          <p:cNvSpPr txBox="1"/>
          <p:nvPr/>
        </p:nvSpPr>
        <p:spPr>
          <a:xfrm>
            <a:off x="902777" y="143268"/>
            <a:ext cx="166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내용정리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F3F245-CBE6-F6F8-5FDF-B723BEF47876}"/>
              </a:ext>
            </a:extLst>
          </p:cNvPr>
          <p:cNvGrpSpPr/>
          <p:nvPr/>
        </p:nvGrpSpPr>
        <p:grpSpPr>
          <a:xfrm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>
              <a:extLst>
                <a:ext uri="{FF2B5EF4-FFF2-40B4-BE49-F238E27FC236}">
                  <a16:creationId xmlns:a16="http://schemas.microsoft.com/office/drawing/2014/main" id="{D0340AF5-12B0-2E54-0DCE-0E5AC5B2A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" name="Rectangle 1942">
              <a:extLst>
                <a:ext uri="{FF2B5EF4-FFF2-40B4-BE49-F238E27FC236}">
                  <a16:creationId xmlns:a16="http://schemas.microsoft.com/office/drawing/2014/main" id="{2780ED4F-279E-860E-454D-6DDA334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" name="Rectangle 1943">
              <a:extLst>
                <a:ext uri="{FF2B5EF4-FFF2-40B4-BE49-F238E27FC236}">
                  <a16:creationId xmlns:a16="http://schemas.microsoft.com/office/drawing/2014/main" id="{151B4995-1FE0-A8A2-216E-2ACD92078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6" name="Rectangle 1944">
              <a:extLst>
                <a:ext uri="{FF2B5EF4-FFF2-40B4-BE49-F238E27FC236}">
                  <a16:creationId xmlns:a16="http://schemas.microsoft.com/office/drawing/2014/main" id="{EEBEDEA8-F081-E1C0-4806-A3F7AB586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7" name="Rectangle 1945">
              <a:extLst>
                <a:ext uri="{FF2B5EF4-FFF2-40B4-BE49-F238E27FC236}">
                  <a16:creationId xmlns:a16="http://schemas.microsoft.com/office/drawing/2014/main" id="{2E65D7B4-E190-B703-57F8-66764407E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2336D85-BE27-F173-92DD-BCF380576136}"/>
              </a:ext>
            </a:extLst>
          </p:cNvPr>
          <p:cNvSpPr txBox="1"/>
          <p:nvPr/>
        </p:nvSpPr>
        <p:spPr>
          <a:xfrm>
            <a:off x="823089" y="1775159"/>
            <a:ext cx="10687108" cy="569442"/>
          </a:xfrm>
          <a:prstGeom prst="rect">
            <a:avLst/>
          </a:prstGeom>
          <a:noFill/>
        </p:spPr>
        <p:txBody>
          <a:bodyPr wrap="square" lIns="72000" tIns="36000" rIns="0" bIns="36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400" b="1" spc="-150" dirty="0">
                <a:solidFill>
                  <a:prstClr val="black"/>
                </a:solidFill>
                <a:latin typeface="+mn-ea"/>
              </a:rPr>
              <a:t>⑴  데이터 분석의 개념</a:t>
            </a:r>
            <a:endParaRPr lang="ko-KR" altLang="en-US" sz="2400" b="1" spc="-15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702003-FB21-EBFC-511B-E7326A0A02B1}"/>
              </a:ext>
            </a:extLst>
          </p:cNvPr>
          <p:cNvSpPr txBox="1"/>
          <p:nvPr/>
        </p:nvSpPr>
        <p:spPr>
          <a:xfrm>
            <a:off x="1429901" y="2502410"/>
            <a:ext cx="10080296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400" b="0" i="0" u="none" strike="noStrike" baseline="0" dirty="0">
                <a:latin typeface="+mn-ea"/>
              </a:rPr>
              <a:t>합리적 의사 결정을 위해 수집한 데이터의 의미를 해석하며 유용한 정보를 찾아내는 과정</a:t>
            </a:r>
            <a:r>
              <a:rPr lang="ko-KR" altLang="en-US" sz="2400" dirty="0">
                <a:latin typeface="+mn-ea"/>
              </a:rPr>
              <a:t>이다</a:t>
            </a:r>
            <a:r>
              <a:rPr lang="en-US" altLang="ko-KR" sz="2400" dirty="0">
                <a:latin typeface="+mn-ea"/>
              </a:rPr>
              <a:t>.</a:t>
            </a:r>
            <a:endParaRPr lang="en-US" altLang="ko-KR" sz="2400" b="0" i="0" u="none" strike="noStrike" baseline="0" dirty="0">
              <a:latin typeface="+mn-ea"/>
            </a:endParaRPr>
          </a:p>
          <a:p>
            <a:pPr algn="l">
              <a:lnSpc>
                <a:spcPct val="150000"/>
              </a:lnSpc>
            </a:pPr>
            <a:r>
              <a:rPr lang="ko-KR" altLang="en-US" sz="2400" b="0" i="0" u="none" strike="noStrike" baseline="0" dirty="0">
                <a:latin typeface="+mn-ea"/>
              </a:rPr>
              <a:t>데이터 수집 및 구조화</a:t>
            </a:r>
            <a:r>
              <a:rPr lang="en-US" altLang="ko-KR" sz="2400" b="0" i="0" u="none" strike="noStrike" baseline="0" dirty="0">
                <a:latin typeface="+mn-ea"/>
              </a:rPr>
              <a:t>, </a:t>
            </a:r>
            <a:r>
              <a:rPr lang="ko-KR" altLang="en-US" sz="2400" b="0" i="0" u="none" strike="noStrike" baseline="0" dirty="0">
                <a:latin typeface="+mn-ea"/>
              </a:rPr>
              <a:t>데이터 살펴보기</a:t>
            </a:r>
            <a:r>
              <a:rPr lang="en-US" altLang="ko-KR" sz="2400" b="0" i="0" u="none" strike="noStrike" baseline="0" dirty="0">
                <a:latin typeface="+mn-ea"/>
              </a:rPr>
              <a:t>, </a:t>
            </a:r>
            <a:r>
              <a:rPr lang="ko-KR" altLang="en-US" sz="2400" b="0" i="0" u="none" strike="noStrike" baseline="0" dirty="0">
                <a:latin typeface="+mn-ea"/>
              </a:rPr>
              <a:t>그래프로 나타내기</a:t>
            </a:r>
            <a:r>
              <a:rPr lang="en-US" altLang="ko-KR" sz="2400" b="0" i="0" u="none" strike="noStrike" baseline="0" dirty="0">
                <a:latin typeface="+mn-ea"/>
              </a:rPr>
              <a:t>, </a:t>
            </a:r>
            <a:r>
              <a:rPr lang="ko-KR" altLang="en-US" sz="2400" b="0" i="0" u="none" strike="noStrike" baseline="0" dirty="0">
                <a:latin typeface="+mn-ea"/>
              </a:rPr>
              <a:t>데이터 의미 해석 등 데이터를 이해하기 위한 일련의 과정을 포함한다</a:t>
            </a:r>
            <a:r>
              <a:rPr lang="en-US" altLang="ko-KR" sz="2400" b="0" i="0" u="none" strike="noStrike" baseline="0" dirty="0">
                <a:latin typeface="+mn-ea"/>
              </a:rPr>
              <a:t>.</a:t>
            </a:r>
            <a:endParaRPr lang="ko-KR" altLang="en-US" sz="2400" dirty="0">
              <a:latin typeface="+mn-ea"/>
            </a:endParaRPr>
          </a:p>
        </p:txBody>
      </p:sp>
      <p:grpSp>
        <p:nvGrpSpPr>
          <p:cNvPr id="24" name="그래픽 145">
            <a:extLst>
              <a:ext uri="{FF2B5EF4-FFF2-40B4-BE49-F238E27FC236}">
                <a16:creationId xmlns:a16="http://schemas.microsoft.com/office/drawing/2014/main" id="{CAD88083-0F16-C7D0-38F7-4047AEAED0F3}"/>
              </a:ext>
            </a:extLst>
          </p:cNvPr>
          <p:cNvGrpSpPr/>
          <p:nvPr/>
        </p:nvGrpSpPr>
        <p:grpSpPr>
          <a:xfrm>
            <a:off x="1100814" y="2737939"/>
            <a:ext cx="216129" cy="216129"/>
            <a:chOff x="6855418" y="4042395"/>
            <a:chExt cx="487843" cy="487843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3DDEBCEC-EBB1-D75C-561E-B89646573B8F}"/>
                </a:ext>
              </a:extLst>
            </p:cNvPr>
            <p:cNvSpPr/>
            <p:nvPr/>
          </p:nvSpPr>
          <p:spPr>
            <a:xfrm>
              <a:off x="6855418" y="4042395"/>
              <a:ext cx="487843" cy="487843"/>
            </a:xfrm>
            <a:custGeom>
              <a:avLst/>
              <a:gdLst>
                <a:gd name="connsiteX0" fmla="*/ 243922 w 487843"/>
                <a:gd name="connsiteY0" fmla="*/ 487844 h 487843"/>
                <a:gd name="connsiteX1" fmla="*/ 0 w 487843"/>
                <a:gd name="connsiteY1" fmla="*/ 243922 h 487843"/>
                <a:gd name="connsiteX2" fmla="*/ 243922 w 487843"/>
                <a:gd name="connsiteY2" fmla="*/ 0 h 487843"/>
                <a:gd name="connsiteX3" fmla="*/ 487844 w 487843"/>
                <a:gd name="connsiteY3" fmla="*/ 243922 h 487843"/>
                <a:gd name="connsiteX4" fmla="*/ 243922 w 487843"/>
                <a:gd name="connsiteY4" fmla="*/ 487844 h 487843"/>
                <a:gd name="connsiteX5" fmla="*/ 243922 w 487843"/>
                <a:gd name="connsiteY5" fmla="*/ 487844 h 487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843" h="487843">
                  <a:moveTo>
                    <a:pt x="243922" y="487844"/>
                  </a:moveTo>
                  <a:cubicBezTo>
                    <a:pt x="109232" y="487844"/>
                    <a:pt x="0" y="378649"/>
                    <a:pt x="0" y="243922"/>
                  </a:cubicBezTo>
                  <a:cubicBezTo>
                    <a:pt x="0" y="109195"/>
                    <a:pt x="109194" y="0"/>
                    <a:pt x="243922" y="0"/>
                  </a:cubicBezTo>
                  <a:cubicBezTo>
                    <a:pt x="378649" y="0"/>
                    <a:pt x="487844" y="109195"/>
                    <a:pt x="487844" y="243922"/>
                  </a:cubicBezTo>
                  <a:cubicBezTo>
                    <a:pt x="487844" y="378649"/>
                    <a:pt x="378649" y="487844"/>
                    <a:pt x="243922" y="487844"/>
                  </a:cubicBezTo>
                  <a:lnTo>
                    <a:pt x="243922" y="487844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 w="37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7732F16B-F714-2741-A76F-ED9CA99D0D59}"/>
                </a:ext>
              </a:extLst>
            </p:cNvPr>
            <p:cNvSpPr/>
            <p:nvPr/>
          </p:nvSpPr>
          <p:spPr>
            <a:xfrm>
              <a:off x="7039701" y="4177916"/>
              <a:ext cx="147153" cy="216840"/>
            </a:xfrm>
            <a:custGeom>
              <a:avLst/>
              <a:gdLst>
                <a:gd name="connsiteX0" fmla="*/ 147154 w 147153"/>
                <a:gd name="connsiteY0" fmla="*/ 108439 h 216840"/>
                <a:gd name="connsiteX1" fmla="*/ 0 w 147153"/>
                <a:gd name="connsiteY1" fmla="*/ 216841 h 216840"/>
                <a:gd name="connsiteX2" fmla="*/ 0 w 147153"/>
                <a:gd name="connsiteY2" fmla="*/ 0 h 216840"/>
                <a:gd name="connsiteX3" fmla="*/ 147154 w 147153"/>
                <a:gd name="connsiteY3" fmla="*/ 108439 h 216840"/>
                <a:gd name="connsiteX4" fmla="*/ 147154 w 147153"/>
                <a:gd name="connsiteY4" fmla="*/ 108439 h 21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53" h="216840">
                  <a:moveTo>
                    <a:pt x="147154" y="108439"/>
                  </a:moveTo>
                  <a:lnTo>
                    <a:pt x="0" y="216841"/>
                  </a:lnTo>
                  <a:lnTo>
                    <a:pt x="0" y="0"/>
                  </a:lnTo>
                  <a:lnTo>
                    <a:pt x="147154" y="108439"/>
                  </a:lnTo>
                  <a:lnTo>
                    <a:pt x="147154" y="108439"/>
                  </a:lnTo>
                  <a:close/>
                </a:path>
              </a:pathLst>
            </a:custGeom>
            <a:solidFill>
              <a:srgbClr val="FFFFFF"/>
            </a:solidFill>
            <a:ln w="37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grpSp>
        <p:nvGrpSpPr>
          <p:cNvPr id="32" name="그래픽 145">
            <a:extLst>
              <a:ext uri="{FF2B5EF4-FFF2-40B4-BE49-F238E27FC236}">
                <a16:creationId xmlns:a16="http://schemas.microsoft.com/office/drawing/2014/main" id="{7ABB0DBD-9C2B-94AB-51C6-1BF83CDDFCB1}"/>
              </a:ext>
            </a:extLst>
          </p:cNvPr>
          <p:cNvGrpSpPr/>
          <p:nvPr/>
        </p:nvGrpSpPr>
        <p:grpSpPr>
          <a:xfrm>
            <a:off x="1101049" y="3808858"/>
            <a:ext cx="216129" cy="216129"/>
            <a:chOff x="6855418" y="4042395"/>
            <a:chExt cx="487843" cy="487843"/>
          </a:xfrm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7B253756-D8F7-B63E-9CE1-8BE165336130}"/>
                </a:ext>
              </a:extLst>
            </p:cNvPr>
            <p:cNvSpPr/>
            <p:nvPr/>
          </p:nvSpPr>
          <p:spPr>
            <a:xfrm>
              <a:off x="6855418" y="4042395"/>
              <a:ext cx="487843" cy="487843"/>
            </a:xfrm>
            <a:custGeom>
              <a:avLst/>
              <a:gdLst>
                <a:gd name="connsiteX0" fmla="*/ 243922 w 487843"/>
                <a:gd name="connsiteY0" fmla="*/ 487844 h 487843"/>
                <a:gd name="connsiteX1" fmla="*/ 0 w 487843"/>
                <a:gd name="connsiteY1" fmla="*/ 243922 h 487843"/>
                <a:gd name="connsiteX2" fmla="*/ 243922 w 487843"/>
                <a:gd name="connsiteY2" fmla="*/ 0 h 487843"/>
                <a:gd name="connsiteX3" fmla="*/ 487844 w 487843"/>
                <a:gd name="connsiteY3" fmla="*/ 243922 h 487843"/>
                <a:gd name="connsiteX4" fmla="*/ 243922 w 487843"/>
                <a:gd name="connsiteY4" fmla="*/ 487844 h 487843"/>
                <a:gd name="connsiteX5" fmla="*/ 243922 w 487843"/>
                <a:gd name="connsiteY5" fmla="*/ 487844 h 487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843" h="487843">
                  <a:moveTo>
                    <a:pt x="243922" y="487844"/>
                  </a:moveTo>
                  <a:cubicBezTo>
                    <a:pt x="109232" y="487844"/>
                    <a:pt x="0" y="378649"/>
                    <a:pt x="0" y="243922"/>
                  </a:cubicBezTo>
                  <a:cubicBezTo>
                    <a:pt x="0" y="109195"/>
                    <a:pt x="109194" y="0"/>
                    <a:pt x="243922" y="0"/>
                  </a:cubicBezTo>
                  <a:cubicBezTo>
                    <a:pt x="378649" y="0"/>
                    <a:pt x="487844" y="109195"/>
                    <a:pt x="487844" y="243922"/>
                  </a:cubicBezTo>
                  <a:cubicBezTo>
                    <a:pt x="487844" y="378649"/>
                    <a:pt x="378649" y="487844"/>
                    <a:pt x="243922" y="487844"/>
                  </a:cubicBezTo>
                  <a:lnTo>
                    <a:pt x="243922" y="487844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 w="37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19BB750-0D46-EF99-5C54-B1D513DA3F46}"/>
                </a:ext>
              </a:extLst>
            </p:cNvPr>
            <p:cNvSpPr/>
            <p:nvPr/>
          </p:nvSpPr>
          <p:spPr>
            <a:xfrm>
              <a:off x="7039701" y="4177916"/>
              <a:ext cx="147153" cy="216840"/>
            </a:xfrm>
            <a:custGeom>
              <a:avLst/>
              <a:gdLst>
                <a:gd name="connsiteX0" fmla="*/ 147154 w 147153"/>
                <a:gd name="connsiteY0" fmla="*/ 108439 h 216840"/>
                <a:gd name="connsiteX1" fmla="*/ 0 w 147153"/>
                <a:gd name="connsiteY1" fmla="*/ 216841 h 216840"/>
                <a:gd name="connsiteX2" fmla="*/ 0 w 147153"/>
                <a:gd name="connsiteY2" fmla="*/ 0 h 216840"/>
                <a:gd name="connsiteX3" fmla="*/ 147154 w 147153"/>
                <a:gd name="connsiteY3" fmla="*/ 108439 h 216840"/>
                <a:gd name="connsiteX4" fmla="*/ 147154 w 147153"/>
                <a:gd name="connsiteY4" fmla="*/ 108439 h 21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53" h="216840">
                  <a:moveTo>
                    <a:pt x="147154" y="108439"/>
                  </a:moveTo>
                  <a:lnTo>
                    <a:pt x="0" y="216841"/>
                  </a:lnTo>
                  <a:lnTo>
                    <a:pt x="0" y="0"/>
                  </a:lnTo>
                  <a:lnTo>
                    <a:pt x="147154" y="108439"/>
                  </a:lnTo>
                  <a:lnTo>
                    <a:pt x="147154" y="108439"/>
                  </a:lnTo>
                  <a:close/>
                </a:path>
              </a:pathLst>
            </a:custGeom>
            <a:solidFill>
              <a:srgbClr val="FFFFFF"/>
            </a:solidFill>
            <a:ln w="37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1767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610217" y="1193159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lnSpc>
                <a:spcPts val="2800"/>
              </a:lnSpc>
              <a:defRPr/>
            </a:pPr>
            <a:r>
              <a:rPr lang="en-US" altLang="ko-KR" sz="2800" b="1" dirty="0">
                <a:latin typeface="+mn-ea"/>
              </a:rPr>
              <a:t>3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6943" y="1217167"/>
            <a:ext cx="7856537" cy="555271"/>
          </a:xfrm>
          <a:prstGeom prst="rect">
            <a:avLst/>
          </a:prstGeom>
          <a:noFill/>
        </p:spPr>
        <p:txBody>
          <a:bodyPr lIns="72000" tIns="36000" rIns="0" bIns="36000">
            <a:spAutoFit/>
          </a:bodyPr>
          <a:lstStyle/>
          <a:p>
            <a:pPr eaLnBrk="1" latinLnBrk="1" hangingPunct="1">
              <a:lnSpc>
                <a:spcPct val="120000"/>
              </a:lnSpc>
              <a:defRPr/>
            </a:pPr>
            <a:r>
              <a:rPr lang="ko-KR" altLang="en-US" sz="2800" b="1" spc="-15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데이터 분석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CB03A1-B165-EB67-9E92-CE303633C84A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FA82752-3664-18A6-0513-6CBE8896AE12}"/>
              </a:ext>
            </a:extLst>
          </p:cNvPr>
          <p:cNvGrpSpPr/>
          <p:nvPr/>
        </p:nvGrpSpPr>
        <p:grpSpPr>
          <a:xfrm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4C52A29-CDEF-AA16-5AF5-09D49B50EB95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D65A630-BF53-5995-F41D-9D520F7BFEA0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0F1FC45-C2C3-145B-55E9-7AAA35BF76F0}"/>
              </a:ext>
            </a:extLst>
          </p:cNvPr>
          <p:cNvSpPr txBox="1"/>
          <p:nvPr/>
        </p:nvSpPr>
        <p:spPr>
          <a:xfrm>
            <a:off x="902777" y="143268"/>
            <a:ext cx="166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내용정리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F3F245-CBE6-F6F8-5FDF-B723BEF47876}"/>
              </a:ext>
            </a:extLst>
          </p:cNvPr>
          <p:cNvGrpSpPr/>
          <p:nvPr/>
        </p:nvGrpSpPr>
        <p:grpSpPr>
          <a:xfrm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>
              <a:extLst>
                <a:ext uri="{FF2B5EF4-FFF2-40B4-BE49-F238E27FC236}">
                  <a16:creationId xmlns:a16="http://schemas.microsoft.com/office/drawing/2014/main" id="{D0340AF5-12B0-2E54-0DCE-0E5AC5B2A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" name="Rectangle 1942">
              <a:extLst>
                <a:ext uri="{FF2B5EF4-FFF2-40B4-BE49-F238E27FC236}">
                  <a16:creationId xmlns:a16="http://schemas.microsoft.com/office/drawing/2014/main" id="{2780ED4F-279E-860E-454D-6DDA334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" name="Rectangle 1943">
              <a:extLst>
                <a:ext uri="{FF2B5EF4-FFF2-40B4-BE49-F238E27FC236}">
                  <a16:creationId xmlns:a16="http://schemas.microsoft.com/office/drawing/2014/main" id="{151B4995-1FE0-A8A2-216E-2ACD92078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6" name="Rectangle 1944">
              <a:extLst>
                <a:ext uri="{FF2B5EF4-FFF2-40B4-BE49-F238E27FC236}">
                  <a16:creationId xmlns:a16="http://schemas.microsoft.com/office/drawing/2014/main" id="{EEBEDEA8-F081-E1C0-4806-A3F7AB586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7" name="Rectangle 1945">
              <a:extLst>
                <a:ext uri="{FF2B5EF4-FFF2-40B4-BE49-F238E27FC236}">
                  <a16:creationId xmlns:a16="http://schemas.microsoft.com/office/drawing/2014/main" id="{2E65D7B4-E190-B703-57F8-66764407E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2336D85-BE27-F173-92DD-BCF380576136}"/>
              </a:ext>
            </a:extLst>
          </p:cNvPr>
          <p:cNvSpPr txBox="1"/>
          <p:nvPr/>
        </p:nvSpPr>
        <p:spPr>
          <a:xfrm>
            <a:off x="823089" y="1775159"/>
            <a:ext cx="10687108" cy="569442"/>
          </a:xfrm>
          <a:prstGeom prst="rect">
            <a:avLst/>
          </a:prstGeom>
          <a:noFill/>
        </p:spPr>
        <p:txBody>
          <a:bodyPr wrap="square" lIns="72000" tIns="36000" rIns="0" bIns="36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400" b="1" spc="-150" dirty="0">
                <a:solidFill>
                  <a:prstClr val="black"/>
                </a:solidFill>
                <a:latin typeface="+mn-ea"/>
              </a:rPr>
              <a:t>⑵ 데이터 분석의 사례</a:t>
            </a:r>
            <a:endParaRPr lang="ko-KR" altLang="en-US" sz="2400" b="1" spc="-15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702003-FB21-EBFC-511B-E7326A0A02B1}"/>
              </a:ext>
            </a:extLst>
          </p:cNvPr>
          <p:cNvSpPr txBox="1"/>
          <p:nvPr/>
        </p:nvSpPr>
        <p:spPr>
          <a:xfrm>
            <a:off x="7258772" y="2548891"/>
            <a:ext cx="449310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b="0" i="0" u="none" strike="noStrike" baseline="0">
                <a:latin typeface="+mn-ea"/>
              </a:rPr>
              <a:t>학습 시간과 성적 사이의 상관관계를 분석하기 위해 먼저 학생들의 학습 시간과 성적 데이터를 각각 수집하여 표로 구조화할 수 있다</a:t>
            </a:r>
            <a:r>
              <a:rPr lang="en-US" altLang="ko-KR" sz="2000" b="0" i="0" u="none" strike="noStrike" baseline="0">
                <a:latin typeface="+mn-ea"/>
              </a:rPr>
              <a:t>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000" b="0" i="0" u="none" strike="noStrike" baseline="0">
                <a:latin typeface="+mn-ea"/>
              </a:rPr>
              <a:t>데이터 간의 관계를 파악하기 위해 학습 시간과 성적의 관계를 산점도 그래프로 나타내면 두 속성 사이에 매우 밀접한 상관관계가 있음을 알 수 있다</a:t>
            </a:r>
            <a:r>
              <a:rPr lang="en-US" altLang="ko-KR" sz="2000" b="0" i="0" u="none" strike="noStrike" baseline="0">
                <a:latin typeface="+mn-ea"/>
              </a:rPr>
              <a:t>.</a:t>
            </a:r>
            <a:endParaRPr lang="ko-KR" altLang="en-US" sz="2800" dirty="0">
              <a:latin typeface="+mn-ea"/>
            </a:endParaRPr>
          </a:p>
        </p:txBody>
      </p:sp>
      <p:grpSp>
        <p:nvGrpSpPr>
          <p:cNvPr id="24" name="그래픽 145">
            <a:extLst>
              <a:ext uri="{FF2B5EF4-FFF2-40B4-BE49-F238E27FC236}">
                <a16:creationId xmlns:a16="http://schemas.microsoft.com/office/drawing/2014/main" id="{CAD88083-0F16-C7D0-38F7-4047AEAED0F3}"/>
              </a:ext>
            </a:extLst>
          </p:cNvPr>
          <p:cNvGrpSpPr/>
          <p:nvPr/>
        </p:nvGrpSpPr>
        <p:grpSpPr>
          <a:xfrm>
            <a:off x="1100814" y="2737939"/>
            <a:ext cx="216129" cy="216129"/>
            <a:chOff x="6855418" y="4042395"/>
            <a:chExt cx="487843" cy="487843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3DDEBCEC-EBB1-D75C-561E-B89646573B8F}"/>
                </a:ext>
              </a:extLst>
            </p:cNvPr>
            <p:cNvSpPr/>
            <p:nvPr/>
          </p:nvSpPr>
          <p:spPr>
            <a:xfrm>
              <a:off x="6855418" y="4042395"/>
              <a:ext cx="487843" cy="487843"/>
            </a:xfrm>
            <a:custGeom>
              <a:avLst/>
              <a:gdLst>
                <a:gd name="connsiteX0" fmla="*/ 243922 w 487843"/>
                <a:gd name="connsiteY0" fmla="*/ 487844 h 487843"/>
                <a:gd name="connsiteX1" fmla="*/ 0 w 487843"/>
                <a:gd name="connsiteY1" fmla="*/ 243922 h 487843"/>
                <a:gd name="connsiteX2" fmla="*/ 243922 w 487843"/>
                <a:gd name="connsiteY2" fmla="*/ 0 h 487843"/>
                <a:gd name="connsiteX3" fmla="*/ 487844 w 487843"/>
                <a:gd name="connsiteY3" fmla="*/ 243922 h 487843"/>
                <a:gd name="connsiteX4" fmla="*/ 243922 w 487843"/>
                <a:gd name="connsiteY4" fmla="*/ 487844 h 487843"/>
                <a:gd name="connsiteX5" fmla="*/ 243922 w 487843"/>
                <a:gd name="connsiteY5" fmla="*/ 487844 h 487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843" h="487843">
                  <a:moveTo>
                    <a:pt x="243922" y="487844"/>
                  </a:moveTo>
                  <a:cubicBezTo>
                    <a:pt x="109232" y="487844"/>
                    <a:pt x="0" y="378649"/>
                    <a:pt x="0" y="243922"/>
                  </a:cubicBezTo>
                  <a:cubicBezTo>
                    <a:pt x="0" y="109195"/>
                    <a:pt x="109194" y="0"/>
                    <a:pt x="243922" y="0"/>
                  </a:cubicBezTo>
                  <a:cubicBezTo>
                    <a:pt x="378649" y="0"/>
                    <a:pt x="487844" y="109195"/>
                    <a:pt x="487844" y="243922"/>
                  </a:cubicBezTo>
                  <a:cubicBezTo>
                    <a:pt x="487844" y="378649"/>
                    <a:pt x="378649" y="487844"/>
                    <a:pt x="243922" y="487844"/>
                  </a:cubicBezTo>
                  <a:lnTo>
                    <a:pt x="243922" y="487844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 w="37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7732F16B-F714-2741-A76F-ED9CA99D0D59}"/>
                </a:ext>
              </a:extLst>
            </p:cNvPr>
            <p:cNvSpPr/>
            <p:nvPr/>
          </p:nvSpPr>
          <p:spPr>
            <a:xfrm>
              <a:off x="7039701" y="4177916"/>
              <a:ext cx="147153" cy="216840"/>
            </a:xfrm>
            <a:custGeom>
              <a:avLst/>
              <a:gdLst>
                <a:gd name="connsiteX0" fmla="*/ 147154 w 147153"/>
                <a:gd name="connsiteY0" fmla="*/ 108439 h 216840"/>
                <a:gd name="connsiteX1" fmla="*/ 0 w 147153"/>
                <a:gd name="connsiteY1" fmla="*/ 216841 h 216840"/>
                <a:gd name="connsiteX2" fmla="*/ 0 w 147153"/>
                <a:gd name="connsiteY2" fmla="*/ 0 h 216840"/>
                <a:gd name="connsiteX3" fmla="*/ 147154 w 147153"/>
                <a:gd name="connsiteY3" fmla="*/ 108439 h 216840"/>
                <a:gd name="connsiteX4" fmla="*/ 147154 w 147153"/>
                <a:gd name="connsiteY4" fmla="*/ 108439 h 21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53" h="216840">
                  <a:moveTo>
                    <a:pt x="147154" y="108439"/>
                  </a:moveTo>
                  <a:lnTo>
                    <a:pt x="0" y="216841"/>
                  </a:lnTo>
                  <a:lnTo>
                    <a:pt x="0" y="0"/>
                  </a:lnTo>
                  <a:lnTo>
                    <a:pt x="147154" y="108439"/>
                  </a:lnTo>
                  <a:lnTo>
                    <a:pt x="147154" y="108439"/>
                  </a:lnTo>
                  <a:close/>
                </a:path>
              </a:pathLst>
            </a:custGeom>
            <a:solidFill>
              <a:srgbClr val="FFFFFF"/>
            </a:solidFill>
            <a:ln w="37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grpSp>
        <p:nvGrpSpPr>
          <p:cNvPr id="32" name="그래픽 145">
            <a:extLst>
              <a:ext uri="{FF2B5EF4-FFF2-40B4-BE49-F238E27FC236}">
                <a16:creationId xmlns:a16="http://schemas.microsoft.com/office/drawing/2014/main" id="{7ABB0DBD-9C2B-94AB-51C6-1BF83CDDFCB1}"/>
              </a:ext>
            </a:extLst>
          </p:cNvPr>
          <p:cNvGrpSpPr/>
          <p:nvPr/>
        </p:nvGrpSpPr>
        <p:grpSpPr>
          <a:xfrm>
            <a:off x="1101049" y="3808858"/>
            <a:ext cx="216129" cy="216129"/>
            <a:chOff x="6855418" y="4042395"/>
            <a:chExt cx="487843" cy="487843"/>
          </a:xfrm>
        </p:grpSpPr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7B253756-D8F7-B63E-9CE1-8BE165336130}"/>
                </a:ext>
              </a:extLst>
            </p:cNvPr>
            <p:cNvSpPr/>
            <p:nvPr/>
          </p:nvSpPr>
          <p:spPr>
            <a:xfrm>
              <a:off x="6855418" y="4042395"/>
              <a:ext cx="487843" cy="487843"/>
            </a:xfrm>
            <a:custGeom>
              <a:avLst/>
              <a:gdLst>
                <a:gd name="connsiteX0" fmla="*/ 243922 w 487843"/>
                <a:gd name="connsiteY0" fmla="*/ 487844 h 487843"/>
                <a:gd name="connsiteX1" fmla="*/ 0 w 487843"/>
                <a:gd name="connsiteY1" fmla="*/ 243922 h 487843"/>
                <a:gd name="connsiteX2" fmla="*/ 243922 w 487843"/>
                <a:gd name="connsiteY2" fmla="*/ 0 h 487843"/>
                <a:gd name="connsiteX3" fmla="*/ 487844 w 487843"/>
                <a:gd name="connsiteY3" fmla="*/ 243922 h 487843"/>
                <a:gd name="connsiteX4" fmla="*/ 243922 w 487843"/>
                <a:gd name="connsiteY4" fmla="*/ 487844 h 487843"/>
                <a:gd name="connsiteX5" fmla="*/ 243922 w 487843"/>
                <a:gd name="connsiteY5" fmla="*/ 487844 h 487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843" h="487843">
                  <a:moveTo>
                    <a:pt x="243922" y="487844"/>
                  </a:moveTo>
                  <a:cubicBezTo>
                    <a:pt x="109232" y="487844"/>
                    <a:pt x="0" y="378649"/>
                    <a:pt x="0" y="243922"/>
                  </a:cubicBezTo>
                  <a:cubicBezTo>
                    <a:pt x="0" y="109195"/>
                    <a:pt x="109194" y="0"/>
                    <a:pt x="243922" y="0"/>
                  </a:cubicBezTo>
                  <a:cubicBezTo>
                    <a:pt x="378649" y="0"/>
                    <a:pt x="487844" y="109195"/>
                    <a:pt x="487844" y="243922"/>
                  </a:cubicBezTo>
                  <a:cubicBezTo>
                    <a:pt x="487844" y="378649"/>
                    <a:pt x="378649" y="487844"/>
                    <a:pt x="243922" y="487844"/>
                  </a:cubicBezTo>
                  <a:lnTo>
                    <a:pt x="243922" y="487844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 w="37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119BB750-0D46-EF99-5C54-B1D513DA3F46}"/>
                </a:ext>
              </a:extLst>
            </p:cNvPr>
            <p:cNvSpPr/>
            <p:nvPr/>
          </p:nvSpPr>
          <p:spPr>
            <a:xfrm>
              <a:off x="7039701" y="4177916"/>
              <a:ext cx="147153" cy="216840"/>
            </a:xfrm>
            <a:custGeom>
              <a:avLst/>
              <a:gdLst>
                <a:gd name="connsiteX0" fmla="*/ 147154 w 147153"/>
                <a:gd name="connsiteY0" fmla="*/ 108439 h 216840"/>
                <a:gd name="connsiteX1" fmla="*/ 0 w 147153"/>
                <a:gd name="connsiteY1" fmla="*/ 216841 h 216840"/>
                <a:gd name="connsiteX2" fmla="*/ 0 w 147153"/>
                <a:gd name="connsiteY2" fmla="*/ 0 h 216840"/>
                <a:gd name="connsiteX3" fmla="*/ 147154 w 147153"/>
                <a:gd name="connsiteY3" fmla="*/ 108439 h 216840"/>
                <a:gd name="connsiteX4" fmla="*/ 147154 w 147153"/>
                <a:gd name="connsiteY4" fmla="*/ 108439 h 21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53" h="216840">
                  <a:moveTo>
                    <a:pt x="147154" y="108439"/>
                  </a:moveTo>
                  <a:lnTo>
                    <a:pt x="0" y="216841"/>
                  </a:lnTo>
                  <a:lnTo>
                    <a:pt x="0" y="0"/>
                  </a:lnTo>
                  <a:lnTo>
                    <a:pt x="147154" y="108439"/>
                  </a:lnTo>
                  <a:lnTo>
                    <a:pt x="147154" y="108439"/>
                  </a:lnTo>
                  <a:close/>
                </a:path>
              </a:pathLst>
            </a:custGeom>
            <a:solidFill>
              <a:srgbClr val="FFFFFF"/>
            </a:solidFill>
            <a:ln w="37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0AA6C8F-8CBF-AFD2-895B-1F77D3A54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89" y="2398750"/>
            <a:ext cx="6435683" cy="32660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FBF6864-B2BB-8FD7-7434-B23F46898A78}"/>
              </a:ext>
            </a:extLst>
          </p:cNvPr>
          <p:cNvSpPr txBox="1"/>
          <p:nvPr/>
        </p:nvSpPr>
        <p:spPr>
          <a:xfrm>
            <a:off x="1869989" y="56844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u="none" strike="noStrike" baseline="0" dirty="0">
                <a:latin typeface="+mn-ea"/>
              </a:rPr>
              <a:t>▲학습 시간과 성적의 상관관계 데이터 분석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3556085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610217" y="1193159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lnSpc>
                <a:spcPts val="2800"/>
              </a:lnSpc>
              <a:defRPr/>
            </a:pPr>
            <a:r>
              <a:rPr lang="en-US" altLang="ko-KR" sz="2800" b="1" dirty="0">
                <a:latin typeface="+mn-ea"/>
              </a:rPr>
              <a:t>4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6943" y="1217167"/>
            <a:ext cx="7856537" cy="555271"/>
          </a:xfrm>
          <a:prstGeom prst="rect">
            <a:avLst/>
          </a:prstGeom>
          <a:noFill/>
        </p:spPr>
        <p:txBody>
          <a:bodyPr lIns="72000" tIns="36000" rIns="0" bIns="36000">
            <a:spAutoFit/>
          </a:bodyPr>
          <a:lstStyle/>
          <a:p>
            <a:pPr eaLnBrk="1" latinLnBrk="1" hangingPunct="1">
              <a:lnSpc>
                <a:spcPct val="120000"/>
              </a:lnSpc>
              <a:defRPr/>
            </a:pPr>
            <a:r>
              <a:rPr lang="ko-KR" altLang="en-US" sz="2800" b="1" spc="-15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데이터 간의 관계 파악과 의미 해석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CB03A1-B165-EB67-9E92-CE303633C84A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FA82752-3664-18A6-0513-6CBE8896AE12}"/>
              </a:ext>
            </a:extLst>
          </p:cNvPr>
          <p:cNvGrpSpPr/>
          <p:nvPr/>
        </p:nvGrpSpPr>
        <p:grpSpPr>
          <a:xfrm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4C52A29-CDEF-AA16-5AF5-09D49B50EB95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D65A630-BF53-5995-F41D-9D520F7BFEA0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0F1FC45-C2C3-145B-55E9-7AAA35BF76F0}"/>
              </a:ext>
            </a:extLst>
          </p:cNvPr>
          <p:cNvSpPr txBox="1"/>
          <p:nvPr/>
        </p:nvSpPr>
        <p:spPr>
          <a:xfrm>
            <a:off x="902777" y="143268"/>
            <a:ext cx="166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내용정리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F3F245-CBE6-F6F8-5FDF-B723BEF47876}"/>
              </a:ext>
            </a:extLst>
          </p:cNvPr>
          <p:cNvGrpSpPr/>
          <p:nvPr/>
        </p:nvGrpSpPr>
        <p:grpSpPr>
          <a:xfrm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>
              <a:extLst>
                <a:ext uri="{FF2B5EF4-FFF2-40B4-BE49-F238E27FC236}">
                  <a16:creationId xmlns:a16="http://schemas.microsoft.com/office/drawing/2014/main" id="{D0340AF5-12B0-2E54-0DCE-0E5AC5B2A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" name="Rectangle 1942">
              <a:extLst>
                <a:ext uri="{FF2B5EF4-FFF2-40B4-BE49-F238E27FC236}">
                  <a16:creationId xmlns:a16="http://schemas.microsoft.com/office/drawing/2014/main" id="{2780ED4F-279E-860E-454D-6DDA334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" name="Rectangle 1943">
              <a:extLst>
                <a:ext uri="{FF2B5EF4-FFF2-40B4-BE49-F238E27FC236}">
                  <a16:creationId xmlns:a16="http://schemas.microsoft.com/office/drawing/2014/main" id="{151B4995-1FE0-A8A2-216E-2ACD92078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6" name="Rectangle 1944">
              <a:extLst>
                <a:ext uri="{FF2B5EF4-FFF2-40B4-BE49-F238E27FC236}">
                  <a16:creationId xmlns:a16="http://schemas.microsoft.com/office/drawing/2014/main" id="{EEBEDEA8-F081-E1C0-4806-A3F7AB586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7" name="Rectangle 1945">
              <a:extLst>
                <a:ext uri="{FF2B5EF4-FFF2-40B4-BE49-F238E27FC236}">
                  <a16:creationId xmlns:a16="http://schemas.microsoft.com/office/drawing/2014/main" id="{2E65D7B4-E190-B703-57F8-66764407E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23089" y="1775159"/>
            <a:ext cx="10687108" cy="623041"/>
          </a:xfrm>
          <a:prstGeom prst="rect">
            <a:avLst/>
          </a:prstGeom>
          <a:noFill/>
        </p:spPr>
        <p:txBody>
          <a:bodyPr wrap="square" lIns="72000" tIns="36000" rIns="0" bIns="36000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ko-KR" altLang="en-US" sz="2400" b="1" spc="-150">
                <a:solidFill>
                  <a:prstClr val="black"/>
                </a:solidFill>
                <a:latin typeface="+mn-ea"/>
              </a:rPr>
              <a:t>⑴  </a:t>
            </a:r>
            <a:r>
              <a:rPr lang="ko-KR" altLang="en-US" sz="2400" b="1" spc="-150">
                <a:solidFill>
                  <a:srgbClr val="ff0000"/>
                </a:solidFill>
                <a:latin typeface="+mn-ea"/>
              </a:rPr>
              <a:t>데이터 수집 및 구조화</a:t>
            </a:r>
            <a:endParaRPr lang="ko-KR" altLang="en-US" sz="2400" b="1" spc="-15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702003-FB21-EBFC-511B-E7326A0A02B1}"/>
              </a:ext>
            </a:extLst>
          </p:cNvPr>
          <p:cNvSpPr txBox="1"/>
          <p:nvPr/>
        </p:nvSpPr>
        <p:spPr>
          <a:xfrm>
            <a:off x="999595" y="2362905"/>
            <a:ext cx="10510601" cy="1959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30000"/>
              </a:lnSpc>
              <a:buFont typeface="+mj-ea"/>
              <a:buAutoNum type="circleNumDbPlain"/>
            </a:pPr>
            <a:r>
              <a:rPr lang="ko-KR" altLang="en-US" sz="2400" b="0" i="0" u="none" strike="noStrike" baseline="0" dirty="0" err="1">
                <a:latin typeface="+mn-ea"/>
              </a:rPr>
              <a:t>국가통계포털</a:t>
            </a:r>
            <a:r>
              <a:rPr lang="ko-KR" altLang="en-US" sz="2400" b="0" i="0" u="none" strike="noStrike" baseline="0" dirty="0">
                <a:latin typeface="+mn-ea"/>
              </a:rPr>
              <a:t> 웹 사이트의 검색창에 ‘배출원별 온실가스 배출량</a:t>
            </a:r>
            <a:r>
              <a:rPr lang="en-US" altLang="ko-KR" sz="2400" b="0" i="0" u="none" strike="noStrike" baseline="0" dirty="0">
                <a:latin typeface="+mn-ea"/>
              </a:rPr>
              <a:t>: </a:t>
            </a:r>
            <a:r>
              <a:rPr lang="ko-KR" altLang="en-US" sz="2400" b="0" i="0" u="none" strike="noStrike" baseline="0" dirty="0" err="1">
                <a:latin typeface="+mn-ea"/>
              </a:rPr>
              <a:t>이산화탄소’를</a:t>
            </a:r>
            <a:r>
              <a:rPr lang="ko-KR" altLang="en-US" sz="2400" b="0" i="0" u="none" strike="noStrike" baseline="0" dirty="0">
                <a:latin typeface="+mn-ea"/>
              </a:rPr>
              <a:t> 입력하여 데이터를 검색한다</a:t>
            </a:r>
            <a:r>
              <a:rPr lang="en-US" altLang="ko-KR" sz="2400" b="0" i="0" u="none" strike="noStrike" baseline="0" dirty="0">
                <a:latin typeface="+mn-ea"/>
              </a:rPr>
              <a:t>. </a:t>
            </a:r>
          </a:p>
          <a:p>
            <a:pPr marL="457200" indent="-457200" algn="l">
              <a:lnSpc>
                <a:spcPct val="130000"/>
              </a:lnSpc>
              <a:buFont typeface="+mj-ea"/>
              <a:buAutoNum type="circleNumDbPlain"/>
            </a:pPr>
            <a:r>
              <a:rPr lang="ko-KR" altLang="en-US" sz="2400" b="0" i="0" u="none" strike="noStrike" baseline="0">
                <a:latin typeface="+mn-ea"/>
              </a:rPr>
              <a:t>         에서 </a:t>
            </a:r>
            <a:r>
              <a:rPr lang="ko-KR" altLang="en-US" sz="2400" b="0" i="0" u="none" strike="noStrike" baseline="0" dirty="0">
                <a:latin typeface="+mn-ea"/>
              </a:rPr>
              <a:t>국가와 연도를 각각 다음과 같이 설정한 </a:t>
            </a:r>
            <a:r>
              <a:rPr lang="ko-KR" altLang="en-US" sz="2400" b="0" i="0" u="none" strike="noStrike" baseline="0">
                <a:latin typeface="+mn-ea"/>
              </a:rPr>
              <a:t>후          하여 </a:t>
            </a:r>
            <a:r>
              <a:rPr lang="ko-KR" altLang="en-US" sz="2400" b="0" i="0" u="none" strike="noStrike" baseline="0" dirty="0">
                <a:latin typeface="+mn-ea"/>
              </a:rPr>
              <a:t>연도와 국가별로 가공한 데이터를 </a:t>
            </a:r>
            <a:r>
              <a:rPr lang="en-US" altLang="ko-KR" sz="2400" b="0" i="0" u="none" strike="noStrike" baseline="0" dirty="0">
                <a:latin typeface="+mn-ea"/>
              </a:rPr>
              <a:t>CSV </a:t>
            </a:r>
            <a:r>
              <a:rPr lang="ko-KR" altLang="en-US" sz="2400" b="0" i="0" u="none" strike="noStrike" baseline="0" dirty="0">
                <a:latin typeface="+mn-ea"/>
              </a:rPr>
              <a:t>파일 형식으로 다운로드한다</a:t>
            </a:r>
            <a:r>
              <a:rPr lang="en-US" altLang="ko-KR" sz="2400" b="0" i="0" u="none" strike="noStrike" baseline="0" dirty="0">
                <a:latin typeface="+mn-ea"/>
              </a:rPr>
              <a:t>.</a:t>
            </a:r>
            <a:endParaRPr lang="ko-KR" altLang="en-US" sz="3200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510C20-8FEE-C74B-BBBD-05E543D1C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114" y="4355276"/>
            <a:ext cx="7867650" cy="22383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0AB100A-8A4D-431A-714A-3915812E9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463" y="3429000"/>
            <a:ext cx="809625" cy="3619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6BFD9638-BBDA-5216-5FC0-FC5271886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3480" y="3330472"/>
            <a:ext cx="9144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7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CB03A1-B165-EB67-9E92-CE303633C84A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FA82752-3664-18A6-0513-6CBE8896AE12}"/>
              </a:ext>
            </a:extLst>
          </p:cNvPr>
          <p:cNvGrpSpPr/>
          <p:nvPr/>
        </p:nvGrpSpPr>
        <p:grpSpPr>
          <a:xfrm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4C52A29-CDEF-AA16-5AF5-09D49B50EB95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D65A630-BF53-5995-F41D-9D520F7BFEA0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0F1FC45-C2C3-145B-55E9-7AAA35BF76F0}"/>
              </a:ext>
            </a:extLst>
          </p:cNvPr>
          <p:cNvSpPr txBox="1"/>
          <p:nvPr/>
        </p:nvSpPr>
        <p:spPr>
          <a:xfrm>
            <a:off x="902777" y="143268"/>
            <a:ext cx="166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내용정리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F3F245-CBE6-F6F8-5FDF-B723BEF47876}"/>
              </a:ext>
            </a:extLst>
          </p:cNvPr>
          <p:cNvGrpSpPr/>
          <p:nvPr/>
        </p:nvGrpSpPr>
        <p:grpSpPr>
          <a:xfrm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>
              <a:extLst>
                <a:ext uri="{FF2B5EF4-FFF2-40B4-BE49-F238E27FC236}">
                  <a16:creationId xmlns:a16="http://schemas.microsoft.com/office/drawing/2014/main" id="{D0340AF5-12B0-2E54-0DCE-0E5AC5B2A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" name="Rectangle 1942">
              <a:extLst>
                <a:ext uri="{FF2B5EF4-FFF2-40B4-BE49-F238E27FC236}">
                  <a16:creationId xmlns:a16="http://schemas.microsoft.com/office/drawing/2014/main" id="{2780ED4F-279E-860E-454D-6DDA334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" name="Rectangle 1943">
              <a:extLst>
                <a:ext uri="{FF2B5EF4-FFF2-40B4-BE49-F238E27FC236}">
                  <a16:creationId xmlns:a16="http://schemas.microsoft.com/office/drawing/2014/main" id="{151B4995-1FE0-A8A2-216E-2ACD92078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6" name="Rectangle 1944">
              <a:extLst>
                <a:ext uri="{FF2B5EF4-FFF2-40B4-BE49-F238E27FC236}">
                  <a16:creationId xmlns:a16="http://schemas.microsoft.com/office/drawing/2014/main" id="{EEBEDEA8-F081-E1C0-4806-A3F7AB586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7" name="Rectangle 1945">
              <a:extLst>
                <a:ext uri="{FF2B5EF4-FFF2-40B4-BE49-F238E27FC236}">
                  <a16:creationId xmlns:a16="http://schemas.microsoft.com/office/drawing/2014/main" id="{2E65D7B4-E190-B703-57F8-66764407E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9702003-FB21-EBFC-511B-E7326A0A02B1}"/>
              </a:ext>
            </a:extLst>
          </p:cNvPr>
          <p:cNvSpPr txBox="1"/>
          <p:nvPr/>
        </p:nvSpPr>
        <p:spPr>
          <a:xfrm>
            <a:off x="902777" y="1144233"/>
            <a:ext cx="10510601" cy="1493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30000"/>
              </a:lnSpc>
              <a:buFont typeface="+mj-ea"/>
              <a:buAutoNum type="circleNumDbPlain" startAt="3"/>
            </a:pPr>
            <a:r>
              <a:rPr lang="ko-KR" altLang="en-US" sz="2400" b="0" i="0" u="none" strike="noStrike" baseline="0" dirty="0" err="1">
                <a:latin typeface="+mn-ea"/>
              </a:rPr>
              <a:t>코답을</a:t>
            </a:r>
            <a:r>
              <a:rPr lang="ko-KR" altLang="en-US" sz="2400" b="0" i="0" u="none" strike="noStrike" baseline="0" dirty="0">
                <a:latin typeface="+mn-ea"/>
              </a:rPr>
              <a:t> 실행하고</a:t>
            </a:r>
            <a:r>
              <a:rPr lang="en-US" altLang="ko-KR" sz="2400" b="0" i="0" u="none" strike="noStrike" baseline="0" dirty="0">
                <a:latin typeface="+mn-ea"/>
              </a:rPr>
              <a:t>, ‘</a:t>
            </a:r>
            <a:r>
              <a:rPr lang="ko-KR" altLang="en-US" sz="2400" b="0" i="0" u="none" strike="noStrike" baseline="0" dirty="0">
                <a:latin typeface="+mn-ea"/>
              </a:rPr>
              <a:t>새 </a:t>
            </a:r>
            <a:r>
              <a:rPr lang="ko-KR" altLang="en-US" sz="2400" b="0" i="0" u="none" strike="noStrike" baseline="0" dirty="0" err="1">
                <a:latin typeface="+mn-ea"/>
              </a:rPr>
              <a:t>문서’를</a:t>
            </a:r>
            <a:r>
              <a:rPr lang="ko-KR" altLang="en-US" sz="2400" b="0" i="0" u="none" strike="noStrike" baseline="0" dirty="0">
                <a:latin typeface="+mn-ea"/>
              </a:rPr>
              <a:t> 클릭한 후 다운로드한 ‘국가별 이산화탄소 배출량</a:t>
            </a:r>
            <a:r>
              <a:rPr lang="en-US" altLang="ko-KR" sz="2400" b="0" i="0" u="none" strike="noStrike" baseline="0" dirty="0">
                <a:latin typeface="+mn-ea"/>
              </a:rPr>
              <a:t>.csv</a:t>
            </a:r>
            <a:r>
              <a:rPr lang="ko-KR" altLang="en-US" sz="2400" b="0" i="0" u="none" strike="noStrike" baseline="0" dirty="0">
                <a:latin typeface="+mn-ea"/>
              </a:rPr>
              <a:t>’ 데이터 파일을 </a:t>
            </a:r>
            <a:r>
              <a:rPr lang="ko-KR" altLang="en-US" sz="2400" b="0" i="0" u="none" strike="noStrike" baseline="0" dirty="0" err="1">
                <a:latin typeface="+mn-ea"/>
              </a:rPr>
              <a:t>코답에</a:t>
            </a:r>
            <a:r>
              <a:rPr lang="ko-KR" altLang="en-US" sz="2400" b="0" i="0" u="none" strike="noStrike" baseline="0" dirty="0">
                <a:latin typeface="+mn-ea"/>
              </a:rPr>
              <a:t> 끌어 놓으면 다음과 같이 표로 구조화된 데이터가 나타난다</a:t>
            </a:r>
            <a:r>
              <a:rPr lang="en-US" altLang="ko-KR" sz="2400" b="0" i="0" u="none" strike="noStrike" baseline="0" dirty="0">
                <a:latin typeface="+mn-ea"/>
              </a:rPr>
              <a:t>.</a:t>
            </a:r>
            <a:endParaRPr lang="ko-KR" altLang="en-US" sz="400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677773-CA3D-C2B7-E65B-D6D6F6EE7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362" y="2726670"/>
            <a:ext cx="66675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60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CB03A1-B165-EB67-9E92-CE303633C84A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FA82752-3664-18A6-0513-6CBE8896AE12}"/>
              </a:ext>
            </a:extLst>
          </p:cNvPr>
          <p:cNvGrpSpPr/>
          <p:nvPr/>
        </p:nvGrpSpPr>
        <p:grpSpPr>
          <a:xfrm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4C52A29-CDEF-AA16-5AF5-09D49B50EB95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D65A630-BF53-5995-F41D-9D520F7BFEA0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0F1FC45-C2C3-145B-55E9-7AAA35BF76F0}"/>
              </a:ext>
            </a:extLst>
          </p:cNvPr>
          <p:cNvSpPr txBox="1"/>
          <p:nvPr/>
        </p:nvSpPr>
        <p:spPr>
          <a:xfrm>
            <a:off x="902777" y="143268"/>
            <a:ext cx="166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내용정리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F3F245-CBE6-F6F8-5FDF-B723BEF47876}"/>
              </a:ext>
            </a:extLst>
          </p:cNvPr>
          <p:cNvGrpSpPr/>
          <p:nvPr/>
        </p:nvGrpSpPr>
        <p:grpSpPr>
          <a:xfrm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>
              <a:extLst>
                <a:ext uri="{FF2B5EF4-FFF2-40B4-BE49-F238E27FC236}">
                  <a16:creationId xmlns:a16="http://schemas.microsoft.com/office/drawing/2014/main" id="{D0340AF5-12B0-2E54-0DCE-0E5AC5B2A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" name="Rectangle 1942">
              <a:extLst>
                <a:ext uri="{FF2B5EF4-FFF2-40B4-BE49-F238E27FC236}">
                  <a16:creationId xmlns:a16="http://schemas.microsoft.com/office/drawing/2014/main" id="{2780ED4F-279E-860E-454D-6DDA334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" name="Rectangle 1943">
              <a:extLst>
                <a:ext uri="{FF2B5EF4-FFF2-40B4-BE49-F238E27FC236}">
                  <a16:creationId xmlns:a16="http://schemas.microsoft.com/office/drawing/2014/main" id="{151B4995-1FE0-A8A2-216E-2ACD92078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6" name="Rectangle 1944">
              <a:extLst>
                <a:ext uri="{FF2B5EF4-FFF2-40B4-BE49-F238E27FC236}">
                  <a16:creationId xmlns:a16="http://schemas.microsoft.com/office/drawing/2014/main" id="{EEBEDEA8-F081-E1C0-4806-A3F7AB586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7" name="Rectangle 1945">
              <a:extLst>
                <a:ext uri="{FF2B5EF4-FFF2-40B4-BE49-F238E27FC236}">
                  <a16:creationId xmlns:a16="http://schemas.microsoft.com/office/drawing/2014/main" id="{2E65D7B4-E190-B703-57F8-66764407E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2336D85-BE27-F173-92DD-BCF380576136}"/>
              </a:ext>
            </a:extLst>
          </p:cNvPr>
          <p:cNvSpPr txBox="1"/>
          <p:nvPr/>
        </p:nvSpPr>
        <p:spPr>
          <a:xfrm>
            <a:off x="798375" y="1132607"/>
            <a:ext cx="10687108" cy="569442"/>
          </a:xfrm>
          <a:prstGeom prst="rect">
            <a:avLst/>
          </a:prstGeom>
          <a:noFill/>
        </p:spPr>
        <p:txBody>
          <a:bodyPr wrap="square" lIns="72000" tIns="36000" rIns="0" bIns="36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400" b="1" spc="-150" dirty="0">
                <a:solidFill>
                  <a:prstClr val="black"/>
                </a:solidFill>
                <a:latin typeface="+mn-ea"/>
              </a:rPr>
              <a:t>⑵  데이터 살펴보기</a:t>
            </a:r>
            <a:r>
              <a:rPr lang="en-US" altLang="ko-KR" sz="2400" b="1" spc="-150" dirty="0">
                <a:solidFill>
                  <a:prstClr val="black"/>
                </a:solidFill>
                <a:latin typeface="+mn-ea"/>
              </a:rPr>
              <a:t>          </a:t>
            </a:r>
            <a:r>
              <a:rPr lang="ko-KR" altLang="en-US" sz="2400" b="0" i="0" u="none" strike="noStrike" baseline="0" dirty="0">
                <a:solidFill>
                  <a:srgbClr val="0070C0"/>
                </a:solidFill>
                <a:latin typeface="+mn-ea"/>
              </a:rPr>
              <a:t>연도별 각 국가의 이산화탄소 배출량의 변화</a:t>
            </a:r>
            <a:endParaRPr lang="ko-KR" altLang="en-US" sz="2400" b="1" spc="-15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BE45CC7-75A4-BCD8-A699-65C4F735C69B}"/>
              </a:ext>
            </a:extLst>
          </p:cNvPr>
          <p:cNvSpPr/>
          <p:nvPr/>
        </p:nvSpPr>
        <p:spPr>
          <a:xfrm>
            <a:off x="3925546" y="1311358"/>
            <a:ext cx="334500" cy="32918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예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CAB68E9-3348-8DFF-1952-91F220FEC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49" y="1859934"/>
            <a:ext cx="7597495" cy="333040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9C7882AD-B5A8-79ED-E539-34C810CC1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7664" y="3565934"/>
            <a:ext cx="5145592" cy="1982471"/>
          </a:xfrm>
          <a:prstGeom prst="rect">
            <a:avLst/>
          </a:prstGeom>
        </p:spPr>
      </p:pic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35A0C9F8-FBA2-45FB-9B66-CAA9ED3CA1BA}"/>
              </a:ext>
            </a:extLst>
          </p:cNvPr>
          <p:cNvSpPr/>
          <p:nvPr/>
        </p:nvSpPr>
        <p:spPr>
          <a:xfrm rot="18257020">
            <a:off x="6293707" y="4114999"/>
            <a:ext cx="337751" cy="387178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0660B7-95E0-4C5E-418D-134F1F226453}"/>
              </a:ext>
            </a:extLst>
          </p:cNvPr>
          <p:cNvSpPr txBox="1"/>
          <p:nvPr/>
        </p:nvSpPr>
        <p:spPr>
          <a:xfrm>
            <a:off x="2734962" y="5673145"/>
            <a:ext cx="7216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u="none" strike="noStrike" baseline="0" dirty="0">
                <a:latin typeface="+mn-ea"/>
              </a:rPr>
              <a:t>▲정리가 완료된 연도별 각 국가의 이산화탄소 배출량 데이터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143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D0F72F-7CA8-588A-4522-8C02A0BE3801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43018E4-C1E3-0053-798D-52D90BCF4CED}"/>
              </a:ext>
            </a:extLst>
          </p:cNvPr>
          <p:cNvGrpSpPr/>
          <p:nvPr/>
        </p:nvGrpSpPr>
        <p:grpSpPr>
          <a:xfrm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7E4327E-FD8B-152E-EE7A-8803CEC95B8A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C58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1679FD24-8859-B95C-44B2-D4340B459F7F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E6BC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0D502BD-67CE-3657-CE85-6857B27F24F5}"/>
              </a:ext>
            </a:extLst>
          </p:cNvPr>
          <p:cNvSpPr txBox="1"/>
          <p:nvPr/>
        </p:nvSpPr>
        <p:spPr>
          <a:xfrm>
            <a:off x="902777" y="143268"/>
            <a:ext cx="166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학습목표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A63FAD4-A936-52AF-4A32-738DB7A1E312}"/>
              </a:ext>
            </a:extLst>
          </p:cNvPr>
          <p:cNvGrpSpPr/>
          <p:nvPr/>
        </p:nvGrpSpPr>
        <p:grpSpPr>
          <a:xfrm>
            <a:off x="548016" y="186786"/>
            <a:ext cx="397879" cy="471967"/>
            <a:chOff x="6326188" y="693738"/>
            <a:chExt cx="460375" cy="546100"/>
          </a:xfrm>
          <a:solidFill>
            <a:schemeClr val="bg1"/>
          </a:solidFill>
        </p:grpSpPr>
        <p:sp>
          <p:nvSpPr>
            <p:cNvPr id="10" name="Freeform 1914">
              <a:extLst>
                <a:ext uri="{FF2B5EF4-FFF2-40B4-BE49-F238E27FC236}">
                  <a16:creationId xmlns:a16="http://schemas.microsoft.com/office/drawing/2014/main" id="{82C3E928-D998-D76F-CDDB-EDF7CF4AB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5738" y="693738"/>
              <a:ext cx="41275" cy="57150"/>
            </a:xfrm>
            <a:custGeom>
              <a:avLst/>
              <a:gdLst>
                <a:gd name="T0" fmla="*/ 26 w 26"/>
                <a:gd name="T1" fmla="*/ 12 h 36"/>
                <a:gd name="T2" fmla="*/ 26 w 26"/>
                <a:gd name="T3" fmla="*/ 12 h 36"/>
                <a:gd name="T4" fmla="*/ 26 w 26"/>
                <a:gd name="T5" fmla="*/ 8 h 36"/>
                <a:gd name="T6" fmla="*/ 22 w 26"/>
                <a:gd name="T7" fmla="*/ 4 h 36"/>
                <a:gd name="T8" fmla="*/ 18 w 26"/>
                <a:gd name="T9" fmla="*/ 0 h 36"/>
                <a:gd name="T10" fmla="*/ 14 w 26"/>
                <a:gd name="T11" fmla="*/ 0 h 36"/>
                <a:gd name="T12" fmla="*/ 14 w 26"/>
                <a:gd name="T13" fmla="*/ 0 h 36"/>
                <a:gd name="T14" fmla="*/ 8 w 26"/>
                <a:gd name="T15" fmla="*/ 0 h 36"/>
                <a:gd name="T16" fmla="*/ 4 w 26"/>
                <a:gd name="T17" fmla="*/ 4 h 36"/>
                <a:gd name="T18" fmla="*/ 0 w 26"/>
                <a:gd name="T19" fmla="*/ 8 h 36"/>
                <a:gd name="T20" fmla="*/ 0 w 26"/>
                <a:gd name="T21" fmla="*/ 12 h 36"/>
                <a:gd name="T22" fmla="*/ 0 w 26"/>
                <a:gd name="T23" fmla="*/ 36 h 36"/>
                <a:gd name="T24" fmla="*/ 26 w 26"/>
                <a:gd name="T25" fmla="*/ 36 h 36"/>
                <a:gd name="T26" fmla="*/ 26 w 26"/>
                <a:gd name="T27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36">
                  <a:moveTo>
                    <a:pt x="26" y="12"/>
                  </a:moveTo>
                  <a:lnTo>
                    <a:pt x="26" y="12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26" y="36"/>
                  </a:lnTo>
                  <a:lnTo>
                    <a:pt x="2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1" name="Freeform 1915">
              <a:extLst>
                <a:ext uri="{FF2B5EF4-FFF2-40B4-BE49-F238E27FC236}">
                  <a16:creationId xmlns:a16="http://schemas.microsoft.com/office/drawing/2014/main" id="{6C42A0BE-804E-ED35-AA60-6EE6CC6F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5738" y="1058863"/>
              <a:ext cx="41275" cy="180975"/>
            </a:xfrm>
            <a:custGeom>
              <a:avLst/>
              <a:gdLst>
                <a:gd name="T0" fmla="*/ 14 w 26"/>
                <a:gd name="T1" fmla="*/ 114 h 114"/>
                <a:gd name="T2" fmla="*/ 14 w 26"/>
                <a:gd name="T3" fmla="*/ 114 h 114"/>
                <a:gd name="T4" fmla="*/ 18 w 26"/>
                <a:gd name="T5" fmla="*/ 112 h 114"/>
                <a:gd name="T6" fmla="*/ 22 w 26"/>
                <a:gd name="T7" fmla="*/ 110 h 114"/>
                <a:gd name="T8" fmla="*/ 26 w 26"/>
                <a:gd name="T9" fmla="*/ 106 h 114"/>
                <a:gd name="T10" fmla="*/ 26 w 26"/>
                <a:gd name="T11" fmla="*/ 100 h 114"/>
                <a:gd name="T12" fmla="*/ 26 w 26"/>
                <a:gd name="T13" fmla="*/ 0 h 114"/>
                <a:gd name="T14" fmla="*/ 0 w 26"/>
                <a:gd name="T15" fmla="*/ 0 h 114"/>
                <a:gd name="T16" fmla="*/ 0 w 26"/>
                <a:gd name="T17" fmla="*/ 100 h 114"/>
                <a:gd name="T18" fmla="*/ 0 w 26"/>
                <a:gd name="T19" fmla="*/ 100 h 114"/>
                <a:gd name="T20" fmla="*/ 0 w 26"/>
                <a:gd name="T21" fmla="*/ 106 h 114"/>
                <a:gd name="T22" fmla="*/ 4 w 26"/>
                <a:gd name="T23" fmla="*/ 110 h 114"/>
                <a:gd name="T24" fmla="*/ 8 w 26"/>
                <a:gd name="T25" fmla="*/ 112 h 114"/>
                <a:gd name="T26" fmla="*/ 14 w 26"/>
                <a:gd name="T27" fmla="*/ 114 h 114"/>
                <a:gd name="T28" fmla="*/ 14 w 26"/>
                <a:gd name="T2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4">
                  <a:moveTo>
                    <a:pt x="14" y="114"/>
                  </a:moveTo>
                  <a:lnTo>
                    <a:pt x="14" y="114"/>
                  </a:lnTo>
                  <a:lnTo>
                    <a:pt x="18" y="112"/>
                  </a:lnTo>
                  <a:lnTo>
                    <a:pt x="22" y="110"/>
                  </a:lnTo>
                  <a:lnTo>
                    <a:pt x="26" y="106"/>
                  </a:lnTo>
                  <a:lnTo>
                    <a:pt x="26" y="10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0" y="106"/>
                  </a:lnTo>
                  <a:lnTo>
                    <a:pt x="4" y="110"/>
                  </a:lnTo>
                  <a:lnTo>
                    <a:pt x="8" y="112"/>
                  </a:lnTo>
                  <a:lnTo>
                    <a:pt x="14" y="114"/>
                  </a:lnTo>
                  <a:lnTo>
                    <a:pt x="14" y="1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2" name="Freeform 1916">
              <a:extLst>
                <a:ext uri="{FF2B5EF4-FFF2-40B4-BE49-F238E27FC236}">
                  <a16:creationId xmlns:a16="http://schemas.microsoft.com/office/drawing/2014/main" id="{55ACE7C1-5A08-FEC1-DC42-E7EFCF7CD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763588"/>
              <a:ext cx="422275" cy="127000"/>
            </a:xfrm>
            <a:custGeom>
              <a:avLst/>
              <a:gdLst>
                <a:gd name="T0" fmla="*/ 10 w 266"/>
                <a:gd name="T1" fmla="*/ 80 h 80"/>
                <a:gd name="T2" fmla="*/ 220 w 266"/>
                <a:gd name="T3" fmla="*/ 80 h 80"/>
                <a:gd name="T4" fmla="*/ 220 w 266"/>
                <a:gd name="T5" fmla="*/ 80 h 80"/>
                <a:gd name="T6" fmla="*/ 224 w 266"/>
                <a:gd name="T7" fmla="*/ 80 h 80"/>
                <a:gd name="T8" fmla="*/ 226 w 266"/>
                <a:gd name="T9" fmla="*/ 78 h 80"/>
                <a:gd name="T10" fmla="*/ 262 w 266"/>
                <a:gd name="T11" fmla="*/ 48 h 80"/>
                <a:gd name="T12" fmla="*/ 262 w 266"/>
                <a:gd name="T13" fmla="*/ 48 h 80"/>
                <a:gd name="T14" fmla="*/ 266 w 266"/>
                <a:gd name="T15" fmla="*/ 44 h 80"/>
                <a:gd name="T16" fmla="*/ 266 w 266"/>
                <a:gd name="T17" fmla="*/ 40 h 80"/>
                <a:gd name="T18" fmla="*/ 266 w 266"/>
                <a:gd name="T19" fmla="*/ 36 h 80"/>
                <a:gd name="T20" fmla="*/ 262 w 266"/>
                <a:gd name="T21" fmla="*/ 32 h 80"/>
                <a:gd name="T22" fmla="*/ 226 w 266"/>
                <a:gd name="T23" fmla="*/ 2 h 80"/>
                <a:gd name="T24" fmla="*/ 226 w 266"/>
                <a:gd name="T25" fmla="*/ 2 h 80"/>
                <a:gd name="T26" fmla="*/ 224 w 266"/>
                <a:gd name="T27" fmla="*/ 0 h 80"/>
                <a:gd name="T28" fmla="*/ 220 w 266"/>
                <a:gd name="T29" fmla="*/ 0 h 80"/>
                <a:gd name="T30" fmla="*/ 10 w 266"/>
                <a:gd name="T31" fmla="*/ 0 h 80"/>
                <a:gd name="T32" fmla="*/ 10 w 266"/>
                <a:gd name="T33" fmla="*/ 0 h 80"/>
                <a:gd name="T34" fmla="*/ 6 w 266"/>
                <a:gd name="T35" fmla="*/ 2 h 80"/>
                <a:gd name="T36" fmla="*/ 2 w 266"/>
                <a:gd name="T37" fmla="*/ 4 h 80"/>
                <a:gd name="T38" fmla="*/ 0 w 266"/>
                <a:gd name="T39" fmla="*/ 6 h 80"/>
                <a:gd name="T40" fmla="*/ 0 w 266"/>
                <a:gd name="T41" fmla="*/ 10 h 80"/>
                <a:gd name="T42" fmla="*/ 0 w 266"/>
                <a:gd name="T43" fmla="*/ 70 h 80"/>
                <a:gd name="T44" fmla="*/ 0 w 266"/>
                <a:gd name="T45" fmla="*/ 70 h 80"/>
                <a:gd name="T46" fmla="*/ 0 w 266"/>
                <a:gd name="T47" fmla="*/ 74 h 80"/>
                <a:gd name="T48" fmla="*/ 2 w 266"/>
                <a:gd name="T49" fmla="*/ 76 h 80"/>
                <a:gd name="T50" fmla="*/ 6 w 266"/>
                <a:gd name="T51" fmla="*/ 78 h 80"/>
                <a:gd name="T52" fmla="*/ 10 w 266"/>
                <a:gd name="T53" fmla="*/ 80 h 80"/>
                <a:gd name="T54" fmla="*/ 10 w 266"/>
                <a:gd name="T5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6" h="80">
                  <a:moveTo>
                    <a:pt x="10" y="80"/>
                  </a:moveTo>
                  <a:lnTo>
                    <a:pt x="220" y="80"/>
                  </a:lnTo>
                  <a:lnTo>
                    <a:pt x="220" y="80"/>
                  </a:lnTo>
                  <a:lnTo>
                    <a:pt x="224" y="80"/>
                  </a:lnTo>
                  <a:lnTo>
                    <a:pt x="226" y="78"/>
                  </a:lnTo>
                  <a:lnTo>
                    <a:pt x="262" y="48"/>
                  </a:lnTo>
                  <a:lnTo>
                    <a:pt x="262" y="48"/>
                  </a:lnTo>
                  <a:lnTo>
                    <a:pt x="266" y="44"/>
                  </a:lnTo>
                  <a:lnTo>
                    <a:pt x="266" y="40"/>
                  </a:lnTo>
                  <a:lnTo>
                    <a:pt x="266" y="36"/>
                  </a:lnTo>
                  <a:lnTo>
                    <a:pt x="262" y="32"/>
                  </a:lnTo>
                  <a:lnTo>
                    <a:pt x="226" y="2"/>
                  </a:lnTo>
                  <a:lnTo>
                    <a:pt x="226" y="2"/>
                  </a:lnTo>
                  <a:lnTo>
                    <a:pt x="224" y="0"/>
                  </a:lnTo>
                  <a:lnTo>
                    <a:pt x="22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74"/>
                  </a:lnTo>
                  <a:lnTo>
                    <a:pt x="2" y="76"/>
                  </a:lnTo>
                  <a:lnTo>
                    <a:pt x="6" y="78"/>
                  </a:lnTo>
                  <a:lnTo>
                    <a:pt x="10" y="80"/>
                  </a:lnTo>
                  <a:lnTo>
                    <a:pt x="10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3" name="Freeform 1917">
              <a:extLst>
                <a:ext uri="{FF2B5EF4-FFF2-40B4-BE49-F238E27FC236}">
                  <a16:creationId xmlns:a16="http://schemas.microsoft.com/office/drawing/2014/main" id="{FD31EFE5-FAC5-EAAC-3CF8-98FBE72C9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188" y="912813"/>
              <a:ext cx="425450" cy="127000"/>
            </a:xfrm>
            <a:custGeom>
              <a:avLst/>
              <a:gdLst>
                <a:gd name="T0" fmla="*/ 40 w 268"/>
                <a:gd name="T1" fmla="*/ 78 h 80"/>
                <a:gd name="T2" fmla="*/ 40 w 268"/>
                <a:gd name="T3" fmla="*/ 78 h 80"/>
                <a:gd name="T4" fmla="*/ 44 w 268"/>
                <a:gd name="T5" fmla="*/ 78 h 80"/>
                <a:gd name="T6" fmla="*/ 46 w 268"/>
                <a:gd name="T7" fmla="*/ 80 h 80"/>
                <a:gd name="T8" fmla="*/ 256 w 268"/>
                <a:gd name="T9" fmla="*/ 80 h 80"/>
                <a:gd name="T10" fmla="*/ 256 w 268"/>
                <a:gd name="T11" fmla="*/ 80 h 80"/>
                <a:gd name="T12" fmla="*/ 260 w 268"/>
                <a:gd name="T13" fmla="*/ 78 h 80"/>
                <a:gd name="T14" fmla="*/ 264 w 268"/>
                <a:gd name="T15" fmla="*/ 76 h 80"/>
                <a:gd name="T16" fmla="*/ 266 w 268"/>
                <a:gd name="T17" fmla="*/ 74 h 80"/>
                <a:gd name="T18" fmla="*/ 268 w 268"/>
                <a:gd name="T19" fmla="*/ 68 h 80"/>
                <a:gd name="T20" fmla="*/ 268 w 268"/>
                <a:gd name="T21" fmla="*/ 10 h 80"/>
                <a:gd name="T22" fmla="*/ 268 w 268"/>
                <a:gd name="T23" fmla="*/ 10 h 80"/>
                <a:gd name="T24" fmla="*/ 266 w 268"/>
                <a:gd name="T25" fmla="*/ 6 h 80"/>
                <a:gd name="T26" fmla="*/ 264 w 268"/>
                <a:gd name="T27" fmla="*/ 4 h 80"/>
                <a:gd name="T28" fmla="*/ 260 w 268"/>
                <a:gd name="T29" fmla="*/ 2 h 80"/>
                <a:gd name="T30" fmla="*/ 256 w 268"/>
                <a:gd name="T31" fmla="*/ 0 h 80"/>
                <a:gd name="T32" fmla="*/ 46 w 268"/>
                <a:gd name="T33" fmla="*/ 0 h 80"/>
                <a:gd name="T34" fmla="*/ 46 w 268"/>
                <a:gd name="T35" fmla="*/ 0 h 80"/>
                <a:gd name="T36" fmla="*/ 44 w 268"/>
                <a:gd name="T37" fmla="*/ 0 h 80"/>
                <a:gd name="T38" fmla="*/ 40 w 268"/>
                <a:gd name="T39" fmla="*/ 2 h 80"/>
                <a:gd name="T40" fmla="*/ 4 w 268"/>
                <a:gd name="T41" fmla="*/ 32 h 80"/>
                <a:gd name="T42" fmla="*/ 4 w 268"/>
                <a:gd name="T43" fmla="*/ 32 h 80"/>
                <a:gd name="T44" fmla="*/ 0 w 268"/>
                <a:gd name="T45" fmla="*/ 36 h 80"/>
                <a:gd name="T46" fmla="*/ 0 w 268"/>
                <a:gd name="T47" fmla="*/ 40 h 80"/>
                <a:gd name="T48" fmla="*/ 0 w 268"/>
                <a:gd name="T49" fmla="*/ 44 h 80"/>
                <a:gd name="T50" fmla="*/ 4 w 268"/>
                <a:gd name="T51" fmla="*/ 48 h 80"/>
                <a:gd name="T52" fmla="*/ 40 w 268"/>
                <a:gd name="T53" fmla="*/ 7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8" h="80">
                  <a:moveTo>
                    <a:pt x="40" y="78"/>
                  </a:moveTo>
                  <a:lnTo>
                    <a:pt x="40" y="78"/>
                  </a:lnTo>
                  <a:lnTo>
                    <a:pt x="44" y="78"/>
                  </a:lnTo>
                  <a:lnTo>
                    <a:pt x="46" y="80"/>
                  </a:lnTo>
                  <a:lnTo>
                    <a:pt x="256" y="80"/>
                  </a:lnTo>
                  <a:lnTo>
                    <a:pt x="256" y="80"/>
                  </a:lnTo>
                  <a:lnTo>
                    <a:pt x="260" y="78"/>
                  </a:lnTo>
                  <a:lnTo>
                    <a:pt x="264" y="76"/>
                  </a:lnTo>
                  <a:lnTo>
                    <a:pt x="266" y="74"/>
                  </a:lnTo>
                  <a:lnTo>
                    <a:pt x="268" y="68"/>
                  </a:lnTo>
                  <a:lnTo>
                    <a:pt x="268" y="10"/>
                  </a:lnTo>
                  <a:lnTo>
                    <a:pt x="268" y="10"/>
                  </a:lnTo>
                  <a:lnTo>
                    <a:pt x="266" y="6"/>
                  </a:lnTo>
                  <a:lnTo>
                    <a:pt x="264" y="4"/>
                  </a:lnTo>
                  <a:lnTo>
                    <a:pt x="260" y="2"/>
                  </a:lnTo>
                  <a:lnTo>
                    <a:pt x="256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0" y="2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0" y="44"/>
                  </a:lnTo>
                  <a:lnTo>
                    <a:pt x="4" y="48"/>
                  </a:lnTo>
                  <a:lnTo>
                    <a:pt x="4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40" name="그룹 3">
            <a:extLst>
              <a:ext uri="{FF2B5EF4-FFF2-40B4-BE49-F238E27FC236}">
                <a16:creationId xmlns:a16="http://schemas.microsoft.com/office/drawing/2014/main" id="{C9AF1926-9AF9-72B9-47F1-C6403E9C1713}"/>
              </a:ext>
            </a:extLst>
          </p:cNvPr>
          <p:cNvGrpSpPr>
            <a:grpSpLocks/>
          </p:cNvGrpSpPr>
          <p:nvPr/>
        </p:nvGrpSpPr>
        <p:grpSpPr bwMode="auto">
          <a:xfrm>
            <a:off x="1041400" y="1616964"/>
            <a:ext cx="10109200" cy="1709738"/>
            <a:chOff x="569408" y="1708862"/>
            <a:chExt cx="6375888" cy="1710386"/>
          </a:xfrm>
        </p:grpSpPr>
        <p:sp>
          <p:nvSpPr>
            <p:cNvPr id="41" name="모서리가 둥근 직사각형 4">
              <a:extLst>
                <a:ext uri="{FF2B5EF4-FFF2-40B4-BE49-F238E27FC236}">
                  <a16:creationId xmlns:a16="http://schemas.microsoft.com/office/drawing/2014/main" id="{7B7499B0-8D5F-FF0C-9719-765924A313C6}"/>
                </a:ext>
              </a:extLst>
            </p:cNvPr>
            <p:cNvSpPr/>
            <p:nvPr/>
          </p:nvSpPr>
          <p:spPr>
            <a:xfrm>
              <a:off x="569408" y="1708862"/>
              <a:ext cx="6375888" cy="1710386"/>
            </a:xfrm>
            <a:prstGeom prst="roundRect">
              <a:avLst>
                <a:gd name="adj" fmla="val 20632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defRPr/>
              </a:pPr>
              <a:endParaRPr lang="ko-KR" altLang="en-US" spc="-150" dirty="0">
                <a:latin typeface="+mn-ea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689A43E-173B-A276-AEA9-66034A19CDBE}"/>
                </a:ext>
              </a:extLst>
            </p:cNvPr>
            <p:cNvSpPr txBox="1"/>
            <p:nvPr/>
          </p:nvSpPr>
          <p:spPr>
            <a:xfrm>
              <a:off x="1269230" y="1939137"/>
              <a:ext cx="5378016" cy="1249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800" b="0">
                  <a:solidFill>
                    <a:schemeClr val="lt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pPr algn="just" eaLnBrk="1" latinLnBrk="1" hangingPunct="1">
                <a:lnSpc>
                  <a:spcPct val="120000"/>
                </a:lnSpc>
                <a:defRPr/>
              </a:pPr>
              <a:r>
                <a:rPr lang="ko-KR" altLang="en-US" sz="3200" b="1" spc="-100" dirty="0">
                  <a:solidFill>
                    <a:schemeClr val="tx1"/>
                  </a:solidFill>
                  <a:latin typeface="+mn-ea"/>
                </a:rPr>
                <a:t>실생활의 데이터를 표</a:t>
              </a:r>
              <a:r>
                <a:rPr lang="en-US" altLang="ko-KR" sz="3200" b="1" spc="-1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3200" b="1" spc="-100" dirty="0">
                  <a:solidFill>
                    <a:schemeClr val="tx1"/>
                  </a:solidFill>
                  <a:latin typeface="+mn-ea"/>
                </a:rPr>
                <a:t>다이어그램 등의 다양한 형태로 </a:t>
              </a:r>
              <a:r>
                <a:rPr lang="ko-KR" altLang="en-US" sz="3200" b="1" spc="-100" dirty="0" err="1">
                  <a:solidFill>
                    <a:schemeClr val="tx1"/>
                  </a:solidFill>
                  <a:latin typeface="+mn-ea"/>
                </a:rPr>
                <a:t>구조화할</a:t>
              </a:r>
              <a:r>
                <a:rPr lang="ko-KR" altLang="en-US" sz="3200" b="1" spc="-100" dirty="0">
                  <a:solidFill>
                    <a:schemeClr val="tx1"/>
                  </a:solidFill>
                  <a:latin typeface="+mn-ea"/>
                </a:rPr>
                <a:t> 수 있다</a:t>
              </a:r>
              <a:r>
                <a:rPr lang="en-US" altLang="ko-KR" sz="3200" b="1" spc="-100" dirty="0">
                  <a:solidFill>
                    <a:schemeClr val="tx1"/>
                  </a:solidFill>
                  <a:latin typeface="+mn-ea"/>
                </a:rPr>
                <a:t>.</a:t>
              </a:r>
            </a:p>
          </p:txBody>
        </p:sp>
      </p:grpSp>
      <p:grpSp>
        <p:nvGrpSpPr>
          <p:cNvPr id="43" name="그룹 18">
            <a:extLst>
              <a:ext uri="{FF2B5EF4-FFF2-40B4-BE49-F238E27FC236}">
                <a16:creationId xmlns:a16="http://schemas.microsoft.com/office/drawing/2014/main" id="{CDB185AF-B30A-A412-4307-4295A220FF48}"/>
              </a:ext>
            </a:extLst>
          </p:cNvPr>
          <p:cNvGrpSpPr>
            <a:grpSpLocks/>
          </p:cNvGrpSpPr>
          <p:nvPr/>
        </p:nvGrpSpPr>
        <p:grpSpPr bwMode="auto">
          <a:xfrm>
            <a:off x="1041400" y="3664840"/>
            <a:ext cx="10109200" cy="1711325"/>
            <a:chOff x="569408" y="1708862"/>
            <a:chExt cx="6375888" cy="1710386"/>
          </a:xfrm>
        </p:grpSpPr>
        <p:sp>
          <p:nvSpPr>
            <p:cNvPr id="44" name="모서리가 둥근 직사각형 20">
              <a:extLst>
                <a:ext uri="{FF2B5EF4-FFF2-40B4-BE49-F238E27FC236}">
                  <a16:creationId xmlns:a16="http://schemas.microsoft.com/office/drawing/2014/main" id="{D470C228-CC25-AD29-B7BF-90F9A75C0298}"/>
                </a:ext>
              </a:extLst>
            </p:cNvPr>
            <p:cNvSpPr/>
            <p:nvPr/>
          </p:nvSpPr>
          <p:spPr>
            <a:xfrm>
              <a:off x="569408" y="1708862"/>
              <a:ext cx="6375888" cy="1710386"/>
            </a:xfrm>
            <a:prstGeom prst="roundRect">
              <a:avLst>
                <a:gd name="adj" fmla="val 18893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defRPr/>
              </a:pPr>
              <a:endParaRPr lang="ko-KR" altLang="en-US" spc="-150" dirty="0">
                <a:latin typeface="+mn-ea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1E3F32-3918-45C5-A097-F40C64002CE5}"/>
                </a:ext>
              </a:extLst>
            </p:cNvPr>
            <p:cNvSpPr txBox="1"/>
            <p:nvPr/>
          </p:nvSpPr>
          <p:spPr>
            <a:xfrm>
              <a:off x="1269230" y="1938924"/>
              <a:ext cx="5378016" cy="12502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800" b="0">
                  <a:solidFill>
                    <a:schemeClr val="lt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pPr algn="just" eaLnBrk="1" latinLnBrk="1" hangingPunct="1">
                <a:lnSpc>
                  <a:spcPct val="120000"/>
                </a:lnSpc>
                <a:defRPr/>
              </a:pPr>
              <a:r>
                <a:rPr lang="ko-KR" altLang="en-US" sz="3200" b="1" spc="-100" dirty="0">
                  <a:solidFill>
                    <a:schemeClr val="tx1"/>
                  </a:solidFill>
                  <a:latin typeface="+mn-ea"/>
                </a:rPr>
                <a:t>구조화한 데이터의 관계를 파악하고</a:t>
              </a:r>
              <a:r>
                <a:rPr lang="en-US" altLang="ko-KR" sz="3200" b="1" spc="-1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3200" b="1" spc="-100" dirty="0">
                  <a:solidFill>
                    <a:schemeClr val="tx1"/>
                  </a:solidFill>
                  <a:latin typeface="+mn-ea"/>
                </a:rPr>
                <a:t>데이터에 기반하여 의미를 해석할 수 있다</a:t>
              </a:r>
              <a:r>
                <a:rPr lang="en-US" altLang="ko-KR" sz="3200" b="1" spc="-100" dirty="0">
                  <a:solidFill>
                    <a:schemeClr val="tx1"/>
                  </a:solidFill>
                  <a:latin typeface="+mn-ea"/>
                </a:rPr>
                <a:t>.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573ACDC1-74FE-F82F-74C8-94CA5E7FD0A2}"/>
              </a:ext>
            </a:extLst>
          </p:cNvPr>
          <p:cNvGrpSpPr/>
          <p:nvPr/>
        </p:nvGrpSpPr>
        <p:grpSpPr>
          <a:xfrm>
            <a:off x="1412369" y="2067316"/>
            <a:ext cx="676436" cy="682971"/>
            <a:chOff x="1308779" y="2361749"/>
            <a:chExt cx="676436" cy="682971"/>
          </a:xfrm>
        </p:grpSpPr>
        <p:pic>
          <p:nvPicPr>
            <p:cNvPr id="47" name="그래픽 46">
              <a:extLst>
                <a:ext uri="{FF2B5EF4-FFF2-40B4-BE49-F238E27FC236}">
                  <a16:creationId xmlns:a16="http://schemas.microsoft.com/office/drawing/2014/main" id="{EE94F527-1C68-3ADD-5CFF-69B7EAC25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08779" y="2368284"/>
              <a:ext cx="676436" cy="67643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24490784-5EC0-1460-CAEC-865DDD2995F4}"/>
                </a:ext>
              </a:extLst>
            </p:cNvPr>
            <p:cNvSpPr/>
            <p:nvPr/>
          </p:nvSpPr>
          <p:spPr bwMode="auto">
            <a:xfrm>
              <a:off x="1309622" y="2361749"/>
              <a:ext cx="657816" cy="67643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latinLnBrk="1">
                <a:defRPr/>
              </a:pPr>
              <a:r>
                <a:rPr lang="en-US" altLang="ko-KR" sz="2500" b="1" spc="-150" dirty="0">
                  <a:latin typeface="+mn-ea"/>
                </a:rPr>
                <a:t>1</a:t>
              </a:r>
              <a:endParaRPr lang="ko-KR" altLang="en-US" sz="2500" b="1" spc="-150" dirty="0">
                <a:latin typeface="+mn-ea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E195B76-B770-AE14-C34C-1EB9E8650187}"/>
              </a:ext>
            </a:extLst>
          </p:cNvPr>
          <p:cNvGrpSpPr/>
          <p:nvPr/>
        </p:nvGrpSpPr>
        <p:grpSpPr>
          <a:xfrm>
            <a:off x="1367179" y="4179016"/>
            <a:ext cx="676436" cy="682971"/>
            <a:chOff x="1308779" y="2361749"/>
            <a:chExt cx="676436" cy="682971"/>
          </a:xfrm>
        </p:grpSpPr>
        <p:pic>
          <p:nvPicPr>
            <p:cNvPr id="50" name="그래픽 49">
              <a:extLst>
                <a:ext uri="{FF2B5EF4-FFF2-40B4-BE49-F238E27FC236}">
                  <a16:creationId xmlns:a16="http://schemas.microsoft.com/office/drawing/2014/main" id="{F0793CE6-CD42-C38B-ED03-C84688735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08779" y="2368284"/>
              <a:ext cx="676436" cy="67643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01338252-97AB-7503-9B66-3AD8F9BC5406}"/>
                </a:ext>
              </a:extLst>
            </p:cNvPr>
            <p:cNvSpPr/>
            <p:nvPr/>
          </p:nvSpPr>
          <p:spPr bwMode="auto">
            <a:xfrm>
              <a:off x="1309622" y="2361749"/>
              <a:ext cx="657816" cy="67643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latinLnBrk="1">
                <a:defRPr/>
              </a:pPr>
              <a:r>
                <a:rPr lang="en-US" altLang="ko-KR" sz="2500" b="1" spc="-150" dirty="0">
                  <a:latin typeface="+mn-ea"/>
                </a:rPr>
                <a:t>2</a:t>
              </a:r>
              <a:endParaRPr lang="ko-KR" altLang="en-US" sz="2500" b="1" spc="-15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536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CB03A1-B165-EB67-9E92-CE303633C84A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FA82752-3664-18A6-0513-6CBE8896AE12}"/>
              </a:ext>
            </a:extLst>
          </p:cNvPr>
          <p:cNvGrpSpPr/>
          <p:nvPr/>
        </p:nvGrpSpPr>
        <p:grpSpPr>
          <a:xfrm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4C52A29-CDEF-AA16-5AF5-09D49B50EB95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D65A630-BF53-5995-F41D-9D520F7BFEA0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0F1FC45-C2C3-145B-55E9-7AAA35BF76F0}"/>
              </a:ext>
            </a:extLst>
          </p:cNvPr>
          <p:cNvSpPr txBox="1"/>
          <p:nvPr/>
        </p:nvSpPr>
        <p:spPr>
          <a:xfrm>
            <a:off x="902777" y="143268"/>
            <a:ext cx="166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내용정리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F3F245-CBE6-F6F8-5FDF-B723BEF47876}"/>
              </a:ext>
            </a:extLst>
          </p:cNvPr>
          <p:cNvGrpSpPr/>
          <p:nvPr/>
        </p:nvGrpSpPr>
        <p:grpSpPr>
          <a:xfrm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>
              <a:extLst>
                <a:ext uri="{FF2B5EF4-FFF2-40B4-BE49-F238E27FC236}">
                  <a16:creationId xmlns:a16="http://schemas.microsoft.com/office/drawing/2014/main" id="{D0340AF5-12B0-2E54-0DCE-0E5AC5B2A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" name="Rectangle 1942">
              <a:extLst>
                <a:ext uri="{FF2B5EF4-FFF2-40B4-BE49-F238E27FC236}">
                  <a16:creationId xmlns:a16="http://schemas.microsoft.com/office/drawing/2014/main" id="{2780ED4F-279E-860E-454D-6DDA334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" name="Rectangle 1943">
              <a:extLst>
                <a:ext uri="{FF2B5EF4-FFF2-40B4-BE49-F238E27FC236}">
                  <a16:creationId xmlns:a16="http://schemas.microsoft.com/office/drawing/2014/main" id="{151B4995-1FE0-A8A2-216E-2ACD92078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6" name="Rectangle 1944">
              <a:extLst>
                <a:ext uri="{FF2B5EF4-FFF2-40B4-BE49-F238E27FC236}">
                  <a16:creationId xmlns:a16="http://schemas.microsoft.com/office/drawing/2014/main" id="{EEBEDEA8-F081-E1C0-4806-A3F7AB586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7" name="Rectangle 1945">
              <a:extLst>
                <a:ext uri="{FF2B5EF4-FFF2-40B4-BE49-F238E27FC236}">
                  <a16:creationId xmlns:a16="http://schemas.microsoft.com/office/drawing/2014/main" id="{2E65D7B4-E190-B703-57F8-66764407E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2336D85-BE27-F173-92DD-BCF380576136}"/>
              </a:ext>
            </a:extLst>
          </p:cNvPr>
          <p:cNvSpPr txBox="1"/>
          <p:nvPr/>
        </p:nvSpPr>
        <p:spPr>
          <a:xfrm>
            <a:off x="713595" y="1041991"/>
            <a:ext cx="10687108" cy="569442"/>
          </a:xfrm>
          <a:prstGeom prst="rect">
            <a:avLst/>
          </a:prstGeom>
          <a:noFill/>
        </p:spPr>
        <p:txBody>
          <a:bodyPr wrap="square" lIns="72000" tIns="36000" rIns="0" bIns="36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400" b="1" spc="-150" dirty="0">
                <a:solidFill>
                  <a:prstClr val="black"/>
                </a:solidFill>
                <a:latin typeface="+mn-ea"/>
              </a:rPr>
              <a:t>⑶  그래프로 표현하기</a:t>
            </a:r>
            <a:endParaRPr lang="ko-KR" altLang="en-US" sz="2400" b="1" spc="-15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C5B8A3-0A72-545E-A7FE-7E56F48B836C}"/>
              </a:ext>
            </a:extLst>
          </p:cNvPr>
          <p:cNvSpPr txBox="1"/>
          <p:nvPr/>
        </p:nvSpPr>
        <p:spPr>
          <a:xfrm>
            <a:off x="890102" y="1629737"/>
            <a:ext cx="6921668" cy="2790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b="0" i="0" u="none" strike="noStrike" baseline="0" dirty="0">
                <a:latin typeface="+mn-ea"/>
              </a:rPr>
              <a:t>메뉴에서 ‘그래프’ 버튼</a:t>
            </a:r>
            <a:r>
              <a:rPr lang="en-US" altLang="ko-KR" sz="2400" b="0" i="0" u="none" strike="noStrike" baseline="0" dirty="0">
                <a:latin typeface="+mn-ea"/>
              </a:rPr>
              <a:t>(      )</a:t>
            </a:r>
            <a:r>
              <a:rPr lang="ko-KR" altLang="en-US" sz="2400" b="0" i="0" u="none" strike="noStrike" baseline="0" dirty="0">
                <a:latin typeface="+mn-ea"/>
              </a:rPr>
              <a:t>을 클릭하면 표를 그래프로 표현하기 위한 작업 창이 나타난다</a:t>
            </a:r>
            <a:r>
              <a:rPr lang="en-US" altLang="ko-KR" sz="2400" b="0" i="0" u="none" strike="noStrike" baseline="0" dirty="0">
                <a:latin typeface="+mn-ea"/>
              </a:rPr>
              <a:t>. </a:t>
            </a:r>
          </a:p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b="0" i="0" u="none" strike="noStrike" baseline="0" dirty="0">
                <a:latin typeface="+mn-ea"/>
              </a:rPr>
              <a:t>그래프의 </a:t>
            </a:r>
            <a:r>
              <a:rPr lang="en-US" altLang="ko-KR" sz="2400" b="0" i="0" u="none" strike="noStrike" baseline="0" dirty="0">
                <a:latin typeface="+mn-ea"/>
              </a:rPr>
              <a:t>[</a:t>
            </a:r>
            <a:r>
              <a:rPr lang="ko-KR" altLang="en-US" sz="2400" b="0" i="0" u="none" strike="noStrike" baseline="0" dirty="0">
                <a:latin typeface="+mn-ea"/>
              </a:rPr>
              <a:t>가로축</a:t>
            </a:r>
            <a:r>
              <a:rPr lang="en-US" altLang="ko-KR" sz="2400" b="0" i="0" u="none" strike="noStrike" baseline="0" dirty="0">
                <a:latin typeface="+mn-ea"/>
              </a:rPr>
              <a:t>]–[</a:t>
            </a:r>
            <a:r>
              <a:rPr lang="ko-KR" altLang="en-US" sz="2400" b="0" i="0" u="none" strike="noStrike" baseline="0" dirty="0">
                <a:latin typeface="+mn-ea"/>
              </a:rPr>
              <a:t>연도</a:t>
            </a:r>
            <a:r>
              <a:rPr lang="en-US" altLang="ko-KR" sz="2400" b="0" i="0" u="none" strike="noStrike" baseline="0" dirty="0">
                <a:latin typeface="+mn-ea"/>
              </a:rPr>
              <a:t>]</a:t>
            </a:r>
            <a:r>
              <a:rPr lang="ko-KR" altLang="en-US" sz="2400" b="0" i="0" u="none" strike="noStrike" baseline="0" dirty="0">
                <a:latin typeface="+mn-ea"/>
              </a:rPr>
              <a:t>를 선택하고</a:t>
            </a:r>
            <a:r>
              <a:rPr lang="en-US" altLang="ko-KR" sz="2400" b="0" i="0" u="none" strike="noStrike" baseline="0" dirty="0">
                <a:latin typeface="+mn-ea"/>
              </a:rPr>
              <a:t>, [</a:t>
            </a:r>
            <a:r>
              <a:rPr lang="ko-KR" altLang="en-US" sz="2400" b="0" i="0" u="none" strike="noStrike" baseline="0" dirty="0">
                <a:latin typeface="+mn-ea"/>
              </a:rPr>
              <a:t>세로축</a:t>
            </a:r>
            <a:r>
              <a:rPr lang="en-US" altLang="ko-KR" sz="2400" b="0" i="0" u="none" strike="noStrike" baseline="0" dirty="0">
                <a:latin typeface="+mn-ea"/>
              </a:rPr>
              <a:t>]–[</a:t>
            </a:r>
            <a:r>
              <a:rPr lang="ko-KR" altLang="en-US" sz="2400" b="0" i="0" u="none" strike="noStrike" baseline="0" dirty="0">
                <a:latin typeface="+mn-ea"/>
              </a:rPr>
              <a:t>대한민국</a:t>
            </a:r>
            <a:r>
              <a:rPr lang="en-US" altLang="ko-KR" sz="2400" b="0" i="0" u="none" strike="noStrike" baseline="0" dirty="0">
                <a:latin typeface="+mn-ea"/>
              </a:rPr>
              <a:t>]</a:t>
            </a:r>
            <a:r>
              <a:rPr lang="ko-KR" altLang="en-US" sz="2400" b="0" i="0" u="none" strike="noStrike" baseline="0" dirty="0">
                <a:latin typeface="+mn-ea"/>
              </a:rPr>
              <a:t>을 선택한다</a:t>
            </a:r>
            <a:r>
              <a:rPr lang="en-US" altLang="ko-KR" sz="2400" b="0" i="0" u="none" strike="noStrike" baseline="0" dirty="0">
                <a:latin typeface="+mn-ea"/>
              </a:rPr>
              <a:t>.</a:t>
            </a:r>
            <a:endParaRPr lang="ko-KR" altLang="en-US" sz="4000" dirty="0">
              <a:latin typeface="+mn-ea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36514D1-D88B-4881-049A-3351F7A673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3650"/>
          <a:stretch/>
        </p:blipFill>
        <p:spPr>
          <a:xfrm>
            <a:off x="7710540" y="1529061"/>
            <a:ext cx="3478354" cy="337860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3E9E145-D604-1659-D574-62BB1A2DDCC3}"/>
              </a:ext>
            </a:extLst>
          </p:cNvPr>
          <p:cNvSpPr txBox="1"/>
          <p:nvPr/>
        </p:nvSpPr>
        <p:spPr>
          <a:xfrm>
            <a:off x="7963586" y="4907665"/>
            <a:ext cx="31221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u="none" strike="noStrike" baseline="0" dirty="0">
                <a:latin typeface="+mn-ea"/>
              </a:rPr>
              <a:t>▲대한민국의 이산화탄소 배출량 비교 그래프</a:t>
            </a:r>
            <a:endParaRPr lang="ko-KR" altLang="en-US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E5F15F-8882-EEF2-B2F1-301CD4511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404" y="1822135"/>
            <a:ext cx="346920" cy="43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42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CB03A1-B165-EB67-9E92-CE303633C84A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FA82752-3664-18A6-0513-6CBE8896AE12}"/>
              </a:ext>
            </a:extLst>
          </p:cNvPr>
          <p:cNvGrpSpPr/>
          <p:nvPr/>
        </p:nvGrpSpPr>
        <p:grpSpPr>
          <a:xfrm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4C52A29-CDEF-AA16-5AF5-09D49B50EB95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D65A630-BF53-5995-F41D-9D520F7BFEA0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0F1FC45-C2C3-145B-55E9-7AAA35BF76F0}"/>
              </a:ext>
            </a:extLst>
          </p:cNvPr>
          <p:cNvSpPr txBox="1"/>
          <p:nvPr/>
        </p:nvSpPr>
        <p:spPr>
          <a:xfrm>
            <a:off x="902777" y="143268"/>
            <a:ext cx="166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내용정리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F3F245-CBE6-F6F8-5FDF-B723BEF47876}"/>
              </a:ext>
            </a:extLst>
          </p:cNvPr>
          <p:cNvGrpSpPr/>
          <p:nvPr/>
        </p:nvGrpSpPr>
        <p:grpSpPr>
          <a:xfrm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>
              <a:extLst>
                <a:ext uri="{FF2B5EF4-FFF2-40B4-BE49-F238E27FC236}">
                  <a16:creationId xmlns:a16="http://schemas.microsoft.com/office/drawing/2014/main" id="{D0340AF5-12B0-2E54-0DCE-0E5AC5B2A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" name="Rectangle 1942">
              <a:extLst>
                <a:ext uri="{FF2B5EF4-FFF2-40B4-BE49-F238E27FC236}">
                  <a16:creationId xmlns:a16="http://schemas.microsoft.com/office/drawing/2014/main" id="{2780ED4F-279E-860E-454D-6DDA334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" name="Rectangle 1943">
              <a:extLst>
                <a:ext uri="{FF2B5EF4-FFF2-40B4-BE49-F238E27FC236}">
                  <a16:creationId xmlns:a16="http://schemas.microsoft.com/office/drawing/2014/main" id="{151B4995-1FE0-A8A2-216E-2ACD92078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6" name="Rectangle 1944">
              <a:extLst>
                <a:ext uri="{FF2B5EF4-FFF2-40B4-BE49-F238E27FC236}">
                  <a16:creationId xmlns:a16="http://schemas.microsoft.com/office/drawing/2014/main" id="{EEBEDEA8-F081-E1C0-4806-A3F7AB586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7" name="Rectangle 1945">
              <a:extLst>
                <a:ext uri="{FF2B5EF4-FFF2-40B4-BE49-F238E27FC236}">
                  <a16:creationId xmlns:a16="http://schemas.microsoft.com/office/drawing/2014/main" id="{2E65D7B4-E190-B703-57F8-66764407E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5C5B8A3-0A72-545E-A7FE-7E56F48B836C}"/>
              </a:ext>
            </a:extLst>
          </p:cNvPr>
          <p:cNvSpPr txBox="1"/>
          <p:nvPr/>
        </p:nvSpPr>
        <p:spPr>
          <a:xfrm>
            <a:off x="823089" y="1009876"/>
            <a:ext cx="10643981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ea"/>
              <a:buAutoNum type="circleNumDbPlain" startAt="3"/>
            </a:pPr>
            <a:r>
              <a:rPr lang="ko-KR" altLang="en-US" sz="2400" b="0" i="0" u="none" strike="noStrike" baseline="0" dirty="0">
                <a:latin typeface="+mn-ea"/>
              </a:rPr>
              <a:t>우측 메뉴의 측정</a:t>
            </a:r>
            <a:r>
              <a:rPr lang="en-US" altLang="ko-KR" sz="2400" b="0" i="0" u="none" strike="noStrike" baseline="0" dirty="0">
                <a:latin typeface="+mn-ea"/>
              </a:rPr>
              <a:t>(       )</a:t>
            </a:r>
            <a:r>
              <a:rPr lang="ko-KR" altLang="en-US" sz="2400" b="0" i="0" u="none" strike="noStrike" baseline="0" dirty="0">
                <a:latin typeface="+mn-ea"/>
              </a:rPr>
              <a:t>을 클릭하고 ‘연결 선’을 표시하여 데이터가 표시된 점을 연결하면 다음과 같이 데이터의 변화를 파악할 수 있는 꺾은선그래프가 나타난다</a:t>
            </a:r>
            <a:r>
              <a:rPr lang="en-US" altLang="ko-KR" sz="2400" b="0" i="0" u="none" strike="noStrike" baseline="0" dirty="0">
                <a:latin typeface="+mn-ea"/>
              </a:rPr>
              <a:t>.</a:t>
            </a:r>
            <a:endParaRPr lang="ko-KR" altLang="en-US" sz="480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E9E145-D604-1659-D574-62BB1A2DDCC3}"/>
              </a:ext>
            </a:extLst>
          </p:cNvPr>
          <p:cNvSpPr txBox="1"/>
          <p:nvPr/>
        </p:nvSpPr>
        <p:spPr>
          <a:xfrm>
            <a:off x="5715763" y="6030437"/>
            <a:ext cx="5586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u="none" strike="noStrike" baseline="0" dirty="0">
                <a:latin typeface="+mn-ea"/>
              </a:rPr>
              <a:t>▲대한민국의 이산화탄소 </a:t>
            </a:r>
            <a:br>
              <a:rPr lang="en-US" altLang="ko-KR" sz="1800" b="0" i="0" u="none" strike="noStrike" baseline="0" dirty="0">
                <a:latin typeface="+mn-ea"/>
              </a:rPr>
            </a:br>
            <a:r>
              <a:rPr lang="ko-KR" altLang="en-US" sz="1800" b="0" i="0" u="none" strike="noStrike" baseline="0" dirty="0">
                <a:latin typeface="+mn-ea"/>
              </a:rPr>
              <a:t>배출량 비교 그래프</a:t>
            </a:r>
            <a:endParaRPr lang="ko-KR" altLang="en-US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5C0990-B2CD-B435-F2DF-7C9E1B376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345" y="2913378"/>
            <a:ext cx="2371725" cy="28003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FBBF2AE-66EF-79CD-BC3B-B6DCEB093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390" y="2775265"/>
            <a:ext cx="3133725" cy="3076575"/>
          </a:xfrm>
          <a:prstGeom prst="rect">
            <a:avLst/>
          </a:prstGeom>
        </p:spPr>
      </p:pic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99AF6BDE-4EC2-54CA-98BB-75470CA44D27}"/>
              </a:ext>
            </a:extLst>
          </p:cNvPr>
          <p:cNvSpPr/>
          <p:nvPr/>
        </p:nvSpPr>
        <p:spPr>
          <a:xfrm rot="16200000">
            <a:off x="4990835" y="4096841"/>
            <a:ext cx="337751" cy="387178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B1DB7B-DDD4-BD12-A712-4E66E6DCC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2139" y="1238726"/>
            <a:ext cx="398941" cy="31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54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CB03A1-B165-EB67-9E92-CE303633C84A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FA82752-3664-18A6-0513-6CBE8896AE12}"/>
              </a:ext>
            </a:extLst>
          </p:cNvPr>
          <p:cNvGrpSpPr/>
          <p:nvPr/>
        </p:nvGrpSpPr>
        <p:grpSpPr>
          <a:xfrm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4C52A29-CDEF-AA16-5AF5-09D49B50EB95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D65A630-BF53-5995-F41D-9D520F7BFEA0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0F1FC45-C2C3-145B-55E9-7AAA35BF76F0}"/>
              </a:ext>
            </a:extLst>
          </p:cNvPr>
          <p:cNvSpPr txBox="1"/>
          <p:nvPr/>
        </p:nvSpPr>
        <p:spPr>
          <a:xfrm>
            <a:off x="902777" y="143268"/>
            <a:ext cx="166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내용정리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F3F245-CBE6-F6F8-5FDF-B723BEF47876}"/>
              </a:ext>
            </a:extLst>
          </p:cNvPr>
          <p:cNvGrpSpPr/>
          <p:nvPr/>
        </p:nvGrpSpPr>
        <p:grpSpPr>
          <a:xfrm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>
              <a:extLst>
                <a:ext uri="{FF2B5EF4-FFF2-40B4-BE49-F238E27FC236}">
                  <a16:creationId xmlns:a16="http://schemas.microsoft.com/office/drawing/2014/main" id="{D0340AF5-12B0-2E54-0DCE-0E5AC5B2A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" name="Rectangle 1942">
              <a:extLst>
                <a:ext uri="{FF2B5EF4-FFF2-40B4-BE49-F238E27FC236}">
                  <a16:creationId xmlns:a16="http://schemas.microsoft.com/office/drawing/2014/main" id="{2780ED4F-279E-860E-454D-6DDA334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" name="Rectangle 1943">
              <a:extLst>
                <a:ext uri="{FF2B5EF4-FFF2-40B4-BE49-F238E27FC236}">
                  <a16:creationId xmlns:a16="http://schemas.microsoft.com/office/drawing/2014/main" id="{151B4995-1FE0-A8A2-216E-2ACD92078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6" name="Rectangle 1944">
              <a:extLst>
                <a:ext uri="{FF2B5EF4-FFF2-40B4-BE49-F238E27FC236}">
                  <a16:creationId xmlns:a16="http://schemas.microsoft.com/office/drawing/2014/main" id="{EEBEDEA8-F081-E1C0-4806-A3F7AB586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7" name="Rectangle 1945">
              <a:extLst>
                <a:ext uri="{FF2B5EF4-FFF2-40B4-BE49-F238E27FC236}">
                  <a16:creationId xmlns:a16="http://schemas.microsoft.com/office/drawing/2014/main" id="{2E65D7B4-E190-B703-57F8-66764407E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5C5B8A3-0A72-545E-A7FE-7E56F48B836C}"/>
              </a:ext>
            </a:extLst>
          </p:cNvPr>
          <p:cNvSpPr txBox="1"/>
          <p:nvPr/>
        </p:nvSpPr>
        <p:spPr>
          <a:xfrm>
            <a:off x="823089" y="1009876"/>
            <a:ext cx="10643981" cy="169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ea"/>
              <a:buAutoNum type="circleNumDbPlain" startAt="4"/>
            </a:pPr>
            <a:r>
              <a:rPr lang="ko-KR" altLang="en-US" sz="2400" b="0" i="0" u="none" strike="noStrike" baseline="0" dirty="0">
                <a:latin typeface="+mn-ea"/>
              </a:rPr>
              <a:t>다른 국가들도 추가하여 연도별 각 국가의 이산화탄소 배출량과 변화를 비교하기 위해 표에서 </a:t>
            </a:r>
            <a:r>
              <a:rPr lang="en-US" altLang="ko-KR" sz="2400" b="0" i="0" u="none" strike="noStrike" baseline="0" dirty="0">
                <a:latin typeface="+mn-ea"/>
              </a:rPr>
              <a:t>[‘</a:t>
            </a:r>
            <a:r>
              <a:rPr lang="ko-KR" altLang="en-US" sz="2400" b="0" i="0" u="none" strike="noStrike" baseline="0" dirty="0">
                <a:latin typeface="+mn-ea"/>
              </a:rPr>
              <a:t>미국’ 속성 이름 드래그</a:t>
            </a:r>
            <a:r>
              <a:rPr lang="en-US" altLang="ko-KR" sz="2400" b="0" i="0" u="none" strike="noStrike" baseline="0" dirty="0">
                <a:latin typeface="+mn-ea"/>
              </a:rPr>
              <a:t>]–[</a:t>
            </a:r>
            <a:r>
              <a:rPr lang="ko-KR" altLang="en-US" sz="2400" b="0" i="0" u="none" strike="noStrike" baseline="0" dirty="0">
                <a:latin typeface="+mn-ea"/>
              </a:rPr>
              <a:t>그래프 세로축</a:t>
            </a:r>
            <a:r>
              <a:rPr lang="en-US" altLang="ko-KR" sz="2400" b="0" i="0" u="none" strike="noStrike" baseline="0" dirty="0">
                <a:latin typeface="+mn-ea"/>
              </a:rPr>
              <a:t>]–[</a:t>
            </a:r>
            <a:r>
              <a:rPr lang="ko-KR" altLang="en-US" sz="2400" b="0" i="0" u="none" strike="noStrike" baseline="0" dirty="0">
                <a:latin typeface="+mn-ea"/>
              </a:rPr>
              <a:t>미국 속성 추가</a:t>
            </a:r>
            <a:r>
              <a:rPr lang="en-US" altLang="ko-KR" sz="2400" b="0" i="0" u="none" strike="noStrike" baseline="0" dirty="0">
                <a:latin typeface="+mn-ea"/>
              </a:rPr>
              <a:t>]</a:t>
            </a:r>
            <a:r>
              <a:rPr lang="ko-KR" altLang="en-US" sz="2400" b="0" i="0" u="none" strike="noStrike" baseline="0" dirty="0">
                <a:latin typeface="+mn-ea"/>
              </a:rPr>
              <a:t>로 미국 데이터를 추가할 수 있다</a:t>
            </a:r>
            <a:r>
              <a:rPr lang="en-US" altLang="ko-KR" sz="2400" b="0" i="0" u="none" strike="noStrike" baseline="0" dirty="0">
                <a:latin typeface="+mn-ea"/>
              </a:rPr>
              <a:t>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E9E145-D604-1659-D574-62BB1A2DDCC3}"/>
              </a:ext>
            </a:extLst>
          </p:cNvPr>
          <p:cNvSpPr txBox="1"/>
          <p:nvPr/>
        </p:nvSpPr>
        <p:spPr>
          <a:xfrm>
            <a:off x="2150076" y="6030437"/>
            <a:ext cx="53957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u="none" strike="noStrike" baseline="0" dirty="0">
                <a:latin typeface="+mn-ea"/>
              </a:rPr>
              <a:t>▲국가별 이산화탄소 배출량 비교 그래프</a:t>
            </a:r>
            <a:endParaRPr lang="ko-KR" altLang="en-US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3F89CD-0E5F-03A7-FBF2-8AB0CE187663}"/>
              </a:ext>
            </a:extLst>
          </p:cNvPr>
          <p:cNvSpPr txBox="1"/>
          <p:nvPr/>
        </p:nvSpPr>
        <p:spPr>
          <a:xfrm>
            <a:off x="8130746" y="3324567"/>
            <a:ext cx="3871784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800" b="0" i="0" u="none" strike="noStrike" baseline="0" dirty="0">
                <a:solidFill>
                  <a:schemeClr val="accent5"/>
                </a:solidFill>
                <a:latin typeface="+mn-ea"/>
              </a:rPr>
              <a:t>일본</a:t>
            </a:r>
            <a:r>
              <a:rPr lang="en-US" altLang="ko-KR" sz="1800" b="0" i="0" u="none" strike="noStrike" baseline="0" dirty="0">
                <a:solidFill>
                  <a:schemeClr val="accent5"/>
                </a:solidFill>
                <a:latin typeface="+mn-ea"/>
              </a:rPr>
              <a:t>, </a:t>
            </a:r>
            <a:r>
              <a:rPr lang="ko-KR" altLang="en-US" sz="1800" b="0" i="0" u="none" strike="noStrike" baseline="0" dirty="0">
                <a:solidFill>
                  <a:schemeClr val="accent5"/>
                </a:solidFill>
                <a:latin typeface="+mn-ea"/>
              </a:rPr>
              <a:t>오스트레일리아도 각각 추가하면 다음과 같이 국가별로 이산화탄소 배출량을 비교할 수 있도록 데이터의 변화가 각각</a:t>
            </a:r>
          </a:p>
          <a:p>
            <a:pPr algn="l">
              <a:lnSpc>
                <a:spcPct val="150000"/>
              </a:lnSpc>
            </a:pPr>
            <a:r>
              <a:rPr lang="ko-KR" altLang="en-US" sz="1800" b="0" i="0" u="none" strike="noStrike" baseline="0" dirty="0">
                <a:solidFill>
                  <a:schemeClr val="accent5"/>
                </a:solidFill>
                <a:latin typeface="+mn-ea"/>
              </a:rPr>
              <a:t>표시된다</a:t>
            </a:r>
            <a:r>
              <a:rPr lang="en-US" altLang="ko-KR" sz="1800" b="0" i="0" u="none" strike="noStrike" baseline="0" dirty="0">
                <a:solidFill>
                  <a:schemeClr val="accent5"/>
                </a:solidFill>
                <a:latin typeface="+mn-ea"/>
              </a:rPr>
              <a:t>.</a:t>
            </a:r>
            <a:r>
              <a:rPr lang="ko-KR" altLang="en-US" sz="1800" b="0" i="0" u="none" strike="noStrike" baseline="0" dirty="0">
                <a:solidFill>
                  <a:schemeClr val="accent5"/>
                </a:solidFill>
                <a:latin typeface="+mn-ea"/>
              </a:rPr>
              <a:t> </a:t>
            </a:r>
            <a:endParaRPr lang="ko-KR" altLang="en-US" sz="4800" dirty="0">
              <a:solidFill>
                <a:schemeClr val="accent5"/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825D58-369D-2333-A63A-EBA42E5F6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288" y="2703929"/>
            <a:ext cx="6436848" cy="314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92686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CB03A1-B165-EB67-9E92-CE303633C84A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FA82752-3664-18A6-0513-6CBE8896AE12}"/>
              </a:ext>
            </a:extLst>
          </p:cNvPr>
          <p:cNvGrpSpPr/>
          <p:nvPr/>
        </p:nvGrpSpPr>
        <p:grpSpPr>
          <a:xfrm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4C52A29-CDEF-AA16-5AF5-09D49B50EB95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D65A630-BF53-5995-F41D-9D520F7BFEA0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0F1FC45-C2C3-145B-55E9-7AAA35BF76F0}"/>
              </a:ext>
            </a:extLst>
          </p:cNvPr>
          <p:cNvSpPr txBox="1"/>
          <p:nvPr/>
        </p:nvSpPr>
        <p:spPr>
          <a:xfrm>
            <a:off x="902777" y="143268"/>
            <a:ext cx="166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내용정리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F3F245-CBE6-F6F8-5FDF-B723BEF47876}"/>
              </a:ext>
            </a:extLst>
          </p:cNvPr>
          <p:cNvGrpSpPr/>
          <p:nvPr/>
        </p:nvGrpSpPr>
        <p:grpSpPr>
          <a:xfrm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>
              <a:extLst>
                <a:ext uri="{FF2B5EF4-FFF2-40B4-BE49-F238E27FC236}">
                  <a16:creationId xmlns:a16="http://schemas.microsoft.com/office/drawing/2014/main" id="{D0340AF5-12B0-2E54-0DCE-0E5AC5B2A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" name="Rectangle 1942">
              <a:extLst>
                <a:ext uri="{FF2B5EF4-FFF2-40B4-BE49-F238E27FC236}">
                  <a16:creationId xmlns:a16="http://schemas.microsoft.com/office/drawing/2014/main" id="{2780ED4F-279E-860E-454D-6DDA334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" name="Rectangle 1943">
              <a:extLst>
                <a:ext uri="{FF2B5EF4-FFF2-40B4-BE49-F238E27FC236}">
                  <a16:creationId xmlns:a16="http://schemas.microsoft.com/office/drawing/2014/main" id="{151B4995-1FE0-A8A2-216E-2ACD92078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6" name="Rectangle 1944">
              <a:extLst>
                <a:ext uri="{FF2B5EF4-FFF2-40B4-BE49-F238E27FC236}">
                  <a16:creationId xmlns:a16="http://schemas.microsoft.com/office/drawing/2014/main" id="{EEBEDEA8-F081-E1C0-4806-A3F7AB586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7" name="Rectangle 1945">
              <a:extLst>
                <a:ext uri="{FF2B5EF4-FFF2-40B4-BE49-F238E27FC236}">
                  <a16:creationId xmlns:a16="http://schemas.microsoft.com/office/drawing/2014/main" id="{2E65D7B4-E190-B703-57F8-66764407E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13595" y="1041991"/>
            <a:ext cx="10687108" cy="622784"/>
          </a:xfrm>
          <a:prstGeom prst="rect">
            <a:avLst/>
          </a:prstGeom>
          <a:noFill/>
        </p:spPr>
        <p:txBody>
          <a:bodyPr wrap="square" lIns="72000" tIns="36000" rIns="0" bIns="36000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ko-KR" altLang="en-US" sz="2400" b="1" spc="-150">
                <a:solidFill>
                  <a:prstClr val="black"/>
                </a:solidFill>
                <a:latin typeface="+mn-ea"/>
              </a:rPr>
              <a:t>⑷  </a:t>
            </a:r>
            <a:r>
              <a:rPr lang="ko-KR" altLang="en-US" sz="2400" b="1" spc="-150">
                <a:solidFill>
                  <a:srgbClr val="ff0000"/>
                </a:solidFill>
                <a:latin typeface="+mn-ea"/>
              </a:rPr>
              <a:t>데이터 의미 해석하기</a:t>
            </a:r>
            <a:endParaRPr lang="ko-KR" altLang="en-US" sz="2400" b="1" spc="-15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C5B8A3-0A72-545E-A7FE-7E56F48B836C}"/>
              </a:ext>
            </a:extLst>
          </p:cNvPr>
          <p:cNvSpPr txBox="1"/>
          <p:nvPr/>
        </p:nvSpPr>
        <p:spPr>
          <a:xfrm>
            <a:off x="999596" y="4447078"/>
            <a:ext cx="10626395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400" b="0" i="0" u="none" strike="noStrike" baseline="0">
                <a:latin typeface="+mn-ea"/>
              </a:rPr>
              <a:t>       데이터를 </a:t>
            </a:r>
            <a:r>
              <a:rPr lang="ko-KR" altLang="en-US" sz="2400" b="0" i="0" u="none" strike="noStrike" baseline="0" dirty="0">
                <a:latin typeface="+mn-ea"/>
              </a:rPr>
              <a:t>수집하고 데이터 간의 관계를 파악하여 의미를 해석하는 데이터 분석 과정을 적용하면 다양하고 유용한 정보를 얻을 수 있다</a:t>
            </a:r>
            <a:r>
              <a:rPr lang="en-US" altLang="ko-KR" sz="2400" b="0" i="0" u="none" strike="noStrike" baseline="0" dirty="0">
                <a:latin typeface="+mn-ea"/>
              </a:rPr>
              <a:t>.</a:t>
            </a:r>
            <a:endParaRPr lang="ko-KR" altLang="en-US" sz="4800" dirty="0">
              <a:latin typeface="+mn-ea"/>
            </a:endParaRPr>
          </a:p>
        </p:txBody>
      </p:sp>
      <p:sp>
        <p:nvSpPr>
          <p:cNvPr id="3" name="사각형: 둥근 모서리 2"/>
          <p:cNvSpPr/>
          <p:nvPr/>
        </p:nvSpPr>
        <p:spPr>
          <a:xfrm>
            <a:off x="999596" y="1787610"/>
            <a:ext cx="10401107" cy="2659467"/>
          </a:xfrm>
          <a:prstGeom prst="roundRect">
            <a:avLst>
              <a:gd name="adj" fmla="val 14499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l">
              <a:lnSpc>
                <a:spcPct val="150000"/>
              </a:lnSpc>
              <a:defRPr/>
            </a:pPr>
            <a:r>
              <a:rPr lang="ko-KR" altLang="en-US" sz="2400" b="0" i="0" u="none" strike="noStrike" baseline="0">
                <a:solidFill>
                  <a:schemeClr val="tx1"/>
                </a:solidFill>
                <a:latin typeface="+mn-ea"/>
              </a:rPr>
              <a:t>각 국가의 연도별 이산화탄소 배출량을 </a:t>
            </a:r>
            <a:r>
              <a:rPr lang="en-US" altLang="ko-KR" sz="2400" b="0" i="0" u="none" strike="noStrike" baseline="0">
                <a:solidFill>
                  <a:schemeClr val="tx1"/>
                </a:solidFill>
                <a:latin typeface="+mn-ea"/>
              </a:rPr>
              <a:t>2016</a:t>
            </a:r>
            <a:r>
              <a:rPr lang="ko-KR" altLang="en-US" sz="2400" b="0" i="0" u="none" strike="noStrike" baseline="0">
                <a:solidFill>
                  <a:schemeClr val="tx1"/>
                </a:solidFill>
                <a:latin typeface="+mn-ea"/>
              </a:rPr>
              <a:t>년부터 </a:t>
            </a:r>
            <a:r>
              <a:rPr lang="en-US" altLang="ko-KR" sz="2400" b="0" i="0" u="none" strike="noStrike" baseline="0">
                <a:solidFill>
                  <a:schemeClr val="tx1"/>
                </a:solidFill>
                <a:latin typeface="+mn-ea"/>
              </a:rPr>
              <a:t>2018</a:t>
            </a:r>
            <a:r>
              <a:rPr lang="ko-KR" altLang="en-US" sz="2400" b="0" i="0" u="none" strike="noStrike" baseline="0">
                <a:solidFill>
                  <a:schemeClr val="tx1"/>
                </a:solidFill>
                <a:latin typeface="+mn-ea"/>
              </a:rPr>
              <a:t>년까지와 </a:t>
            </a:r>
            <a:r>
              <a:rPr lang="en-US" altLang="ko-KR" sz="2400" b="0" i="0" u="none" strike="noStrike" baseline="0">
                <a:solidFill>
                  <a:schemeClr val="tx1"/>
                </a:solidFill>
                <a:latin typeface="+mn-ea"/>
              </a:rPr>
              <a:t>2018</a:t>
            </a:r>
            <a:r>
              <a:rPr lang="ko-KR" altLang="en-US" sz="2400" b="0" i="0" u="none" strike="noStrike" baseline="0">
                <a:solidFill>
                  <a:schemeClr val="tx1"/>
                </a:solidFill>
                <a:latin typeface="+mn-ea"/>
              </a:rPr>
              <a:t>년부터 </a:t>
            </a:r>
            <a:r>
              <a:rPr lang="en-US" altLang="ko-KR" sz="2400" b="0" i="0" u="none" strike="noStrike" baseline="0">
                <a:solidFill>
                  <a:schemeClr val="tx1"/>
                </a:solidFill>
                <a:latin typeface="+mn-ea"/>
              </a:rPr>
              <a:t>2019</a:t>
            </a:r>
            <a:r>
              <a:rPr lang="ko-KR" altLang="en-US" sz="2400" b="0" i="0" u="none" strike="noStrike" baseline="0">
                <a:solidFill>
                  <a:schemeClr val="tx1"/>
                </a:solidFill>
                <a:latin typeface="+mn-ea"/>
              </a:rPr>
              <a:t>년까지로 나누어 비교하면 대체로 이산화탄소 배출량이 줄어든 것을 알 수 있다</a:t>
            </a:r>
            <a:r>
              <a:rPr lang="en-US" altLang="ko-KR" sz="2400" b="0" i="0" u="none" strike="noStrike" baseline="0">
                <a:solidFill>
                  <a:schemeClr val="tx1"/>
                </a:solidFill>
                <a:latin typeface="+mn-ea"/>
              </a:rPr>
              <a:t>. </a:t>
            </a:r>
            <a:r>
              <a:rPr lang="ko-KR" altLang="en-US" sz="2400" b="0" i="0" u="none" strike="noStrike" baseline="0">
                <a:solidFill>
                  <a:schemeClr val="tx1"/>
                </a:solidFill>
                <a:latin typeface="+mn-ea"/>
              </a:rPr>
              <a:t>이는 </a:t>
            </a:r>
            <a:r>
              <a:rPr lang="ko-KR" altLang="en-US" sz="2400" b="1" i="0" u="none" strike="noStrike" baseline="0">
                <a:solidFill>
                  <a:srgbClr val="ff0000"/>
                </a:solidFill>
                <a:latin typeface="+mn-ea"/>
              </a:rPr>
              <a:t>여러 국가가 이산화탄소 배출량을 조절하여 점차 줄이고 있다고 해석할 수 있다</a:t>
            </a:r>
            <a:r>
              <a:rPr lang="en-US" altLang="ko-KR" sz="2400" b="1" i="0" u="none" strike="noStrike" baseline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2400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5364BA08-8CEC-0482-BFEC-3D4CBE6161B7}"/>
              </a:ext>
            </a:extLst>
          </p:cNvPr>
          <p:cNvSpPr/>
          <p:nvPr/>
        </p:nvSpPr>
        <p:spPr>
          <a:xfrm rot="16200000">
            <a:off x="1373234" y="4591626"/>
            <a:ext cx="337751" cy="387178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8695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44688B4-1505-9582-EA4A-95D0849E511D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30D2056-5B7B-1C08-E8F4-F00163BBFDC3}"/>
              </a:ext>
            </a:extLst>
          </p:cNvPr>
          <p:cNvGrpSpPr/>
          <p:nvPr/>
        </p:nvGrpSpPr>
        <p:grpSpPr>
          <a:xfrm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0B0358C-2B30-2C34-FA96-CC827DB25205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9240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CD7FC87-FEA7-1E07-E397-9ECA9177C937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C6767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533B701-314B-3394-77D4-C5589F3EEEC5}"/>
              </a:ext>
            </a:extLst>
          </p:cNvPr>
          <p:cNvSpPr txBox="1"/>
          <p:nvPr/>
        </p:nvSpPr>
        <p:spPr>
          <a:xfrm>
            <a:off x="902777" y="143268"/>
            <a:ext cx="166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해 보기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E6486E-B366-BECF-29B5-EE32DED680F8}"/>
              </a:ext>
            </a:extLst>
          </p:cNvPr>
          <p:cNvGrpSpPr/>
          <p:nvPr/>
        </p:nvGrpSpPr>
        <p:grpSpPr>
          <a:xfrm>
            <a:off x="522618" y="224525"/>
            <a:ext cx="380159" cy="342143"/>
            <a:chOff x="712788" y="4084638"/>
            <a:chExt cx="508000" cy="457200"/>
          </a:xfrm>
          <a:solidFill>
            <a:schemeClr val="bg1"/>
          </a:solidFill>
        </p:grpSpPr>
        <p:sp>
          <p:nvSpPr>
            <p:cNvPr id="18" name="Freeform 1853">
              <a:extLst>
                <a:ext uri="{FF2B5EF4-FFF2-40B4-BE49-F238E27FC236}">
                  <a16:creationId xmlns:a16="http://schemas.microsoft.com/office/drawing/2014/main" id="{AE39FDEA-4039-2157-B0AC-0CC817431E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788" y="4084638"/>
              <a:ext cx="508000" cy="415925"/>
            </a:xfrm>
            <a:custGeom>
              <a:avLst/>
              <a:gdLst>
                <a:gd name="T0" fmla="*/ 320 w 320"/>
                <a:gd name="T1" fmla="*/ 220 h 262"/>
                <a:gd name="T2" fmla="*/ 320 w 320"/>
                <a:gd name="T3" fmla="*/ 26 h 262"/>
                <a:gd name="T4" fmla="*/ 320 w 320"/>
                <a:gd name="T5" fmla="*/ 26 h 262"/>
                <a:gd name="T6" fmla="*/ 318 w 320"/>
                <a:gd name="T7" fmla="*/ 16 h 262"/>
                <a:gd name="T8" fmla="*/ 312 w 320"/>
                <a:gd name="T9" fmla="*/ 8 h 262"/>
                <a:gd name="T10" fmla="*/ 304 w 320"/>
                <a:gd name="T11" fmla="*/ 2 h 262"/>
                <a:gd name="T12" fmla="*/ 294 w 320"/>
                <a:gd name="T13" fmla="*/ 0 h 262"/>
                <a:gd name="T14" fmla="*/ 26 w 320"/>
                <a:gd name="T15" fmla="*/ 0 h 262"/>
                <a:gd name="T16" fmla="*/ 26 w 320"/>
                <a:gd name="T17" fmla="*/ 0 h 262"/>
                <a:gd name="T18" fmla="*/ 16 w 320"/>
                <a:gd name="T19" fmla="*/ 2 h 262"/>
                <a:gd name="T20" fmla="*/ 8 w 320"/>
                <a:gd name="T21" fmla="*/ 8 h 262"/>
                <a:gd name="T22" fmla="*/ 2 w 320"/>
                <a:gd name="T23" fmla="*/ 16 h 262"/>
                <a:gd name="T24" fmla="*/ 0 w 320"/>
                <a:gd name="T25" fmla="*/ 26 h 262"/>
                <a:gd name="T26" fmla="*/ 0 w 320"/>
                <a:gd name="T27" fmla="*/ 220 h 262"/>
                <a:gd name="T28" fmla="*/ 0 w 320"/>
                <a:gd name="T29" fmla="*/ 220 h 262"/>
                <a:gd name="T30" fmla="*/ 2 w 320"/>
                <a:gd name="T31" fmla="*/ 230 h 262"/>
                <a:gd name="T32" fmla="*/ 8 w 320"/>
                <a:gd name="T33" fmla="*/ 238 h 262"/>
                <a:gd name="T34" fmla="*/ 16 w 320"/>
                <a:gd name="T35" fmla="*/ 242 h 262"/>
                <a:gd name="T36" fmla="*/ 26 w 320"/>
                <a:gd name="T37" fmla="*/ 244 h 262"/>
                <a:gd name="T38" fmla="*/ 96 w 320"/>
                <a:gd name="T39" fmla="*/ 244 h 262"/>
                <a:gd name="T40" fmla="*/ 96 w 320"/>
                <a:gd name="T41" fmla="*/ 262 h 262"/>
                <a:gd name="T42" fmla="*/ 224 w 320"/>
                <a:gd name="T43" fmla="*/ 262 h 262"/>
                <a:gd name="T44" fmla="*/ 224 w 320"/>
                <a:gd name="T45" fmla="*/ 244 h 262"/>
                <a:gd name="T46" fmla="*/ 294 w 320"/>
                <a:gd name="T47" fmla="*/ 244 h 262"/>
                <a:gd name="T48" fmla="*/ 294 w 320"/>
                <a:gd name="T49" fmla="*/ 244 h 262"/>
                <a:gd name="T50" fmla="*/ 304 w 320"/>
                <a:gd name="T51" fmla="*/ 242 h 262"/>
                <a:gd name="T52" fmla="*/ 312 w 320"/>
                <a:gd name="T53" fmla="*/ 238 h 262"/>
                <a:gd name="T54" fmla="*/ 318 w 320"/>
                <a:gd name="T55" fmla="*/ 230 h 262"/>
                <a:gd name="T56" fmla="*/ 320 w 320"/>
                <a:gd name="T57" fmla="*/ 220 h 262"/>
                <a:gd name="T58" fmla="*/ 320 w 320"/>
                <a:gd name="T59" fmla="*/ 220 h 262"/>
                <a:gd name="T60" fmla="*/ 292 w 320"/>
                <a:gd name="T61" fmla="*/ 216 h 262"/>
                <a:gd name="T62" fmla="*/ 28 w 320"/>
                <a:gd name="T63" fmla="*/ 216 h 262"/>
                <a:gd name="T64" fmla="*/ 28 w 320"/>
                <a:gd name="T65" fmla="*/ 30 h 262"/>
                <a:gd name="T66" fmla="*/ 292 w 320"/>
                <a:gd name="T67" fmla="*/ 30 h 262"/>
                <a:gd name="T68" fmla="*/ 292 w 320"/>
                <a:gd name="T69" fmla="*/ 21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0" h="262">
                  <a:moveTo>
                    <a:pt x="320" y="220"/>
                  </a:moveTo>
                  <a:lnTo>
                    <a:pt x="320" y="26"/>
                  </a:lnTo>
                  <a:lnTo>
                    <a:pt x="320" y="26"/>
                  </a:lnTo>
                  <a:lnTo>
                    <a:pt x="318" y="16"/>
                  </a:lnTo>
                  <a:lnTo>
                    <a:pt x="312" y="8"/>
                  </a:lnTo>
                  <a:lnTo>
                    <a:pt x="304" y="2"/>
                  </a:lnTo>
                  <a:lnTo>
                    <a:pt x="294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220"/>
                  </a:lnTo>
                  <a:lnTo>
                    <a:pt x="0" y="220"/>
                  </a:lnTo>
                  <a:lnTo>
                    <a:pt x="2" y="230"/>
                  </a:lnTo>
                  <a:lnTo>
                    <a:pt x="8" y="238"/>
                  </a:lnTo>
                  <a:lnTo>
                    <a:pt x="16" y="242"/>
                  </a:lnTo>
                  <a:lnTo>
                    <a:pt x="26" y="244"/>
                  </a:lnTo>
                  <a:lnTo>
                    <a:pt x="96" y="244"/>
                  </a:lnTo>
                  <a:lnTo>
                    <a:pt x="96" y="262"/>
                  </a:lnTo>
                  <a:lnTo>
                    <a:pt x="224" y="262"/>
                  </a:lnTo>
                  <a:lnTo>
                    <a:pt x="224" y="244"/>
                  </a:lnTo>
                  <a:lnTo>
                    <a:pt x="294" y="244"/>
                  </a:lnTo>
                  <a:lnTo>
                    <a:pt x="294" y="244"/>
                  </a:lnTo>
                  <a:lnTo>
                    <a:pt x="304" y="242"/>
                  </a:lnTo>
                  <a:lnTo>
                    <a:pt x="312" y="238"/>
                  </a:lnTo>
                  <a:lnTo>
                    <a:pt x="318" y="230"/>
                  </a:lnTo>
                  <a:lnTo>
                    <a:pt x="320" y="220"/>
                  </a:lnTo>
                  <a:lnTo>
                    <a:pt x="320" y="220"/>
                  </a:lnTo>
                  <a:close/>
                  <a:moveTo>
                    <a:pt x="292" y="216"/>
                  </a:moveTo>
                  <a:lnTo>
                    <a:pt x="28" y="216"/>
                  </a:lnTo>
                  <a:lnTo>
                    <a:pt x="28" y="30"/>
                  </a:lnTo>
                  <a:lnTo>
                    <a:pt x="292" y="30"/>
                  </a:lnTo>
                  <a:lnTo>
                    <a:pt x="292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9" name="Rectangle 1854">
              <a:extLst>
                <a:ext uri="{FF2B5EF4-FFF2-40B4-BE49-F238E27FC236}">
                  <a16:creationId xmlns:a16="http://schemas.microsoft.com/office/drawing/2014/main" id="{6755F9EB-E428-2F79-8D21-0C3D43BB1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738" y="4516438"/>
              <a:ext cx="292100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0" name="Rectangle 1855">
              <a:extLst>
                <a:ext uri="{FF2B5EF4-FFF2-40B4-BE49-F238E27FC236}">
                  <a16:creationId xmlns:a16="http://schemas.microsoft.com/office/drawing/2014/main" id="{C0F974B1-302F-4E46-C4B9-30F52D1CB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8" y="4211638"/>
              <a:ext cx="44450" cy="180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7" name="Rectangle 1856">
              <a:extLst>
                <a:ext uri="{FF2B5EF4-FFF2-40B4-BE49-F238E27FC236}">
                  <a16:creationId xmlns:a16="http://schemas.microsoft.com/office/drawing/2014/main" id="{535DA7EE-02A8-1939-CA56-ACFAAE387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563" y="4256088"/>
              <a:ext cx="44450" cy="136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8" name="Rectangle 1857">
              <a:extLst>
                <a:ext uri="{FF2B5EF4-FFF2-40B4-BE49-F238E27FC236}">
                  <a16:creationId xmlns:a16="http://schemas.microsoft.com/office/drawing/2014/main" id="{0D69FDFA-71B2-2BC8-282A-552B7B884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188" y="4303713"/>
              <a:ext cx="44450" cy="88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68483" y="1231932"/>
            <a:ext cx="10526109" cy="1180699"/>
          </a:xfrm>
          <a:prstGeom prst="rect">
            <a:avLst/>
          </a:prstGeom>
          <a:noFill/>
        </p:spPr>
        <p:txBody>
          <a:bodyPr wrap="square" lIns="72000" tIns="36000" rIns="0" bIns="36000">
            <a:spAutoFit/>
          </a:bodyPr>
          <a:lstStyle/>
          <a:p>
            <a:pPr algn="l"/>
            <a:r>
              <a:rPr lang="ko-KR" altLang="en-US" sz="2400" b="1" dirty="0">
                <a:latin typeface="+mn-ea"/>
              </a:rPr>
              <a:t>다음의 표와 그래프를 참고하여 내가 좋아하는 음식의 물가가 지난 </a:t>
            </a:r>
            <a:r>
              <a:rPr lang="en-US" altLang="ko-KR" sz="2400" b="1" dirty="0">
                <a:latin typeface="+mn-ea"/>
              </a:rPr>
              <a:t>10</a:t>
            </a:r>
            <a:r>
              <a:rPr lang="ko-KR" altLang="en-US" sz="2400" b="1" dirty="0">
                <a:latin typeface="+mn-ea"/>
              </a:rPr>
              <a:t>년 동안 어떻게 변화하였는지 알아보자</a:t>
            </a:r>
            <a:r>
              <a:rPr lang="en-US" altLang="ko-KR" sz="2400" b="1" dirty="0">
                <a:latin typeface="+mn-ea"/>
              </a:rPr>
              <a:t>. </a:t>
            </a:r>
            <a:r>
              <a:rPr lang="ko-KR" altLang="en-US" sz="2400" b="1" dirty="0">
                <a:latin typeface="+mn-ea"/>
              </a:rPr>
              <a:t>또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다른 음식과 비교하여 연도별 변화 추이가 </a:t>
            </a:r>
            <a:r>
              <a:rPr lang="ko-KR" altLang="en-US" sz="2400" b="1" dirty="0" err="1">
                <a:latin typeface="+mn-ea"/>
              </a:rPr>
              <a:t>어떠한지</a:t>
            </a:r>
            <a:r>
              <a:rPr lang="ko-KR" altLang="en-US" sz="2400" b="1" dirty="0">
                <a:latin typeface="+mn-ea"/>
              </a:rPr>
              <a:t> 분석해 보자</a:t>
            </a:r>
            <a:r>
              <a:rPr lang="en-US" altLang="ko-KR" sz="2400" b="1" dirty="0">
                <a:latin typeface="+mn-ea"/>
              </a:rPr>
              <a:t>.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2D5012B-8155-EF06-8137-5B246D882E9B}"/>
              </a:ext>
            </a:extLst>
          </p:cNvPr>
          <p:cNvSpPr/>
          <p:nvPr/>
        </p:nvSpPr>
        <p:spPr>
          <a:xfrm>
            <a:off x="10643189" y="267675"/>
            <a:ext cx="796212" cy="2985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모둠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1C4E8C-4FA6-A38B-5651-DC79F628F4F5}"/>
              </a:ext>
            </a:extLst>
          </p:cNvPr>
          <p:cNvSpPr txBox="1"/>
          <p:nvPr/>
        </p:nvSpPr>
        <p:spPr>
          <a:xfrm>
            <a:off x="3062827" y="454997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경제 분야 데이터 </a:t>
            </a:r>
            <a:r>
              <a:rPr lang="ko-KR" altLang="en-US" b="1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수집ㆍ분석하기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2DBB161-D6C7-FD86-E329-8F3B2C1B0F56}"/>
              </a:ext>
            </a:extLst>
          </p:cNvPr>
          <p:cNvSpPr/>
          <p:nvPr/>
        </p:nvSpPr>
        <p:spPr>
          <a:xfrm>
            <a:off x="9752110" y="267675"/>
            <a:ext cx="796212" cy="2985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토의</a:t>
            </a: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A626C41C-5BCF-4BF7-2D58-A98C78132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682" y="1304969"/>
            <a:ext cx="248595" cy="248595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8FBC164-ECC0-7532-A185-D15B631FB99E}"/>
              </a:ext>
            </a:extLst>
          </p:cNvPr>
          <p:cNvSpPr/>
          <p:nvPr/>
        </p:nvSpPr>
        <p:spPr>
          <a:xfrm>
            <a:off x="8856778" y="254623"/>
            <a:ext cx="796212" cy="2985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탐구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159C0EE-F1DE-3D3D-53CF-F1458FD91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5698" y="2548384"/>
            <a:ext cx="9492532" cy="353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591247"/>
      </p:ext>
    </p:extLst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44688B4-1505-9582-EA4A-95D0849E511D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30D2056-5B7B-1C08-E8F4-F00163BBFDC3}"/>
              </a:ext>
            </a:extLst>
          </p:cNvPr>
          <p:cNvGrpSpPr/>
          <p:nvPr/>
        </p:nvGrpSpPr>
        <p:grpSpPr>
          <a:xfrm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0B0358C-2B30-2C34-FA96-CC827DB25205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9240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CD7FC87-FEA7-1E07-E397-9ECA9177C937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C6767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533B701-314B-3394-77D4-C5589F3EEEC5}"/>
              </a:ext>
            </a:extLst>
          </p:cNvPr>
          <p:cNvSpPr txBox="1"/>
          <p:nvPr/>
        </p:nvSpPr>
        <p:spPr>
          <a:xfrm>
            <a:off x="902777" y="143268"/>
            <a:ext cx="166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해 보기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E6486E-B366-BECF-29B5-EE32DED680F8}"/>
              </a:ext>
            </a:extLst>
          </p:cNvPr>
          <p:cNvGrpSpPr/>
          <p:nvPr/>
        </p:nvGrpSpPr>
        <p:grpSpPr>
          <a:xfrm>
            <a:off x="522618" y="224525"/>
            <a:ext cx="380159" cy="342143"/>
            <a:chOff x="712788" y="4084638"/>
            <a:chExt cx="508000" cy="457200"/>
          </a:xfrm>
          <a:solidFill>
            <a:schemeClr val="bg1"/>
          </a:solidFill>
        </p:grpSpPr>
        <p:sp>
          <p:nvSpPr>
            <p:cNvPr id="18" name="Freeform 1853">
              <a:extLst>
                <a:ext uri="{FF2B5EF4-FFF2-40B4-BE49-F238E27FC236}">
                  <a16:creationId xmlns:a16="http://schemas.microsoft.com/office/drawing/2014/main" id="{AE39FDEA-4039-2157-B0AC-0CC817431E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788" y="4084638"/>
              <a:ext cx="508000" cy="415925"/>
            </a:xfrm>
            <a:custGeom>
              <a:avLst/>
              <a:gdLst>
                <a:gd name="T0" fmla="*/ 320 w 320"/>
                <a:gd name="T1" fmla="*/ 220 h 262"/>
                <a:gd name="T2" fmla="*/ 320 w 320"/>
                <a:gd name="T3" fmla="*/ 26 h 262"/>
                <a:gd name="T4" fmla="*/ 320 w 320"/>
                <a:gd name="T5" fmla="*/ 26 h 262"/>
                <a:gd name="T6" fmla="*/ 318 w 320"/>
                <a:gd name="T7" fmla="*/ 16 h 262"/>
                <a:gd name="T8" fmla="*/ 312 w 320"/>
                <a:gd name="T9" fmla="*/ 8 h 262"/>
                <a:gd name="T10" fmla="*/ 304 w 320"/>
                <a:gd name="T11" fmla="*/ 2 h 262"/>
                <a:gd name="T12" fmla="*/ 294 w 320"/>
                <a:gd name="T13" fmla="*/ 0 h 262"/>
                <a:gd name="T14" fmla="*/ 26 w 320"/>
                <a:gd name="T15" fmla="*/ 0 h 262"/>
                <a:gd name="T16" fmla="*/ 26 w 320"/>
                <a:gd name="T17" fmla="*/ 0 h 262"/>
                <a:gd name="T18" fmla="*/ 16 w 320"/>
                <a:gd name="T19" fmla="*/ 2 h 262"/>
                <a:gd name="T20" fmla="*/ 8 w 320"/>
                <a:gd name="T21" fmla="*/ 8 h 262"/>
                <a:gd name="T22" fmla="*/ 2 w 320"/>
                <a:gd name="T23" fmla="*/ 16 h 262"/>
                <a:gd name="T24" fmla="*/ 0 w 320"/>
                <a:gd name="T25" fmla="*/ 26 h 262"/>
                <a:gd name="T26" fmla="*/ 0 w 320"/>
                <a:gd name="T27" fmla="*/ 220 h 262"/>
                <a:gd name="T28" fmla="*/ 0 w 320"/>
                <a:gd name="T29" fmla="*/ 220 h 262"/>
                <a:gd name="T30" fmla="*/ 2 w 320"/>
                <a:gd name="T31" fmla="*/ 230 h 262"/>
                <a:gd name="T32" fmla="*/ 8 w 320"/>
                <a:gd name="T33" fmla="*/ 238 h 262"/>
                <a:gd name="T34" fmla="*/ 16 w 320"/>
                <a:gd name="T35" fmla="*/ 242 h 262"/>
                <a:gd name="T36" fmla="*/ 26 w 320"/>
                <a:gd name="T37" fmla="*/ 244 h 262"/>
                <a:gd name="T38" fmla="*/ 96 w 320"/>
                <a:gd name="T39" fmla="*/ 244 h 262"/>
                <a:gd name="T40" fmla="*/ 96 w 320"/>
                <a:gd name="T41" fmla="*/ 262 h 262"/>
                <a:gd name="T42" fmla="*/ 224 w 320"/>
                <a:gd name="T43" fmla="*/ 262 h 262"/>
                <a:gd name="T44" fmla="*/ 224 w 320"/>
                <a:gd name="T45" fmla="*/ 244 h 262"/>
                <a:gd name="T46" fmla="*/ 294 w 320"/>
                <a:gd name="T47" fmla="*/ 244 h 262"/>
                <a:gd name="T48" fmla="*/ 294 w 320"/>
                <a:gd name="T49" fmla="*/ 244 h 262"/>
                <a:gd name="T50" fmla="*/ 304 w 320"/>
                <a:gd name="T51" fmla="*/ 242 h 262"/>
                <a:gd name="T52" fmla="*/ 312 w 320"/>
                <a:gd name="T53" fmla="*/ 238 h 262"/>
                <a:gd name="T54" fmla="*/ 318 w 320"/>
                <a:gd name="T55" fmla="*/ 230 h 262"/>
                <a:gd name="T56" fmla="*/ 320 w 320"/>
                <a:gd name="T57" fmla="*/ 220 h 262"/>
                <a:gd name="T58" fmla="*/ 320 w 320"/>
                <a:gd name="T59" fmla="*/ 220 h 262"/>
                <a:gd name="T60" fmla="*/ 292 w 320"/>
                <a:gd name="T61" fmla="*/ 216 h 262"/>
                <a:gd name="T62" fmla="*/ 28 w 320"/>
                <a:gd name="T63" fmla="*/ 216 h 262"/>
                <a:gd name="T64" fmla="*/ 28 w 320"/>
                <a:gd name="T65" fmla="*/ 30 h 262"/>
                <a:gd name="T66" fmla="*/ 292 w 320"/>
                <a:gd name="T67" fmla="*/ 30 h 262"/>
                <a:gd name="T68" fmla="*/ 292 w 320"/>
                <a:gd name="T69" fmla="*/ 21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0" h="262">
                  <a:moveTo>
                    <a:pt x="320" y="220"/>
                  </a:moveTo>
                  <a:lnTo>
                    <a:pt x="320" y="26"/>
                  </a:lnTo>
                  <a:lnTo>
                    <a:pt x="320" y="26"/>
                  </a:lnTo>
                  <a:lnTo>
                    <a:pt x="318" y="16"/>
                  </a:lnTo>
                  <a:lnTo>
                    <a:pt x="312" y="8"/>
                  </a:lnTo>
                  <a:lnTo>
                    <a:pt x="304" y="2"/>
                  </a:lnTo>
                  <a:lnTo>
                    <a:pt x="294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220"/>
                  </a:lnTo>
                  <a:lnTo>
                    <a:pt x="0" y="220"/>
                  </a:lnTo>
                  <a:lnTo>
                    <a:pt x="2" y="230"/>
                  </a:lnTo>
                  <a:lnTo>
                    <a:pt x="8" y="238"/>
                  </a:lnTo>
                  <a:lnTo>
                    <a:pt x="16" y="242"/>
                  </a:lnTo>
                  <a:lnTo>
                    <a:pt x="26" y="244"/>
                  </a:lnTo>
                  <a:lnTo>
                    <a:pt x="96" y="244"/>
                  </a:lnTo>
                  <a:lnTo>
                    <a:pt x="96" y="262"/>
                  </a:lnTo>
                  <a:lnTo>
                    <a:pt x="224" y="262"/>
                  </a:lnTo>
                  <a:lnTo>
                    <a:pt x="224" y="244"/>
                  </a:lnTo>
                  <a:lnTo>
                    <a:pt x="294" y="244"/>
                  </a:lnTo>
                  <a:lnTo>
                    <a:pt x="294" y="244"/>
                  </a:lnTo>
                  <a:lnTo>
                    <a:pt x="304" y="242"/>
                  </a:lnTo>
                  <a:lnTo>
                    <a:pt x="312" y="238"/>
                  </a:lnTo>
                  <a:lnTo>
                    <a:pt x="318" y="230"/>
                  </a:lnTo>
                  <a:lnTo>
                    <a:pt x="320" y="220"/>
                  </a:lnTo>
                  <a:lnTo>
                    <a:pt x="320" y="220"/>
                  </a:lnTo>
                  <a:close/>
                  <a:moveTo>
                    <a:pt x="292" y="216"/>
                  </a:moveTo>
                  <a:lnTo>
                    <a:pt x="28" y="216"/>
                  </a:lnTo>
                  <a:lnTo>
                    <a:pt x="28" y="30"/>
                  </a:lnTo>
                  <a:lnTo>
                    <a:pt x="292" y="30"/>
                  </a:lnTo>
                  <a:lnTo>
                    <a:pt x="292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9" name="Rectangle 1854">
              <a:extLst>
                <a:ext uri="{FF2B5EF4-FFF2-40B4-BE49-F238E27FC236}">
                  <a16:creationId xmlns:a16="http://schemas.microsoft.com/office/drawing/2014/main" id="{6755F9EB-E428-2F79-8D21-0C3D43BB1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738" y="4516438"/>
              <a:ext cx="292100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0" name="Rectangle 1855">
              <a:extLst>
                <a:ext uri="{FF2B5EF4-FFF2-40B4-BE49-F238E27FC236}">
                  <a16:creationId xmlns:a16="http://schemas.microsoft.com/office/drawing/2014/main" id="{C0F974B1-302F-4E46-C4B9-30F52D1CB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8" y="4211638"/>
              <a:ext cx="44450" cy="180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7" name="Rectangle 1856">
              <a:extLst>
                <a:ext uri="{FF2B5EF4-FFF2-40B4-BE49-F238E27FC236}">
                  <a16:creationId xmlns:a16="http://schemas.microsoft.com/office/drawing/2014/main" id="{535DA7EE-02A8-1939-CA56-ACFAAE387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563" y="4256088"/>
              <a:ext cx="44450" cy="136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8" name="Rectangle 1857">
              <a:extLst>
                <a:ext uri="{FF2B5EF4-FFF2-40B4-BE49-F238E27FC236}">
                  <a16:creationId xmlns:a16="http://schemas.microsoft.com/office/drawing/2014/main" id="{0D69FDFA-71B2-2BC8-282A-552B7B884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188" y="4303713"/>
              <a:ext cx="44450" cy="88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95E9BE5-D342-9BC2-C18D-E04F79B01EB9}"/>
              </a:ext>
            </a:extLst>
          </p:cNvPr>
          <p:cNvGrpSpPr/>
          <p:nvPr/>
        </p:nvGrpSpPr>
        <p:grpSpPr>
          <a:xfrm>
            <a:off x="603402" y="1063553"/>
            <a:ext cx="10489553" cy="887343"/>
            <a:chOff x="753591" y="1155956"/>
            <a:chExt cx="10489553" cy="8873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F259E1-C790-EB54-1580-4B8D536475A5}"/>
                </a:ext>
              </a:extLst>
            </p:cNvPr>
            <p:cNvSpPr txBox="1"/>
            <p:nvPr/>
          </p:nvSpPr>
          <p:spPr>
            <a:xfrm>
              <a:off x="1068483" y="1231932"/>
              <a:ext cx="10174661" cy="811367"/>
            </a:xfrm>
            <a:prstGeom prst="rect">
              <a:avLst/>
            </a:prstGeom>
            <a:noFill/>
          </p:spPr>
          <p:txBody>
            <a:bodyPr wrap="square" lIns="72000" tIns="36000" rIns="0" bIns="36000">
              <a:spAutoFit/>
            </a:bodyPr>
            <a:lstStyle/>
            <a:p>
              <a:pPr algn="l"/>
              <a:r>
                <a:rPr lang="ko-KR" altLang="en-US" sz="2400" b="0" i="0" u="none" strike="noStrike" baseline="0" dirty="0">
                  <a:latin typeface="+mn-ea"/>
                </a:rPr>
                <a:t>수집한 데이터를 가져오고</a:t>
              </a:r>
              <a:r>
                <a:rPr lang="en-US" altLang="ko-KR" sz="2400" b="0" i="0" u="none" strike="noStrike" baseline="0" dirty="0">
                  <a:latin typeface="+mn-ea"/>
                </a:rPr>
                <a:t>, </a:t>
              </a:r>
              <a:r>
                <a:rPr lang="ko-KR" altLang="en-US" sz="2400" b="0" i="0" u="none" strike="noStrike" baseline="0" dirty="0">
                  <a:latin typeface="+mn-ea"/>
                </a:rPr>
                <a:t>문제 해결 목적에 따라 데이터를 정리하여 데이터 간의 관계를 파악해 보자</a:t>
              </a:r>
              <a:r>
                <a:rPr lang="en-US" altLang="ko-KR" sz="2400" b="0" i="0" u="none" strike="noStrike" baseline="0" dirty="0">
                  <a:latin typeface="+mn-ea"/>
                </a:rPr>
                <a:t>.</a:t>
              </a:r>
              <a:endParaRPr lang="en-US" altLang="ko-KR" sz="4800" b="1" spc="-100" dirty="0">
                <a:latin typeface="+mn-ea"/>
              </a:endParaRPr>
            </a:p>
          </p:txBody>
        </p:sp>
        <p:sp>
          <p:nvSpPr>
            <p:cNvPr id="15" name="직사각형 31">
              <a:extLst>
                <a:ext uri="{FF2B5EF4-FFF2-40B4-BE49-F238E27FC236}">
                  <a16:creationId xmlns:a16="http://schemas.microsoft.com/office/drawing/2014/main" id="{DD972FD5-6706-CF13-9C1B-2C741FE29BF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53591" y="1155956"/>
              <a:ext cx="384876" cy="543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ko-KR" sz="3200" spc="-150" dirty="0">
                  <a:solidFill>
                    <a:srgbClr val="558ED5"/>
                  </a:solidFill>
                  <a:latin typeface="+mn-ea"/>
                  <a:ea typeface="+mn-ea"/>
                </a:rPr>
                <a:t>1</a:t>
              </a: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4F8601C-F7B4-2D83-8AAD-E1049E49F0E3}"/>
              </a:ext>
            </a:extLst>
          </p:cNvPr>
          <p:cNvSpPr/>
          <p:nvPr/>
        </p:nvSpPr>
        <p:spPr>
          <a:xfrm>
            <a:off x="10643189" y="267675"/>
            <a:ext cx="796212" cy="2985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모둠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C92641-CAB4-E69B-4E9A-4047900D4F90}"/>
              </a:ext>
            </a:extLst>
          </p:cNvPr>
          <p:cNvSpPr txBox="1"/>
          <p:nvPr/>
        </p:nvSpPr>
        <p:spPr>
          <a:xfrm>
            <a:off x="3062827" y="454997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경제 분야 데이터 </a:t>
            </a:r>
            <a:r>
              <a:rPr lang="ko-KR" altLang="en-US" b="1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수집ㆍ분석하기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35FE410-7798-7C35-54A4-F69A68DDD233}"/>
              </a:ext>
            </a:extLst>
          </p:cNvPr>
          <p:cNvSpPr/>
          <p:nvPr/>
        </p:nvSpPr>
        <p:spPr>
          <a:xfrm>
            <a:off x="9752110" y="267675"/>
            <a:ext cx="796212" cy="2985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토의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11F40A5-AEA2-E8AC-591D-794CEB0E3962}"/>
              </a:ext>
            </a:extLst>
          </p:cNvPr>
          <p:cNvSpPr/>
          <p:nvPr/>
        </p:nvSpPr>
        <p:spPr>
          <a:xfrm>
            <a:off x="8856778" y="254623"/>
            <a:ext cx="796212" cy="2985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탐구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2849A5F-81D2-5501-3806-14765F2CEDE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62827" y="2394211"/>
            <a:ext cx="8459243" cy="4265695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7097453-A5CD-D740-C66E-17ECE2380733}"/>
              </a:ext>
            </a:extLst>
          </p:cNvPr>
          <p:cNvSpPr/>
          <p:nvPr/>
        </p:nvSpPr>
        <p:spPr>
          <a:xfrm>
            <a:off x="712697" y="2571641"/>
            <a:ext cx="8144081" cy="3907711"/>
          </a:xfrm>
          <a:prstGeom prst="roundRect">
            <a:avLst>
              <a:gd name="adj" fmla="val 5430"/>
            </a:avLst>
          </a:prstGeom>
          <a:solidFill>
            <a:srgbClr val="E3F4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sz="1800" b="0" i="0" u="none" strike="noStrike" baseline="0" dirty="0">
                <a:solidFill>
                  <a:srgbClr val="666666"/>
                </a:solidFill>
                <a:latin typeface="+mn-ea"/>
              </a:rPr>
              <a:t>➊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+mn-ea"/>
              </a:rPr>
              <a:t>국가통계포털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</a:rPr>
              <a:t> 웹 사이트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</a:rPr>
              <a:t>(https://kosis.kr)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</a:rPr>
              <a:t>에서 검색창에 ‘품목별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+mn-ea"/>
              </a:rPr>
              <a:t>소비자물가지수‘를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</a:rPr>
              <a:t> 입력하여 검색하고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</a:rPr>
              <a:t>검색 결과에서 ‘품목별 소비자물가지수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</a:rPr>
              <a:t>품목성질별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</a:rPr>
              <a:t>: 2020=100)’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</a:rPr>
              <a:t>를 클릭한다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800" b="0" i="0" u="none" strike="noStrike" baseline="0">
                <a:solidFill>
                  <a:srgbClr val="666666"/>
                </a:solidFill>
                <a:latin typeface="+mn-ea"/>
              </a:rPr>
              <a:t>➋           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+mn-ea"/>
              </a:rPr>
              <a:t>–[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</a:rPr>
              <a:t>품목별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</a:rPr>
              <a:t>]–[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</a:rPr>
              <a:t>전체 해제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</a:rPr>
              <a:t>]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</a:rPr>
              <a:t>한 후 내가 좋아하는 음식을 검색하고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</a:rPr>
              <a:t>시점을 최근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</a:rPr>
              <a:t>10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</a:rPr>
              <a:t>년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ko-KR">
                <a:solidFill>
                  <a:srgbClr val="000000"/>
                </a:solidFill>
                <a:latin typeface="+mn-ea"/>
              </a:rPr>
              <a:t>   </a:t>
            </a:r>
            <a:r>
              <a:rPr lang="ko-KR" altLang="en-US" sz="1800" b="0" i="0" u="none" strike="noStrike" baseline="0">
                <a:solidFill>
                  <a:srgbClr val="FFFFFF"/>
                </a:solidFill>
                <a:latin typeface="+mn-ea"/>
              </a:rPr>
              <a:t>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</a:rPr>
              <a:t>2013~2022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</a:rPr>
              <a:t>년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+mn-ea"/>
              </a:rPr>
              <a:t>으로 설정한 후        를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</a:rPr>
              <a:t>클릭한다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800" b="0" i="0" u="none" strike="noStrike" baseline="0" dirty="0">
                <a:solidFill>
                  <a:srgbClr val="666666"/>
                </a:solidFill>
                <a:latin typeface="+mn-ea"/>
              </a:rPr>
              <a:t>➌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</a:rPr>
              <a:t>행렬 전환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</a:rPr>
              <a:t>]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</a:rPr>
              <a:t>을 클릭하여 ‘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+mn-ea"/>
              </a:rPr>
              <a:t>품목별’과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</a:rPr>
              <a:t> ‘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+mn-ea"/>
              </a:rPr>
              <a:t>시점’을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+mn-ea"/>
              </a:rPr>
              <a:t>드래그하여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</a:rPr>
              <a:t> 위치를 서로 바꾼다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</a:rPr>
              <a:t>파일 형태를 *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</a:rPr>
              <a:t>.csv,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</a:rPr>
              <a:t>인코딩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</a:rPr>
              <a:t>UTF-8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</a:rPr>
              <a:t>로 선택한 후 파일을 다운로드한다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800" b="0" i="0" u="none" strike="noStrike" baseline="0" dirty="0">
                <a:solidFill>
                  <a:srgbClr val="666666"/>
                </a:solidFill>
                <a:latin typeface="+mn-ea"/>
              </a:rPr>
              <a:t>➍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+mn-ea"/>
              </a:rPr>
              <a:t>코답을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</a:rPr>
              <a:t> 실행한 후 ‘새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+mn-ea"/>
              </a:rPr>
              <a:t>문서’를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</a:rPr>
              <a:t> 클릭하고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+mn-ea"/>
              </a:rPr>
              <a:t>내려받은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</a:rPr>
              <a:t> 데이터 파일을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+mn-ea"/>
              </a:rPr>
              <a:t>코답에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</a:rPr>
              <a:t> 끌어 놓는다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5465" y="1950896"/>
            <a:ext cx="10687108" cy="618754"/>
          </a:xfrm>
          <a:prstGeom prst="rect">
            <a:avLst/>
          </a:prstGeom>
          <a:noFill/>
        </p:spPr>
        <p:txBody>
          <a:bodyPr wrap="square" lIns="72000" tIns="36000" rIns="0" bIns="36000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ko-KR" altLang="en-US" sz="2400" b="1" spc="-150">
                <a:solidFill>
                  <a:prstClr val="black"/>
                </a:solidFill>
                <a:latin typeface="+mn-ea"/>
              </a:rPr>
              <a:t>⑴  </a:t>
            </a:r>
            <a:r>
              <a:rPr lang="ko-KR" altLang="en-US" sz="2400" b="1" spc="-150">
                <a:solidFill>
                  <a:srgbClr val="ff0000"/>
                </a:solidFill>
                <a:latin typeface="+mn-ea"/>
              </a:rPr>
              <a:t>데이터 수집 및 구조화</a:t>
            </a:r>
            <a:endParaRPr lang="ko-KR" altLang="en-US" sz="2400" b="1" spc="-15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2040A79-2533-EA2A-6C07-11412698AACC}"/>
              </a:ext>
            </a:extLst>
          </p:cNvPr>
          <p:cNvSpPr/>
          <p:nvPr/>
        </p:nvSpPr>
        <p:spPr>
          <a:xfrm>
            <a:off x="8756822" y="4646141"/>
            <a:ext cx="642551" cy="1515762"/>
          </a:xfrm>
          <a:prstGeom prst="rect">
            <a:avLst/>
          </a:prstGeom>
          <a:solidFill>
            <a:srgbClr val="E3F4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BB93D5B6-7109-5160-4651-B971F261C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387" y="3987242"/>
            <a:ext cx="714375" cy="33337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48941E42-FA30-DF74-DC87-D6583E596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806" y="4409032"/>
            <a:ext cx="514350" cy="323850"/>
          </a:xfrm>
          <a:prstGeom prst="rect">
            <a:avLst/>
          </a:prstGeom>
        </p:spPr>
      </p:pic>
      <p:sp>
        <p:nvSpPr>
          <p:cNvPr id="34" name="타원 33">
            <a:extLst>
              <a:ext uri="{FF2B5EF4-FFF2-40B4-BE49-F238E27FC236}">
                <a16:creationId xmlns:a16="http://schemas.microsoft.com/office/drawing/2014/main" id="{14227B20-348D-F9D4-3BA2-0E77BD572B3A}"/>
              </a:ext>
            </a:extLst>
          </p:cNvPr>
          <p:cNvSpPr/>
          <p:nvPr/>
        </p:nvSpPr>
        <p:spPr>
          <a:xfrm>
            <a:off x="2768687" y="4428197"/>
            <a:ext cx="274959" cy="3238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ea"/>
              </a:rPr>
              <a:t>예</a:t>
            </a:r>
          </a:p>
        </p:txBody>
      </p:sp>
    </p:spTree>
    <p:extLst>
      <p:ext uri="{BB962C8B-B14F-4D97-AF65-F5344CB8AC3E}">
        <p14:creationId xmlns:p14="http://schemas.microsoft.com/office/powerpoint/2010/main" val="3425268890"/>
      </p:ext>
    </p:extLst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44688B4-1505-9582-EA4A-95D0849E511D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30D2056-5B7B-1C08-E8F4-F00163BBFDC3}"/>
              </a:ext>
            </a:extLst>
          </p:cNvPr>
          <p:cNvGrpSpPr/>
          <p:nvPr/>
        </p:nvGrpSpPr>
        <p:grpSpPr>
          <a:xfrm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0B0358C-2B30-2C34-FA96-CC827DB25205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9240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CD7FC87-FEA7-1E07-E397-9ECA9177C937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C6767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533B701-314B-3394-77D4-C5589F3EEEC5}"/>
              </a:ext>
            </a:extLst>
          </p:cNvPr>
          <p:cNvSpPr txBox="1"/>
          <p:nvPr/>
        </p:nvSpPr>
        <p:spPr>
          <a:xfrm>
            <a:off x="902777" y="143268"/>
            <a:ext cx="166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해 보기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E6486E-B366-BECF-29B5-EE32DED680F8}"/>
              </a:ext>
            </a:extLst>
          </p:cNvPr>
          <p:cNvGrpSpPr/>
          <p:nvPr/>
        </p:nvGrpSpPr>
        <p:grpSpPr>
          <a:xfrm>
            <a:off x="522618" y="224525"/>
            <a:ext cx="380159" cy="342143"/>
            <a:chOff x="712788" y="4084638"/>
            <a:chExt cx="508000" cy="457200"/>
          </a:xfrm>
          <a:solidFill>
            <a:schemeClr val="bg1"/>
          </a:solidFill>
        </p:grpSpPr>
        <p:sp>
          <p:nvSpPr>
            <p:cNvPr id="18" name="Freeform 1853">
              <a:extLst>
                <a:ext uri="{FF2B5EF4-FFF2-40B4-BE49-F238E27FC236}">
                  <a16:creationId xmlns:a16="http://schemas.microsoft.com/office/drawing/2014/main" id="{AE39FDEA-4039-2157-B0AC-0CC817431E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788" y="4084638"/>
              <a:ext cx="508000" cy="415925"/>
            </a:xfrm>
            <a:custGeom>
              <a:avLst/>
              <a:gdLst>
                <a:gd name="T0" fmla="*/ 320 w 320"/>
                <a:gd name="T1" fmla="*/ 220 h 262"/>
                <a:gd name="T2" fmla="*/ 320 w 320"/>
                <a:gd name="T3" fmla="*/ 26 h 262"/>
                <a:gd name="T4" fmla="*/ 320 w 320"/>
                <a:gd name="T5" fmla="*/ 26 h 262"/>
                <a:gd name="T6" fmla="*/ 318 w 320"/>
                <a:gd name="T7" fmla="*/ 16 h 262"/>
                <a:gd name="T8" fmla="*/ 312 w 320"/>
                <a:gd name="T9" fmla="*/ 8 h 262"/>
                <a:gd name="T10" fmla="*/ 304 w 320"/>
                <a:gd name="T11" fmla="*/ 2 h 262"/>
                <a:gd name="T12" fmla="*/ 294 w 320"/>
                <a:gd name="T13" fmla="*/ 0 h 262"/>
                <a:gd name="T14" fmla="*/ 26 w 320"/>
                <a:gd name="T15" fmla="*/ 0 h 262"/>
                <a:gd name="T16" fmla="*/ 26 w 320"/>
                <a:gd name="T17" fmla="*/ 0 h 262"/>
                <a:gd name="T18" fmla="*/ 16 w 320"/>
                <a:gd name="T19" fmla="*/ 2 h 262"/>
                <a:gd name="T20" fmla="*/ 8 w 320"/>
                <a:gd name="T21" fmla="*/ 8 h 262"/>
                <a:gd name="T22" fmla="*/ 2 w 320"/>
                <a:gd name="T23" fmla="*/ 16 h 262"/>
                <a:gd name="T24" fmla="*/ 0 w 320"/>
                <a:gd name="T25" fmla="*/ 26 h 262"/>
                <a:gd name="T26" fmla="*/ 0 w 320"/>
                <a:gd name="T27" fmla="*/ 220 h 262"/>
                <a:gd name="T28" fmla="*/ 0 w 320"/>
                <a:gd name="T29" fmla="*/ 220 h 262"/>
                <a:gd name="T30" fmla="*/ 2 w 320"/>
                <a:gd name="T31" fmla="*/ 230 h 262"/>
                <a:gd name="T32" fmla="*/ 8 w 320"/>
                <a:gd name="T33" fmla="*/ 238 h 262"/>
                <a:gd name="T34" fmla="*/ 16 w 320"/>
                <a:gd name="T35" fmla="*/ 242 h 262"/>
                <a:gd name="T36" fmla="*/ 26 w 320"/>
                <a:gd name="T37" fmla="*/ 244 h 262"/>
                <a:gd name="T38" fmla="*/ 96 w 320"/>
                <a:gd name="T39" fmla="*/ 244 h 262"/>
                <a:gd name="T40" fmla="*/ 96 w 320"/>
                <a:gd name="T41" fmla="*/ 262 h 262"/>
                <a:gd name="T42" fmla="*/ 224 w 320"/>
                <a:gd name="T43" fmla="*/ 262 h 262"/>
                <a:gd name="T44" fmla="*/ 224 w 320"/>
                <a:gd name="T45" fmla="*/ 244 h 262"/>
                <a:gd name="T46" fmla="*/ 294 w 320"/>
                <a:gd name="T47" fmla="*/ 244 h 262"/>
                <a:gd name="T48" fmla="*/ 294 w 320"/>
                <a:gd name="T49" fmla="*/ 244 h 262"/>
                <a:gd name="T50" fmla="*/ 304 w 320"/>
                <a:gd name="T51" fmla="*/ 242 h 262"/>
                <a:gd name="T52" fmla="*/ 312 w 320"/>
                <a:gd name="T53" fmla="*/ 238 h 262"/>
                <a:gd name="T54" fmla="*/ 318 w 320"/>
                <a:gd name="T55" fmla="*/ 230 h 262"/>
                <a:gd name="T56" fmla="*/ 320 w 320"/>
                <a:gd name="T57" fmla="*/ 220 h 262"/>
                <a:gd name="T58" fmla="*/ 320 w 320"/>
                <a:gd name="T59" fmla="*/ 220 h 262"/>
                <a:gd name="T60" fmla="*/ 292 w 320"/>
                <a:gd name="T61" fmla="*/ 216 h 262"/>
                <a:gd name="T62" fmla="*/ 28 w 320"/>
                <a:gd name="T63" fmla="*/ 216 h 262"/>
                <a:gd name="T64" fmla="*/ 28 w 320"/>
                <a:gd name="T65" fmla="*/ 30 h 262"/>
                <a:gd name="T66" fmla="*/ 292 w 320"/>
                <a:gd name="T67" fmla="*/ 30 h 262"/>
                <a:gd name="T68" fmla="*/ 292 w 320"/>
                <a:gd name="T69" fmla="*/ 21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0" h="262">
                  <a:moveTo>
                    <a:pt x="320" y="220"/>
                  </a:moveTo>
                  <a:lnTo>
                    <a:pt x="320" y="26"/>
                  </a:lnTo>
                  <a:lnTo>
                    <a:pt x="320" y="26"/>
                  </a:lnTo>
                  <a:lnTo>
                    <a:pt x="318" y="16"/>
                  </a:lnTo>
                  <a:lnTo>
                    <a:pt x="312" y="8"/>
                  </a:lnTo>
                  <a:lnTo>
                    <a:pt x="304" y="2"/>
                  </a:lnTo>
                  <a:lnTo>
                    <a:pt x="294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220"/>
                  </a:lnTo>
                  <a:lnTo>
                    <a:pt x="0" y="220"/>
                  </a:lnTo>
                  <a:lnTo>
                    <a:pt x="2" y="230"/>
                  </a:lnTo>
                  <a:lnTo>
                    <a:pt x="8" y="238"/>
                  </a:lnTo>
                  <a:lnTo>
                    <a:pt x="16" y="242"/>
                  </a:lnTo>
                  <a:lnTo>
                    <a:pt x="26" y="244"/>
                  </a:lnTo>
                  <a:lnTo>
                    <a:pt x="96" y="244"/>
                  </a:lnTo>
                  <a:lnTo>
                    <a:pt x="96" y="262"/>
                  </a:lnTo>
                  <a:lnTo>
                    <a:pt x="224" y="262"/>
                  </a:lnTo>
                  <a:lnTo>
                    <a:pt x="224" y="244"/>
                  </a:lnTo>
                  <a:lnTo>
                    <a:pt x="294" y="244"/>
                  </a:lnTo>
                  <a:lnTo>
                    <a:pt x="294" y="244"/>
                  </a:lnTo>
                  <a:lnTo>
                    <a:pt x="304" y="242"/>
                  </a:lnTo>
                  <a:lnTo>
                    <a:pt x="312" y="238"/>
                  </a:lnTo>
                  <a:lnTo>
                    <a:pt x="318" y="230"/>
                  </a:lnTo>
                  <a:lnTo>
                    <a:pt x="320" y="220"/>
                  </a:lnTo>
                  <a:lnTo>
                    <a:pt x="320" y="220"/>
                  </a:lnTo>
                  <a:close/>
                  <a:moveTo>
                    <a:pt x="292" y="216"/>
                  </a:moveTo>
                  <a:lnTo>
                    <a:pt x="28" y="216"/>
                  </a:lnTo>
                  <a:lnTo>
                    <a:pt x="28" y="30"/>
                  </a:lnTo>
                  <a:lnTo>
                    <a:pt x="292" y="30"/>
                  </a:lnTo>
                  <a:lnTo>
                    <a:pt x="292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9" name="Rectangle 1854">
              <a:extLst>
                <a:ext uri="{FF2B5EF4-FFF2-40B4-BE49-F238E27FC236}">
                  <a16:creationId xmlns:a16="http://schemas.microsoft.com/office/drawing/2014/main" id="{6755F9EB-E428-2F79-8D21-0C3D43BB1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738" y="4516438"/>
              <a:ext cx="292100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0" name="Rectangle 1855">
              <a:extLst>
                <a:ext uri="{FF2B5EF4-FFF2-40B4-BE49-F238E27FC236}">
                  <a16:creationId xmlns:a16="http://schemas.microsoft.com/office/drawing/2014/main" id="{C0F974B1-302F-4E46-C4B9-30F52D1CB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8" y="4211638"/>
              <a:ext cx="44450" cy="180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7" name="Rectangle 1856">
              <a:extLst>
                <a:ext uri="{FF2B5EF4-FFF2-40B4-BE49-F238E27FC236}">
                  <a16:creationId xmlns:a16="http://schemas.microsoft.com/office/drawing/2014/main" id="{535DA7EE-02A8-1939-CA56-ACFAAE387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563" y="4256088"/>
              <a:ext cx="44450" cy="136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8" name="Rectangle 1857">
              <a:extLst>
                <a:ext uri="{FF2B5EF4-FFF2-40B4-BE49-F238E27FC236}">
                  <a16:creationId xmlns:a16="http://schemas.microsoft.com/office/drawing/2014/main" id="{0D69FDFA-71B2-2BC8-282A-552B7B884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188" y="4303713"/>
              <a:ext cx="44450" cy="88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4F8601C-F7B4-2D83-8AAD-E1049E49F0E3}"/>
              </a:ext>
            </a:extLst>
          </p:cNvPr>
          <p:cNvSpPr/>
          <p:nvPr/>
        </p:nvSpPr>
        <p:spPr>
          <a:xfrm>
            <a:off x="10643189" y="267675"/>
            <a:ext cx="796212" cy="2985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모둠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C92641-CAB4-E69B-4E9A-4047900D4F90}"/>
              </a:ext>
            </a:extLst>
          </p:cNvPr>
          <p:cNvSpPr txBox="1"/>
          <p:nvPr/>
        </p:nvSpPr>
        <p:spPr>
          <a:xfrm>
            <a:off x="3062827" y="454997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경제 분야 데이터 </a:t>
            </a:r>
            <a:r>
              <a:rPr lang="ko-KR" altLang="en-US" b="1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수집ㆍ분석하기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35FE410-7798-7C35-54A4-F69A68DDD233}"/>
              </a:ext>
            </a:extLst>
          </p:cNvPr>
          <p:cNvSpPr/>
          <p:nvPr/>
        </p:nvSpPr>
        <p:spPr>
          <a:xfrm>
            <a:off x="9752110" y="267675"/>
            <a:ext cx="796212" cy="2985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토의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11F40A5-AEA2-E8AC-591D-794CEB0E3962}"/>
              </a:ext>
            </a:extLst>
          </p:cNvPr>
          <p:cNvSpPr/>
          <p:nvPr/>
        </p:nvSpPr>
        <p:spPr>
          <a:xfrm>
            <a:off x="8856778" y="254623"/>
            <a:ext cx="796212" cy="2985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탐구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7097453-A5CD-D740-C66E-17ECE2380733}"/>
              </a:ext>
            </a:extLst>
          </p:cNvPr>
          <p:cNvSpPr/>
          <p:nvPr/>
        </p:nvSpPr>
        <p:spPr>
          <a:xfrm>
            <a:off x="856772" y="4259502"/>
            <a:ext cx="10886644" cy="1821340"/>
          </a:xfrm>
          <a:prstGeom prst="roundRect">
            <a:avLst>
              <a:gd name="adj" fmla="val 12732"/>
            </a:avLst>
          </a:prstGeom>
          <a:solidFill>
            <a:srgbClr val="E3F4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sz="1800" b="0" i="0" u="none" strike="noStrike" baseline="0" dirty="0">
                <a:solidFill>
                  <a:srgbClr val="666666"/>
                </a:solidFill>
                <a:latin typeface="+mn-ea"/>
              </a:rPr>
              <a:t>➊ </a:t>
            </a:r>
            <a:r>
              <a:rPr lang="ko-KR" altLang="en-US" sz="1800" i="0" u="none" strike="noStrike" baseline="0" dirty="0">
                <a:solidFill>
                  <a:srgbClr val="000000"/>
                </a:solidFill>
                <a:latin typeface="+mn-ea"/>
              </a:rPr>
              <a:t>상단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+mn-ea"/>
              </a:rPr>
              <a:t>메뉴의        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+mn-ea"/>
              </a:rPr>
              <a:t>–[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</a:rPr>
              <a:t>가로축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</a:rPr>
              <a:t>]–[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</a:rPr>
              <a:t>시점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</a:rPr>
              <a:t>]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</a:rPr>
              <a:t>을 선택한다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800" b="0" i="0" u="none" strike="noStrike" baseline="0" dirty="0">
                <a:solidFill>
                  <a:srgbClr val="666666"/>
                </a:solidFill>
                <a:latin typeface="+mn-ea"/>
              </a:rPr>
              <a:t>➋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</a:rPr>
              <a:t>세로축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</a:rPr>
              <a:t>]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</a:rPr>
              <a:t>을 클릭하고 음식 한 가지를 선택한다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</a:rPr>
              <a:t>.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</a:rPr>
              <a:t>왼쪽 표에서 나머지 음식도 오른쪽 그래프의 세로축 상단으로 하나씩 끌어 놓는다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1800" b="0" i="0" u="none" strike="noStrike" baseline="0" dirty="0">
                <a:solidFill>
                  <a:srgbClr val="666666"/>
                </a:solidFill>
                <a:latin typeface="+mn-ea"/>
              </a:rPr>
              <a:t>➌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</a:rPr>
              <a:t>연도와 물가 지수 숫자 부분을 </a:t>
            </a:r>
            <a:r>
              <a:rPr lang="ko-KR" altLang="en-US" sz="1800" b="0" i="0" u="none" strike="noStrike" baseline="0" dirty="0" err="1">
                <a:solidFill>
                  <a:srgbClr val="000000"/>
                </a:solidFill>
                <a:latin typeface="+mn-ea"/>
              </a:rPr>
              <a:t>드래그하여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</a:rPr>
              <a:t> 숫자와 눈금을 적절히 조절한다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21993" y="3629172"/>
            <a:ext cx="10687108" cy="616878"/>
          </a:xfrm>
          <a:prstGeom prst="rect">
            <a:avLst/>
          </a:prstGeom>
          <a:noFill/>
        </p:spPr>
        <p:txBody>
          <a:bodyPr wrap="square" lIns="72000" tIns="36000" rIns="0" bIns="36000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ko-KR" altLang="en-US" sz="2400" b="1" spc="-150">
                <a:solidFill>
                  <a:prstClr val="black"/>
                </a:solidFill>
                <a:latin typeface="+mn-ea"/>
              </a:rPr>
              <a:t>⑵  </a:t>
            </a:r>
            <a:r>
              <a:rPr lang="ko-KR" altLang="en-US" sz="2400" b="1" spc="-150">
                <a:solidFill>
                  <a:srgbClr val="ff0000"/>
                </a:solidFill>
                <a:latin typeface="+mn-ea"/>
              </a:rPr>
              <a:t>그래프로 나타내기</a:t>
            </a:r>
            <a:endParaRPr lang="ko-KR" altLang="en-US" sz="2400" b="1" spc="-15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2E34DAF-D35B-1381-028F-5025E9764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352" y="4333644"/>
            <a:ext cx="371475" cy="495300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997C60B-6069-380E-B87F-DC451BC7B4FA}"/>
              </a:ext>
            </a:extLst>
          </p:cNvPr>
          <p:cNvSpPr/>
          <p:nvPr/>
        </p:nvSpPr>
        <p:spPr>
          <a:xfrm>
            <a:off x="712697" y="1181462"/>
            <a:ext cx="10886644" cy="2447710"/>
          </a:xfrm>
          <a:prstGeom prst="roundRect">
            <a:avLst>
              <a:gd name="adj" fmla="val 12732"/>
            </a:avLst>
          </a:prstGeom>
          <a:solidFill>
            <a:srgbClr val="E3F4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endParaRPr lang="ko-KR" altLang="en-US" dirty="0">
              <a:latin typeface="+mn-ea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6CA3368-5F1F-C493-4AA6-B165B91CE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13" y="82963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+mn-ea"/>
            </a:endParaRPr>
          </a:p>
        </p:txBody>
      </p:sp>
      <p:pic>
        <p:nvPicPr>
          <p:cNvPr id="12" name="_x427879008">
            <a:extLst>
              <a:ext uri="{FF2B5EF4-FFF2-40B4-BE49-F238E27FC236}">
                <a16:creationId xmlns:a16="http://schemas.microsoft.com/office/drawing/2014/main" id="{3FD541E2-3BE5-96BE-E874-7DF76419F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501" y="1260861"/>
            <a:ext cx="7934092" cy="228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68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44688B4-1505-9582-EA4A-95D0849E511D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30D2056-5B7B-1C08-E8F4-F00163BBFDC3}"/>
              </a:ext>
            </a:extLst>
          </p:cNvPr>
          <p:cNvGrpSpPr/>
          <p:nvPr/>
        </p:nvGrpSpPr>
        <p:grpSpPr>
          <a:xfrm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0B0358C-2B30-2C34-FA96-CC827DB25205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9240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CD7FC87-FEA7-1E07-E397-9ECA9177C937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C6767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533B701-314B-3394-77D4-C5589F3EEEC5}"/>
              </a:ext>
            </a:extLst>
          </p:cNvPr>
          <p:cNvSpPr txBox="1"/>
          <p:nvPr/>
        </p:nvSpPr>
        <p:spPr>
          <a:xfrm>
            <a:off x="902777" y="143268"/>
            <a:ext cx="166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해 보기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E6486E-B366-BECF-29B5-EE32DED680F8}"/>
              </a:ext>
            </a:extLst>
          </p:cNvPr>
          <p:cNvGrpSpPr/>
          <p:nvPr/>
        </p:nvGrpSpPr>
        <p:grpSpPr>
          <a:xfrm>
            <a:off x="522618" y="224525"/>
            <a:ext cx="380159" cy="342143"/>
            <a:chOff x="712788" y="4084638"/>
            <a:chExt cx="508000" cy="457200"/>
          </a:xfrm>
          <a:solidFill>
            <a:schemeClr val="bg1"/>
          </a:solidFill>
        </p:grpSpPr>
        <p:sp>
          <p:nvSpPr>
            <p:cNvPr id="18" name="Freeform 1853">
              <a:extLst>
                <a:ext uri="{FF2B5EF4-FFF2-40B4-BE49-F238E27FC236}">
                  <a16:creationId xmlns:a16="http://schemas.microsoft.com/office/drawing/2014/main" id="{AE39FDEA-4039-2157-B0AC-0CC817431E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788" y="4084638"/>
              <a:ext cx="508000" cy="415925"/>
            </a:xfrm>
            <a:custGeom>
              <a:avLst/>
              <a:gdLst>
                <a:gd name="T0" fmla="*/ 320 w 320"/>
                <a:gd name="T1" fmla="*/ 220 h 262"/>
                <a:gd name="T2" fmla="*/ 320 w 320"/>
                <a:gd name="T3" fmla="*/ 26 h 262"/>
                <a:gd name="T4" fmla="*/ 320 w 320"/>
                <a:gd name="T5" fmla="*/ 26 h 262"/>
                <a:gd name="T6" fmla="*/ 318 w 320"/>
                <a:gd name="T7" fmla="*/ 16 h 262"/>
                <a:gd name="T8" fmla="*/ 312 w 320"/>
                <a:gd name="T9" fmla="*/ 8 h 262"/>
                <a:gd name="T10" fmla="*/ 304 w 320"/>
                <a:gd name="T11" fmla="*/ 2 h 262"/>
                <a:gd name="T12" fmla="*/ 294 w 320"/>
                <a:gd name="T13" fmla="*/ 0 h 262"/>
                <a:gd name="T14" fmla="*/ 26 w 320"/>
                <a:gd name="T15" fmla="*/ 0 h 262"/>
                <a:gd name="T16" fmla="*/ 26 w 320"/>
                <a:gd name="T17" fmla="*/ 0 h 262"/>
                <a:gd name="T18" fmla="*/ 16 w 320"/>
                <a:gd name="T19" fmla="*/ 2 h 262"/>
                <a:gd name="T20" fmla="*/ 8 w 320"/>
                <a:gd name="T21" fmla="*/ 8 h 262"/>
                <a:gd name="T22" fmla="*/ 2 w 320"/>
                <a:gd name="T23" fmla="*/ 16 h 262"/>
                <a:gd name="T24" fmla="*/ 0 w 320"/>
                <a:gd name="T25" fmla="*/ 26 h 262"/>
                <a:gd name="T26" fmla="*/ 0 w 320"/>
                <a:gd name="T27" fmla="*/ 220 h 262"/>
                <a:gd name="T28" fmla="*/ 0 w 320"/>
                <a:gd name="T29" fmla="*/ 220 h 262"/>
                <a:gd name="T30" fmla="*/ 2 w 320"/>
                <a:gd name="T31" fmla="*/ 230 h 262"/>
                <a:gd name="T32" fmla="*/ 8 w 320"/>
                <a:gd name="T33" fmla="*/ 238 h 262"/>
                <a:gd name="T34" fmla="*/ 16 w 320"/>
                <a:gd name="T35" fmla="*/ 242 h 262"/>
                <a:gd name="T36" fmla="*/ 26 w 320"/>
                <a:gd name="T37" fmla="*/ 244 h 262"/>
                <a:gd name="T38" fmla="*/ 96 w 320"/>
                <a:gd name="T39" fmla="*/ 244 h 262"/>
                <a:gd name="T40" fmla="*/ 96 w 320"/>
                <a:gd name="T41" fmla="*/ 262 h 262"/>
                <a:gd name="T42" fmla="*/ 224 w 320"/>
                <a:gd name="T43" fmla="*/ 262 h 262"/>
                <a:gd name="T44" fmla="*/ 224 w 320"/>
                <a:gd name="T45" fmla="*/ 244 h 262"/>
                <a:gd name="T46" fmla="*/ 294 w 320"/>
                <a:gd name="T47" fmla="*/ 244 h 262"/>
                <a:gd name="T48" fmla="*/ 294 w 320"/>
                <a:gd name="T49" fmla="*/ 244 h 262"/>
                <a:gd name="T50" fmla="*/ 304 w 320"/>
                <a:gd name="T51" fmla="*/ 242 h 262"/>
                <a:gd name="T52" fmla="*/ 312 w 320"/>
                <a:gd name="T53" fmla="*/ 238 h 262"/>
                <a:gd name="T54" fmla="*/ 318 w 320"/>
                <a:gd name="T55" fmla="*/ 230 h 262"/>
                <a:gd name="T56" fmla="*/ 320 w 320"/>
                <a:gd name="T57" fmla="*/ 220 h 262"/>
                <a:gd name="T58" fmla="*/ 320 w 320"/>
                <a:gd name="T59" fmla="*/ 220 h 262"/>
                <a:gd name="T60" fmla="*/ 292 w 320"/>
                <a:gd name="T61" fmla="*/ 216 h 262"/>
                <a:gd name="T62" fmla="*/ 28 w 320"/>
                <a:gd name="T63" fmla="*/ 216 h 262"/>
                <a:gd name="T64" fmla="*/ 28 w 320"/>
                <a:gd name="T65" fmla="*/ 30 h 262"/>
                <a:gd name="T66" fmla="*/ 292 w 320"/>
                <a:gd name="T67" fmla="*/ 30 h 262"/>
                <a:gd name="T68" fmla="*/ 292 w 320"/>
                <a:gd name="T69" fmla="*/ 21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0" h="262">
                  <a:moveTo>
                    <a:pt x="320" y="220"/>
                  </a:moveTo>
                  <a:lnTo>
                    <a:pt x="320" y="26"/>
                  </a:lnTo>
                  <a:lnTo>
                    <a:pt x="320" y="26"/>
                  </a:lnTo>
                  <a:lnTo>
                    <a:pt x="318" y="16"/>
                  </a:lnTo>
                  <a:lnTo>
                    <a:pt x="312" y="8"/>
                  </a:lnTo>
                  <a:lnTo>
                    <a:pt x="304" y="2"/>
                  </a:lnTo>
                  <a:lnTo>
                    <a:pt x="294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220"/>
                  </a:lnTo>
                  <a:lnTo>
                    <a:pt x="0" y="220"/>
                  </a:lnTo>
                  <a:lnTo>
                    <a:pt x="2" y="230"/>
                  </a:lnTo>
                  <a:lnTo>
                    <a:pt x="8" y="238"/>
                  </a:lnTo>
                  <a:lnTo>
                    <a:pt x="16" y="242"/>
                  </a:lnTo>
                  <a:lnTo>
                    <a:pt x="26" y="244"/>
                  </a:lnTo>
                  <a:lnTo>
                    <a:pt x="96" y="244"/>
                  </a:lnTo>
                  <a:lnTo>
                    <a:pt x="96" y="262"/>
                  </a:lnTo>
                  <a:lnTo>
                    <a:pt x="224" y="262"/>
                  </a:lnTo>
                  <a:lnTo>
                    <a:pt x="224" y="244"/>
                  </a:lnTo>
                  <a:lnTo>
                    <a:pt x="294" y="244"/>
                  </a:lnTo>
                  <a:lnTo>
                    <a:pt x="294" y="244"/>
                  </a:lnTo>
                  <a:lnTo>
                    <a:pt x="304" y="242"/>
                  </a:lnTo>
                  <a:lnTo>
                    <a:pt x="312" y="238"/>
                  </a:lnTo>
                  <a:lnTo>
                    <a:pt x="318" y="230"/>
                  </a:lnTo>
                  <a:lnTo>
                    <a:pt x="320" y="220"/>
                  </a:lnTo>
                  <a:lnTo>
                    <a:pt x="320" y="220"/>
                  </a:lnTo>
                  <a:close/>
                  <a:moveTo>
                    <a:pt x="292" y="216"/>
                  </a:moveTo>
                  <a:lnTo>
                    <a:pt x="28" y="216"/>
                  </a:lnTo>
                  <a:lnTo>
                    <a:pt x="28" y="30"/>
                  </a:lnTo>
                  <a:lnTo>
                    <a:pt x="292" y="30"/>
                  </a:lnTo>
                  <a:lnTo>
                    <a:pt x="292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9" name="Rectangle 1854">
              <a:extLst>
                <a:ext uri="{FF2B5EF4-FFF2-40B4-BE49-F238E27FC236}">
                  <a16:creationId xmlns:a16="http://schemas.microsoft.com/office/drawing/2014/main" id="{6755F9EB-E428-2F79-8D21-0C3D43BB1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738" y="4516438"/>
              <a:ext cx="292100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0" name="Rectangle 1855">
              <a:extLst>
                <a:ext uri="{FF2B5EF4-FFF2-40B4-BE49-F238E27FC236}">
                  <a16:creationId xmlns:a16="http://schemas.microsoft.com/office/drawing/2014/main" id="{C0F974B1-302F-4E46-C4B9-30F52D1CB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8" y="4211638"/>
              <a:ext cx="44450" cy="180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7" name="Rectangle 1856">
              <a:extLst>
                <a:ext uri="{FF2B5EF4-FFF2-40B4-BE49-F238E27FC236}">
                  <a16:creationId xmlns:a16="http://schemas.microsoft.com/office/drawing/2014/main" id="{535DA7EE-02A8-1939-CA56-ACFAAE387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563" y="4256088"/>
              <a:ext cx="44450" cy="136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8" name="Rectangle 1857">
              <a:extLst>
                <a:ext uri="{FF2B5EF4-FFF2-40B4-BE49-F238E27FC236}">
                  <a16:creationId xmlns:a16="http://schemas.microsoft.com/office/drawing/2014/main" id="{0D69FDFA-71B2-2BC8-282A-552B7B884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188" y="4303713"/>
              <a:ext cx="44450" cy="88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95E9BE5-D342-9BC2-C18D-E04F79B01EB9}"/>
              </a:ext>
            </a:extLst>
          </p:cNvPr>
          <p:cNvGrpSpPr/>
          <p:nvPr/>
        </p:nvGrpSpPr>
        <p:grpSpPr>
          <a:xfrm>
            <a:off x="636666" y="1212808"/>
            <a:ext cx="10489553" cy="543215"/>
            <a:chOff x="753591" y="1155956"/>
            <a:chExt cx="10489553" cy="54321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F259E1-C790-EB54-1580-4B8D536475A5}"/>
                </a:ext>
              </a:extLst>
            </p:cNvPr>
            <p:cNvSpPr txBox="1"/>
            <p:nvPr/>
          </p:nvSpPr>
          <p:spPr>
            <a:xfrm>
              <a:off x="1068483" y="1231932"/>
              <a:ext cx="10174661" cy="442035"/>
            </a:xfrm>
            <a:prstGeom prst="rect">
              <a:avLst/>
            </a:prstGeom>
            <a:noFill/>
          </p:spPr>
          <p:txBody>
            <a:bodyPr wrap="square" lIns="72000" tIns="36000" rIns="0" bIns="36000">
              <a:spAutoFit/>
            </a:bodyPr>
            <a:lstStyle/>
            <a:p>
              <a:pPr algn="l"/>
              <a:r>
                <a:rPr lang="ko-KR" altLang="en-US" sz="2400" b="0" i="0" u="none" strike="noStrike" baseline="0" dirty="0">
                  <a:latin typeface="+mn-ea"/>
                </a:rPr>
                <a:t>그래프를 이용하여 분석한 데이터의 의미를 친구들과 함께 이야기해 보자</a:t>
              </a:r>
              <a:r>
                <a:rPr lang="en-US" altLang="ko-KR" sz="2400" b="0" i="0" u="none" strike="noStrike" baseline="0" dirty="0">
                  <a:latin typeface="+mn-ea"/>
                </a:rPr>
                <a:t>.</a:t>
              </a:r>
              <a:endParaRPr lang="en-US" altLang="ko-KR" sz="6000" b="1" spc="-100" dirty="0">
                <a:latin typeface="+mn-ea"/>
              </a:endParaRPr>
            </a:p>
          </p:txBody>
        </p:sp>
        <p:sp>
          <p:nvSpPr>
            <p:cNvPr id="15" name="직사각형 31">
              <a:extLst>
                <a:ext uri="{FF2B5EF4-FFF2-40B4-BE49-F238E27FC236}">
                  <a16:creationId xmlns:a16="http://schemas.microsoft.com/office/drawing/2014/main" id="{DD972FD5-6706-CF13-9C1B-2C741FE29BF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53591" y="1155956"/>
              <a:ext cx="384876" cy="543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ko-KR" sz="3200" spc="-150" dirty="0">
                  <a:solidFill>
                    <a:srgbClr val="558ED5"/>
                  </a:solidFill>
                  <a:latin typeface="+mn-ea"/>
                  <a:ea typeface="+mn-ea"/>
                </a:rPr>
                <a:t>2</a:t>
              </a: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4F8601C-F7B4-2D83-8AAD-E1049E49F0E3}"/>
              </a:ext>
            </a:extLst>
          </p:cNvPr>
          <p:cNvSpPr/>
          <p:nvPr/>
        </p:nvSpPr>
        <p:spPr>
          <a:xfrm>
            <a:off x="10643189" y="267675"/>
            <a:ext cx="796212" cy="2985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모둠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C92641-CAB4-E69B-4E9A-4047900D4F90}"/>
              </a:ext>
            </a:extLst>
          </p:cNvPr>
          <p:cNvSpPr txBox="1"/>
          <p:nvPr/>
        </p:nvSpPr>
        <p:spPr>
          <a:xfrm>
            <a:off x="3062827" y="454997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경제 분야 데이터 </a:t>
            </a:r>
            <a:r>
              <a:rPr lang="ko-KR" altLang="en-US" b="1" dirty="0" err="1">
                <a:solidFill>
                  <a:schemeClr val="accent2">
                    <a:lumMod val="75000"/>
                  </a:schemeClr>
                </a:solidFill>
                <a:latin typeface="+mn-ea"/>
              </a:rPr>
              <a:t>수집ㆍ분석하기</a:t>
            </a:r>
            <a:endParaRPr lang="ko-KR" altLang="en-US" b="1" dirty="0">
              <a:solidFill>
                <a:schemeClr val="accent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35FE410-7798-7C35-54A4-F69A68DDD233}"/>
              </a:ext>
            </a:extLst>
          </p:cNvPr>
          <p:cNvSpPr/>
          <p:nvPr/>
        </p:nvSpPr>
        <p:spPr>
          <a:xfrm>
            <a:off x="9752110" y="267675"/>
            <a:ext cx="796212" cy="2985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토의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11F40A5-AEA2-E8AC-591D-794CEB0E3962}"/>
              </a:ext>
            </a:extLst>
          </p:cNvPr>
          <p:cNvSpPr/>
          <p:nvPr/>
        </p:nvSpPr>
        <p:spPr>
          <a:xfrm>
            <a:off x="8856778" y="254623"/>
            <a:ext cx="796212" cy="2985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탐구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E3E361-76D4-43D5-13B1-AE012CBF5120}"/>
              </a:ext>
            </a:extLst>
          </p:cNvPr>
          <p:cNvSpPr txBox="1"/>
          <p:nvPr/>
        </p:nvSpPr>
        <p:spPr>
          <a:xfrm>
            <a:off x="902777" y="1830222"/>
            <a:ext cx="10687108" cy="1120426"/>
          </a:xfrm>
          <a:prstGeom prst="rect">
            <a:avLst/>
          </a:prstGeom>
          <a:noFill/>
        </p:spPr>
        <p:txBody>
          <a:bodyPr wrap="square" lIns="72000" tIns="36000" rIns="0" bIns="36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400" b="0" i="0" u="none" strike="noStrike" baseline="0" dirty="0">
                <a:latin typeface="+mn-ea"/>
              </a:rPr>
              <a:t>최근 </a:t>
            </a:r>
            <a:r>
              <a:rPr lang="en-US" altLang="ko-KR" sz="2400" b="0" i="0" u="none" strike="noStrike" baseline="0" dirty="0">
                <a:latin typeface="+mn-ea"/>
              </a:rPr>
              <a:t>10</a:t>
            </a:r>
            <a:r>
              <a:rPr lang="ko-KR" altLang="en-US" sz="2400" b="0" i="0" u="none" strike="noStrike" baseline="0" dirty="0">
                <a:latin typeface="+mn-ea"/>
              </a:rPr>
              <a:t>년</a:t>
            </a:r>
            <a:r>
              <a:rPr lang="en-US" altLang="ko-KR" sz="2400" b="0" i="0" u="none" strike="noStrike" baseline="0" dirty="0">
                <a:latin typeface="+mn-ea"/>
              </a:rPr>
              <a:t>(2013~2022</a:t>
            </a:r>
            <a:r>
              <a:rPr lang="ko-KR" altLang="en-US" sz="2400" b="0" i="0" u="none" strike="noStrike" baseline="0" dirty="0">
                <a:latin typeface="+mn-ea"/>
              </a:rPr>
              <a:t>년</a:t>
            </a:r>
            <a:r>
              <a:rPr lang="en-US" altLang="ko-KR" sz="2400" b="0" i="0" u="none" strike="noStrike" baseline="0" dirty="0">
                <a:latin typeface="+mn-ea"/>
              </a:rPr>
              <a:t>) </a:t>
            </a:r>
            <a:r>
              <a:rPr lang="ko-KR" altLang="en-US" sz="2400" b="0" i="0" u="none" strike="noStrike" baseline="0" dirty="0">
                <a:latin typeface="+mn-ea"/>
              </a:rPr>
              <a:t>사이 가격이 가장 많이 오른 음식과 가장 적게 오른 음식은 무엇인지 확인하고</a:t>
            </a:r>
            <a:r>
              <a:rPr lang="en-US" altLang="ko-KR" sz="2400" b="0" i="0" u="none" strike="noStrike" baseline="0" dirty="0">
                <a:latin typeface="+mn-ea"/>
              </a:rPr>
              <a:t>, </a:t>
            </a:r>
            <a:r>
              <a:rPr lang="ko-KR" altLang="en-US" sz="2400" b="0" i="0" u="none" strike="noStrike" baseline="0" dirty="0">
                <a:latin typeface="+mn-ea"/>
              </a:rPr>
              <a:t>그 이유에 대해 조사하고 토론해 보자</a:t>
            </a:r>
            <a:r>
              <a:rPr lang="en-US" altLang="ko-KR" sz="2400" b="0" i="0" u="none" strike="noStrike" baseline="0" dirty="0">
                <a:latin typeface="+mn-ea"/>
              </a:rPr>
              <a:t>.</a:t>
            </a:r>
            <a:endParaRPr lang="ko-KR" altLang="en-US" sz="3200" b="1" spc="-15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4227B20-348D-F9D4-3BA2-0E77BD572B3A}"/>
              </a:ext>
            </a:extLst>
          </p:cNvPr>
          <p:cNvSpPr/>
          <p:nvPr/>
        </p:nvSpPr>
        <p:spPr>
          <a:xfrm>
            <a:off x="575217" y="1940396"/>
            <a:ext cx="274959" cy="3238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n-ea"/>
              </a:rPr>
              <a:t>예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735B326-145E-A30D-9EC9-6B7BBDB1467C}"/>
              </a:ext>
            </a:extLst>
          </p:cNvPr>
          <p:cNvSpPr/>
          <p:nvPr/>
        </p:nvSpPr>
        <p:spPr>
          <a:xfrm>
            <a:off x="1021542" y="3303373"/>
            <a:ext cx="10104677" cy="10882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9169E1-553A-0085-A2D4-327FE54F28CD}"/>
              </a:ext>
            </a:extLst>
          </p:cNvPr>
          <p:cNvSpPr txBox="1"/>
          <p:nvPr/>
        </p:nvSpPr>
        <p:spPr>
          <a:xfrm>
            <a:off x="1065781" y="3485356"/>
            <a:ext cx="95774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kern="0">
                <a:solidFill>
                  <a:srgbClr val="FF0000"/>
                </a:solidFill>
                <a:latin typeface="+mn-ea"/>
              </a:rPr>
              <a:t>그래프의 물가지수를 분석한 결과 가장 많이 오른 음식은 </a:t>
            </a:r>
            <a:r>
              <a:rPr lang="en-US" altLang="ko-KR" sz="2000" kern="0">
                <a:solidFill>
                  <a:srgbClr val="FF0000"/>
                </a:solidFill>
                <a:latin typeface="+mn-ea"/>
              </a:rPr>
              <a:t>‘</a:t>
            </a:r>
            <a:r>
              <a:rPr lang="ko-KR" altLang="en-US" sz="2000" kern="0">
                <a:solidFill>
                  <a:srgbClr val="FF0000"/>
                </a:solidFill>
                <a:latin typeface="+mn-ea"/>
              </a:rPr>
              <a:t>김밥</a:t>
            </a:r>
            <a:r>
              <a:rPr lang="en-US" altLang="ko-KR" sz="2000" kern="0">
                <a:solidFill>
                  <a:srgbClr val="FF0000"/>
                </a:solidFill>
                <a:latin typeface="+mn-ea"/>
              </a:rPr>
              <a:t>’</a:t>
            </a:r>
            <a:r>
              <a:rPr lang="ko-KR" altLang="en-US" sz="2000" kern="0">
                <a:solidFill>
                  <a:srgbClr val="FF0000"/>
                </a:solidFill>
                <a:latin typeface="+mn-ea"/>
              </a:rPr>
              <a:t>이며</a:t>
            </a:r>
            <a:r>
              <a:rPr lang="en-US" altLang="ko-KR" sz="2000" kern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2000" kern="0">
                <a:solidFill>
                  <a:srgbClr val="FF0000"/>
                </a:solidFill>
                <a:latin typeface="+mn-ea"/>
              </a:rPr>
              <a:t>가장 적게 오른 음식은 </a:t>
            </a:r>
            <a:r>
              <a:rPr lang="en-US" altLang="ko-KR" sz="2000" kern="0">
                <a:solidFill>
                  <a:srgbClr val="FF0000"/>
                </a:solidFill>
                <a:latin typeface="+mn-ea"/>
              </a:rPr>
              <a:t>‘</a:t>
            </a:r>
            <a:r>
              <a:rPr lang="ko-KR" altLang="en-US" sz="2000" kern="0">
                <a:solidFill>
                  <a:srgbClr val="FF0000"/>
                </a:solidFill>
                <a:latin typeface="+mn-ea"/>
              </a:rPr>
              <a:t>피자</a:t>
            </a:r>
            <a:r>
              <a:rPr lang="en-US" altLang="ko-KR" sz="2000" kern="0">
                <a:solidFill>
                  <a:srgbClr val="FF0000"/>
                </a:solidFill>
                <a:latin typeface="+mn-ea"/>
              </a:rPr>
              <a:t>’</a:t>
            </a:r>
            <a:r>
              <a:rPr lang="ko-KR" altLang="en-US" sz="2000" kern="0">
                <a:solidFill>
                  <a:srgbClr val="FF0000"/>
                </a:solidFill>
                <a:latin typeface="+mn-ea"/>
              </a:rPr>
              <a:t>이다</a:t>
            </a:r>
            <a:r>
              <a:rPr lang="en-US" altLang="ko-KR" sz="2000" kern="0">
                <a:solidFill>
                  <a:srgbClr val="FF0000"/>
                </a:solidFill>
                <a:latin typeface="+mn-ea"/>
              </a:rPr>
              <a:t>. 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EEF8FC2-8D6E-6480-D1D6-AE34E7B51EC1}"/>
              </a:ext>
            </a:extLst>
          </p:cNvPr>
          <p:cNvSpPr/>
          <p:nvPr/>
        </p:nvSpPr>
        <p:spPr>
          <a:xfrm>
            <a:off x="1043661" y="4654378"/>
            <a:ext cx="10104677" cy="108825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D4F9EF-5AD0-CC9D-FDF4-AE1747A0EAF9}"/>
              </a:ext>
            </a:extLst>
          </p:cNvPr>
          <p:cNvSpPr txBox="1"/>
          <p:nvPr/>
        </p:nvSpPr>
        <p:spPr>
          <a:xfrm>
            <a:off x="970914" y="4844564"/>
            <a:ext cx="95774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110" marR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-10" dirty="0">
                <a:solidFill>
                  <a:srgbClr val="FF0000"/>
                </a:solidFill>
                <a:effectLst/>
                <a:latin typeface="+mn-ea"/>
              </a:rPr>
              <a:t>음식 데이터 전체에 대해 물가 상승률이 상대적으로 </a:t>
            </a:r>
            <a:r>
              <a:rPr lang="ko-KR" altLang="en-US" sz="2000" kern="0" spc="-40" dirty="0">
                <a:solidFill>
                  <a:srgbClr val="FF0000"/>
                </a:solidFill>
                <a:effectLst/>
                <a:latin typeface="+mn-ea"/>
              </a:rPr>
              <a:t>완만한 </a:t>
            </a:r>
            <a:r>
              <a:rPr lang="ko-KR" altLang="en-US" sz="2000" kern="0" spc="-40">
                <a:solidFill>
                  <a:srgbClr val="FF0000"/>
                </a:solidFill>
                <a:effectLst/>
                <a:latin typeface="+mn-ea"/>
              </a:rPr>
              <a:t>시기는 </a:t>
            </a:r>
            <a:r>
              <a:rPr lang="en-US" altLang="ko-KR" sz="2000" kern="0" spc="-40">
                <a:solidFill>
                  <a:srgbClr val="FF0000"/>
                </a:solidFill>
                <a:effectLst/>
                <a:latin typeface="+mn-ea"/>
              </a:rPr>
              <a:t>2013~2020</a:t>
            </a:r>
            <a:r>
              <a:rPr lang="ko-KR" altLang="en-US" sz="2000" kern="0" spc="-40">
                <a:solidFill>
                  <a:srgbClr val="FF0000"/>
                </a:solidFill>
                <a:effectLst/>
                <a:latin typeface="+mn-ea"/>
              </a:rPr>
              <a:t>년</a:t>
            </a:r>
            <a:r>
              <a:rPr lang="en-US" altLang="ko-KR" sz="2000" kern="0" spc="-40">
                <a:solidFill>
                  <a:srgbClr val="FF0000"/>
                </a:solidFill>
                <a:effectLst/>
                <a:latin typeface="+mn-ea"/>
              </a:rPr>
              <a:t>,</a:t>
            </a:r>
            <a:r>
              <a:rPr lang="ko-KR" altLang="en-US" sz="2000" kern="0" spc="-3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2000" kern="0" spc="-30">
                <a:solidFill>
                  <a:srgbClr val="FF0000"/>
                </a:solidFill>
                <a:effectLst/>
                <a:latin typeface="+mn-ea"/>
              </a:rPr>
              <a:t>가파른 시기는 </a:t>
            </a:r>
            <a:r>
              <a:rPr lang="en-US" altLang="ko-KR" sz="2000" kern="0" spc="-30">
                <a:solidFill>
                  <a:srgbClr val="FF0000"/>
                </a:solidFill>
                <a:effectLst/>
                <a:latin typeface="+mn-ea"/>
              </a:rPr>
              <a:t>2020~2023</a:t>
            </a:r>
            <a:r>
              <a:rPr lang="ko-KR" altLang="en-US" sz="2000" kern="0" spc="-30">
                <a:solidFill>
                  <a:srgbClr val="FF0000"/>
                </a:solidFill>
                <a:effectLst/>
                <a:latin typeface="+mn-ea"/>
              </a:rPr>
              <a:t>년</a:t>
            </a:r>
            <a:r>
              <a:rPr lang="ko-KR" altLang="en-US" sz="2000" kern="0" spc="0">
                <a:solidFill>
                  <a:srgbClr val="FF0000"/>
                </a:solidFill>
                <a:effectLst/>
                <a:latin typeface="+mn-ea"/>
              </a:rPr>
              <a:t>이다</a:t>
            </a:r>
            <a:r>
              <a:rPr lang="en-US" altLang="ko-KR" sz="2000" kern="0" spc="0">
                <a:solidFill>
                  <a:srgbClr val="FF0000"/>
                </a:solidFill>
                <a:effectLst/>
                <a:latin typeface="+mn-ea"/>
              </a:rPr>
              <a:t>. 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241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FDADC86-8044-09EE-C850-27391D8FD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4728C97-DF95-E2B2-793A-6F8C446B6552}"/>
              </a:ext>
            </a:extLst>
          </p:cNvPr>
          <p:cNvSpPr/>
          <p:nvPr/>
        </p:nvSpPr>
        <p:spPr>
          <a:xfrm>
            <a:off x="2792062" y="4325811"/>
            <a:ext cx="7086456" cy="7429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0816" y="1099027"/>
            <a:ext cx="7463318" cy="74494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latinLnBrk="1">
              <a:lnSpc>
                <a:spcPts val="5800"/>
              </a:lnSpc>
              <a:defRPr/>
            </a:pPr>
            <a:r>
              <a:rPr lang="ko-KR" altLang="en-US" sz="2800" spc="-60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ea"/>
              </a:rPr>
              <a:t>다음 시간</a:t>
            </a:r>
            <a:r>
              <a:rPr lang="ko-KR" altLang="en-US" sz="2400" spc="-60" dirty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ea"/>
              </a:rPr>
              <a:t>에 배울 </a:t>
            </a:r>
            <a:r>
              <a:rPr lang="ko-KR" altLang="en-US" sz="2800" spc="-60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ea"/>
              </a:rPr>
              <a:t>내용</a:t>
            </a:r>
            <a:r>
              <a:rPr lang="ko-KR" altLang="en-US" sz="2400" spc="-60" dirty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ea"/>
              </a:rPr>
              <a:t>을 알아봅시다</a:t>
            </a:r>
            <a:r>
              <a:rPr lang="en-US" altLang="ko-KR" sz="2400" spc="-60" dirty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ea"/>
              </a:rPr>
              <a:t>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E8FE4C6-C663-C577-90AD-73398EEB595B}"/>
              </a:ext>
            </a:extLst>
          </p:cNvPr>
          <p:cNvGrpSpPr/>
          <p:nvPr/>
        </p:nvGrpSpPr>
        <p:grpSpPr>
          <a:xfrm>
            <a:off x="2127459" y="3502399"/>
            <a:ext cx="5617885" cy="771277"/>
            <a:chOff x="4749993" y="3964986"/>
            <a:chExt cx="5617885" cy="771277"/>
          </a:xfrm>
        </p:grpSpPr>
        <p:sp>
          <p:nvSpPr>
            <p:cNvPr id="30" name="직사각형 29"/>
            <p:cNvSpPr>
              <a:spLocks noChangeArrowheads="1"/>
            </p:cNvSpPr>
            <p:nvPr/>
          </p:nvSpPr>
          <p:spPr bwMode="auto">
            <a:xfrm>
              <a:off x="5362352" y="3964986"/>
              <a:ext cx="5005526" cy="742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rmAutofit/>
            </a:bodyPr>
            <a:lstStyle/>
            <a:p>
              <a:pPr latinLnBrk="1">
                <a:defRPr/>
              </a:pPr>
              <a:r>
                <a:rPr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데이터 분석</a:t>
              </a:r>
            </a:p>
          </p:txBody>
        </p:sp>
        <p:sp>
          <p:nvSpPr>
            <p:cNvPr id="33" name="직사각형 32"/>
            <p:cNvSpPr>
              <a:spLocks noChangeArrowheads="1"/>
            </p:cNvSpPr>
            <p:nvPr/>
          </p:nvSpPr>
          <p:spPr bwMode="auto">
            <a:xfrm>
              <a:off x="4749993" y="3966822"/>
              <a:ext cx="511679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1">
                <a:defRPr/>
              </a:pPr>
              <a:r>
                <a:rPr lang="en-US" altLang="ko-KR" sz="4400" b="1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2</a:t>
              </a:r>
            </a:p>
          </p:txBody>
        </p:sp>
      </p:grpSp>
      <p:sp>
        <p:nvSpPr>
          <p:cNvPr id="36" name="부제목 2"/>
          <p:cNvSpPr txBox="1">
            <a:spLocks/>
          </p:cNvSpPr>
          <p:nvPr/>
        </p:nvSpPr>
        <p:spPr bwMode="auto">
          <a:xfrm>
            <a:off x="1598526" y="1992624"/>
            <a:ext cx="6495608" cy="99291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ko-KR" altLang="en-US" sz="4000" b="1" spc="-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데이터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4D3BAC2-6BC3-0A79-765A-57A2A7DFBD5E}"/>
              </a:ext>
            </a:extLst>
          </p:cNvPr>
          <p:cNvGrpSpPr/>
          <p:nvPr/>
        </p:nvGrpSpPr>
        <p:grpSpPr>
          <a:xfrm>
            <a:off x="2988380" y="4451353"/>
            <a:ext cx="7419246" cy="491866"/>
            <a:chOff x="5134197" y="6061706"/>
            <a:chExt cx="5726634" cy="491866"/>
          </a:xfrm>
        </p:grpSpPr>
        <p:sp>
          <p:nvSpPr>
            <p:cNvPr id="34" name="TextBox 1"/>
            <p:cNvSpPr txBox="1">
              <a:spLocks noChangeArrowheads="1"/>
            </p:cNvSpPr>
            <p:nvPr/>
          </p:nvSpPr>
          <p:spPr bwMode="auto">
            <a:xfrm>
              <a:off x="5512945" y="6061706"/>
              <a:ext cx="5347886" cy="491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120000"/>
                </a:lnSpc>
                <a:defRPr/>
              </a:pPr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인기 공유 동영상 데이터 분석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134197" y="6076450"/>
              <a:ext cx="304375" cy="43088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03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9984432" y="6237312"/>
            <a:ext cx="540000" cy="540000"/>
            <a:chOff x="8351153" y="6267784"/>
            <a:chExt cx="540000" cy="540000"/>
          </a:xfrm>
        </p:grpSpPr>
        <p:grpSp>
          <p:nvGrpSpPr>
            <p:cNvPr id="34822" name="그룹 21"/>
            <p:cNvGrpSpPr>
              <a:grpSpLocks/>
            </p:cNvGrpSpPr>
            <p:nvPr/>
          </p:nvGrpSpPr>
          <p:grpSpPr bwMode="auto">
            <a:xfrm>
              <a:off x="8467959" y="6405228"/>
              <a:ext cx="306388" cy="265112"/>
              <a:chOff x="8435975" y="6436891"/>
              <a:chExt cx="293688" cy="254000"/>
            </a:xfrm>
          </p:grpSpPr>
          <p:sp>
            <p:nvSpPr>
              <p:cNvPr id="34836" name="Freeform 13"/>
              <p:cNvSpPr>
                <a:spLocks/>
              </p:cNvSpPr>
              <p:nvPr/>
            </p:nvSpPr>
            <p:spPr bwMode="auto">
              <a:xfrm>
                <a:off x="8435975" y="6436891"/>
                <a:ext cx="293688" cy="149225"/>
              </a:xfrm>
              <a:custGeom>
                <a:avLst/>
                <a:gdLst>
                  <a:gd name="T0" fmla="*/ 276225 w 185"/>
                  <a:gd name="T1" fmla="*/ 149225 h 94"/>
                  <a:gd name="T2" fmla="*/ 276225 w 185"/>
                  <a:gd name="T3" fmla="*/ 149225 h 94"/>
                  <a:gd name="T4" fmla="*/ 271463 w 185"/>
                  <a:gd name="T5" fmla="*/ 149225 h 94"/>
                  <a:gd name="T6" fmla="*/ 266700 w 185"/>
                  <a:gd name="T7" fmla="*/ 144463 h 94"/>
                  <a:gd name="T8" fmla="*/ 147638 w 185"/>
                  <a:gd name="T9" fmla="*/ 39688 h 94"/>
                  <a:gd name="T10" fmla="*/ 26988 w 185"/>
                  <a:gd name="T11" fmla="*/ 144463 h 94"/>
                  <a:gd name="T12" fmla="*/ 26988 w 185"/>
                  <a:gd name="T13" fmla="*/ 144463 h 94"/>
                  <a:gd name="T14" fmla="*/ 22225 w 185"/>
                  <a:gd name="T15" fmla="*/ 149225 h 94"/>
                  <a:gd name="T16" fmla="*/ 17463 w 185"/>
                  <a:gd name="T17" fmla="*/ 149225 h 94"/>
                  <a:gd name="T18" fmla="*/ 9525 w 185"/>
                  <a:gd name="T19" fmla="*/ 147638 h 94"/>
                  <a:gd name="T20" fmla="*/ 6350 w 185"/>
                  <a:gd name="T21" fmla="*/ 142875 h 94"/>
                  <a:gd name="T22" fmla="*/ 6350 w 185"/>
                  <a:gd name="T23" fmla="*/ 142875 h 94"/>
                  <a:gd name="T24" fmla="*/ 1588 w 185"/>
                  <a:gd name="T25" fmla="*/ 138113 h 94"/>
                  <a:gd name="T26" fmla="*/ 0 w 185"/>
                  <a:gd name="T27" fmla="*/ 131763 h 94"/>
                  <a:gd name="T28" fmla="*/ 1588 w 185"/>
                  <a:gd name="T29" fmla="*/ 125413 h 94"/>
                  <a:gd name="T30" fmla="*/ 6350 w 185"/>
                  <a:gd name="T31" fmla="*/ 119063 h 94"/>
                  <a:gd name="T32" fmla="*/ 136525 w 185"/>
                  <a:gd name="T33" fmla="*/ 6350 h 94"/>
                  <a:gd name="T34" fmla="*/ 136525 w 185"/>
                  <a:gd name="T35" fmla="*/ 6350 h 94"/>
                  <a:gd name="T36" fmla="*/ 141288 w 185"/>
                  <a:gd name="T37" fmla="*/ 1588 h 94"/>
                  <a:gd name="T38" fmla="*/ 147638 w 185"/>
                  <a:gd name="T39" fmla="*/ 0 h 94"/>
                  <a:gd name="T40" fmla="*/ 152400 w 185"/>
                  <a:gd name="T41" fmla="*/ 1588 h 94"/>
                  <a:gd name="T42" fmla="*/ 157163 w 185"/>
                  <a:gd name="T43" fmla="*/ 6350 h 94"/>
                  <a:gd name="T44" fmla="*/ 287338 w 185"/>
                  <a:gd name="T45" fmla="*/ 119063 h 94"/>
                  <a:gd name="T46" fmla="*/ 287338 w 185"/>
                  <a:gd name="T47" fmla="*/ 119063 h 94"/>
                  <a:gd name="T48" fmla="*/ 292100 w 185"/>
                  <a:gd name="T49" fmla="*/ 125413 h 94"/>
                  <a:gd name="T50" fmla="*/ 293688 w 185"/>
                  <a:gd name="T51" fmla="*/ 131763 h 94"/>
                  <a:gd name="T52" fmla="*/ 293688 w 185"/>
                  <a:gd name="T53" fmla="*/ 138113 h 94"/>
                  <a:gd name="T54" fmla="*/ 288925 w 185"/>
                  <a:gd name="T55" fmla="*/ 142875 h 94"/>
                  <a:gd name="T56" fmla="*/ 288925 w 185"/>
                  <a:gd name="T57" fmla="*/ 142875 h 94"/>
                  <a:gd name="T58" fmla="*/ 284163 w 185"/>
                  <a:gd name="T59" fmla="*/ 149225 h 94"/>
                  <a:gd name="T60" fmla="*/ 276225 w 185"/>
                  <a:gd name="T61" fmla="*/ 149225 h 94"/>
                  <a:gd name="T62" fmla="*/ 276225 w 185"/>
                  <a:gd name="T63" fmla="*/ 149225 h 9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85" h="94">
                    <a:moveTo>
                      <a:pt x="174" y="94"/>
                    </a:moveTo>
                    <a:lnTo>
                      <a:pt x="174" y="94"/>
                    </a:lnTo>
                    <a:lnTo>
                      <a:pt x="171" y="94"/>
                    </a:lnTo>
                    <a:lnTo>
                      <a:pt x="168" y="91"/>
                    </a:lnTo>
                    <a:lnTo>
                      <a:pt x="93" y="25"/>
                    </a:lnTo>
                    <a:lnTo>
                      <a:pt x="17" y="91"/>
                    </a:lnTo>
                    <a:lnTo>
                      <a:pt x="14" y="94"/>
                    </a:lnTo>
                    <a:lnTo>
                      <a:pt x="11" y="94"/>
                    </a:lnTo>
                    <a:lnTo>
                      <a:pt x="6" y="93"/>
                    </a:lnTo>
                    <a:lnTo>
                      <a:pt x="4" y="90"/>
                    </a:lnTo>
                    <a:lnTo>
                      <a:pt x="1" y="87"/>
                    </a:lnTo>
                    <a:lnTo>
                      <a:pt x="0" y="83"/>
                    </a:lnTo>
                    <a:lnTo>
                      <a:pt x="1" y="79"/>
                    </a:lnTo>
                    <a:lnTo>
                      <a:pt x="4" y="75"/>
                    </a:lnTo>
                    <a:lnTo>
                      <a:pt x="86" y="4"/>
                    </a:lnTo>
                    <a:lnTo>
                      <a:pt x="89" y="1"/>
                    </a:lnTo>
                    <a:lnTo>
                      <a:pt x="93" y="0"/>
                    </a:lnTo>
                    <a:lnTo>
                      <a:pt x="96" y="1"/>
                    </a:lnTo>
                    <a:lnTo>
                      <a:pt x="99" y="4"/>
                    </a:lnTo>
                    <a:lnTo>
                      <a:pt x="181" y="75"/>
                    </a:lnTo>
                    <a:lnTo>
                      <a:pt x="184" y="79"/>
                    </a:lnTo>
                    <a:lnTo>
                      <a:pt x="185" y="83"/>
                    </a:lnTo>
                    <a:lnTo>
                      <a:pt x="185" y="87"/>
                    </a:lnTo>
                    <a:lnTo>
                      <a:pt x="182" y="90"/>
                    </a:lnTo>
                    <a:lnTo>
                      <a:pt x="179" y="94"/>
                    </a:lnTo>
                    <a:lnTo>
                      <a:pt x="174" y="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34837" name="Freeform 14"/>
              <p:cNvSpPr>
                <a:spLocks/>
              </p:cNvSpPr>
              <p:nvPr/>
            </p:nvSpPr>
            <p:spPr bwMode="auto">
              <a:xfrm>
                <a:off x="8485188" y="6514678"/>
                <a:ext cx="196850" cy="176213"/>
              </a:xfrm>
              <a:custGeom>
                <a:avLst/>
                <a:gdLst>
                  <a:gd name="T0" fmla="*/ 195263 w 124"/>
                  <a:gd name="T1" fmla="*/ 87313 h 111"/>
                  <a:gd name="T2" fmla="*/ 195263 w 124"/>
                  <a:gd name="T3" fmla="*/ 87313 h 111"/>
                  <a:gd name="T4" fmla="*/ 195263 w 124"/>
                  <a:gd name="T5" fmla="*/ 79375 h 111"/>
                  <a:gd name="T6" fmla="*/ 190500 w 124"/>
                  <a:gd name="T7" fmla="*/ 74613 h 111"/>
                  <a:gd name="T8" fmla="*/ 112713 w 124"/>
                  <a:gd name="T9" fmla="*/ 6350 h 111"/>
                  <a:gd name="T10" fmla="*/ 112713 w 124"/>
                  <a:gd name="T11" fmla="*/ 6350 h 111"/>
                  <a:gd name="T12" fmla="*/ 104775 w 124"/>
                  <a:gd name="T13" fmla="*/ 1588 h 111"/>
                  <a:gd name="T14" fmla="*/ 98425 w 124"/>
                  <a:gd name="T15" fmla="*/ 0 h 111"/>
                  <a:gd name="T16" fmla="*/ 90488 w 124"/>
                  <a:gd name="T17" fmla="*/ 1588 h 111"/>
                  <a:gd name="T18" fmla="*/ 82550 w 124"/>
                  <a:gd name="T19" fmla="*/ 6350 h 111"/>
                  <a:gd name="T20" fmla="*/ 4763 w 124"/>
                  <a:gd name="T21" fmla="*/ 74613 h 111"/>
                  <a:gd name="T22" fmla="*/ 4763 w 124"/>
                  <a:gd name="T23" fmla="*/ 74613 h 111"/>
                  <a:gd name="T24" fmla="*/ 1588 w 124"/>
                  <a:gd name="T25" fmla="*/ 79375 h 111"/>
                  <a:gd name="T26" fmla="*/ 0 w 124"/>
                  <a:gd name="T27" fmla="*/ 87313 h 111"/>
                  <a:gd name="T28" fmla="*/ 0 w 124"/>
                  <a:gd name="T29" fmla="*/ 157163 h 111"/>
                  <a:gd name="T30" fmla="*/ 0 w 124"/>
                  <a:gd name="T31" fmla="*/ 157163 h 111"/>
                  <a:gd name="T32" fmla="*/ 1588 w 124"/>
                  <a:gd name="T33" fmla="*/ 165100 h 111"/>
                  <a:gd name="T34" fmla="*/ 4763 w 124"/>
                  <a:gd name="T35" fmla="*/ 169863 h 111"/>
                  <a:gd name="T36" fmla="*/ 12700 w 124"/>
                  <a:gd name="T37" fmla="*/ 174625 h 111"/>
                  <a:gd name="T38" fmla="*/ 20638 w 124"/>
                  <a:gd name="T39" fmla="*/ 176213 h 111"/>
                  <a:gd name="T40" fmla="*/ 61913 w 124"/>
                  <a:gd name="T41" fmla="*/ 176213 h 111"/>
                  <a:gd name="T42" fmla="*/ 61913 w 124"/>
                  <a:gd name="T43" fmla="*/ 93663 h 111"/>
                  <a:gd name="T44" fmla="*/ 134938 w 124"/>
                  <a:gd name="T45" fmla="*/ 93663 h 111"/>
                  <a:gd name="T46" fmla="*/ 134938 w 124"/>
                  <a:gd name="T47" fmla="*/ 176213 h 111"/>
                  <a:gd name="T48" fmla="*/ 174625 w 124"/>
                  <a:gd name="T49" fmla="*/ 176213 h 111"/>
                  <a:gd name="T50" fmla="*/ 174625 w 124"/>
                  <a:gd name="T51" fmla="*/ 176213 h 111"/>
                  <a:gd name="T52" fmla="*/ 184150 w 124"/>
                  <a:gd name="T53" fmla="*/ 174625 h 111"/>
                  <a:gd name="T54" fmla="*/ 192088 w 124"/>
                  <a:gd name="T55" fmla="*/ 169863 h 111"/>
                  <a:gd name="T56" fmla="*/ 192088 w 124"/>
                  <a:gd name="T57" fmla="*/ 169863 h 111"/>
                  <a:gd name="T58" fmla="*/ 195263 w 124"/>
                  <a:gd name="T59" fmla="*/ 165100 h 111"/>
                  <a:gd name="T60" fmla="*/ 196850 w 124"/>
                  <a:gd name="T61" fmla="*/ 157163 h 111"/>
                  <a:gd name="T62" fmla="*/ 195263 w 124"/>
                  <a:gd name="T63" fmla="*/ 87313 h 11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24" h="111">
                    <a:moveTo>
                      <a:pt x="123" y="55"/>
                    </a:moveTo>
                    <a:lnTo>
                      <a:pt x="123" y="55"/>
                    </a:lnTo>
                    <a:lnTo>
                      <a:pt x="123" y="50"/>
                    </a:lnTo>
                    <a:lnTo>
                      <a:pt x="120" y="47"/>
                    </a:lnTo>
                    <a:lnTo>
                      <a:pt x="71" y="4"/>
                    </a:lnTo>
                    <a:lnTo>
                      <a:pt x="66" y="1"/>
                    </a:lnTo>
                    <a:lnTo>
                      <a:pt x="62" y="0"/>
                    </a:lnTo>
                    <a:lnTo>
                      <a:pt x="57" y="1"/>
                    </a:lnTo>
                    <a:lnTo>
                      <a:pt x="52" y="4"/>
                    </a:lnTo>
                    <a:lnTo>
                      <a:pt x="3" y="47"/>
                    </a:lnTo>
                    <a:lnTo>
                      <a:pt x="1" y="50"/>
                    </a:lnTo>
                    <a:lnTo>
                      <a:pt x="0" y="55"/>
                    </a:lnTo>
                    <a:lnTo>
                      <a:pt x="0" y="99"/>
                    </a:lnTo>
                    <a:lnTo>
                      <a:pt x="1" y="104"/>
                    </a:lnTo>
                    <a:lnTo>
                      <a:pt x="3" y="107"/>
                    </a:lnTo>
                    <a:lnTo>
                      <a:pt x="8" y="110"/>
                    </a:lnTo>
                    <a:lnTo>
                      <a:pt x="13" y="111"/>
                    </a:lnTo>
                    <a:lnTo>
                      <a:pt x="39" y="111"/>
                    </a:lnTo>
                    <a:lnTo>
                      <a:pt x="39" y="59"/>
                    </a:lnTo>
                    <a:lnTo>
                      <a:pt x="85" y="59"/>
                    </a:lnTo>
                    <a:lnTo>
                      <a:pt x="85" y="111"/>
                    </a:lnTo>
                    <a:lnTo>
                      <a:pt x="110" y="111"/>
                    </a:lnTo>
                    <a:lnTo>
                      <a:pt x="116" y="110"/>
                    </a:lnTo>
                    <a:lnTo>
                      <a:pt x="121" y="107"/>
                    </a:lnTo>
                    <a:lnTo>
                      <a:pt x="123" y="104"/>
                    </a:lnTo>
                    <a:lnTo>
                      <a:pt x="124" y="99"/>
                    </a:lnTo>
                    <a:lnTo>
                      <a:pt x="123" y="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34838" name="Rectangle 15"/>
              <p:cNvSpPr>
                <a:spLocks noChangeArrowheads="1"/>
              </p:cNvSpPr>
              <p:nvPr/>
            </p:nvSpPr>
            <p:spPr bwMode="auto">
              <a:xfrm>
                <a:off x="8655050" y="6470228"/>
                <a:ext cx="36513" cy="650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 sz="1300">
                  <a:latin typeface="+mn-ea"/>
                  <a:ea typeface="+mn-ea"/>
                </a:endParaRPr>
              </a:p>
            </p:txBody>
          </p:sp>
        </p:grpSp>
        <p:sp>
          <p:nvSpPr>
            <p:cNvPr id="37" name="타원 36">
              <a:hlinkClick r:id="" action="ppaction://hlinkshowjump?jump=firstslide"/>
            </p:cNvPr>
            <p:cNvSpPr/>
            <p:nvPr/>
          </p:nvSpPr>
          <p:spPr>
            <a:xfrm>
              <a:off x="8351153" y="6267784"/>
              <a:ext cx="540000" cy="540000"/>
            </a:xfrm>
            <a:prstGeom prst="ellipse">
              <a:avLst/>
            </a:prstGeom>
            <a:solidFill>
              <a:srgbClr val="FFFFFF">
                <a:alpha val="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1300" spc="-300" dirty="0">
                <a:latin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683B146-3438-77BC-5336-968A167517B5}"/>
              </a:ext>
            </a:extLst>
          </p:cNvPr>
          <p:cNvGrpSpPr/>
          <p:nvPr/>
        </p:nvGrpSpPr>
        <p:grpSpPr>
          <a:xfrm>
            <a:off x="681592" y="2103321"/>
            <a:ext cx="800100" cy="771525"/>
            <a:chOff x="681592" y="2103321"/>
            <a:chExt cx="800100" cy="771525"/>
          </a:xfrm>
        </p:grpSpPr>
        <p:pic>
          <p:nvPicPr>
            <p:cNvPr id="17" name="그래픽 16">
              <a:extLst>
                <a:ext uri="{FF2B5EF4-FFF2-40B4-BE49-F238E27FC236}">
                  <a16:creationId xmlns:a16="http://schemas.microsoft.com/office/drawing/2014/main" id="{601A5444-AC29-2408-2E86-1C9F2A61C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1592" y="2130837"/>
              <a:ext cx="800100" cy="733425"/>
            </a:xfrm>
            <a:prstGeom prst="rect">
              <a:avLst/>
            </a:prstGeom>
          </p:spPr>
        </p:pic>
        <p:sp>
          <p:nvSpPr>
            <p:cNvPr id="40" name="직사각형 11"/>
            <p:cNvSpPr>
              <a:spLocks noChangeArrowheads="1"/>
            </p:cNvSpPr>
            <p:nvPr/>
          </p:nvSpPr>
          <p:spPr bwMode="auto">
            <a:xfrm>
              <a:off x="715460" y="2103321"/>
              <a:ext cx="716599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just" eaLnBrk="1" latinLnBrk="1" hangingPunct="1">
                <a:defRPr/>
              </a:pPr>
              <a:r>
                <a:rPr lang="en-US" altLang="ko-KR" sz="4400" b="1" dirty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Ⅱ</a:t>
              </a:r>
            </a:p>
          </p:txBody>
        </p:sp>
      </p:grpSp>
      <p:sp>
        <p:nvSpPr>
          <p:cNvPr id="7" name="직사각형 11">
            <a:extLst>
              <a:ext uri="{FF2B5EF4-FFF2-40B4-BE49-F238E27FC236}">
                <a16:creationId xmlns:a16="http://schemas.microsoft.com/office/drawing/2014/main" id="{9C36E635-18EB-66B2-1B6C-62891E32F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939" y="761398"/>
            <a:ext cx="673472" cy="771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defRPr/>
            </a:pPr>
            <a:endParaRPr lang="en-US" altLang="ko-KR" sz="60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직사각형 11">
            <a:extLst>
              <a:ext uri="{FF2B5EF4-FFF2-40B4-BE49-F238E27FC236}">
                <a16:creationId xmlns:a16="http://schemas.microsoft.com/office/drawing/2014/main" id="{95BE86EC-4B25-FC6A-9DB8-560D62A9B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5339" y="913798"/>
            <a:ext cx="673472" cy="771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defRPr/>
            </a:pPr>
            <a:endParaRPr lang="en-US" altLang="ko-KR" sz="60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730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610217" y="1193159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lnSpc>
                <a:spcPts val="2800"/>
              </a:lnSpc>
              <a:defRPr/>
            </a:pPr>
            <a:r>
              <a:rPr lang="en-US" altLang="ko-KR" sz="2800" b="1" dirty="0">
                <a:latin typeface="+mn-ea"/>
              </a:rPr>
              <a:t>1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6943" y="1217167"/>
            <a:ext cx="7856537" cy="555271"/>
          </a:xfrm>
          <a:prstGeom prst="rect">
            <a:avLst/>
          </a:prstGeom>
          <a:noFill/>
        </p:spPr>
        <p:txBody>
          <a:bodyPr lIns="72000" tIns="36000" rIns="0" bIns="36000">
            <a:spAutoFit/>
          </a:bodyPr>
          <a:lstStyle/>
          <a:p>
            <a:pPr eaLnBrk="1" latinLnBrk="1" hangingPunct="1">
              <a:lnSpc>
                <a:spcPct val="120000"/>
              </a:lnSpc>
              <a:defRPr/>
            </a:pPr>
            <a:r>
              <a:rPr lang="ko-KR" altLang="en-US" sz="2800" b="1" spc="-15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데이터 구조화의 필요성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CB03A1-B165-EB67-9E92-CE303633C84A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FA82752-3664-18A6-0513-6CBE8896AE12}"/>
              </a:ext>
            </a:extLst>
          </p:cNvPr>
          <p:cNvGrpSpPr/>
          <p:nvPr/>
        </p:nvGrpSpPr>
        <p:grpSpPr>
          <a:xfrm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4C52A29-CDEF-AA16-5AF5-09D49B50EB95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D65A630-BF53-5995-F41D-9D520F7BFEA0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0F1FC45-C2C3-145B-55E9-7AAA35BF76F0}"/>
              </a:ext>
            </a:extLst>
          </p:cNvPr>
          <p:cNvSpPr txBox="1"/>
          <p:nvPr/>
        </p:nvSpPr>
        <p:spPr>
          <a:xfrm>
            <a:off x="902777" y="143268"/>
            <a:ext cx="166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내용정리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F3F245-CBE6-F6F8-5FDF-B723BEF47876}"/>
              </a:ext>
            </a:extLst>
          </p:cNvPr>
          <p:cNvGrpSpPr/>
          <p:nvPr/>
        </p:nvGrpSpPr>
        <p:grpSpPr>
          <a:xfrm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>
              <a:extLst>
                <a:ext uri="{FF2B5EF4-FFF2-40B4-BE49-F238E27FC236}">
                  <a16:creationId xmlns:a16="http://schemas.microsoft.com/office/drawing/2014/main" id="{D0340AF5-12B0-2E54-0DCE-0E5AC5B2A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" name="Rectangle 1942">
              <a:extLst>
                <a:ext uri="{FF2B5EF4-FFF2-40B4-BE49-F238E27FC236}">
                  <a16:creationId xmlns:a16="http://schemas.microsoft.com/office/drawing/2014/main" id="{2780ED4F-279E-860E-454D-6DDA334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" name="Rectangle 1943">
              <a:extLst>
                <a:ext uri="{FF2B5EF4-FFF2-40B4-BE49-F238E27FC236}">
                  <a16:creationId xmlns:a16="http://schemas.microsoft.com/office/drawing/2014/main" id="{151B4995-1FE0-A8A2-216E-2ACD92078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6" name="Rectangle 1944">
              <a:extLst>
                <a:ext uri="{FF2B5EF4-FFF2-40B4-BE49-F238E27FC236}">
                  <a16:creationId xmlns:a16="http://schemas.microsoft.com/office/drawing/2014/main" id="{EEBEDEA8-F081-E1C0-4806-A3F7AB586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7" name="Rectangle 1945">
              <a:extLst>
                <a:ext uri="{FF2B5EF4-FFF2-40B4-BE49-F238E27FC236}">
                  <a16:creationId xmlns:a16="http://schemas.microsoft.com/office/drawing/2014/main" id="{2E65D7B4-E190-B703-57F8-66764407E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29AB42A-4658-8F42-1CB3-992F08CCCD49}"/>
              </a:ext>
            </a:extLst>
          </p:cNvPr>
          <p:cNvSpPr/>
          <p:nvPr/>
        </p:nvSpPr>
        <p:spPr>
          <a:xfrm>
            <a:off x="1313597" y="3798537"/>
            <a:ext cx="1665843" cy="2421031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장점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F47EA1D-E8C2-0065-4EB6-E3F8A72980ED}"/>
              </a:ext>
            </a:extLst>
          </p:cNvPr>
          <p:cNvSpPr/>
          <p:nvPr/>
        </p:nvSpPr>
        <p:spPr>
          <a:xfrm>
            <a:off x="1282936" y="2069895"/>
            <a:ext cx="1665843" cy="1431186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spc="-150" dirty="0">
                <a:solidFill>
                  <a:schemeClr val="tx1"/>
                </a:solidFill>
                <a:latin typeface="+mn-ea"/>
              </a:rPr>
              <a:t>데이터 </a:t>
            </a:r>
            <a:endParaRPr lang="en-US" altLang="ko-KR" sz="2400" b="1" spc="-15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b="1" spc="-150" dirty="0">
                <a:solidFill>
                  <a:schemeClr val="tx1"/>
                </a:solidFill>
                <a:latin typeface="+mn-ea"/>
              </a:rPr>
              <a:t>구조화</a:t>
            </a:r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136C603-2581-E50C-5298-06BE9760BE46}"/>
              </a:ext>
            </a:extLst>
          </p:cNvPr>
          <p:cNvSpPr/>
          <p:nvPr/>
        </p:nvSpPr>
        <p:spPr>
          <a:xfrm>
            <a:off x="3263220" y="2063384"/>
            <a:ext cx="7857315" cy="1443949"/>
          </a:xfrm>
          <a:prstGeom prst="roundRect">
            <a:avLst>
              <a:gd name="adj" fmla="val 993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ko-KR" altLang="en-US" sz="2400" b="0" i="0" u="none" strike="noStrike" baseline="0" dirty="0">
                <a:solidFill>
                  <a:schemeClr val="tx1"/>
                </a:solidFill>
                <a:latin typeface="+mn-ea"/>
              </a:rPr>
              <a:t>데이터의 종류와 특성</a:t>
            </a:r>
            <a:r>
              <a:rPr lang="en-US" altLang="ko-KR" sz="2400" b="0" i="0" u="none" strike="noStrike" baseline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b="0" i="0" u="none" strike="noStrike" baseline="0" dirty="0">
                <a:solidFill>
                  <a:schemeClr val="tx1"/>
                </a:solidFill>
                <a:latin typeface="+mn-ea"/>
              </a:rPr>
              <a:t>사용 목적 등에 따라 데이터를 체계적으로 구분하여 정리하는 것</a:t>
            </a:r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938AC9D-EB5E-526C-7206-B576DC57751E}"/>
              </a:ext>
            </a:extLst>
          </p:cNvPr>
          <p:cNvSpPr/>
          <p:nvPr/>
        </p:nvSpPr>
        <p:spPr>
          <a:xfrm>
            <a:off x="3293881" y="3798278"/>
            <a:ext cx="7857315" cy="2421351"/>
          </a:xfrm>
          <a:prstGeom prst="roundRect">
            <a:avLst>
              <a:gd name="adj" fmla="val 95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i="0" u="none" strike="noStrike" baseline="0" dirty="0">
                <a:solidFill>
                  <a:schemeClr val="tx1"/>
                </a:solidFill>
                <a:latin typeface="+mn-ea"/>
              </a:rPr>
              <a:t>데이터 구조화는 빠른 데이터 검색과 효율적인 데이터 관리를 가능하게 함</a:t>
            </a:r>
            <a:r>
              <a:rPr lang="en-US" altLang="ko-KR" sz="2400" i="0" u="none" strike="noStrike" baseline="0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i="0" u="none" strike="noStrike" baseline="0" dirty="0">
                <a:solidFill>
                  <a:schemeClr val="tx1"/>
                </a:solidFill>
                <a:latin typeface="+mn-ea"/>
              </a:rPr>
              <a:t>구조화된 데이터는 시각적으로 표현하기 쉽기 때문에 데이터의 관계 파악과 분석에 활용도가 높음</a:t>
            </a:r>
            <a:r>
              <a:rPr lang="en-US" altLang="ko-KR" sz="2400" i="0" u="none" strike="noStrike" baseline="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32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5591575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610217" y="1193159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lnSpc>
                <a:spcPts val="2800"/>
              </a:lnSpc>
              <a:defRPr/>
            </a:pPr>
            <a:r>
              <a:rPr lang="en-US" altLang="ko-KR" sz="2800" b="1" dirty="0">
                <a:latin typeface="+mn-ea"/>
              </a:rPr>
              <a:t>2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6943" y="1217167"/>
            <a:ext cx="7856537" cy="555271"/>
          </a:xfrm>
          <a:prstGeom prst="rect">
            <a:avLst/>
          </a:prstGeom>
          <a:noFill/>
        </p:spPr>
        <p:txBody>
          <a:bodyPr lIns="72000" tIns="36000" rIns="0" bIns="36000">
            <a:spAutoFit/>
          </a:bodyPr>
          <a:lstStyle/>
          <a:p>
            <a:pPr eaLnBrk="1" latinLnBrk="1" hangingPunct="1">
              <a:lnSpc>
                <a:spcPct val="120000"/>
              </a:lnSpc>
              <a:defRPr/>
            </a:pPr>
            <a:r>
              <a:rPr lang="ko-KR" altLang="en-US" sz="2800" b="1" spc="-15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데이터 구조화의 방법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3165" y="2031459"/>
            <a:ext cx="10687108" cy="1719291"/>
          </a:xfrm>
          <a:prstGeom prst="rect">
            <a:avLst/>
          </a:prstGeom>
          <a:noFill/>
        </p:spPr>
        <p:txBody>
          <a:bodyPr wrap="square" lIns="72000" tIns="36000" rIns="0" bIns="36000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ko-KR" altLang="en-US" sz="2400" b="0" i="0" u="none" strike="noStrike" baseline="0">
                <a:latin typeface="+mn-ea"/>
              </a:rPr>
              <a:t>데이터를 구조화할 때에는 데이터의 의미를 정확히 파악하여 사용 목적에 적</a:t>
            </a:r>
            <a:endParaRPr lang="ko-KR" altLang="en-US" sz="2400" b="0" i="0" u="none" strike="noStrike" baseline="0">
              <a:latin typeface="+mn-ea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ko-KR" altLang="en-US" sz="2400" b="0" i="0" u="none" strike="noStrike" baseline="0">
                <a:latin typeface="+mn-ea"/>
              </a:rPr>
              <a:t>합한 형태로 표현해야 한다</a:t>
            </a:r>
            <a:r>
              <a:rPr lang="en-US" altLang="ko-KR" sz="2400" b="0" i="0" u="none" strike="noStrike" baseline="0">
                <a:latin typeface="+mn-ea"/>
              </a:rPr>
              <a:t>. </a:t>
            </a:r>
            <a:endParaRPr lang="en-US" altLang="ko-KR" sz="2400" b="0" i="0" u="none" strike="noStrike" baseline="0">
              <a:latin typeface="+mn-ea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ko-KR" altLang="en-US" sz="2400" b="0" i="0" u="none" strike="noStrike" baseline="0">
                <a:latin typeface="+mn-ea"/>
              </a:rPr>
              <a:t>데이터를 </a:t>
            </a:r>
            <a:r>
              <a:rPr lang="ko-KR" altLang="en-US" sz="2400" b="1" i="0" u="none" strike="noStrike" baseline="0">
                <a:solidFill>
                  <a:srgbClr val="ff0000"/>
                </a:solidFill>
                <a:latin typeface="+mn-ea"/>
              </a:rPr>
              <a:t>구조화</a:t>
            </a:r>
            <a:r>
              <a:rPr lang="ko-KR" altLang="en-US" sz="2400" b="0" i="0" u="none" strike="noStrike" baseline="0">
                <a:latin typeface="+mn-ea"/>
              </a:rPr>
              <a:t>하는 방법에는 대표적으로 </a:t>
            </a:r>
            <a:r>
              <a:rPr lang="ko-KR" altLang="en-US" sz="2400" b="1" i="0" u="none" strike="noStrike" baseline="0">
                <a:solidFill>
                  <a:srgbClr val="ff0000"/>
                </a:solidFill>
                <a:latin typeface="+mn-ea"/>
              </a:rPr>
              <a:t>표와 다이어그램</a:t>
            </a:r>
            <a:r>
              <a:rPr lang="ko-KR" altLang="en-US" sz="2400" b="0" i="0" u="none" strike="noStrike" baseline="0">
                <a:latin typeface="+mn-ea"/>
              </a:rPr>
              <a:t>이 있다</a:t>
            </a:r>
            <a:r>
              <a:rPr lang="en-US" altLang="ko-KR" sz="2400" b="0" i="0" u="none" strike="noStrike" baseline="0">
                <a:latin typeface="+mn-ea"/>
              </a:rPr>
              <a:t>.</a:t>
            </a:r>
            <a:endParaRPr lang="en-US" altLang="ko-KR" sz="3200" b="1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CB03A1-B165-EB67-9E92-CE303633C84A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FA82752-3664-18A6-0513-6CBE8896AE12}"/>
              </a:ext>
            </a:extLst>
          </p:cNvPr>
          <p:cNvGrpSpPr/>
          <p:nvPr/>
        </p:nvGrpSpPr>
        <p:grpSpPr>
          <a:xfrm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4C52A29-CDEF-AA16-5AF5-09D49B50EB95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D65A630-BF53-5995-F41D-9D520F7BFEA0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0F1FC45-C2C3-145B-55E9-7AAA35BF76F0}"/>
              </a:ext>
            </a:extLst>
          </p:cNvPr>
          <p:cNvSpPr txBox="1"/>
          <p:nvPr/>
        </p:nvSpPr>
        <p:spPr>
          <a:xfrm>
            <a:off x="902777" y="143268"/>
            <a:ext cx="166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내용정리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F3F245-CBE6-F6F8-5FDF-B723BEF47876}"/>
              </a:ext>
            </a:extLst>
          </p:cNvPr>
          <p:cNvGrpSpPr/>
          <p:nvPr/>
        </p:nvGrpSpPr>
        <p:grpSpPr>
          <a:xfrm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>
              <a:extLst>
                <a:ext uri="{FF2B5EF4-FFF2-40B4-BE49-F238E27FC236}">
                  <a16:creationId xmlns:a16="http://schemas.microsoft.com/office/drawing/2014/main" id="{D0340AF5-12B0-2E54-0DCE-0E5AC5B2A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" name="Rectangle 1942">
              <a:extLst>
                <a:ext uri="{FF2B5EF4-FFF2-40B4-BE49-F238E27FC236}">
                  <a16:creationId xmlns:a16="http://schemas.microsoft.com/office/drawing/2014/main" id="{2780ED4F-279E-860E-454D-6DDA334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" name="Rectangle 1943">
              <a:extLst>
                <a:ext uri="{FF2B5EF4-FFF2-40B4-BE49-F238E27FC236}">
                  <a16:creationId xmlns:a16="http://schemas.microsoft.com/office/drawing/2014/main" id="{151B4995-1FE0-A8A2-216E-2ACD92078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6" name="Rectangle 1944">
              <a:extLst>
                <a:ext uri="{FF2B5EF4-FFF2-40B4-BE49-F238E27FC236}">
                  <a16:creationId xmlns:a16="http://schemas.microsoft.com/office/drawing/2014/main" id="{EEBEDEA8-F081-E1C0-4806-A3F7AB586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7" name="Rectangle 1945">
              <a:extLst>
                <a:ext uri="{FF2B5EF4-FFF2-40B4-BE49-F238E27FC236}">
                  <a16:creationId xmlns:a16="http://schemas.microsoft.com/office/drawing/2014/main" id="{2E65D7B4-E190-B703-57F8-66764407E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45" name="그래픽 145">
            <a:extLst>
              <a:ext uri="{FF2B5EF4-FFF2-40B4-BE49-F238E27FC236}">
                <a16:creationId xmlns:a16="http://schemas.microsoft.com/office/drawing/2014/main" id="{8F2E66EE-D668-B81A-65C7-29F27A980843}"/>
              </a:ext>
            </a:extLst>
          </p:cNvPr>
          <p:cNvGrpSpPr/>
          <p:nvPr/>
        </p:nvGrpSpPr>
        <p:grpSpPr>
          <a:xfrm>
            <a:off x="955393" y="2232204"/>
            <a:ext cx="216129" cy="216129"/>
            <a:chOff x="6855418" y="4042395"/>
            <a:chExt cx="487843" cy="487843"/>
          </a:xfrm>
        </p:grpSpPr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97B4E83-2AAA-8962-FF94-265BC4A89203}"/>
                </a:ext>
              </a:extLst>
            </p:cNvPr>
            <p:cNvSpPr/>
            <p:nvPr/>
          </p:nvSpPr>
          <p:spPr>
            <a:xfrm>
              <a:off x="6855418" y="4042395"/>
              <a:ext cx="487843" cy="487843"/>
            </a:xfrm>
            <a:custGeom>
              <a:avLst/>
              <a:gdLst>
                <a:gd name="connsiteX0" fmla="*/ 243922 w 487843"/>
                <a:gd name="connsiteY0" fmla="*/ 487844 h 487843"/>
                <a:gd name="connsiteX1" fmla="*/ 0 w 487843"/>
                <a:gd name="connsiteY1" fmla="*/ 243922 h 487843"/>
                <a:gd name="connsiteX2" fmla="*/ 243922 w 487843"/>
                <a:gd name="connsiteY2" fmla="*/ 0 h 487843"/>
                <a:gd name="connsiteX3" fmla="*/ 487844 w 487843"/>
                <a:gd name="connsiteY3" fmla="*/ 243922 h 487843"/>
                <a:gd name="connsiteX4" fmla="*/ 243922 w 487843"/>
                <a:gd name="connsiteY4" fmla="*/ 487844 h 487843"/>
                <a:gd name="connsiteX5" fmla="*/ 243922 w 487843"/>
                <a:gd name="connsiteY5" fmla="*/ 487844 h 487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843" h="487843">
                  <a:moveTo>
                    <a:pt x="243922" y="487844"/>
                  </a:moveTo>
                  <a:cubicBezTo>
                    <a:pt x="109232" y="487844"/>
                    <a:pt x="0" y="378649"/>
                    <a:pt x="0" y="243922"/>
                  </a:cubicBezTo>
                  <a:cubicBezTo>
                    <a:pt x="0" y="109195"/>
                    <a:pt x="109194" y="0"/>
                    <a:pt x="243922" y="0"/>
                  </a:cubicBezTo>
                  <a:cubicBezTo>
                    <a:pt x="378649" y="0"/>
                    <a:pt x="487844" y="109195"/>
                    <a:pt x="487844" y="243922"/>
                  </a:cubicBezTo>
                  <a:cubicBezTo>
                    <a:pt x="487844" y="378649"/>
                    <a:pt x="378649" y="487844"/>
                    <a:pt x="243922" y="487844"/>
                  </a:cubicBezTo>
                  <a:lnTo>
                    <a:pt x="243922" y="487844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 w="37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36F2FC68-2451-F380-D2A6-E27295816B3E}"/>
                </a:ext>
              </a:extLst>
            </p:cNvPr>
            <p:cNvSpPr/>
            <p:nvPr/>
          </p:nvSpPr>
          <p:spPr>
            <a:xfrm>
              <a:off x="7039701" y="4177916"/>
              <a:ext cx="147153" cy="216840"/>
            </a:xfrm>
            <a:custGeom>
              <a:avLst/>
              <a:gdLst>
                <a:gd name="connsiteX0" fmla="*/ 147154 w 147153"/>
                <a:gd name="connsiteY0" fmla="*/ 108439 h 216840"/>
                <a:gd name="connsiteX1" fmla="*/ 0 w 147153"/>
                <a:gd name="connsiteY1" fmla="*/ 216841 h 216840"/>
                <a:gd name="connsiteX2" fmla="*/ 0 w 147153"/>
                <a:gd name="connsiteY2" fmla="*/ 0 h 216840"/>
                <a:gd name="connsiteX3" fmla="*/ 147154 w 147153"/>
                <a:gd name="connsiteY3" fmla="*/ 108439 h 216840"/>
                <a:gd name="connsiteX4" fmla="*/ 147154 w 147153"/>
                <a:gd name="connsiteY4" fmla="*/ 108439 h 21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53" h="216840">
                  <a:moveTo>
                    <a:pt x="147154" y="108439"/>
                  </a:moveTo>
                  <a:lnTo>
                    <a:pt x="0" y="216841"/>
                  </a:lnTo>
                  <a:lnTo>
                    <a:pt x="0" y="0"/>
                  </a:lnTo>
                  <a:lnTo>
                    <a:pt x="147154" y="108439"/>
                  </a:lnTo>
                  <a:lnTo>
                    <a:pt x="147154" y="108439"/>
                  </a:lnTo>
                  <a:close/>
                </a:path>
              </a:pathLst>
            </a:custGeom>
            <a:solidFill>
              <a:srgbClr val="FFFFFF"/>
            </a:solidFill>
            <a:ln w="37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grpSp>
        <p:nvGrpSpPr>
          <p:cNvPr id="51" name="그래픽 145">
            <a:extLst>
              <a:ext uri="{FF2B5EF4-FFF2-40B4-BE49-F238E27FC236}">
                <a16:creationId xmlns:a16="http://schemas.microsoft.com/office/drawing/2014/main" id="{B41CD106-4CAC-55EC-B2F8-4C563EE04D80}"/>
              </a:ext>
            </a:extLst>
          </p:cNvPr>
          <p:cNvGrpSpPr/>
          <p:nvPr/>
        </p:nvGrpSpPr>
        <p:grpSpPr>
          <a:xfrm>
            <a:off x="976509" y="3320935"/>
            <a:ext cx="216129" cy="216129"/>
            <a:chOff x="6855418" y="4042395"/>
            <a:chExt cx="487843" cy="487843"/>
          </a:xfrm>
        </p:grpSpPr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1785E9C9-EC34-7586-35B3-09F6ABAC4C01}"/>
                </a:ext>
              </a:extLst>
            </p:cNvPr>
            <p:cNvSpPr/>
            <p:nvPr/>
          </p:nvSpPr>
          <p:spPr>
            <a:xfrm>
              <a:off x="6855418" y="4042395"/>
              <a:ext cx="487843" cy="487843"/>
            </a:xfrm>
            <a:custGeom>
              <a:avLst/>
              <a:gdLst>
                <a:gd name="connsiteX0" fmla="*/ 243922 w 487843"/>
                <a:gd name="connsiteY0" fmla="*/ 487844 h 487843"/>
                <a:gd name="connsiteX1" fmla="*/ 0 w 487843"/>
                <a:gd name="connsiteY1" fmla="*/ 243922 h 487843"/>
                <a:gd name="connsiteX2" fmla="*/ 243922 w 487843"/>
                <a:gd name="connsiteY2" fmla="*/ 0 h 487843"/>
                <a:gd name="connsiteX3" fmla="*/ 487844 w 487843"/>
                <a:gd name="connsiteY3" fmla="*/ 243922 h 487843"/>
                <a:gd name="connsiteX4" fmla="*/ 243922 w 487843"/>
                <a:gd name="connsiteY4" fmla="*/ 487844 h 487843"/>
                <a:gd name="connsiteX5" fmla="*/ 243922 w 487843"/>
                <a:gd name="connsiteY5" fmla="*/ 487844 h 487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843" h="487843">
                  <a:moveTo>
                    <a:pt x="243922" y="487844"/>
                  </a:moveTo>
                  <a:cubicBezTo>
                    <a:pt x="109232" y="487844"/>
                    <a:pt x="0" y="378649"/>
                    <a:pt x="0" y="243922"/>
                  </a:cubicBezTo>
                  <a:cubicBezTo>
                    <a:pt x="0" y="109195"/>
                    <a:pt x="109194" y="0"/>
                    <a:pt x="243922" y="0"/>
                  </a:cubicBezTo>
                  <a:cubicBezTo>
                    <a:pt x="378649" y="0"/>
                    <a:pt x="487844" y="109195"/>
                    <a:pt x="487844" y="243922"/>
                  </a:cubicBezTo>
                  <a:cubicBezTo>
                    <a:pt x="487844" y="378649"/>
                    <a:pt x="378649" y="487844"/>
                    <a:pt x="243922" y="487844"/>
                  </a:cubicBezTo>
                  <a:lnTo>
                    <a:pt x="243922" y="487844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 w="37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826CD836-C6B2-2358-8730-B1D97FB91FC2}"/>
                </a:ext>
              </a:extLst>
            </p:cNvPr>
            <p:cNvSpPr/>
            <p:nvPr/>
          </p:nvSpPr>
          <p:spPr>
            <a:xfrm>
              <a:off x="7039701" y="4177916"/>
              <a:ext cx="147153" cy="216840"/>
            </a:xfrm>
            <a:custGeom>
              <a:avLst/>
              <a:gdLst>
                <a:gd name="connsiteX0" fmla="*/ 147154 w 147153"/>
                <a:gd name="connsiteY0" fmla="*/ 108439 h 216840"/>
                <a:gd name="connsiteX1" fmla="*/ 0 w 147153"/>
                <a:gd name="connsiteY1" fmla="*/ 216841 h 216840"/>
                <a:gd name="connsiteX2" fmla="*/ 0 w 147153"/>
                <a:gd name="connsiteY2" fmla="*/ 0 h 216840"/>
                <a:gd name="connsiteX3" fmla="*/ 147154 w 147153"/>
                <a:gd name="connsiteY3" fmla="*/ 108439 h 216840"/>
                <a:gd name="connsiteX4" fmla="*/ 147154 w 147153"/>
                <a:gd name="connsiteY4" fmla="*/ 108439 h 21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53" h="216840">
                  <a:moveTo>
                    <a:pt x="147154" y="108439"/>
                  </a:moveTo>
                  <a:lnTo>
                    <a:pt x="0" y="216841"/>
                  </a:lnTo>
                  <a:lnTo>
                    <a:pt x="0" y="0"/>
                  </a:lnTo>
                  <a:lnTo>
                    <a:pt x="147154" y="108439"/>
                  </a:lnTo>
                  <a:lnTo>
                    <a:pt x="147154" y="108439"/>
                  </a:lnTo>
                  <a:close/>
                </a:path>
              </a:pathLst>
            </a:custGeom>
            <a:solidFill>
              <a:srgbClr val="FFFFFF"/>
            </a:solidFill>
            <a:ln w="37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80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610217" y="1193159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lnSpc>
                <a:spcPts val="2800"/>
              </a:lnSpc>
              <a:defRPr/>
            </a:pPr>
            <a:r>
              <a:rPr lang="en-US" altLang="ko-KR" sz="2800" b="1" dirty="0">
                <a:latin typeface="+mn-ea"/>
              </a:rPr>
              <a:t>2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6943" y="1217167"/>
            <a:ext cx="7856537" cy="555271"/>
          </a:xfrm>
          <a:prstGeom prst="rect">
            <a:avLst/>
          </a:prstGeom>
          <a:noFill/>
        </p:spPr>
        <p:txBody>
          <a:bodyPr lIns="72000" tIns="36000" rIns="0" bIns="36000">
            <a:spAutoFit/>
          </a:bodyPr>
          <a:lstStyle/>
          <a:p>
            <a:pPr eaLnBrk="1" latinLnBrk="1" hangingPunct="1">
              <a:lnSpc>
                <a:spcPct val="120000"/>
              </a:lnSpc>
              <a:defRPr/>
            </a:pPr>
            <a:r>
              <a:rPr lang="ko-KR" altLang="en-US" sz="2800" b="1" spc="-15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데이터 구조화의 방법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336" y="2308574"/>
            <a:ext cx="11414664" cy="566428"/>
          </a:xfrm>
          <a:prstGeom prst="rect">
            <a:avLst/>
          </a:prstGeom>
          <a:noFill/>
        </p:spPr>
        <p:txBody>
          <a:bodyPr wrap="square" lIns="72000" tIns="36000" rIns="0" bIns="36000">
            <a:spAutoFit/>
          </a:bodyPr>
          <a:lstStyle/>
          <a:p>
            <a:pPr marL="457200" indent="-457200" algn="l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2400" b="1" i="0" u="none" strike="noStrike" baseline="0" dirty="0">
                <a:solidFill>
                  <a:srgbClr val="000000"/>
                </a:solidFill>
                <a:latin typeface="+mn-ea"/>
              </a:rPr>
              <a:t>개념</a:t>
            </a:r>
            <a:r>
              <a:rPr lang="en-US" altLang="ko-KR" sz="2400" b="1" i="0" u="none" strike="noStrike" baseline="0" dirty="0">
                <a:solidFill>
                  <a:srgbClr val="000000"/>
                </a:solidFill>
                <a:latin typeface="+mn-ea"/>
              </a:rPr>
              <a:t>:</a:t>
            </a:r>
            <a:r>
              <a:rPr lang="ko-KR" altLang="en-US" sz="2400" b="0" i="0" u="none" strike="noStrike" baseline="0" dirty="0">
                <a:solidFill>
                  <a:srgbClr val="000000"/>
                </a:solidFill>
                <a:latin typeface="+mn-ea"/>
              </a:rPr>
              <a:t> 데이터를 기준에 따라 행</a:t>
            </a:r>
            <a:r>
              <a:rPr lang="en-US" altLang="ko-KR" sz="2400" b="0" i="0" u="none" strike="noStrike" baseline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2400" b="0" i="0" u="none" strike="noStrike" baseline="0" dirty="0">
                <a:solidFill>
                  <a:srgbClr val="000000"/>
                </a:solidFill>
                <a:latin typeface="+mn-ea"/>
              </a:rPr>
              <a:t>가로</a:t>
            </a:r>
            <a:r>
              <a:rPr lang="en-US" altLang="ko-KR" sz="2400" b="0" i="0" u="none" strike="noStrike" baseline="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2400" b="0" i="0" u="none" strike="noStrike" baseline="0" dirty="0">
                <a:solidFill>
                  <a:srgbClr val="000000"/>
                </a:solidFill>
                <a:latin typeface="+mn-ea"/>
              </a:rPr>
              <a:t>과 열</a:t>
            </a:r>
            <a:r>
              <a:rPr lang="en-US" altLang="ko-KR" sz="2400" b="0" i="0" u="none" strike="noStrike" baseline="0" dirty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2400" b="0" i="0" u="none" strike="noStrike" baseline="0" dirty="0">
                <a:solidFill>
                  <a:srgbClr val="000000"/>
                </a:solidFill>
                <a:latin typeface="+mn-ea"/>
              </a:rPr>
              <a:t>세로</a:t>
            </a:r>
            <a:r>
              <a:rPr lang="en-US" altLang="ko-KR" sz="2400" b="0" i="0" u="none" strike="noStrike" baseline="0" dirty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2400" b="0" i="0" u="none" strike="noStrike" baseline="0" dirty="0">
                <a:solidFill>
                  <a:srgbClr val="000000"/>
                </a:solidFill>
                <a:latin typeface="+mn-ea"/>
              </a:rPr>
              <a:t>의 </a:t>
            </a:r>
            <a:r>
              <a:rPr lang="en-US" altLang="ko-KR" sz="2400" b="0" i="0" u="none" strike="noStrike" baseline="0" dirty="0">
                <a:solidFill>
                  <a:srgbClr val="000000"/>
                </a:solidFill>
                <a:latin typeface="+mn-ea"/>
              </a:rPr>
              <a:t>2</a:t>
            </a:r>
            <a:r>
              <a:rPr lang="ko-KR" altLang="en-US" sz="2400" b="0" i="0" u="none" strike="noStrike" baseline="0" dirty="0">
                <a:solidFill>
                  <a:srgbClr val="000000"/>
                </a:solidFill>
                <a:latin typeface="+mn-ea"/>
              </a:rPr>
              <a:t>차원 형태로 만든 구조이다</a:t>
            </a:r>
            <a:r>
              <a:rPr lang="en-US" altLang="ko-KR" sz="2400" b="0" i="0" u="none" strike="noStrike" baseline="0" dirty="0">
                <a:solidFill>
                  <a:srgbClr val="000000"/>
                </a:solidFill>
                <a:latin typeface="+mn-ea"/>
              </a:rPr>
              <a:t>.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CB03A1-B165-EB67-9E92-CE303633C84A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FA82752-3664-18A6-0513-6CBE8896AE12}"/>
              </a:ext>
            </a:extLst>
          </p:cNvPr>
          <p:cNvGrpSpPr/>
          <p:nvPr/>
        </p:nvGrpSpPr>
        <p:grpSpPr>
          <a:xfrm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4C52A29-CDEF-AA16-5AF5-09D49B50EB95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D65A630-BF53-5995-F41D-9D520F7BFEA0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0F1FC45-C2C3-145B-55E9-7AAA35BF76F0}"/>
              </a:ext>
            </a:extLst>
          </p:cNvPr>
          <p:cNvSpPr txBox="1"/>
          <p:nvPr/>
        </p:nvSpPr>
        <p:spPr>
          <a:xfrm>
            <a:off x="902777" y="143268"/>
            <a:ext cx="166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내용정리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F3F245-CBE6-F6F8-5FDF-B723BEF47876}"/>
              </a:ext>
            </a:extLst>
          </p:cNvPr>
          <p:cNvGrpSpPr/>
          <p:nvPr/>
        </p:nvGrpSpPr>
        <p:grpSpPr>
          <a:xfrm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>
              <a:extLst>
                <a:ext uri="{FF2B5EF4-FFF2-40B4-BE49-F238E27FC236}">
                  <a16:creationId xmlns:a16="http://schemas.microsoft.com/office/drawing/2014/main" id="{D0340AF5-12B0-2E54-0DCE-0E5AC5B2A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" name="Rectangle 1942">
              <a:extLst>
                <a:ext uri="{FF2B5EF4-FFF2-40B4-BE49-F238E27FC236}">
                  <a16:creationId xmlns:a16="http://schemas.microsoft.com/office/drawing/2014/main" id="{2780ED4F-279E-860E-454D-6DDA334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" name="Rectangle 1943">
              <a:extLst>
                <a:ext uri="{FF2B5EF4-FFF2-40B4-BE49-F238E27FC236}">
                  <a16:creationId xmlns:a16="http://schemas.microsoft.com/office/drawing/2014/main" id="{151B4995-1FE0-A8A2-216E-2ACD92078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6" name="Rectangle 1944">
              <a:extLst>
                <a:ext uri="{FF2B5EF4-FFF2-40B4-BE49-F238E27FC236}">
                  <a16:creationId xmlns:a16="http://schemas.microsoft.com/office/drawing/2014/main" id="{EEBEDEA8-F081-E1C0-4806-A3F7AB586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7" name="Rectangle 1945">
              <a:extLst>
                <a:ext uri="{FF2B5EF4-FFF2-40B4-BE49-F238E27FC236}">
                  <a16:creationId xmlns:a16="http://schemas.microsoft.com/office/drawing/2014/main" id="{2E65D7B4-E190-B703-57F8-66764407E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2336D85-BE27-F173-92DD-BCF380576136}"/>
              </a:ext>
            </a:extLst>
          </p:cNvPr>
          <p:cNvSpPr txBox="1"/>
          <p:nvPr/>
        </p:nvSpPr>
        <p:spPr>
          <a:xfrm>
            <a:off x="823089" y="1775159"/>
            <a:ext cx="10687108" cy="569442"/>
          </a:xfrm>
          <a:prstGeom prst="rect">
            <a:avLst/>
          </a:prstGeom>
          <a:noFill/>
        </p:spPr>
        <p:txBody>
          <a:bodyPr wrap="square" lIns="72000" tIns="36000" rIns="0" bIns="36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400" b="1" spc="-150" dirty="0">
                <a:solidFill>
                  <a:prstClr val="black"/>
                </a:solidFill>
                <a:latin typeface="+mn-ea"/>
              </a:rPr>
              <a:t>⑴ 표</a:t>
            </a:r>
            <a:endParaRPr lang="ko-KR" altLang="en-US" sz="2400" b="1" spc="-150" dirty="0">
              <a:latin typeface="+mn-e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5B1FE20-CE3F-954A-5BFE-00B0DD6A5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835" y="2872270"/>
            <a:ext cx="7678125" cy="322013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6373298-854C-9B6E-EE41-5C02AC6F27AA}"/>
              </a:ext>
            </a:extLst>
          </p:cNvPr>
          <p:cNvSpPr txBox="1"/>
          <p:nvPr/>
        </p:nvSpPr>
        <p:spPr>
          <a:xfrm>
            <a:off x="4226357" y="6250745"/>
            <a:ext cx="6097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u="none" strike="noStrike" baseline="0" dirty="0">
                <a:latin typeface="+mn-ea"/>
              </a:rPr>
              <a:t>▲표를 이용한 데이터 구조화의 예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765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610217" y="1193159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lnSpc>
                <a:spcPts val="2800"/>
              </a:lnSpc>
              <a:defRPr/>
            </a:pPr>
            <a:r>
              <a:rPr lang="en-US" altLang="ko-KR" sz="2800" b="1" dirty="0">
                <a:latin typeface="+mn-ea"/>
              </a:rPr>
              <a:t>2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6943" y="1217167"/>
            <a:ext cx="7856537" cy="555271"/>
          </a:xfrm>
          <a:prstGeom prst="rect">
            <a:avLst/>
          </a:prstGeom>
          <a:noFill/>
        </p:spPr>
        <p:txBody>
          <a:bodyPr lIns="72000" tIns="36000" rIns="0" bIns="36000">
            <a:spAutoFit/>
          </a:bodyPr>
          <a:lstStyle/>
          <a:p>
            <a:pPr eaLnBrk="1" latinLnBrk="1" hangingPunct="1">
              <a:lnSpc>
                <a:spcPct val="120000"/>
              </a:lnSpc>
              <a:defRPr/>
            </a:pPr>
            <a:r>
              <a:rPr lang="ko-KR" altLang="en-US" sz="2800" b="1" spc="-15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데이터 구조화의 방법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2777" y="1963749"/>
            <a:ext cx="11042945" cy="2782419"/>
          </a:xfrm>
          <a:prstGeom prst="rect">
            <a:avLst/>
          </a:prstGeom>
          <a:noFill/>
        </p:spPr>
        <p:txBody>
          <a:bodyPr wrap="square" lIns="72000" tIns="36000" rIns="0" bIns="36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② 표로 데이터를 </a:t>
            </a:r>
            <a:r>
              <a:rPr lang="ko-KR" altLang="en-US" sz="2400" b="1" dirty="0" err="1">
                <a:solidFill>
                  <a:srgbClr val="000000"/>
                </a:solidFill>
                <a:latin typeface="+mn-ea"/>
              </a:rPr>
              <a:t>구조화하면</a:t>
            </a:r>
            <a:r>
              <a:rPr lang="ko-KR" altLang="en-US" sz="2400" b="1" dirty="0">
                <a:solidFill>
                  <a:srgbClr val="000000"/>
                </a:solidFill>
                <a:latin typeface="+mn-ea"/>
              </a:rPr>
              <a:t> 좋은 점</a:t>
            </a:r>
            <a:endParaRPr lang="en-US" altLang="ko-KR" sz="2400" b="1" dirty="0">
              <a:solidFill>
                <a:srgbClr val="000000"/>
              </a:solidFill>
              <a:latin typeface="+mn-ea"/>
            </a:endParaRPr>
          </a:p>
          <a:p>
            <a:pPr marL="457200" algn="l">
              <a:lnSpc>
                <a:spcPct val="150000"/>
              </a:lnSpc>
            </a:pPr>
            <a:r>
              <a:rPr lang="ko-KR" altLang="en-US" sz="2400" b="0" i="0" u="none" strike="noStrike" baseline="0" dirty="0">
                <a:latin typeface="+mn-ea"/>
              </a:rPr>
              <a:t>표는 데이터를 속성별로 구분하여 정리할 수 있다</a:t>
            </a:r>
            <a:r>
              <a:rPr lang="en-US" altLang="ko-KR" sz="2400" b="0" i="0" u="none" strike="noStrike" baseline="0" dirty="0">
                <a:latin typeface="+mn-ea"/>
              </a:rPr>
              <a:t>.</a:t>
            </a:r>
          </a:p>
          <a:p>
            <a:pPr marL="457200" algn="l">
              <a:lnSpc>
                <a:spcPct val="150000"/>
              </a:lnSpc>
            </a:pPr>
            <a:r>
              <a:rPr lang="ko-KR" altLang="en-US" sz="2400" b="0" i="0" u="none" strike="noStrike" baseline="0" dirty="0">
                <a:latin typeface="+mn-ea"/>
              </a:rPr>
              <a:t>데이터의 추가</a:t>
            </a:r>
            <a:r>
              <a:rPr lang="en-US" altLang="ko-KR" sz="2400" b="0" i="0" u="none" strike="noStrike" baseline="0" dirty="0">
                <a:latin typeface="+mn-ea"/>
              </a:rPr>
              <a:t>, </a:t>
            </a:r>
            <a:r>
              <a:rPr lang="ko-KR" altLang="en-US" sz="2400" b="0" i="0" u="none" strike="noStrike" baseline="0" dirty="0">
                <a:latin typeface="+mn-ea"/>
              </a:rPr>
              <a:t>삭제</a:t>
            </a:r>
            <a:r>
              <a:rPr lang="en-US" altLang="ko-KR" sz="2400" b="0" i="0" u="none" strike="noStrike" baseline="0" dirty="0">
                <a:latin typeface="+mn-ea"/>
              </a:rPr>
              <a:t>, </a:t>
            </a:r>
            <a:r>
              <a:rPr lang="ko-KR" altLang="en-US" sz="2400" b="0" i="0" u="none" strike="noStrike" baseline="0" dirty="0">
                <a:latin typeface="+mn-ea"/>
              </a:rPr>
              <a:t>수정이 편리하여 많은 양의 데이터를 관리할 때 주로 사용한다</a:t>
            </a:r>
            <a:r>
              <a:rPr lang="en-US" altLang="ko-KR" sz="2400" b="0" i="0" u="none" strike="noStrike" baseline="0" dirty="0">
                <a:latin typeface="+mn-ea"/>
              </a:rPr>
              <a:t>. </a:t>
            </a:r>
          </a:p>
          <a:p>
            <a:pPr marL="457200" algn="l">
              <a:lnSpc>
                <a:spcPct val="150000"/>
              </a:lnSpc>
            </a:pPr>
            <a:r>
              <a:rPr lang="ko-KR" altLang="en-US" sz="2400" b="0" i="0" u="none" strike="noStrike" baseline="0" dirty="0">
                <a:solidFill>
                  <a:srgbClr val="000000"/>
                </a:solidFill>
                <a:latin typeface="+mn-ea"/>
              </a:rPr>
              <a:t>스프레드시트를 이용하여 쉽게 표로 만들고 데이터를 관리할 수 있다</a:t>
            </a:r>
            <a:r>
              <a:rPr lang="en-US" altLang="ko-KR" sz="2400" b="0" i="0" u="none" strike="noStrike" baseline="0" dirty="0">
                <a:solidFill>
                  <a:srgbClr val="000000"/>
                </a:solidFill>
                <a:latin typeface="+mn-ea"/>
              </a:rPr>
              <a:t>.</a:t>
            </a:r>
            <a:endParaRPr lang="en-US" altLang="ko-KR" sz="4000" b="1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CB03A1-B165-EB67-9E92-CE303633C84A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FA82752-3664-18A6-0513-6CBE8896AE12}"/>
              </a:ext>
            </a:extLst>
          </p:cNvPr>
          <p:cNvGrpSpPr/>
          <p:nvPr/>
        </p:nvGrpSpPr>
        <p:grpSpPr>
          <a:xfrm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4C52A29-CDEF-AA16-5AF5-09D49B50EB95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D65A630-BF53-5995-F41D-9D520F7BFEA0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0F1FC45-C2C3-145B-55E9-7AAA35BF76F0}"/>
              </a:ext>
            </a:extLst>
          </p:cNvPr>
          <p:cNvSpPr txBox="1"/>
          <p:nvPr/>
        </p:nvSpPr>
        <p:spPr>
          <a:xfrm>
            <a:off x="902777" y="143268"/>
            <a:ext cx="166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내용정리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F3F245-CBE6-F6F8-5FDF-B723BEF47876}"/>
              </a:ext>
            </a:extLst>
          </p:cNvPr>
          <p:cNvGrpSpPr/>
          <p:nvPr/>
        </p:nvGrpSpPr>
        <p:grpSpPr>
          <a:xfrm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>
              <a:extLst>
                <a:ext uri="{FF2B5EF4-FFF2-40B4-BE49-F238E27FC236}">
                  <a16:creationId xmlns:a16="http://schemas.microsoft.com/office/drawing/2014/main" id="{D0340AF5-12B0-2E54-0DCE-0E5AC5B2A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" name="Rectangle 1942">
              <a:extLst>
                <a:ext uri="{FF2B5EF4-FFF2-40B4-BE49-F238E27FC236}">
                  <a16:creationId xmlns:a16="http://schemas.microsoft.com/office/drawing/2014/main" id="{2780ED4F-279E-860E-454D-6DDA334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" name="Rectangle 1943">
              <a:extLst>
                <a:ext uri="{FF2B5EF4-FFF2-40B4-BE49-F238E27FC236}">
                  <a16:creationId xmlns:a16="http://schemas.microsoft.com/office/drawing/2014/main" id="{151B4995-1FE0-A8A2-216E-2ACD92078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6" name="Rectangle 1944">
              <a:extLst>
                <a:ext uri="{FF2B5EF4-FFF2-40B4-BE49-F238E27FC236}">
                  <a16:creationId xmlns:a16="http://schemas.microsoft.com/office/drawing/2014/main" id="{EEBEDEA8-F081-E1C0-4806-A3F7AB586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7" name="Rectangle 1945">
              <a:extLst>
                <a:ext uri="{FF2B5EF4-FFF2-40B4-BE49-F238E27FC236}">
                  <a16:creationId xmlns:a16="http://schemas.microsoft.com/office/drawing/2014/main" id="{2E65D7B4-E190-B703-57F8-66764407E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grpSp>
        <p:nvGrpSpPr>
          <p:cNvPr id="51" name="그래픽 145">
            <a:extLst>
              <a:ext uri="{FF2B5EF4-FFF2-40B4-BE49-F238E27FC236}">
                <a16:creationId xmlns:a16="http://schemas.microsoft.com/office/drawing/2014/main" id="{B41CD106-4CAC-55EC-B2F8-4C563EE04D80}"/>
              </a:ext>
            </a:extLst>
          </p:cNvPr>
          <p:cNvGrpSpPr/>
          <p:nvPr/>
        </p:nvGrpSpPr>
        <p:grpSpPr>
          <a:xfrm>
            <a:off x="1095554" y="3247351"/>
            <a:ext cx="216129" cy="216129"/>
            <a:chOff x="6855418" y="4042395"/>
            <a:chExt cx="487843" cy="487843"/>
          </a:xfrm>
        </p:grpSpPr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1785E9C9-EC34-7586-35B3-09F6ABAC4C01}"/>
                </a:ext>
              </a:extLst>
            </p:cNvPr>
            <p:cNvSpPr/>
            <p:nvPr/>
          </p:nvSpPr>
          <p:spPr>
            <a:xfrm>
              <a:off x="6855418" y="4042395"/>
              <a:ext cx="487843" cy="487843"/>
            </a:xfrm>
            <a:custGeom>
              <a:avLst/>
              <a:gdLst>
                <a:gd name="connsiteX0" fmla="*/ 243922 w 487843"/>
                <a:gd name="connsiteY0" fmla="*/ 487844 h 487843"/>
                <a:gd name="connsiteX1" fmla="*/ 0 w 487843"/>
                <a:gd name="connsiteY1" fmla="*/ 243922 h 487843"/>
                <a:gd name="connsiteX2" fmla="*/ 243922 w 487843"/>
                <a:gd name="connsiteY2" fmla="*/ 0 h 487843"/>
                <a:gd name="connsiteX3" fmla="*/ 487844 w 487843"/>
                <a:gd name="connsiteY3" fmla="*/ 243922 h 487843"/>
                <a:gd name="connsiteX4" fmla="*/ 243922 w 487843"/>
                <a:gd name="connsiteY4" fmla="*/ 487844 h 487843"/>
                <a:gd name="connsiteX5" fmla="*/ 243922 w 487843"/>
                <a:gd name="connsiteY5" fmla="*/ 487844 h 487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843" h="487843">
                  <a:moveTo>
                    <a:pt x="243922" y="487844"/>
                  </a:moveTo>
                  <a:cubicBezTo>
                    <a:pt x="109232" y="487844"/>
                    <a:pt x="0" y="378649"/>
                    <a:pt x="0" y="243922"/>
                  </a:cubicBezTo>
                  <a:cubicBezTo>
                    <a:pt x="0" y="109195"/>
                    <a:pt x="109194" y="0"/>
                    <a:pt x="243922" y="0"/>
                  </a:cubicBezTo>
                  <a:cubicBezTo>
                    <a:pt x="378649" y="0"/>
                    <a:pt x="487844" y="109195"/>
                    <a:pt x="487844" y="243922"/>
                  </a:cubicBezTo>
                  <a:cubicBezTo>
                    <a:pt x="487844" y="378649"/>
                    <a:pt x="378649" y="487844"/>
                    <a:pt x="243922" y="487844"/>
                  </a:cubicBezTo>
                  <a:lnTo>
                    <a:pt x="243922" y="487844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 w="37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826CD836-C6B2-2358-8730-B1D97FB91FC2}"/>
                </a:ext>
              </a:extLst>
            </p:cNvPr>
            <p:cNvSpPr/>
            <p:nvPr/>
          </p:nvSpPr>
          <p:spPr>
            <a:xfrm>
              <a:off x="7039701" y="4177916"/>
              <a:ext cx="147153" cy="216840"/>
            </a:xfrm>
            <a:custGeom>
              <a:avLst/>
              <a:gdLst>
                <a:gd name="connsiteX0" fmla="*/ 147154 w 147153"/>
                <a:gd name="connsiteY0" fmla="*/ 108439 h 216840"/>
                <a:gd name="connsiteX1" fmla="*/ 0 w 147153"/>
                <a:gd name="connsiteY1" fmla="*/ 216841 h 216840"/>
                <a:gd name="connsiteX2" fmla="*/ 0 w 147153"/>
                <a:gd name="connsiteY2" fmla="*/ 0 h 216840"/>
                <a:gd name="connsiteX3" fmla="*/ 147154 w 147153"/>
                <a:gd name="connsiteY3" fmla="*/ 108439 h 216840"/>
                <a:gd name="connsiteX4" fmla="*/ 147154 w 147153"/>
                <a:gd name="connsiteY4" fmla="*/ 108439 h 21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53" h="216840">
                  <a:moveTo>
                    <a:pt x="147154" y="108439"/>
                  </a:moveTo>
                  <a:lnTo>
                    <a:pt x="0" y="216841"/>
                  </a:lnTo>
                  <a:lnTo>
                    <a:pt x="0" y="0"/>
                  </a:lnTo>
                  <a:lnTo>
                    <a:pt x="147154" y="108439"/>
                  </a:lnTo>
                  <a:lnTo>
                    <a:pt x="147154" y="108439"/>
                  </a:lnTo>
                  <a:close/>
                </a:path>
              </a:pathLst>
            </a:custGeom>
            <a:solidFill>
              <a:srgbClr val="FFFFFF"/>
            </a:solidFill>
            <a:ln w="37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grpSp>
        <p:nvGrpSpPr>
          <p:cNvPr id="6" name="그래픽 145">
            <a:extLst>
              <a:ext uri="{FF2B5EF4-FFF2-40B4-BE49-F238E27FC236}">
                <a16:creationId xmlns:a16="http://schemas.microsoft.com/office/drawing/2014/main" id="{A793F27D-589F-E962-2802-F548E7FF2083}"/>
              </a:ext>
            </a:extLst>
          </p:cNvPr>
          <p:cNvGrpSpPr/>
          <p:nvPr/>
        </p:nvGrpSpPr>
        <p:grpSpPr>
          <a:xfrm>
            <a:off x="1095553" y="4386256"/>
            <a:ext cx="216129" cy="216129"/>
            <a:chOff x="6855418" y="4042395"/>
            <a:chExt cx="487843" cy="487843"/>
          </a:xfrm>
        </p:grpSpPr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DAE66FCC-49EC-29D0-BFEA-F35267CC7476}"/>
                </a:ext>
              </a:extLst>
            </p:cNvPr>
            <p:cNvSpPr/>
            <p:nvPr/>
          </p:nvSpPr>
          <p:spPr>
            <a:xfrm>
              <a:off x="6855418" y="4042395"/>
              <a:ext cx="487843" cy="487843"/>
            </a:xfrm>
            <a:custGeom>
              <a:avLst/>
              <a:gdLst>
                <a:gd name="connsiteX0" fmla="*/ 243922 w 487843"/>
                <a:gd name="connsiteY0" fmla="*/ 487844 h 487843"/>
                <a:gd name="connsiteX1" fmla="*/ 0 w 487843"/>
                <a:gd name="connsiteY1" fmla="*/ 243922 h 487843"/>
                <a:gd name="connsiteX2" fmla="*/ 243922 w 487843"/>
                <a:gd name="connsiteY2" fmla="*/ 0 h 487843"/>
                <a:gd name="connsiteX3" fmla="*/ 487844 w 487843"/>
                <a:gd name="connsiteY3" fmla="*/ 243922 h 487843"/>
                <a:gd name="connsiteX4" fmla="*/ 243922 w 487843"/>
                <a:gd name="connsiteY4" fmla="*/ 487844 h 487843"/>
                <a:gd name="connsiteX5" fmla="*/ 243922 w 487843"/>
                <a:gd name="connsiteY5" fmla="*/ 487844 h 487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843" h="487843">
                  <a:moveTo>
                    <a:pt x="243922" y="487844"/>
                  </a:moveTo>
                  <a:cubicBezTo>
                    <a:pt x="109232" y="487844"/>
                    <a:pt x="0" y="378649"/>
                    <a:pt x="0" y="243922"/>
                  </a:cubicBezTo>
                  <a:cubicBezTo>
                    <a:pt x="0" y="109195"/>
                    <a:pt x="109194" y="0"/>
                    <a:pt x="243922" y="0"/>
                  </a:cubicBezTo>
                  <a:cubicBezTo>
                    <a:pt x="378649" y="0"/>
                    <a:pt x="487844" y="109195"/>
                    <a:pt x="487844" y="243922"/>
                  </a:cubicBezTo>
                  <a:cubicBezTo>
                    <a:pt x="487844" y="378649"/>
                    <a:pt x="378649" y="487844"/>
                    <a:pt x="243922" y="487844"/>
                  </a:cubicBezTo>
                  <a:lnTo>
                    <a:pt x="243922" y="487844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 w="37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D9380D06-EA4C-AE08-7149-C9400D43BBC9}"/>
                </a:ext>
              </a:extLst>
            </p:cNvPr>
            <p:cNvSpPr/>
            <p:nvPr/>
          </p:nvSpPr>
          <p:spPr>
            <a:xfrm>
              <a:off x="7039701" y="4177916"/>
              <a:ext cx="147153" cy="216840"/>
            </a:xfrm>
            <a:custGeom>
              <a:avLst/>
              <a:gdLst>
                <a:gd name="connsiteX0" fmla="*/ 147154 w 147153"/>
                <a:gd name="connsiteY0" fmla="*/ 108439 h 216840"/>
                <a:gd name="connsiteX1" fmla="*/ 0 w 147153"/>
                <a:gd name="connsiteY1" fmla="*/ 216841 h 216840"/>
                <a:gd name="connsiteX2" fmla="*/ 0 w 147153"/>
                <a:gd name="connsiteY2" fmla="*/ 0 h 216840"/>
                <a:gd name="connsiteX3" fmla="*/ 147154 w 147153"/>
                <a:gd name="connsiteY3" fmla="*/ 108439 h 216840"/>
                <a:gd name="connsiteX4" fmla="*/ 147154 w 147153"/>
                <a:gd name="connsiteY4" fmla="*/ 108439 h 21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53" h="216840">
                  <a:moveTo>
                    <a:pt x="147154" y="108439"/>
                  </a:moveTo>
                  <a:lnTo>
                    <a:pt x="0" y="216841"/>
                  </a:lnTo>
                  <a:lnTo>
                    <a:pt x="0" y="0"/>
                  </a:lnTo>
                  <a:lnTo>
                    <a:pt x="147154" y="108439"/>
                  </a:lnTo>
                  <a:lnTo>
                    <a:pt x="147154" y="108439"/>
                  </a:lnTo>
                  <a:close/>
                </a:path>
              </a:pathLst>
            </a:custGeom>
            <a:solidFill>
              <a:srgbClr val="FFFFFF"/>
            </a:solidFill>
            <a:ln w="37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grpSp>
        <p:nvGrpSpPr>
          <p:cNvPr id="21" name="그래픽 145">
            <a:extLst>
              <a:ext uri="{FF2B5EF4-FFF2-40B4-BE49-F238E27FC236}">
                <a16:creationId xmlns:a16="http://schemas.microsoft.com/office/drawing/2014/main" id="{95F00BD8-C4AB-A875-5E48-26F6B58BCCD6}"/>
              </a:ext>
            </a:extLst>
          </p:cNvPr>
          <p:cNvGrpSpPr/>
          <p:nvPr/>
        </p:nvGrpSpPr>
        <p:grpSpPr>
          <a:xfrm>
            <a:off x="1100814" y="2737939"/>
            <a:ext cx="216129" cy="216129"/>
            <a:chOff x="6855418" y="4042395"/>
            <a:chExt cx="487843" cy="487843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8972064B-4F0E-CF8A-0ED1-EBD7F0D61139}"/>
                </a:ext>
              </a:extLst>
            </p:cNvPr>
            <p:cNvSpPr/>
            <p:nvPr/>
          </p:nvSpPr>
          <p:spPr>
            <a:xfrm>
              <a:off x="6855418" y="4042395"/>
              <a:ext cx="487843" cy="487843"/>
            </a:xfrm>
            <a:custGeom>
              <a:avLst/>
              <a:gdLst>
                <a:gd name="connsiteX0" fmla="*/ 243922 w 487843"/>
                <a:gd name="connsiteY0" fmla="*/ 487844 h 487843"/>
                <a:gd name="connsiteX1" fmla="*/ 0 w 487843"/>
                <a:gd name="connsiteY1" fmla="*/ 243922 h 487843"/>
                <a:gd name="connsiteX2" fmla="*/ 243922 w 487843"/>
                <a:gd name="connsiteY2" fmla="*/ 0 h 487843"/>
                <a:gd name="connsiteX3" fmla="*/ 487844 w 487843"/>
                <a:gd name="connsiteY3" fmla="*/ 243922 h 487843"/>
                <a:gd name="connsiteX4" fmla="*/ 243922 w 487843"/>
                <a:gd name="connsiteY4" fmla="*/ 487844 h 487843"/>
                <a:gd name="connsiteX5" fmla="*/ 243922 w 487843"/>
                <a:gd name="connsiteY5" fmla="*/ 487844 h 487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843" h="487843">
                  <a:moveTo>
                    <a:pt x="243922" y="487844"/>
                  </a:moveTo>
                  <a:cubicBezTo>
                    <a:pt x="109232" y="487844"/>
                    <a:pt x="0" y="378649"/>
                    <a:pt x="0" y="243922"/>
                  </a:cubicBezTo>
                  <a:cubicBezTo>
                    <a:pt x="0" y="109195"/>
                    <a:pt x="109194" y="0"/>
                    <a:pt x="243922" y="0"/>
                  </a:cubicBezTo>
                  <a:cubicBezTo>
                    <a:pt x="378649" y="0"/>
                    <a:pt x="487844" y="109195"/>
                    <a:pt x="487844" y="243922"/>
                  </a:cubicBezTo>
                  <a:cubicBezTo>
                    <a:pt x="487844" y="378649"/>
                    <a:pt x="378649" y="487844"/>
                    <a:pt x="243922" y="487844"/>
                  </a:cubicBezTo>
                  <a:lnTo>
                    <a:pt x="243922" y="487844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 w="37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F79316D5-1B18-717E-246D-A93791111771}"/>
                </a:ext>
              </a:extLst>
            </p:cNvPr>
            <p:cNvSpPr/>
            <p:nvPr/>
          </p:nvSpPr>
          <p:spPr>
            <a:xfrm>
              <a:off x="7039701" y="4177916"/>
              <a:ext cx="147153" cy="216840"/>
            </a:xfrm>
            <a:custGeom>
              <a:avLst/>
              <a:gdLst>
                <a:gd name="connsiteX0" fmla="*/ 147154 w 147153"/>
                <a:gd name="connsiteY0" fmla="*/ 108439 h 216840"/>
                <a:gd name="connsiteX1" fmla="*/ 0 w 147153"/>
                <a:gd name="connsiteY1" fmla="*/ 216841 h 216840"/>
                <a:gd name="connsiteX2" fmla="*/ 0 w 147153"/>
                <a:gd name="connsiteY2" fmla="*/ 0 h 216840"/>
                <a:gd name="connsiteX3" fmla="*/ 147154 w 147153"/>
                <a:gd name="connsiteY3" fmla="*/ 108439 h 216840"/>
                <a:gd name="connsiteX4" fmla="*/ 147154 w 147153"/>
                <a:gd name="connsiteY4" fmla="*/ 108439 h 21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53" h="216840">
                  <a:moveTo>
                    <a:pt x="147154" y="108439"/>
                  </a:moveTo>
                  <a:lnTo>
                    <a:pt x="0" y="216841"/>
                  </a:lnTo>
                  <a:lnTo>
                    <a:pt x="0" y="0"/>
                  </a:lnTo>
                  <a:lnTo>
                    <a:pt x="147154" y="108439"/>
                  </a:lnTo>
                  <a:lnTo>
                    <a:pt x="147154" y="108439"/>
                  </a:lnTo>
                  <a:close/>
                </a:path>
              </a:pathLst>
            </a:custGeom>
            <a:solidFill>
              <a:srgbClr val="FFFFFF"/>
            </a:solidFill>
            <a:ln w="37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524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44688B4-1505-9582-EA4A-95D0849E511D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30D2056-5B7B-1C08-E8F4-F00163BBFDC3}"/>
              </a:ext>
            </a:extLst>
          </p:cNvPr>
          <p:cNvGrpSpPr/>
          <p:nvPr/>
        </p:nvGrpSpPr>
        <p:grpSpPr>
          <a:xfrm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0B0358C-2B30-2C34-FA96-CC827DB25205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9240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CD7FC87-FEA7-1E07-E397-9ECA9177C937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C6767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533B701-314B-3394-77D4-C5589F3EEEC5}"/>
              </a:ext>
            </a:extLst>
          </p:cNvPr>
          <p:cNvSpPr txBox="1"/>
          <p:nvPr/>
        </p:nvSpPr>
        <p:spPr>
          <a:xfrm>
            <a:off x="902777" y="143268"/>
            <a:ext cx="166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해 보기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E6486E-B366-BECF-29B5-EE32DED680F8}"/>
              </a:ext>
            </a:extLst>
          </p:cNvPr>
          <p:cNvGrpSpPr/>
          <p:nvPr/>
        </p:nvGrpSpPr>
        <p:grpSpPr>
          <a:xfrm>
            <a:off x="522618" y="224525"/>
            <a:ext cx="380159" cy="342143"/>
            <a:chOff x="712788" y="4084638"/>
            <a:chExt cx="508000" cy="457200"/>
          </a:xfrm>
          <a:solidFill>
            <a:schemeClr val="bg1"/>
          </a:solidFill>
        </p:grpSpPr>
        <p:sp>
          <p:nvSpPr>
            <p:cNvPr id="18" name="Freeform 1853">
              <a:extLst>
                <a:ext uri="{FF2B5EF4-FFF2-40B4-BE49-F238E27FC236}">
                  <a16:creationId xmlns:a16="http://schemas.microsoft.com/office/drawing/2014/main" id="{AE39FDEA-4039-2157-B0AC-0CC817431E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788" y="4084638"/>
              <a:ext cx="508000" cy="415925"/>
            </a:xfrm>
            <a:custGeom>
              <a:avLst/>
              <a:gdLst>
                <a:gd name="T0" fmla="*/ 320 w 320"/>
                <a:gd name="T1" fmla="*/ 220 h 262"/>
                <a:gd name="T2" fmla="*/ 320 w 320"/>
                <a:gd name="T3" fmla="*/ 26 h 262"/>
                <a:gd name="T4" fmla="*/ 320 w 320"/>
                <a:gd name="T5" fmla="*/ 26 h 262"/>
                <a:gd name="T6" fmla="*/ 318 w 320"/>
                <a:gd name="T7" fmla="*/ 16 h 262"/>
                <a:gd name="T8" fmla="*/ 312 w 320"/>
                <a:gd name="T9" fmla="*/ 8 h 262"/>
                <a:gd name="T10" fmla="*/ 304 w 320"/>
                <a:gd name="T11" fmla="*/ 2 h 262"/>
                <a:gd name="T12" fmla="*/ 294 w 320"/>
                <a:gd name="T13" fmla="*/ 0 h 262"/>
                <a:gd name="T14" fmla="*/ 26 w 320"/>
                <a:gd name="T15" fmla="*/ 0 h 262"/>
                <a:gd name="T16" fmla="*/ 26 w 320"/>
                <a:gd name="T17" fmla="*/ 0 h 262"/>
                <a:gd name="T18" fmla="*/ 16 w 320"/>
                <a:gd name="T19" fmla="*/ 2 h 262"/>
                <a:gd name="T20" fmla="*/ 8 w 320"/>
                <a:gd name="T21" fmla="*/ 8 h 262"/>
                <a:gd name="T22" fmla="*/ 2 w 320"/>
                <a:gd name="T23" fmla="*/ 16 h 262"/>
                <a:gd name="T24" fmla="*/ 0 w 320"/>
                <a:gd name="T25" fmla="*/ 26 h 262"/>
                <a:gd name="T26" fmla="*/ 0 w 320"/>
                <a:gd name="T27" fmla="*/ 220 h 262"/>
                <a:gd name="T28" fmla="*/ 0 w 320"/>
                <a:gd name="T29" fmla="*/ 220 h 262"/>
                <a:gd name="T30" fmla="*/ 2 w 320"/>
                <a:gd name="T31" fmla="*/ 230 h 262"/>
                <a:gd name="T32" fmla="*/ 8 w 320"/>
                <a:gd name="T33" fmla="*/ 238 h 262"/>
                <a:gd name="T34" fmla="*/ 16 w 320"/>
                <a:gd name="T35" fmla="*/ 242 h 262"/>
                <a:gd name="T36" fmla="*/ 26 w 320"/>
                <a:gd name="T37" fmla="*/ 244 h 262"/>
                <a:gd name="T38" fmla="*/ 96 w 320"/>
                <a:gd name="T39" fmla="*/ 244 h 262"/>
                <a:gd name="T40" fmla="*/ 96 w 320"/>
                <a:gd name="T41" fmla="*/ 262 h 262"/>
                <a:gd name="T42" fmla="*/ 224 w 320"/>
                <a:gd name="T43" fmla="*/ 262 h 262"/>
                <a:gd name="T44" fmla="*/ 224 w 320"/>
                <a:gd name="T45" fmla="*/ 244 h 262"/>
                <a:gd name="T46" fmla="*/ 294 w 320"/>
                <a:gd name="T47" fmla="*/ 244 h 262"/>
                <a:gd name="T48" fmla="*/ 294 w 320"/>
                <a:gd name="T49" fmla="*/ 244 h 262"/>
                <a:gd name="T50" fmla="*/ 304 w 320"/>
                <a:gd name="T51" fmla="*/ 242 h 262"/>
                <a:gd name="T52" fmla="*/ 312 w 320"/>
                <a:gd name="T53" fmla="*/ 238 h 262"/>
                <a:gd name="T54" fmla="*/ 318 w 320"/>
                <a:gd name="T55" fmla="*/ 230 h 262"/>
                <a:gd name="T56" fmla="*/ 320 w 320"/>
                <a:gd name="T57" fmla="*/ 220 h 262"/>
                <a:gd name="T58" fmla="*/ 320 w 320"/>
                <a:gd name="T59" fmla="*/ 220 h 262"/>
                <a:gd name="T60" fmla="*/ 292 w 320"/>
                <a:gd name="T61" fmla="*/ 216 h 262"/>
                <a:gd name="T62" fmla="*/ 28 w 320"/>
                <a:gd name="T63" fmla="*/ 216 h 262"/>
                <a:gd name="T64" fmla="*/ 28 w 320"/>
                <a:gd name="T65" fmla="*/ 30 h 262"/>
                <a:gd name="T66" fmla="*/ 292 w 320"/>
                <a:gd name="T67" fmla="*/ 30 h 262"/>
                <a:gd name="T68" fmla="*/ 292 w 320"/>
                <a:gd name="T69" fmla="*/ 21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0" h="262">
                  <a:moveTo>
                    <a:pt x="320" y="220"/>
                  </a:moveTo>
                  <a:lnTo>
                    <a:pt x="320" y="26"/>
                  </a:lnTo>
                  <a:lnTo>
                    <a:pt x="320" y="26"/>
                  </a:lnTo>
                  <a:lnTo>
                    <a:pt x="318" y="16"/>
                  </a:lnTo>
                  <a:lnTo>
                    <a:pt x="312" y="8"/>
                  </a:lnTo>
                  <a:lnTo>
                    <a:pt x="304" y="2"/>
                  </a:lnTo>
                  <a:lnTo>
                    <a:pt x="294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220"/>
                  </a:lnTo>
                  <a:lnTo>
                    <a:pt x="0" y="220"/>
                  </a:lnTo>
                  <a:lnTo>
                    <a:pt x="2" y="230"/>
                  </a:lnTo>
                  <a:lnTo>
                    <a:pt x="8" y="238"/>
                  </a:lnTo>
                  <a:lnTo>
                    <a:pt x="16" y="242"/>
                  </a:lnTo>
                  <a:lnTo>
                    <a:pt x="26" y="244"/>
                  </a:lnTo>
                  <a:lnTo>
                    <a:pt x="96" y="244"/>
                  </a:lnTo>
                  <a:lnTo>
                    <a:pt x="96" y="262"/>
                  </a:lnTo>
                  <a:lnTo>
                    <a:pt x="224" y="262"/>
                  </a:lnTo>
                  <a:lnTo>
                    <a:pt x="224" y="244"/>
                  </a:lnTo>
                  <a:lnTo>
                    <a:pt x="294" y="244"/>
                  </a:lnTo>
                  <a:lnTo>
                    <a:pt x="294" y="244"/>
                  </a:lnTo>
                  <a:lnTo>
                    <a:pt x="304" y="242"/>
                  </a:lnTo>
                  <a:lnTo>
                    <a:pt x="312" y="238"/>
                  </a:lnTo>
                  <a:lnTo>
                    <a:pt x="318" y="230"/>
                  </a:lnTo>
                  <a:lnTo>
                    <a:pt x="320" y="220"/>
                  </a:lnTo>
                  <a:lnTo>
                    <a:pt x="320" y="220"/>
                  </a:lnTo>
                  <a:close/>
                  <a:moveTo>
                    <a:pt x="292" y="216"/>
                  </a:moveTo>
                  <a:lnTo>
                    <a:pt x="28" y="216"/>
                  </a:lnTo>
                  <a:lnTo>
                    <a:pt x="28" y="30"/>
                  </a:lnTo>
                  <a:lnTo>
                    <a:pt x="292" y="30"/>
                  </a:lnTo>
                  <a:lnTo>
                    <a:pt x="292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9" name="Rectangle 1854">
              <a:extLst>
                <a:ext uri="{FF2B5EF4-FFF2-40B4-BE49-F238E27FC236}">
                  <a16:creationId xmlns:a16="http://schemas.microsoft.com/office/drawing/2014/main" id="{6755F9EB-E428-2F79-8D21-0C3D43BB1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738" y="4516438"/>
              <a:ext cx="292100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0" name="Rectangle 1855">
              <a:extLst>
                <a:ext uri="{FF2B5EF4-FFF2-40B4-BE49-F238E27FC236}">
                  <a16:creationId xmlns:a16="http://schemas.microsoft.com/office/drawing/2014/main" id="{C0F974B1-302F-4E46-C4B9-30F52D1CB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8" y="4211638"/>
              <a:ext cx="44450" cy="180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7" name="Rectangle 1856">
              <a:extLst>
                <a:ext uri="{FF2B5EF4-FFF2-40B4-BE49-F238E27FC236}">
                  <a16:creationId xmlns:a16="http://schemas.microsoft.com/office/drawing/2014/main" id="{535DA7EE-02A8-1939-CA56-ACFAAE387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563" y="4256088"/>
              <a:ext cx="44450" cy="136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8" name="Rectangle 1857">
              <a:extLst>
                <a:ext uri="{FF2B5EF4-FFF2-40B4-BE49-F238E27FC236}">
                  <a16:creationId xmlns:a16="http://schemas.microsoft.com/office/drawing/2014/main" id="{0D69FDFA-71B2-2BC8-282A-552B7B884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188" y="4303713"/>
              <a:ext cx="44450" cy="88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68483" y="1231932"/>
            <a:ext cx="10526109" cy="1180699"/>
          </a:xfrm>
          <a:prstGeom prst="rect">
            <a:avLst/>
          </a:prstGeom>
          <a:noFill/>
        </p:spPr>
        <p:txBody>
          <a:bodyPr wrap="square" lIns="72000" tIns="36000" rIns="0" bIns="36000">
            <a:spAutoFit/>
          </a:bodyPr>
          <a:lstStyle/>
          <a:p>
            <a:pPr algn="l"/>
            <a:r>
              <a:rPr lang="ko-KR" altLang="en-US" sz="2400" b="1" dirty="0">
                <a:latin typeface="+mn-ea"/>
              </a:rPr>
              <a:t>다음은 학생들이 희망하는 동아리 신청 내용을 기록해 놓은 것이다</a:t>
            </a:r>
            <a:r>
              <a:rPr lang="en-US" altLang="ko-KR" sz="2400" b="1" dirty="0">
                <a:latin typeface="+mn-ea"/>
              </a:rPr>
              <a:t>. </a:t>
            </a:r>
            <a:r>
              <a:rPr lang="ko-KR" altLang="en-US" sz="2400" b="1" dirty="0">
                <a:latin typeface="+mn-ea"/>
              </a:rPr>
              <a:t>표를 이용해 구조화해 보고</a:t>
            </a:r>
            <a:r>
              <a:rPr lang="en-US" altLang="ko-KR" sz="2400" b="1" dirty="0">
                <a:latin typeface="+mn-ea"/>
              </a:rPr>
              <a:t>, </a:t>
            </a:r>
            <a:r>
              <a:rPr lang="ko-KR" altLang="en-US" sz="2400" b="1" dirty="0">
                <a:latin typeface="+mn-ea"/>
              </a:rPr>
              <a:t>구조화하기 이전과 비교해 어떤 특징이 있는지 써 보자</a:t>
            </a:r>
            <a:r>
              <a:rPr lang="en-US" altLang="ko-KR" sz="2400" b="1" dirty="0">
                <a:latin typeface="+mn-ea"/>
              </a:rPr>
              <a:t>.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2D5012B-8155-EF06-8137-5B246D882E9B}"/>
              </a:ext>
            </a:extLst>
          </p:cNvPr>
          <p:cNvSpPr/>
          <p:nvPr/>
        </p:nvSpPr>
        <p:spPr>
          <a:xfrm>
            <a:off x="10643189" y="267675"/>
            <a:ext cx="796212" cy="2985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개별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1C4E8C-4FA6-A38B-5651-DC79F628F4F5}"/>
              </a:ext>
            </a:extLst>
          </p:cNvPr>
          <p:cNvSpPr txBox="1"/>
          <p:nvPr/>
        </p:nvSpPr>
        <p:spPr>
          <a:xfrm>
            <a:off x="3062827" y="454997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실생활 데이터를 표로 구조화하기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2DBB161-D6C7-FD86-E329-8F3B2C1B0F56}"/>
              </a:ext>
            </a:extLst>
          </p:cNvPr>
          <p:cNvSpPr/>
          <p:nvPr/>
        </p:nvSpPr>
        <p:spPr>
          <a:xfrm>
            <a:off x="9752110" y="267675"/>
            <a:ext cx="796212" cy="2985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탐구</a:t>
            </a: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A626C41C-5BCF-4BF7-2D58-A98C78132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682" y="1304969"/>
            <a:ext cx="248595" cy="2485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F28161-610B-B8A4-3391-ADCD00C68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596" y="2064362"/>
            <a:ext cx="4410999" cy="2971356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15AEBD4-B5B2-F397-79DF-21DFF1D23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752863"/>
              </p:ext>
            </p:extLst>
          </p:nvPr>
        </p:nvGraphicFramePr>
        <p:xfrm>
          <a:off x="5592043" y="2180142"/>
          <a:ext cx="5903365" cy="2739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9207">
                  <a:extLst>
                    <a:ext uri="{9D8B030D-6E8A-4147-A177-3AD203B41FA5}">
                      <a16:colId xmlns:a16="http://schemas.microsoft.com/office/drawing/2014/main" val="625180342"/>
                    </a:ext>
                  </a:extLst>
                </a:gridCol>
                <a:gridCol w="2427079">
                  <a:extLst>
                    <a:ext uri="{9D8B030D-6E8A-4147-A177-3AD203B41FA5}">
                      <a16:colId xmlns:a16="http://schemas.microsoft.com/office/drawing/2014/main" val="241144222"/>
                    </a:ext>
                  </a:extLst>
                </a:gridCol>
                <a:gridCol w="2427079">
                  <a:extLst>
                    <a:ext uri="{9D8B030D-6E8A-4147-A177-3AD203B41FA5}">
                      <a16:colId xmlns:a16="http://schemas.microsoft.com/office/drawing/2014/main" val="1213527206"/>
                    </a:ext>
                  </a:extLst>
                </a:gridCol>
              </a:tblGrid>
              <a:tr h="4984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이름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 신청 동아리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차 신청 동아리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103452"/>
                  </a:ext>
                </a:extLst>
              </a:tr>
              <a:tr h="560339">
                <a:tc>
                  <a:txBody>
                    <a:bodyPr/>
                    <a:lstStyle/>
                    <a:p>
                      <a:pPr latinLnBrk="1"/>
                      <a:endParaRPr lang="ko-KR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8551656"/>
                  </a:ext>
                </a:extLst>
              </a:tr>
              <a:tr h="560338">
                <a:tc>
                  <a:txBody>
                    <a:bodyPr/>
                    <a:lstStyle/>
                    <a:p>
                      <a:pPr latinLnBrk="1"/>
                      <a:endParaRPr lang="ko-KR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486949"/>
                  </a:ext>
                </a:extLst>
              </a:tr>
              <a:tr h="560339">
                <a:tc>
                  <a:txBody>
                    <a:bodyPr/>
                    <a:lstStyle/>
                    <a:p>
                      <a:pPr latinLnBrk="1"/>
                      <a:endParaRPr lang="ko-KR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000" kern="1200" spc="-15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768251"/>
                  </a:ext>
                </a:extLst>
              </a:tr>
              <a:tr h="560339">
                <a:tc>
                  <a:txBody>
                    <a:bodyPr/>
                    <a:lstStyle/>
                    <a:p>
                      <a:pPr latinLnBrk="1"/>
                      <a:endParaRPr lang="ko-KR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000" kern="1200" spc="-15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284307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E02A5DB7-74AE-3ABD-5358-F6856FFFFAC1}"/>
              </a:ext>
            </a:extLst>
          </p:cNvPr>
          <p:cNvSpPr txBox="1"/>
          <p:nvPr/>
        </p:nvSpPr>
        <p:spPr>
          <a:xfrm>
            <a:off x="1276760" y="5056781"/>
            <a:ext cx="6097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0" i="0" u="none" strike="noStrike" baseline="0" dirty="0">
                <a:latin typeface="+mn-ea"/>
              </a:rPr>
              <a:t>•</a:t>
            </a:r>
            <a:r>
              <a:rPr lang="ko-KR" altLang="en-US" sz="2400" b="0" i="0" u="none" strike="noStrike" baseline="0" dirty="0">
                <a:latin typeface="+mn-ea"/>
              </a:rPr>
              <a:t>표로 </a:t>
            </a:r>
            <a:r>
              <a:rPr lang="ko-KR" altLang="en-US" sz="2400" b="0" i="0" u="none" strike="noStrike" baseline="0" dirty="0" err="1">
                <a:latin typeface="+mn-ea"/>
              </a:rPr>
              <a:t>구조화하였을</a:t>
            </a:r>
            <a:r>
              <a:rPr lang="ko-KR" altLang="en-US" sz="2400" b="0" i="0" u="none" strike="noStrike" baseline="0" dirty="0">
                <a:latin typeface="+mn-ea"/>
              </a:rPr>
              <a:t> 때의 특징</a:t>
            </a:r>
            <a:r>
              <a:rPr lang="en-US" altLang="ko-KR" sz="2400" b="0" i="0" u="none" strike="noStrike" baseline="0" dirty="0">
                <a:latin typeface="+mn-ea"/>
              </a:rPr>
              <a:t>: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4B54F2E-4CFE-CBDE-281A-7E76F7B8A012}"/>
              </a:ext>
            </a:extLst>
          </p:cNvPr>
          <p:cNvSpPr/>
          <p:nvPr/>
        </p:nvSpPr>
        <p:spPr>
          <a:xfrm>
            <a:off x="1514503" y="5576739"/>
            <a:ext cx="9924898" cy="10135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9766CE90-3CB9-7020-9CD7-71C45F172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956359"/>
              </p:ext>
            </p:extLst>
          </p:nvPr>
        </p:nvGraphicFramePr>
        <p:xfrm>
          <a:off x="5592043" y="2653465"/>
          <a:ext cx="5835957" cy="2266472"/>
        </p:xfrm>
        <a:graphic>
          <a:graphicData uri="http://schemas.openxmlformats.org/drawingml/2006/table">
            <a:tbl>
              <a:tblPr/>
              <a:tblGrid>
                <a:gridCol w="1024128">
                  <a:extLst>
                    <a:ext uri="{9D8B030D-6E8A-4147-A177-3AD203B41FA5}">
                      <a16:colId xmlns:a16="http://schemas.microsoft.com/office/drawing/2014/main" val="1550765816"/>
                    </a:ext>
                  </a:extLst>
                </a:gridCol>
                <a:gridCol w="2435962">
                  <a:extLst>
                    <a:ext uri="{9D8B030D-6E8A-4147-A177-3AD203B41FA5}">
                      <a16:colId xmlns:a16="http://schemas.microsoft.com/office/drawing/2014/main" val="2268116279"/>
                    </a:ext>
                  </a:extLst>
                </a:gridCol>
                <a:gridCol w="2375867">
                  <a:extLst>
                    <a:ext uri="{9D8B030D-6E8A-4147-A177-3AD203B41FA5}">
                      <a16:colId xmlns:a16="http://schemas.microsoft.com/office/drawing/2014/main" val="555341824"/>
                    </a:ext>
                  </a:extLst>
                </a:gridCol>
              </a:tblGrid>
              <a:tr h="56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강주희</a:t>
                      </a:r>
                      <a:endParaRPr lang="ko-KR" altLang="en-US" sz="2400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로봇 축구부</a:t>
                      </a:r>
                      <a:endParaRPr lang="ko-KR" altLang="en-US" sz="2400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독서부</a:t>
                      </a:r>
                      <a:endParaRPr lang="ko-KR" altLang="en-US" sz="2400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828615"/>
                  </a:ext>
                </a:extLst>
              </a:tr>
              <a:tr h="56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김예일</a:t>
                      </a:r>
                      <a:endParaRPr lang="ko-KR" altLang="en-US" sz="2400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 dirty="0" err="1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합창부</a:t>
                      </a:r>
                      <a:endParaRPr lang="ko-KR" altLang="en-US" sz="2400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댄스부</a:t>
                      </a:r>
                      <a:endParaRPr lang="ko-KR" altLang="en-US" sz="2400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954773"/>
                  </a:ext>
                </a:extLst>
              </a:tr>
              <a:tr h="56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최명준</a:t>
                      </a:r>
                      <a:endParaRPr lang="ko-KR" altLang="en-US" sz="2400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탁구부</a:t>
                      </a:r>
                      <a:endParaRPr lang="ko-KR" altLang="en-US" sz="2400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마술부</a:t>
                      </a:r>
                      <a:endParaRPr lang="ko-KR" altLang="en-US" sz="2400" kern="0" spc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625882"/>
                  </a:ext>
                </a:extLst>
              </a:tr>
              <a:tr h="56661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민수정</a:t>
                      </a:r>
                      <a:endParaRPr lang="ko-KR" altLang="en-US" sz="2400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배드민턴부</a:t>
                      </a:r>
                      <a:endParaRPr lang="ko-KR" altLang="en-US" sz="2400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kern="0" spc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방송부</a:t>
                      </a:r>
                      <a:endParaRPr lang="ko-KR" altLang="en-US" sz="2400" kern="0" spc="0" dirty="0">
                        <a:solidFill>
                          <a:srgbClr val="FF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629764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5C5BA6EB-D578-86F3-403D-2E9D0809B523}"/>
              </a:ext>
            </a:extLst>
          </p:cNvPr>
          <p:cNvSpPr txBox="1"/>
          <p:nvPr/>
        </p:nvSpPr>
        <p:spPr>
          <a:xfrm>
            <a:off x="1687150" y="5695117"/>
            <a:ext cx="93541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70">
                <a:solidFill>
                  <a:srgbClr val="FF0000"/>
                </a:solidFill>
                <a:effectLst/>
                <a:latin typeface="+mn-ea"/>
              </a:rPr>
              <a:t>구조화하기 전보다 학생이 신청한 </a:t>
            </a:r>
            <a:r>
              <a:rPr lang="en-US" altLang="ko-KR" sz="2000" kern="0" spc="70" dirty="0">
                <a:solidFill>
                  <a:srgbClr val="FF0000"/>
                </a:solidFill>
                <a:effectLst/>
                <a:latin typeface="+mn-ea"/>
              </a:rPr>
              <a:t>1</a:t>
            </a:r>
            <a:r>
              <a:rPr lang="ko-KR" altLang="en-US" sz="2000" kern="0" spc="70" dirty="0">
                <a:solidFill>
                  <a:srgbClr val="FF0000"/>
                </a:solidFill>
                <a:effectLst/>
                <a:latin typeface="+mn-ea"/>
              </a:rPr>
              <a:t>차</a:t>
            </a:r>
            <a:r>
              <a:rPr lang="en-US" altLang="ko-KR" sz="2000" kern="0" spc="70" dirty="0">
                <a:solidFill>
                  <a:srgbClr val="FF0000"/>
                </a:solidFill>
                <a:effectLst/>
                <a:latin typeface="+mn-ea"/>
              </a:rPr>
              <a:t>, </a:t>
            </a:r>
            <a:r>
              <a:rPr lang="en-US" altLang="ko-KR" sz="2000" kern="0" spc="70">
                <a:solidFill>
                  <a:srgbClr val="FF0000"/>
                </a:solidFill>
                <a:effectLst/>
                <a:latin typeface="+mn-ea"/>
              </a:rPr>
              <a:t>2</a:t>
            </a:r>
            <a:r>
              <a:rPr lang="ko-KR" altLang="en-US" sz="2000" kern="0" spc="70">
                <a:solidFill>
                  <a:srgbClr val="FF0000"/>
                </a:solidFill>
                <a:effectLst/>
                <a:latin typeface="+mn-ea"/>
              </a:rPr>
              <a:t>차 동아리명을 바로 확인할 </a:t>
            </a:r>
            <a:r>
              <a:rPr lang="ko-KR" altLang="en-US" sz="2000" kern="0" spc="70" dirty="0">
                <a:solidFill>
                  <a:srgbClr val="FF0000"/>
                </a:solidFill>
                <a:effectLst/>
                <a:latin typeface="+mn-ea"/>
              </a:rPr>
              <a:t>수 있고</a:t>
            </a:r>
            <a:r>
              <a:rPr lang="en-US" altLang="ko-KR" sz="2000" kern="0" spc="70" dirty="0">
                <a:solidFill>
                  <a:srgbClr val="FF0000"/>
                </a:solidFill>
                <a:effectLst/>
                <a:latin typeface="+mn-ea"/>
              </a:rPr>
              <a:t>, </a:t>
            </a:r>
            <a:r>
              <a:rPr lang="ko-KR" altLang="en-US" sz="2000" kern="0" spc="70" dirty="0">
                <a:solidFill>
                  <a:srgbClr val="FF0000"/>
                </a:solidFill>
                <a:effectLst/>
                <a:latin typeface="+mn-ea"/>
              </a:rPr>
              <a:t>같은 동아리 </a:t>
            </a:r>
            <a:r>
              <a:rPr lang="ko-KR" altLang="en-US" sz="2000" kern="0" spc="70">
                <a:solidFill>
                  <a:srgbClr val="FF0000"/>
                </a:solidFill>
                <a:effectLst/>
                <a:latin typeface="+mn-ea"/>
              </a:rPr>
              <a:t>신청자가 있는지도 </a:t>
            </a:r>
            <a:r>
              <a:rPr lang="ko-KR" altLang="en-US" sz="2000" kern="0" spc="70" dirty="0">
                <a:solidFill>
                  <a:srgbClr val="FF0000"/>
                </a:solidFill>
                <a:effectLst/>
                <a:latin typeface="+mn-ea"/>
              </a:rPr>
              <a:t>빠르게 확인할 수 있다</a:t>
            </a:r>
            <a:r>
              <a:rPr lang="en-US" altLang="ko-KR" sz="2000" kern="0" spc="70" dirty="0">
                <a:solidFill>
                  <a:srgbClr val="FF0000"/>
                </a:solidFill>
                <a:effectLst/>
                <a:latin typeface="+mn-ea"/>
              </a:rPr>
              <a:t>.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61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610217" y="1193159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lnSpc>
                <a:spcPts val="2800"/>
              </a:lnSpc>
              <a:defRPr/>
            </a:pPr>
            <a:r>
              <a:rPr lang="en-US" altLang="ko-KR" sz="2800" b="1" dirty="0">
                <a:latin typeface="+mn-ea"/>
              </a:rPr>
              <a:t>2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6943" y="1217167"/>
            <a:ext cx="7856537" cy="555271"/>
          </a:xfrm>
          <a:prstGeom prst="rect">
            <a:avLst/>
          </a:prstGeom>
          <a:noFill/>
        </p:spPr>
        <p:txBody>
          <a:bodyPr lIns="72000" tIns="36000" rIns="0" bIns="36000">
            <a:spAutoFit/>
          </a:bodyPr>
          <a:lstStyle/>
          <a:p>
            <a:pPr eaLnBrk="1" latinLnBrk="1" hangingPunct="1">
              <a:lnSpc>
                <a:spcPct val="120000"/>
              </a:lnSpc>
              <a:defRPr/>
            </a:pPr>
            <a:r>
              <a:rPr lang="ko-KR" altLang="en-US" sz="2800" b="1" spc="-15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데이터 구조화의 방법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CB03A1-B165-EB67-9E92-CE303633C84A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FA82752-3664-18A6-0513-6CBE8896AE12}"/>
              </a:ext>
            </a:extLst>
          </p:cNvPr>
          <p:cNvGrpSpPr/>
          <p:nvPr/>
        </p:nvGrpSpPr>
        <p:grpSpPr>
          <a:xfrm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4C52A29-CDEF-AA16-5AF5-09D49B50EB95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D65A630-BF53-5995-F41D-9D520F7BFEA0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0F1FC45-C2C3-145B-55E9-7AAA35BF76F0}"/>
              </a:ext>
            </a:extLst>
          </p:cNvPr>
          <p:cNvSpPr txBox="1"/>
          <p:nvPr/>
        </p:nvSpPr>
        <p:spPr>
          <a:xfrm>
            <a:off x="902777" y="143268"/>
            <a:ext cx="166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내용정리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F3F245-CBE6-F6F8-5FDF-B723BEF47876}"/>
              </a:ext>
            </a:extLst>
          </p:cNvPr>
          <p:cNvGrpSpPr/>
          <p:nvPr/>
        </p:nvGrpSpPr>
        <p:grpSpPr>
          <a:xfrm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>
              <a:extLst>
                <a:ext uri="{FF2B5EF4-FFF2-40B4-BE49-F238E27FC236}">
                  <a16:creationId xmlns:a16="http://schemas.microsoft.com/office/drawing/2014/main" id="{D0340AF5-12B0-2E54-0DCE-0E5AC5B2A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" name="Rectangle 1942">
              <a:extLst>
                <a:ext uri="{FF2B5EF4-FFF2-40B4-BE49-F238E27FC236}">
                  <a16:creationId xmlns:a16="http://schemas.microsoft.com/office/drawing/2014/main" id="{2780ED4F-279E-860E-454D-6DDA334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" name="Rectangle 1943">
              <a:extLst>
                <a:ext uri="{FF2B5EF4-FFF2-40B4-BE49-F238E27FC236}">
                  <a16:creationId xmlns:a16="http://schemas.microsoft.com/office/drawing/2014/main" id="{151B4995-1FE0-A8A2-216E-2ACD92078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6" name="Rectangle 1944">
              <a:extLst>
                <a:ext uri="{FF2B5EF4-FFF2-40B4-BE49-F238E27FC236}">
                  <a16:creationId xmlns:a16="http://schemas.microsoft.com/office/drawing/2014/main" id="{EEBEDEA8-F081-E1C0-4806-A3F7AB586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7" name="Rectangle 1945">
              <a:extLst>
                <a:ext uri="{FF2B5EF4-FFF2-40B4-BE49-F238E27FC236}">
                  <a16:creationId xmlns:a16="http://schemas.microsoft.com/office/drawing/2014/main" id="{2E65D7B4-E190-B703-57F8-66764407E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2336D85-BE27-F173-92DD-BCF380576136}"/>
              </a:ext>
            </a:extLst>
          </p:cNvPr>
          <p:cNvSpPr txBox="1"/>
          <p:nvPr/>
        </p:nvSpPr>
        <p:spPr>
          <a:xfrm>
            <a:off x="823089" y="1775159"/>
            <a:ext cx="10687108" cy="569442"/>
          </a:xfrm>
          <a:prstGeom prst="rect">
            <a:avLst/>
          </a:prstGeom>
          <a:noFill/>
        </p:spPr>
        <p:txBody>
          <a:bodyPr wrap="square" lIns="72000" tIns="36000" rIns="0" bIns="36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400" b="1" spc="-150" dirty="0">
                <a:solidFill>
                  <a:prstClr val="black"/>
                </a:solidFill>
                <a:latin typeface="+mn-ea"/>
              </a:rPr>
              <a:t>⑵ 다이어그램</a:t>
            </a:r>
            <a:endParaRPr lang="ko-KR" altLang="en-US" sz="2400" b="1" spc="-15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373298-854C-9B6E-EE41-5C02AC6F27AA}"/>
              </a:ext>
            </a:extLst>
          </p:cNvPr>
          <p:cNvSpPr txBox="1"/>
          <p:nvPr/>
        </p:nvSpPr>
        <p:spPr>
          <a:xfrm>
            <a:off x="3980499" y="5130401"/>
            <a:ext cx="6097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u="none" strike="noStrike" baseline="0" dirty="0">
                <a:latin typeface="+mn-ea"/>
              </a:rPr>
              <a:t>▲표를 이용한 데이터 구조화의 예</a:t>
            </a:r>
            <a:endParaRPr lang="ko-KR" altLang="en-US" dirty="0">
              <a:latin typeface="+mn-ea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9EBFA7C-589D-6B59-55A8-B910CEC89C80}"/>
              </a:ext>
            </a:extLst>
          </p:cNvPr>
          <p:cNvSpPr/>
          <p:nvPr/>
        </p:nvSpPr>
        <p:spPr>
          <a:xfrm>
            <a:off x="1180607" y="3767198"/>
            <a:ext cx="1942638" cy="1732536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solidFill>
                  <a:schemeClr val="tx1"/>
                </a:solidFill>
                <a:latin typeface="+mn-ea"/>
              </a:rPr>
              <a:t>장점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C655C26-0B3E-FD2B-0936-E17BCB2E6A88}"/>
              </a:ext>
            </a:extLst>
          </p:cNvPr>
          <p:cNvSpPr/>
          <p:nvPr/>
        </p:nvSpPr>
        <p:spPr>
          <a:xfrm>
            <a:off x="1209114" y="2414734"/>
            <a:ext cx="1942638" cy="116873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spc="-150" dirty="0">
                <a:solidFill>
                  <a:schemeClr val="tx1"/>
                </a:solidFill>
                <a:latin typeface="+mn-ea"/>
              </a:rPr>
              <a:t>다이어그램</a:t>
            </a:r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68E6E51-B7CE-58D6-1A41-D4A62AACCB71}"/>
              </a:ext>
            </a:extLst>
          </p:cNvPr>
          <p:cNvSpPr/>
          <p:nvPr/>
        </p:nvSpPr>
        <p:spPr>
          <a:xfrm>
            <a:off x="3437684" y="2408623"/>
            <a:ext cx="7857315" cy="1180960"/>
          </a:xfrm>
          <a:prstGeom prst="roundRect">
            <a:avLst>
              <a:gd name="adj" fmla="val 993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3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점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선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도형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기호 등을 사용하여 데이터의 관계를 표현한 구조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1167D9-EE41-80D4-732F-09E38B563035}"/>
              </a:ext>
            </a:extLst>
          </p:cNvPr>
          <p:cNvSpPr/>
          <p:nvPr/>
        </p:nvSpPr>
        <p:spPr>
          <a:xfrm>
            <a:off x="3437685" y="3772910"/>
            <a:ext cx="7857315" cy="1726824"/>
          </a:xfrm>
          <a:prstGeom prst="roundRect">
            <a:avLst>
              <a:gd name="adj" fmla="val 95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30000"/>
              </a:lnSpc>
            </a:pP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데이터 간의 관계를 시각적으로 표현하여 이해하기 쉽게 하고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데이터를 단순한 형태로 </a:t>
            </a:r>
            <a:r>
              <a:rPr lang="ko-KR" altLang="en-US" sz="2400" dirty="0" err="1">
                <a:solidFill>
                  <a:schemeClr val="tx1"/>
                </a:solidFill>
                <a:latin typeface="+mn-ea"/>
              </a:rPr>
              <a:t>조직화하여</a:t>
            </a:r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 원하는 데이터를 빠르게 찾을 수 있음</a:t>
            </a:r>
            <a:r>
              <a:rPr lang="en-US" altLang="ko-KR" sz="2400" dirty="0">
                <a:solidFill>
                  <a:schemeClr val="tx1"/>
                </a:solidFill>
                <a:latin typeface="+mn-ea"/>
              </a:rPr>
              <a:t>.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845EF97-5F65-FED1-0AB1-3A94C98247CB}"/>
              </a:ext>
            </a:extLst>
          </p:cNvPr>
          <p:cNvSpPr/>
          <p:nvPr/>
        </p:nvSpPr>
        <p:spPr>
          <a:xfrm>
            <a:off x="1209114" y="5683460"/>
            <a:ext cx="1942638" cy="648663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400" b="1" spc="-150" dirty="0">
                <a:solidFill>
                  <a:schemeClr val="tx1"/>
                </a:solidFill>
                <a:latin typeface="+mn-ea"/>
              </a:rPr>
              <a:t>종류</a:t>
            </a:r>
            <a:endParaRPr lang="ko-KR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3E5D4E9-DF24-B699-D830-794A77F63E15}"/>
              </a:ext>
            </a:extLst>
          </p:cNvPr>
          <p:cNvSpPr/>
          <p:nvPr/>
        </p:nvSpPr>
        <p:spPr>
          <a:xfrm>
            <a:off x="3466192" y="5711127"/>
            <a:ext cx="7857315" cy="648663"/>
          </a:xfrm>
          <a:prstGeom prst="roundRect">
            <a:avLst>
              <a:gd name="adj" fmla="val 2234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30000"/>
              </a:lnSpc>
            </a:pPr>
            <a:r>
              <a:rPr lang="ko-KR" altLang="en-US" sz="2400" b="0" i="0" u="none" strike="noStrike" baseline="0" dirty="0">
                <a:solidFill>
                  <a:schemeClr val="tx1"/>
                </a:solidFill>
                <a:latin typeface="+mn-ea"/>
              </a:rPr>
              <a:t>계층형</a:t>
            </a:r>
            <a:r>
              <a:rPr lang="en-US" altLang="ko-KR" sz="2400" b="0" i="0" u="none" strike="noStrike" baseline="0" dirty="0">
                <a:solidFill>
                  <a:schemeClr val="tx1"/>
                </a:solidFill>
                <a:latin typeface="+mn-ea"/>
              </a:rPr>
              <a:t>(tree) </a:t>
            </a:r>
            <a:r>
              <a:rPr lang="ko-KR" altLang="en-US" sz="2400" b="0" i="0" u="none" strike="noStrike" baseline="0" dirty="0">
                <a:solidFill>
                  <a:schemeClr val="tx1"/>
                </a:solidFill>
                <a:latin typeface="+mn-ea"/>
              </a:rPr>
              <a:t>다이어그램</a:t>
            </a:r>
            <a:r>
              <a:rPr lang="en-US" altLang="ko-KR" sz="2400" b="0" i="0" u="none" strike="noStrike" baseline="0" dirty="0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2400" b="0" i="0" u="none" strike="noStrike" baseline="0" dirty="0">
                <a:solidFill>
                  <a:schemeClr val="tx1"/>
                </a:solidFill>
                <a:latin typeface="+mn-ea"/>
              </a:rPr>
              <a:t> 그래프형</a:t>
            </a:r>
            <a:r>
              <a:rPr lang="en-US" altLang="ko-KR" sz="2400" b="0" i="0" u="none" strike="noStrike" baseline="0" dirty="0">
                <a:solidFill>
                  <a:schemeClr val="tx1"/>
                </a:solidFill>
                <a:latin typeface="+mn-ea"/>
              </a:rPr>
              <a:t>(graph) </a:t>
            </a:r>
            <a:r>
              <a:rPr lang="ko-KR" altLang="en-US" sz="2400" b="0" i="0" u="none" strike="noStrike" baseline="0" dirty="0">
                <a:solidFill>
                  <a:schemeClr val="tx1"/>
                </a:solidFill>
                <a:latin typeface="+mn-ea"/>
              </a:rPr>
              <a:t>다이어그램</a:t>
            </a:r>
            <a:endParaRPr lang="ko-KR" altLang="en-US" sz="32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1458057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CB03A1-B165-EB67-9E92-CE303633C84A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FA82752-3664-18A6-0513-6CBE8896AE12}"/>
              </a:ext>
            </a:extLst>
          </p:cNvPr>
          <p:cNvGrpSpPr/>
          <p:nvPr/>
        </p:nvGrpSpPr>
        <p:grpSpPr>
          <a:xfrm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4C52A29-CDEF-AA16-5AF5-09D49B50EB95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D65A630-BF53-5995-F41D-9D520F7BFEA0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0F1FC45-C2C3-145B-55E9-7AAA35BF76F0}"/>
              </a:ext>
            </a:extLst>
          </p:cNvPr>
          <p:cNvSpPr txBox="1"/>
          <p:nvPr/>
        </p:nvSpPr>
        <p:spPr>
          <a:xfrm>
            <a:off x="902777" y="143268"/>
            <a:ext cx="166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내용정리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F3F245-CBE6-F6F8-5FDF-B723BEF47876}"/>
              </a:ext>
            </a:extLst>
          </p:cNvPr>
          <p:cNvGrpSpPr/>
          <p:nvPr/>
        </p:nvGrpSpPr>
        <p:grpSpPr>
          <a:xfrm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>
              <a:extLst>
                <a:ext uri="{FF2B5EF4-FFF2-40B4-BE49-F238E27FC236}">
                  <a16:creationId xmlns:a16="http://schemas.microsoft.com/office/drawing/2014/main" id="{D0340AF5-12B0-2E54-0DCE-0E5AC5B2A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" name="Rectangle 1942">
              <a:extLst>
                <a:ext uri="{FF2B5EF4-FFF2-40B4-BE49-F238E27FC236}">
                  <a16:creationId xmlns:a16="http://schemas.microsoft.com/office/drawing/2014/main" id="{2780ED4F-279E-860E-454D-6DDA334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" name="Rectangle 1943">
              <a:extLst>
                <a:ext uri="{FF2B5EF4-FFF2-40B4-BE49-F238E27FC236}">
                  <a16:creationId xmlns:a16="http://schemas.microsoft.com/office/drawing/2014/main" id="{151B4995-1FE0-A8A2-216E-2ACD92078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6" name="Rectangle 1944">
              <a:extLst>
                <a:ext uri="{FF2B5EF4-FFF2-40B4-BE49-F238E27FC236}">
                  <a16:creationId xmlns:a16="http://schemas.microsoft.com/office/drawing/2014/main" id="{EEBEDEA8-F081-E1C0-4806-A3F7AB586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7" name="Rectangle 1945">
              <a:extLst>
                <a:ext uri="{FF2B5EF4-FFF2-40B4-BE49-F238E27FC236}">
                  <a16:creationId xmlns:a16="http://schemas.microsoft.com/office/drawing/2014/main" id="{2E65D7B4-E190-B703-57F8-66764407E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35463" y="902558"/>
            <a:ext cx="10687108" cy="619342"/>
          </a:xfrm>
          <a:prstGeom prst="rect">
            <a:avLst/>
          </a:prstGeom>
          <a:noFill/>
        </p:spPr>
        <p:txBody>
          <a:bodyPr wrap="square" lIns="72000" tIns="36000" rIns="0" bIns="36000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ko-KR" altLang="en-US" sz="2400" b="1" i="0" u="none" strike="noStrike" baseline="0">
                <a:solidFill>
                  <a:srgbClr val="ff0000"/>
                </a:solidFill>
                <a:latin typeface="+mn-ea"/>
              </a:rPr>
              <a:t>계층형</a:t>
            </a:r>
            <a:r>
              <a:rPr lang="ko-KR" altLang="en-US" sz="2400" b="1" i="0" u="none" strike="noStrike" baseline="0">
                <a:latin typeface="+mn-ea"/>
              </a:rPr>
              <a:t> 다이어그램</a:t>
            </a:r>
            <a:endParaRPr lang="ko-KR" altLang="en-US" sz="2400" b="1" spc="-150">
              <a:latin typeface="+mn-ea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18966FA-652E-DDD6-2D77-E53CBF782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95" y="3317858"/>
            <a:ext cx="7791629" cy="258532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B2D2F80-808E-95F3-F66D-9080D14E92D2}"/>
              </a:ext>
            </a:extLst>
          </p:cNvPr>
          <p:cNvSpPr txBox="1"/>
          <p:nvPr/>
        </p:nvSpPr>
        <p:spPr>
          <a:xfrm>
            <a:off x="3980228" y="6090492"/>
            <a:ext cx="2845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u="none" strike="noStrike" baseline="0" dirty="0">
                <a:latin typeface="+mn-ea"/>
              </a:rPr>
              <a:t>▲계층형 다이어그램</a:t>
            </a:r>
            <a:endParaRPr lang="ko-KR" altLang="en-US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48EC69-A80F-E316-66D5-FF08302B4723}"/>
              </a:ext>
            </a:extLst>
          </p:cNvPr>
          <p:cNvSpPr txBox="1"/>
          <p:nvPr/>
        </p:nvSpPr>
        <p:spPr>
          <a:xfrm>
            <a:off x="8505224" y="4831566"/>
            <a:ext cx="37214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육식 공룡은 </a:t>
            </a:r>
            <a:endParaRPr lang="en-US" altLang="ko-KR" sz="1800" b="0" i="0" u="none" strike="noStrike" baseline="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algn="l"/>
            <a:r>
              <a:rPr lang="ko-KR" altLang="en-US" sz="18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공룡의 하위 분류이면서 </a:t>
            </a:r>
            <a:endParaRPr lang="en-US" altLang="ko-KR" sz="1800" b="0" i="0" u="none" strike="noStrike" baseline="0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  <a:p>
            <a:pPr algn="l"/>
            <a:r>
              <a:rPr lang="ko-KR" altLang="en-US" sz="18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티라노사우루스</a:t>
            </a:r>
            <a:r>
              <a:rPr lang="en-US" altLang="ko-KR" sz="18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,</a:t>
            </a:r>
            <a:r>
              <a:rPr lang="ko-KR" altLang="en-US" sz="1800" b="0" i="0" u="none" strike="noStrike" baseline="0" dirty="0" err="1">
                <a:solidFill>
                  <a:schemeClr val="accent5">
                    <a:lumMod val="75000"/>
                  </a:schemeClr>
                </a:solidFill>
                <a:latin typeface="+mn-ea"/>
              </a:rPr>
              <a:t>모사사우루스의</a:t>
            </a:r>
            <a:r>
              <a:rPr lang="ko-KR" altLang="en-US" sz="18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 상위 분류이다</a:t>
            </a:r>
            <a:r>
              <a:rPr lang="en-US" altLang="ko-KR" sz="1800" b="0" i="0" u="none" strike="noStrike" baseline="0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.</a:t>
            </a:r>
            <a:endParaRPr lang="ko-KR" altLang="en-US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E352B17-B048-F5DC-579D-09DB628D1793}"/>
              </a:ext>
            </a:extLst>
          </p:cNvPr>
          <p:cNvSpPr/>
          <p:nvPr/>
        </p:nvSpPr>
        <p:spPr>
          <a:xfrm>
            <a:off x="773294" y="1094604"/>
            <a:ext cx="233615" cy="24826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3E20111C-FAA0-7665-F276-E84092B2A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933867"/>
              </p:ext>
            </p:extLst>
          </p:nvPr>
        </p:nvGraphicFramePr>
        <p:xfrm>
          <a:off x="846166" y="1652565"/>
          <a:ext cx="10280679" cy="1619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6993">
                  <a:extLst>
                    <a:ext uri="{9D8B030D-6E8A-4147-A177-3AD203B41FA5}">
                      <a16:colId xmlns:a16="http://schemas.microsoft.com/office/drawing/2014/main" val="4239940461"/>
                    </a:ext>
                  </a:extLst>
                </a:gridCol>
                <a:gridCol w="8463686">
                  <a:extLst>
                    <a:ext uri="{9D8B030D-6E8A-4147-A177-3AD203B41FA5}">
                      <a16:colId xmlns:a16="http://schemas.microsoft.com/office/drawing/2014/main" val="1066766624"/>
                    </a:ext>
                  </a:extLst>
                </a:gridCol>
              </a:tblGrid>
              <a:tr h="4984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개념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 i="0" u="none" strike="noStrike" baseline="0" dirty="0">
                          <a:solidFill>
                            <a:schemeClr val="tx1"/>
                          </a:solidFill>
                          <a:latin typeface="YDVYMjOStd13"/>
                        </a:rPr>
                        <a:t>시작 지점을 중심으로 여러 지점으로 갈라지는 구조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673359"/>
                  </a:ext>
                </a:extLst>
              </a:tr>
              <a:tr h="5603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학급의 조직도</a:t>
                      </a:r>
                      <a:r>
                        <a:rPr lang="en-US" altLang="ko-KR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컴퓨터의 폴더 구조</a:t>
                      </a:r>
                      <a:r>
                        <a:rPr lang="en-US" altLang="ko-KR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책의 목차</a:t>
                      </a:r>
                      <a:r>
                        <a:rPr lang="en-US" altLang="ko-KR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가계도 등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03293"/>
                  </a:ext>
                </a:extLst>
              </a:tr>
              <a:tr h="5603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장점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2000" b="0" i="0" u="none" strike="noStrike" baseline="0" dirty="0">
                          <a:solidFill>
                            <a:schemeClr val="tx1"/>
                          </a:solidFill>
                          <a:latin typeface="YDVYMjOStd13"/>
                        </a:rPr>
                        <a:t>데이터 간의 분류 체계와 위계 관계를 쉽게 파악할 수 있음</a:t>
                      </a:r>
                      <a:r>
                        <a:rPr lang="en-US" altLang="ko-KR" sz="2000" b="0" i="0" u="none" strike="noStrike" baseline="0" dirty="0">
                          <a:solidFill>
                            <a:schemeClr val="tx1"/>
                          </a:solidFill>
                          <a:latin typeface="YDVYMjOStd13"/>
                        </a:rPr>
                        <a:t>.</a:t>
                      </a:r>
                      <a:endParaRPr lang="ko-KR" altLang="en-US" sz="20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312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70255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1069</ep:Words>
  <ep:PresentationFormat>와이드스크린</ep:PresentationFormat>
  <ep:Paragraphs>208</ep:Paragraphs>
  <ep:Slides>28</ep:Slides>
  <ep:Notes>19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ep:HeadingPairs>
  <ep:TitlesOfParts>
    <vt:vector size="2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2024-03-07T00:27:49.000</dcterms:created>
  <cp:lastModifiedBy>user</cp:lastModifiedBy>
  <dcterms:modified xsi:type="dcterms:W3CDTF">2025-06-05T00:56:40.938</dcterms:modified>
  <cp:revision>23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