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3" r:id="rId4"/>
    <p:sldId id="280" r:id="rId5"/>
    <p:sldId id="281" r:id="rId6"/>
    <p:sldId id="282" r:id="rId7"/>
    <p:sldId id="277" r:id="rId8"/>
    <p:sldId id="279" r:id="rId9"/>
    <p:sldId id="278" r:id="rId10"/>
    <p:sldId id="276" r:id="rId11"/>
    <p:sldId id="258" r:id="rId12"/>
    <p:sldId id="266" r:id="rId13"/>
    <p:sldId id="268" r:id="rId14"/>
    <p:sldId id="269" r:id="rId15"/>
    <p:sldId id="260" r:id="rId16"/>
    <p:sldId id="267" r:id="rId17"/>
    <p:sldId id="265" r:id="rId18"/>
    <p:sldId id="262" r:id="rId19"/>
    <p:sldId id="264" r:id="rId20"/>
    <p:sldId id="259" r:id="rId21"/>
    <p:sldId id="271" r:id="rId22"/>
    <p:sldId id="272" r:id="rId23"/>
    <p:sldId id="261" r:id="rId24"/>
    <p:sldId id="274" r:id="rId25"/>
    <p:sldId id="27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6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5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5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1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8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6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0B7B-15A3-4BF5-91B0-0A103DF745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2335-46CC-463E-9C09-9D060F7BA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7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7690" y="1563329"/>
            <a:ext cx="2536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spc="-150" dirty="0" smtClean="0">
                <a:solidFill>
                  <a:schemeClr val="accent4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rPr>
              <a:t>새벽에도</a:t>
            </a:r>
            <a:endParaRPr lang="en-US" altLang="ko-KR" sz="3600" spc="-150" dirty="0" smtClean="0">
              <a:solidFill>
                <a:schemeClr val="accent4"/>
              </a:solidFill>
              <a:latin typeface="DX방탄고딕" panose="02020600000000000000" pitchFamily="18" charset="-127"/>
              <a:ea typeface="DX방탄고딕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50" dirty="0" smtClean="0">
                <a:solidFill>
                  <a:schemeClr val="accent4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rPr>
              <a:t>안심하고</a:t>
            </a:r>
            <a:endParaRPr lang="en-US" altLang="ko-KR" sz="3600" spc="-150" dirty="0" smtClean="0">
              <a:solidFill>
                <a:schemeClr val="accent4"/>
              </a:solidFill>
              <a:latin typeface="DX방탄고딕" panose="02020600000000000000" pitchFamily="18" charset="-127"/>
              <a:ea typeface="DX방탄고딕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50" dirty="0" smtClean="0">
                <a:solidFill>
                  <a:schemeClr val="accent4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rPr>
              <a:t>귀가하자</a:t>
            </a:r>
            <a:endParaRPr lang="en-US" altLang="ko-KR" sz="3600" spc="-150" dirty="0" smtClean="0">
              <a:solidFill>
                <a:schemeClr val="accent4"/>
              </a:solidFill>
              <a:latin typeface="DX방탄고딕" panose="02020600000000000000" pitchFamily="18" charset="-127"/>
              <a:ea typeface="DX방탄고딕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50" dirty="0" smtClean="0">
                <a:solidFill>
                  <a:schemeClr val="accent4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rPr>
              <a:t>프로젝트</a:t>
            </a:r>
            <a:endParaRPr lang="ko-KR" altLang="en-US" sz="3600" spc="-150" dirty="0">
              <a:solidFill>
                <a:schemeClr val="accent4"/>
              </a:solidFill>
              <a:latin typeface="DX방탄고딕" panose="02020600000000000000" pitchFamily="18" charset="-127"/>
              <a:ea typeface="DX방탄고딕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225" y="5884607"/>
            <a:ext cx="54864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레츠기릿</a:t>
            </a:r>
            <a:endParaRPr lang="en-US" altLang="ko-KR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이혜준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원주성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이혁재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이다완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4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0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44" y="300625"/>
            <a:ext cx="27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연구배경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1719" y="1200521"/>
            <a:ext cx="109101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사회적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귀갓길 여성을 노린 범죄 증가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>
                <a:sym typeface="Wingdings" panose="05000000000000000000" pitchFamily="2" charset="2"/>
              </a:rPr>
              <a:t>연구 목적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안심 귀가를 보장할 방법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마련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안전장치가 충분하면 범죄가 감소하지 않나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가설 </a:t>
            </a:r>
            <a:r>
              <a:rPr lang="en-US" altLang="ko-KR" dirty="0" smtClean="0">
                <a:sym typeface="Wingdings" panose="05000000000000000000" pitchFamily="2" charset="2"/>
              </a:rPr>
              <a:t>: CCTV</a:t>
            </a:r>
            <a:r>
              <a:rPr lang="ko-KR" altLang="en-US" dirty="0" smtClean="0">
                <a:sym typeface="Wingdings" panose="05000000000000000000" pitchFamily="2" charset="2"/>
              </a:rPr>
              <a:t>가 충분하면 안전이 보장될 것이다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현상황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CCTV 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r>
              <a:rPr lang="ko-KR" altLang="en-US" dirty="0" smtClean="0">
                <a:sym typeface="Wingdings" panose="05000000000000000000" pitchFamily="2" charset="2"/>
              </a:rPr>
              <a:t>수는 매년 증가 중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안전장치 마련되어 있으나 범죄는 줄지 않음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1338" y="156247"/>
            <a:ext cx="16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분석과정</a:t>
            </a: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97306" y="2137778"/>
            <a:ext cx="4214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0" dirty="0" smtClean="0">
                <a:solidFill>
                  <a:srgbClr val="24292E"/>
                </a:solidFill>
                <a:effectLst/>
                <a:latin typeface="-apple-system"/>
              </a:rPr>
              <a:t>1. 10</a:t>
            </a:r>
            <a:r>
              <a:rPr lang="ko-KR" altLang="en-US" sz="2000" i="0" dirty="0" err="1" smtClean="0">
                <a:solidFill>
                  <a:srgbClr val="24292E"/>
                </a:solidFill>
                <a:effectLst/>
                <a:latin typeface="-apple-system"/>
              </a:rPr>
              <a:t>만명당</a:t>
            </a:r>
            <a:r>
              <a:rPr lang="ko-KR" altLang="en-US" sz="2000" i="0" dirty="0" smtClean="0">
                <a:solidFill>
                  <a:srgbClr val="24292E"/>
                </a:solidFill>
                <a:effectLst/>
                <a:latin typeface="-apple-system"/>
              </a:rPr>
              <a:t> 범죄건수가 많은 지역</a:t>
            </a:r>
            <a:endParaRPr lang="ko-KR" altLang="en-US" sz="20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7306" y="3651616"/>
            <a:ext cx="6641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0" dirty="0" smtClean="0">
                <a:solidFill>
                  <a:srgbClr val="24292E"/>
                </a:solidFill>
                <a:effectLst/>
                <a:latin typeface="-apple-system"/>
              </a:rPr>
              <a:t>2. CCTV </a:t>
            </a:r>
            <a:r>
              <a:rPr lang="ko-KR" altLang="en-US" sz="2000" i="0" dirty="0" smtClean="0">
                <a:solidFill>
                  <a:srgbClr val="24292E"/>
                </a:solidFill>
                <a:effectLst/>
                <a:latin typeface="-apple-system"/>
              </a:rPr>
              <a:t>설치로도 범죄가 줄어들지 않는 지역</a:t>
            </a:r>
            <a:endParaRPr lang="en-US" altLang="ko-KR" sz="20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305" y="1155033"/>
            <a:ext cx="885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여성 안심 귀가 순찰 </a:t>
            </a:r>
            <a:r>
              <a:rPr lang="ko-KR" altLang="en-US" sz="2400" b="1" dirty="0" err="1"/>
              <a:t>적합지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분석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지역은 서울로 한정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52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1338" y="156247"/>
            <a:ext cx="16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분석과정</a:t>
            </a: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97306" y="2137778"/>
            <a:ext cx="4214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0" dirty="0" smtClean="0">
                <a:solidFill>
                  <a:srgbClr val="24292E"/>
                </a:solidFill>
                <a:effectLst/>
                <a:latin typeface="-apple-system"/>
              </a:rPr>
              <a:t>1. 10</a:t>
            </a:r>
            <a:r>
              <a:rPr lang="ko-KR" altLang="en-US" sz="2000" i="0" dirty="0" err="1" smtClean="0">
                <a:solidFill>
                  <a:srgbClr val="24292E"/>
                </a:solidFill>
                <a:effectLst/>
                <a:latin typeface="-apple-system"/>
              </a:rPr>
              <a:t>만명당</a:t>
            </a:r>
            <a:r>
              <a:rPr lang="ko-KR" altLang="en-US" sz="2000" i="0" dirty="0" smtClean="0">
                <a:solidFill>
                  <a:srgbClr val="24292E"/>
                </a:solidFill>
                <a:effectLst/>
                <a:latin typeface="-apple-system"/>
              </a:rPr>
              <a:t> 범죄건수가 많은 지역</a:t>
            </a:r>
            <a:endParaRPr lang="ko-KR" altLang="en-US" sz="20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305" y="1155033"/>
            <a:ext cx="885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여성 안심 귀가 순찰 </a:t>
            </a:r>
            <a:r>
              <a:rPr lang="ko-KR" altLang="en-US" sz="2400" b="1" dirty="0" err="1"/>
              <a:t>적합지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분석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지역은 서울로 한정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6998461" y="2137778"/>
            <a:ext cx="2638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-apple-system"/>
              </a:rPr>
              <a:t>상위 </a:t>
            </a:r>
            <a:r>
              <a:rPr lang="en-US" altLang="ko-KR" sz="2000" dirty="0" smtClean="0">
                <a:solidFill>
                  <a:srgbClr val="24292E"/>
                </a:solidFill>
                <a:latin typeface="-apple-system"/>
              </a:rPr>
              <a:t>5</a:t>
            </a:r>
            <a:r>
              <a:rPr lang="ko-KR" altLang="en-US" sz="2000" dirty="0" smtClean="0">
                <a:solidFill>
                  <a:srgbClr val="24292E"/>
                </a:solidFill>
                <a:latin typeface="-apple-system"/>
              </a:rPr>
              <a:t>개</a:t>
            </a:r>
            <a:r>
              <a:rPr lang="en-US" altLang="ko-KR" sz="200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2000" dirty="0" err="1" smtClean="0">
                <a:solidFill>
                  <a:srgbClr val="24292E"/>
                </a:solidFill>
                <a:latin typeface="-apple-system"/>
              </a:rPr>
              <a:t>행정구</a:t>
            </a:r>
            <a:r>
              <a:rPr lang="ko-KR" altLang="en-US" sz="2000" dirty="0" smtClean="0">
                <a:solidFill>
                  <a:srgbClr val="24292E"/>
                </a:solidFill>
                <a:latin typeface="-apple-system"/>
              </a:rPr>
              <a:t> 추출</a:t>
            </a:r>
            <a:endParaRPr lang="ko-KR" altLang="en-US" sz="20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57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1338" y="156247"/>
            <a:ext cx="16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분석과정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97306" y="1903025"/>
            <a:ext cx="6641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0" dirty="0" smtClean="0">
                <a:solidFill>
                  <a:srgbClr val="24292E"/>
                </a:solidFill>
                <a:effectLst/>
                <a:latin typeface="-apple-system"/>
              </a:rPr>
              <a:t>2. CCTV </a:t>
            </a:r>
            <a:r>
              <a:rPr lang="ko-KR" altLang="en-US" sz="2000" i="0" dirty="0" smtClean="0">
                <a:solidFill>
                  <a:srgbClr val="24292E"/>
                </a:solidFill>
                <a:effectLst/>
                <a:latin typeface="-apple-system"/>
              </a:rPr>
              <a:t>설치로도 범죄가 줄어들지 않는 지역</a:t>
            </a:r>
            <a:endParaRPr lang="en-US" altLang="ko-KR" sz="20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305" y="1155033"/>
            <a:ext cx="885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여성 안심 귀가 순찰 </a:t>
            </a:r>
            <a:r>
              <a:rPr lang="ko-KR" altLang="en-US" sz="2400" b="1" dirty="0" err="1"/>
              <a:t>적합지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분석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지역은 서울로 한정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6998461" y="1903025"/>
            <a:ext cx="5193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CCTV </a:t>
            </a:r>
            <a:r>
              <a:rPr lang="ko-KR" altLang="en-US" sz="2000" dirty="0" smtClean="0"/>
              <a:t>증가와 </a:t>
            </a:r>
            <a:r>
              <a:rPr lang="ko-KR" altLang="en-US" sz="2000" dirty="0" err="1" smtClean="0"/>
              <a:t>범죄율</a:t>
            </a:r>
            <a:r>
              <a:rPr lang="ko-KR" altLang="en-US" sz="2000" dirty="0" smtClean="0"/>
              <a:t> 감소 간의 상관계수가 낮은 상위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</a:t>
            </a:r>
            <a:r>
              <a:rPr lang="ko-KR" altLang="en-US" sz="2000" dirty="0" err="1" smtClean="0"/>
              <a:t>행정구</a:t>
            </a:r>
            <a:r>
              <a:rPr lang="ko-KR" altLang="en-US" sz="2000" dirty="0" smtClean="0"/>
              <a:t> 추출 </a:t>
            </a:r>
          </a:p>
        </p:txBody>
      </p:sp>
    </p:spTree>
    <p:extLst>
      <p:ext uri="{BB962C8B-B14F-4D97-AF65-F5344CB8AC3E}">
        <p14:creationId xmlns:p14="http://schemas.microsoft.com/office/powerpoint/2010/main" val="21973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1338" y="156247"/>
            <a:ext cx="16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분석과정</a:t>
            </a: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97306" y="2078640"/>
            <a:ext cx="3959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0" dirty="0" smtClean="0">
                <a:solidFill>
                  <a:srgbClr val="24292E"/>
                </a:solidFill>
                <a:effectLst/>
                <a:latin typeface="-apple-system"/>
              </a:rPr>
              <a:t>10</a:t>
            </a:r>
            <a:r>
              <a:rPr lang="ko-KR" altLang="en-US" sz="2000" i="0" dirty="0" err="1" smtClean="0">
                <a:solidFill>
                  <a:srgbClr val="24292E"/>
                </a:solidFill>
                <a:effectLst/>
                <a:latin typeface="-apple-system"/>
              </a:rPr>
              <a:t>만명당</a:t>
            </a:r>
            <a:r>
              <a:rPr lang="ko-KR" altLang="en-US" sz="2000" i="0" dirty="0" smtClean="0">
                <a:solidFill>
                  <a:srgbClr val="24292E"/>
                </a:solidFill>
                <a:effectLst/>
                <a:latin typeface="-apple-system"/>
              </a:rPr>
              <a:t> 범죄건수가 많은 지역</a:t>
            </a:r>
            <a:endParaRPr lang="ko-KR" altLang="en-US" sz="20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77227" y="2078640"/>
            <a:ext cx="6641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0" dirty="0" smtClean="0">
                <a:solidFill>
                  <a:srgbClr val="24292E"/>
                </a:solidFill>
                <a:effectLst/>
                <a:latin typeface="-apple-system"/>
              </a:rPr>
              <a:t>CCTV </a:t>
            </a:r>
            <a:r>
              <a:rPr lang="ko-KR" altLang="en-US" sz="2000" i="0" dirty="0" smtClean="0">
                <a:solidFill>
                  <a:srgbClr val="24292E"/>
                </a:solidFill>
                <a:effectLst/>
                <a:latin typeface="-apple-system"/>
              </a:rPr>
              <a:t>설치로도 범죄가 줄어들지 않는 지역</a:t>
            </a:r>
            <a:endParaRPr lang="en-US" altLang="ko-KR" sz="20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305" y="1155033"/>
            <a:ext cx="885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여성 안심 귀가 순찰 </a:t>
            </a:r>
            <a:r>
              <a:rPr lang="ko-KR" altLang="en-US" sz="2400" b="1" dirty="0" err="1"/>
              <a:t>적합지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분석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지역은 서울로 한정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06129" y="2802194"/>
            <a:ext cx="296442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중구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종로구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영등포구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용산구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2747" y="2802194"/>
            <a:ext cx="29644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용산구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5951620"/>
            <a:ext cx="12192000" cy="90637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위 조건에 모두 해당된 지역 </a:t>
            </a:r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: </a:t>
            </a:r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용산구</a:t>
            </a:r>
            <a:endParaRPr lang="en-US" altLang="ko-KR" sz="3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1338" y="156247"/>
            <a:ext cx="16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분석과정</a:t>
            </a: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97306" y="2137778"/>
            <a:ext cx="4214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0" dirty="0" smtClean="0">
                <a:solidFill>
                  <a:srgbClr val="24292E"/>
                </a:solidFill>
                <a:effectLst/>
                <a:latin typeface="-apple-system"/>
              </a:rPr>
              <a:t>1. 10</a:t>
            </a:r>
            <a:r>
              <a:rPr lang="ko-KR" altLang="en-US" sz="2000" i="0" dirty="0" err="1" smtClean="0">
                <a:solidFill>
                  <a:srgbClr val="24292E"/>
                </a:solidFill>
                <a:effectLst/>
                <a:latin typeface="-apple-system"/>
              </a:rPr>
              <a:t>만명당</a:t>
            </a:r>
            <a:r>
              <a:rPr lang="ko-KR" altLang="en-US" sz="2000" i="0" dirty="0" smtClean="0">
                <a:solidFill>
                  <a:srgbClr val="24292E"/>
                </a:solidFill>
                <a:effectLst/>
                <a:latin typeface="-apple-system"/>
              </a:rPr>
              <a:t> 범죄건수가 많은 지역</a:t>
            </a:r>
            <a:endParaRPr lang="ko-KR" altLang="en-US" sz="20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7306" y="3651616"/>
            <a:ext cx="6641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0" dirty="0" smtClean="0">
                <a:solidFill>
                  <a:srgbClr val="24292E"/>
                </a:solidFill>
                <a:effectLst/>
                <a:latin typeface="-apple-system"/>
              </a:rPr>
              <a:t>2. CCTV </a:t>
            </a:r>
            <a:r>
              <a:rPr lang="ko-KR" altLang="en-US" sz="2000" i="0" dirty="0" smtClean="0">
                <a:solidFill>
                  <a:srgbClr val="24292E"/>
                </a:solidFill>
                <a:effectLst/>
                <a:latin typeface="-apple-system"/>
              </a:rPr>
              <a:t>설치로도 범죄가 줄어들지 않는 지역</a:t>
            </a:r>
            <a:endParaRPr lang="en-US" altLang="ko-KR" sz="20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7306" y="5257787"/>
            <a:ext cx="5238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0" dirty="0" smtClean="0">
                <a:solidFill>
                  <a:srgbClr val="24292E"/>
                </a:solidFill>
                <a:effectLst/>
                <a:latin typeface="-apple-system"/>
              </a:rPr>
              <a:t>3. 10</a:t>
            </a:r>
            <a:r>
              <a:rPr lang="ko-KR" altLang="en-US" sz="2000" i="0" dirty="0" err="1" smtClean="0">
                <a:solidFill>
                  <a:srgbClr val="24292E"/>
                </a:solidFill>
                <a:effectLst/>
                <a:latin typeface="-apple-system"/>
              </a:rPr>
              <a:t>만명당</a:t>
            </a:r>
            <a:r>
              <a:rPr lang="ko-KR" altLang="en-US" sz="2000" i="0" dirty="0" smtClean="0">
                <a:solidFill>
                  <a:srgbClr val="24292E"/>
                </a:solidFill>
                <a:effectLst/>
                <a:latin typeface="-apple-system"/>
              </a:rPr>
              <a:t> 지구대</a:t>
            </a:r>
            <a:r>
              <a:rPr lang="en-US" altLang="ko-KR" sz="2000" i="0" dirty="0" smtClean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sz="2000" i="0" dirty="0" smtClean="0">
                <a:solidFill>
                  <a:srgbClr val="24292E"/>
                </a:solidFill>
                <a:effectLst/>
                <a:latin typeface="-apple-system"/>
              </a:rPr>
              <a:t>경찰서 수가 적은 지역</a:t>
            </a:r>
            <a:endParaRPr lang="ko-KR" altLang="en-US" sz="20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305" y="1155033"/>
            <a:ext cx="885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여성 안심 귀가 순찰 </a:t>
            </a:r>
            <a:r>
              <a:rPr lang="ko-KR" altLang="en-US" sz="2400" b="1" dirty="0" err="1"/>
              <a:t>적합지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분석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지역은 서울로 한정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917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1338" y="156247"/>
            <a:ext cx="16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분석과정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7305" y="1155033"/>
            <a:ext cx="665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여성 안심 귀가 순찰 </a:t>
            </a:r>
            <a:r>
              <a:rPr lang="ko-KR" altLang="en-US" sz="2400" b="1" dirty="0" err="1"/>
              <a:t>적합지</a:t>
            </a:r>
            <a:r>
              <a:rPr lang="ko-KR" altLang="en-US" sz="2400" b="1" dirty="0"/>
              <a:t>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305" y="3048000"/>
            <a:ext cx="665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상관계수 분석 </a:t>
            </a:r>
            <a:r>
              <a:rPr lang="en-US" altLang="ko-KR" sz="2400" dirty="0" smtClean="0"/>
              <a:t>: CCTV</a:t>
            </a:r>
            <a:r>
              <a:rPr lang="ko-KR" altLang="en-US" sz="2400" dirty="0" smtClean="0"/>
              <a:t> 설치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범죄율</a:t>
            </a:r>
            <a:r>
              <a:rPr lang="ko-KR" altLang="en-US" sz="2400" dirty="0" smtClean="0"/>
              <a:t> 감소 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7305" y="4427619"/>
            <a:ext cx="665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상관계수 분석 </a:t>
            </a:r>
            <a:r>
              <a:rPr lang="en-US" altLang="ko-KR" sz="2400" dirty="0" smtClean="0"/>
              <a:t>: CCTV</a:t>
            </a:r>
            <a:r>
              <a:rPr lang="ko-KR" altLang="en-US" sz="2400" dirty="0" smtClean="0"/>
              <a:t> 설치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범죄율</a:t>
            </a:r>
            <a:r>
              <a:rPr lang="ko-KR" altLang="en-US" sz="2400" dirty="0" smtClean="0"/>
              <a:t> 감소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08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30630" y="125260"/>
            <a:ext cx="131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연구배경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1" y="900076"/>
            <a:ext cx="9711844" cy="5325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8475" y="6231302"/>
            <a:ext cx="6292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/>
              <a:t>치안안전 정보를 제공하는 생활안전지도 서비스</a:t>
            </a:r>
            <a:endParaRPr lang="ko-KR" altLang="en-US" sz="2000" spc="-150" dirty="0"/>
          </a:p>
        </p:txBody>
      </p:sp>
    </p:spTree>
    <p:extLst>
      <p:ext uri="{BB962C8B-B14F-4D97-AF65-F5344CB8AC3E}">
        <p14:creationId xmlns:p14="http://schemas.microsoft.com/office/powerpoint/2010/main" val="2088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30630" y="125260"/>
            <a:ext cx="131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연구배경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1" y="900076"/>
            <a:ext cx="9711844" cy="53258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277002"/>
            <a:ext cx="12192000" cy="4572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안전한 길을 안내하는 방식</a:t>
            </a:r>
            <a:endParaRPr lang="en-US" altLang="ko-KR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78475" y="6231302"/>
            <a:ext cx="6292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/>
              <a:t>치안안전 정보를 제공하는 생활안전지도 서비스</a:t>
            </a:r>
            <a:endParaRPr lang="ko-KR" altLang="en-US" sz="2000" spc="-150" dirty="0"/>
          </a:p>
        </p:txBody>
      </p:sp>
    </p:spTree>
    <p:extLst>
      <p:ext uri="{BB962C8B-B14F-4D97-AF65-F5344CB8AC3E}">
        <p14:creationId xmlns:p14="http://schemas.microsoft.com/office/powerpoint/2010/main" val="41071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37" y="1904942"/>
            <a:ext cx="21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spc="-15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1. </a:t>
            </a:r>
            <a:r>
              <a:rPr lang="ko-KR" altLang="en-US" sz="2800" i="1" spc="-15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연구배경</a:t>
            </a:r>
            <a:endParaRPr lang="en-US" altLang="ko-KR" sz="2800" i="1" spc="-150" dirty="0" smtClean="0">
              <a:latin typeface="DX방탄고딕" panose="02020600000000000000" pitchFamily="18" charset="-127"/>
              <a:ea typeface="DX방탄고딕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9801" y="1904942"/>
            <a:ext cx="21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spc="-15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2. </a:t>
            </a:r>
            <a:r>
              <a:rPr lang="ko-KR" altLang="en-US" sz="2800" i="1" spc="-15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분석과정</a:t>
            </a:r>
            <a:endParaRPr lang="en-US" altLang="ko-KR" sz="2800" i="1" spc="-150" dirty="0" smtClean="0">
              <a:latin typeface="DX방탄고딕" panose="02020600000000000000" pitchFamily="18" charset="-127"/>
              <a:ea typeface="DX방탄고딕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9065" y="1904942"/>
            <a:ext cx="21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spc="-15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3. </a:t>
            </a:r>
            <a:r>
              <a:rPr lang="ko-KR" altLang="en-US" sz="2800" i="1" spc="-15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분석결과</a:t>
            </a:r>
            <a:endParaRPr lang="en-US" altLang="ko-KR" sz="2800" i="1" spc="-150" dirty="0" smtClean="0">
              <a:latin typeface="DX방탄고딕" panose="02020600000000000000" pitchFamily="18" charset="-127"/>
              <a:ea typeface="DX방탄고딕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8329" y="1904942"/>
            <a:ext cx="21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spc="-15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4. </a:t>
            </a:r>
            <a:r>
              <a:rPr lang="ko-KR" altLang="en-US" sz="2800" i="1" spc="-15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기대효과</a:t>
            </a:r>
            <a:endParaRPr lang="en-US" altLang="ko-KR" sz="2800" i="1" spc="-150" dirty="0" smtClean="0">
              <a:latin typeface="DX방탄고딕" panose="02020600000000000000" pitchFamily="18" charset="-127"/>
              <a:ea typeface="DX방탄고딕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37" y="3048344"/>
            <a:ext cx="2322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사회문제 인식</a:t>
            </a:r>
            <a:endParaRPr lang="en-US" altLang="ko-KR" sz="22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현황 분석</a:t>
            </a:r>
            <a:endParaRPr lang="en-US" altLang="ko-KR" sz="22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9800" y="3044401"/>
            <a:ext cx="253497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분석계획</a:t>
            </a:r>
            <a:endParaRPr lang="en-US" altLang="ko-KR" sz="22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en-US" altLang="ko-KR" sz="22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sz="22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9065" y="3048344"/>
            <a:ext cx="25349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최적 순찰지 </a:t>
            </a:r>
            <a:r>
              <a:rPr lang="en-US" altLang="ko-KR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endParaRPr lang="en-US" altLang="ko-KR" sz="22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최적 순찰지 </a:t>
            </a:r>
            <a:r>
              <a:rPr lang="en-US" altLang="ko-KR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endParaRPr lang="en-US" altLang="ko-KR" sz="22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68329" y="3048344"/>
            <a:ext cx="2150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  <a:endParaRPr lang="en-US" altLang="ko-KR" sz="22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한계점</a:t>
            </a:r>
            <a:endParaRPr lang="en-US" altLang="ko-KR" sz="22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4310" y="244983"/>
            <a:ext cx="1324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목차</a:t>
            </a:r>
            <a:endParaRPr lang="en-US" altLang="ko-KR" sz="4400" spc="-150" dirty="0" smtClean="0">
              <a:latin typeface="DX방탄고딕" panose="02020600000000000000" pitchFamily="18" charset="-127"/>
              <a:ea typeface="DX방탄고딕" panose="0202060000000000000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8000" y="2652634"/>
            <a:ext cx="1820442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8528" y="2655134"/>
            <a:ext cx="1820442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639012" y="2657634"/>
            <a:ext cx="1820442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654528" y="2660134"/>
            <a:ext cx="1820442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5205836"/>
            <a:ext cx="12192000" cy="16521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44" y="300625"/>
            <a:ext cx="27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분석과정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39068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44" y="300625"/>
            <a:ext cx="27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분석과정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992788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44" y="300625"/>
            <a:ext cx="27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분석과정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957447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44" y="300625"/>
            <a:ext cx="27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기대효과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7708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44" y="300625"/>
            <a:ext cx="27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기대효과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03069" y="2920181"/>
            <a:ext cx="679900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/>
              <a:t>안전한 귀갓길 조성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/>
              <a:t>범죄 감소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3069" y="1518070"/>
            <a:ext cx="679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사후 조치 방식에서 사전 예방 방식으로 패러다임 변화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7769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44" y="300625"/>
            <a:ext cx="27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쓸것</a:t>
            </a:r>
            <a:endParaRPr lang="en-US" altLang="ko-KR" sz="2400" dirty="0" smtClean="0"/>
          </a:p>
        </p:txBody>
      </p:sp>
      <p:pic>
        <p:nvPicPr>
          <p:cNvPr id="3" name="Picture 2" descr="귀갓길 일러스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3490"/>
            <a:ext cx="5661766" cy="377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766" y="-7528"/>
            <a:ext cx="6581950" cy="61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66" y="1805117"/>
            <a:ext cx="60007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18422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연구배경</a:t>
            </a:r>
            <a:endParaRPr lang="en-US" altLang="ko-KR" sz="2400" spc="-300" dirty="0" smtClean="0">
              <a:solidFill>
                <a:srgbClr val="FFC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48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분석결과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572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3005" y="14457"/>
            <a:ext cx="1528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사회문제 인식</a:t>
            </a:r>
            <a:endParaRPr lang="en-US" altLang="ko-KR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19490" y="6220220"/>
            <a:ext cx="240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1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여성 </a:t>
            </a:r>
            <a:r>
              <a:rPr lang="en-US" altLang="ko-KR" kern="1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kern="1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인 가구 증가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https://newsimg.sedaily.com/2019/07/01/1VLIX55ELU_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29" y="1540229"/>
            <a:ext cx="4266456" cy="443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[디지털스토리] 어둑한 밤길…누군가 나를 따라온다 -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"/>
          <a:stretch/>
        </p:blipFill>
        <p:spPr bwMode="auto">
          <a:xfrm>
            <a:off x="6545209" y="1523999"/>
            <a:ext cx="4787355" cy="43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7428737" y="6250231"/>
            <a:ext cx="3321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100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주거지와 노상에서 성범죄 최다 발생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7070" y="522288"/>
            <a:ext cx="42236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여성의 귀갓길 안전이 위협받는 상황</a:t>
            </a:r>
            <a:endParaRPr lang="en-US" altLang="ko-KR" sz="22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0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18422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연구배경</a:t>
            </a:r>
            <a:endParaRPr lang="en-US" altLang="ko-KR" sz="2400" spc="-300" dirty="0" smtClean="0">
              <a:solidFill>
                <a:srgbClr val="FFC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48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분석결과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572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0630" y="125260"/>
            <a:ext cx="131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/>
              <a:t>현황 분석</a:t>
            </a:r>
            <a:endParaRPr lang="en-US" altLang="ko-KR" sz="2000" spc="-15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91" y="900076"/>
            <a:ext cx="9711844" cy="53258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78475" y="6231302"/>
            <a:ext cx="6292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/>
              <a:t>치안안전 정보를 제공하는 생활안전지도 서비스</a:t>
            </a:r>
            <a:endParaRPr lang="ko-KR" altLang="en-US" sz="2000" spc="-150" dirty="0"/>
          </a:p>
        </p:txBody>
      </p:sp>
      <p:pic>
        <p:nvPicPr>
          <p:cNvPr id="1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412" y="994815"/>
            <a:ext cx="4021588" cy="3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2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18422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연구배경</a:t>
            </a:r>
            <a:endParaRPr lang="en-US" altLang="ko-KR" sz="2400" spc="-300" dirty="0" smtClean="0">
              <a:solidFill>
                <a:srgbClr val="FFC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48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분석결과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572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0630" y="125260"/>
            <a:ext cx="131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연구배경</a:t>
            </a:r>
            <a:endParaRPr lang="en-US" altLang="ko-KR" sz="20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91" y="900076"/>
            <a:ext cx="9711844" cy="53258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78475" y="6231302"/>
            <a:ext cx="6292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/>
              <a:t>치안안전 정보를 제공하는 생활안전지도 서비스</a:t>
            </a:r>
            <a:endParaRPr lang="ko-KR" altLang="en-US" sz="2000" spc="-150" dirty="0"/>
          </a:p>
        </p:txBody>
      </p:sp>
      <p:sp>
        <p:nvSpPr>
          <p:cNvPr id="10" name="직사각형 9"/>
          <p:cNvSpPr/>
          <p:nvPr/>
        </p:nvSpPr>
        <p:spPr>
          <a:xfrm>
            <a:off x="0" y="1277002"/>
            <a:ext cx="12192000" cy="4572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안전한 길을 안내하는 방식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771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18422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연구배경</a:t>
            </a:r>
            <a:endParaRPr lang="en-US" altLang="ko-KR" sz="2400" spc="-300" dirty="0" smtClean="0">
              <a:solidFill>
                <a:srgbClr val="FFC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48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분석결과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572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0630" y="125260"/>
            <a:ext cx="131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연구배경</a:t>
            </a:r>
            <a:endParaRPr lang="en-US" altLang="ko-KR" sz="20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91" y="900076"/>
            <a:ext cx="9711844" cy="53258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78475" y="6231302"/>
            <a:ext cx="6292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/>
              <a:t>치안안전 정보를 제공하는 생활안전지도 서비스</a:t>
            </a:r>
            <a:endParaRPr lang="ko-KR" altLang="en-US" sz="2000" spc="-150" dirty="0"/>
          </a:p>
        </p:txBody>
      </p:sp>
      <p:sp>
        <p:nvSpPr>
          <p:cNvPr id="10" name="직사각형 9"/>
          <p:cNvSpPr/>
          <p:nvPr/>
        </p:nvSpPr>
        <p:spPr>
          <a:xfrm>
            <a:off x="0" y="1277002"/>
            <a:ext cx="12192000" cy="4572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사전 예방의 필요성 인식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36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</a:rPr>
              <a:t>순찰 </a:t>
            </a:r>
            <a:r>
              <a:rPr lang="ko-KR" altLang="en-US" sz="3600" b="1" spc="-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</a:rPr>
              <a:t>적합지</a:t>
            </a:r>
            <a:r>
              <a:rPr lang="ko-KR" altLang="en-US" sz="36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</a:rPr>
              <a:t> 선정</a:t>
            </a:r>
            <a:endParaRPr lang="en-US" altLang="ko-KR" sz="3600" b="1" spc="-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18422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연구배경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endParaRPr lang="en-US" altLang="ko-KR" sz="2400" spc="-300" dirty="0" smtClean="0">
              <a:solidFill>
                <a:srgbClr val="FFC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48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분석결과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572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0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18422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연구배경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4800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분석결과</a:t>
            </a:r>
            <a:endParaRPr lang="en-US" altLang="ko-KR" sz="2000" spc="-300" dirty="0" smtClean="0">
              <a:solidFill>
                <a:schemeClr val="accent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572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7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18422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연구배경</a:t>
            </a:r>
            <a:endParaRPr lang="en-US" altLang="ko-KR" sz="24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4800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분석결과</a:t>
            </a:r>
            <a:endParaRPr lang="en-US" altLang="ko-KR" sz="2000" spc="-300" dirty="0" smtClean="0">
              <a:solidFill>
                <a:schemeClr val="bg1">
                  <a:lumMod val="6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572000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  <a:endParaRPr lang="en-US" altLang="ko-KR" sz="2000" spc="-300" dirty="0" smtClean="0">
              <a:solidFill>
                <a:srgbClr val="FFC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403</Words>
  <Application>Microsoft Office PowerPoint</Application>
  <PresentationFormat>와이드스크린</PresentationFormat>
  <Paragraphs>123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DX방탄고딕</vt:lpstr>
      <vt:lpstr>나눔고딕</vt:lpstr>
      <vt:lpstr>휴먼모음T</vt:lpstr>
      <vt:lpstr>Times New Roman</vt:lpstr>
      <vt:lpstr>Arial</vt:lpstr>
      <vt:lpstr>-apple-system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28</cp:revision>
  <dcterms:created xsi:type="dcterms:W3CDTF">2019-12-17T04:35:08Z</dcterms:created>
  <dcterms:modified xsi:type="dcterms:W3CDTF">2019-12-24T07:36:20Z</dcterms:modified>
</cp:coreProperties>
</file>