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5" r:id="rId4"/>
    <p:sldId id="296" r:id="rId5"/>
    <p:sldId id="297" r:id="rId6"/>
    <p:sldId id="298" r:id="rId7"/>
    <p:sldId id="299" r:id="rId8"/>
    <p:sldId id="302" r:id="rId9"/>
    <p:sldId id="301" r:id="rId10"/>
    <p:sldId id="289" r:id="rId11"/>
    <p:sldId id="288" r:id="rId12"/>
    <p:sldId id="290" r:id="rId13"/>
    <p:sldId id="30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Ib7qc5yO8M5IrsUwFWcxuLpzj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5842"/>
    <a:srgbClr val="212121"/>
    <a:srgbClr val="DA525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2387" autoAdjust="0"/>
  </p:normalViewPr>
  <p:slideViewPr>
    <p:cSldViewPr snapToGrid="0">
      <p:cViewPr>
        <p:scale>
          <a:sx n="87" d="100"/>
          <a:sy n="87" d="100"/>
        </p:scale>
        <p:origin x="198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image" Target="../media/image1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AA-413D-A46F-F1146FA6C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907328"/>
        <c:axId val="182810240"/>
      </c:lineChart>
      <c:catAx>
        <c:axId val="183907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810240"/>
        <c:crosses val="autoZero"/>
        <c:auto val="1"/>
        <c:lblAlgn val="ctr"/>
        <c:lblOffset val="100"/>
        <c:noMultiLvlLbl val="0"/>
      </c:catAx>
      <c:valAx>
        <c:axId val="182810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90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907328"/>
        <c:axId val="182810240"/>
      </c:lineChart>
      <c:catAx>
        <c:axId val="183907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810240"/>
        <c:crosses val="autoZero"/>
        <c:auto val="1"/>
        <c:lblAlgn val="ctr"/>
        <c:lblOffset val="100"/>
        <c:noMultiLvlLbl val="0"/>
      </c:catAx>
      <c:valAx>
        <c:axId val="182810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90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20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2C2E"/>
            </a:gs>
            <a:gs pos="24000">
              <a:srgbClr val="222122"/>
            </a:gs>
            <a:gs pos="100000">
              <a:srgbClr val="13111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6675" y="1593018"/>
            <a:ext cx="5200500" cy="192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EUREKA PROJECT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endParaRPr sz="2400" b="1" dirty="0"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ENC/DEC using GUI</a:t>
            </a:r>
            <a:endParaRPr sz="28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 EPICA</a:t>
            </a:r>
            <a:endParaRPr sz="1100" dirty="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C253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en-US" sz="11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ureka </a:t>
            </a:r>
            <a:r>
              <a:rPr lang="en-US" sz="1100" dirty="0">
                <a:solidFill>
                  <a:srgbClr val="CC253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sz="11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roject </a:t>
            </a:r>
            <a:r>
              <a:rPr lang="en-US" sz="1100" dirty="0">
                <a:solidFill>
                  <a:srgbClr val="CC2531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sz="11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mage </a:t>
            </a:r>
            <a:r>
              <a:rPr lang="en-US" sz="1100" dirty="0">
                <a:solidFill>
                  <a:srgbClr val="CC253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en-US" sz="11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ryptography </a:t>
            </a:r>
            <a:r>
              <a:rPr lang="en-US" sz="1100" dirty="0">
                <a:solidFill>
                  <a:srgbClr val="CC253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en-US" sz="1100" dirty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rdor</a:t>
            </a:r>
            <a:endParaRPr sz="1100" dirty="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907325" y="0"/>
            <a:ext cx="5705100" cy="6858000"/>
          </a:xfrm>
          <a:prstGeom prst="rect">
            <a:avLst/>
          </a:prstGeom>
          <a:solidFill>
            <a:srgbClr val="212121"/>
          </a:solidFill>
          <a:ln w="12700" cap="flat" cmpd="sng">
            <a:solidFill>
              <a:srgbClr val="A5A5A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4536750" y="2580225"/>
            <a:ext cx="2511000" cy="230100"/>
          </a:xfrm>
          <a:prstGeom prst="round2SameRect">
            <a:avLst>
              <a:gd name="adj1" fmla="val 38542"/>
              <a:gd name="adj2" fmla="val 0"/>
            </a:avLst>
          </a:prstGeom>
          <a:noFill/>
          <a:ln w="12700" cap="flat" cmpd="sng">
            <a:solidFill>
              <a:srgbClr val="A5A5A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 rot="-5400000">
            <a:off x="5400900" y="4370400"/>
            <a:ext cx="782700" cy="230100"/>
          </a:xfrm>
          <a:prstGeom prst="round2SameRect">
            <a:avLst>
              <a:gd name="adj1" fmla="val 38542"/>
              <a:gd name="adj2" fmla="val 0"/>
            </a:avLst>
          </a:prstGeom>
          <a:noFill/>
          <a:ln w="12700" cap="flat" cmpd="sng">
            <a:solidFill>
              <a:srgbClr val="A5A5A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5396225" y="5291775"/>
            <a:ext cx="782700" cy="239400"/>
          </a:xfrm>
          <a:prstGeom prst="round2SameRect">
            <a:avLst>
              <a:gd name="adj1" fmla="val 38542"/>
              <a:gd name="adj2" fmla="val 0"/>
            </a:avLst>
          </a:prstGeom>
          <a:noFill/>
          <a:ln w="12700" cap="flat" cmpd="sng">
            <a:solidFill>
              <a:srgbClr val="A5A5A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333875" y="0"/>
            <a:ext cx="5811600" cy="6858000"/>
          </a:xfrm>
          <a:prstGeom prst="rect">
            <a:avLst/>
          </a:prstGeom>
          <a:solidFill>
            <a:srgbClr val="1B1B1B"/>
          </a:solidFill>
          <a:ln w="12700" cap="flat" cmpd="sng">
            <a:solidFill>
              <a:srgbClr val="A5A5A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837325" y="2690375"/>
            <a:ext cx="2755900" cy="368300"/>
          </a:xfrm>
          <a:custGeom>
            <a:avLst/>
            <a:gdLst/>
            <a:ahLst/>
            <a:cxnLst/>
            <a:rect l="l" t="t" r="r" b="b"/>
            <a:pathLst>
              <a:path w="2755900" h="368300" extrusionOk="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658037" y="2721853"/>
            <a:ext cx="21612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20212025 </a:t>
            </a:r>
            <a:r>
              <a:rPr lang="en-US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강혜리</a:t>
            </a:r>
            <a:endParaRPr sz="105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803900" y="4238625"/>
            <a:ext cx="3327400" cy="638175"/>
          </a:xfrm>
          <a:custGeom>
            <a:avLst/>
            <a:gdLst/>
            <a:ahLst/>
            <a:cxnLst/>
            <a:rect l="l" t="t" r="r" b="b"/>
            <a:pathLst>
              <a:path w="3327400" h="638175" extrusionOk="0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170120" y="4277700"/>
            <a:ext cx="178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20212035 </a:t>
            </a:r>
            <a:r>
              <a:rPr lang="en-US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김태환</a:t>
            </a:r>
            <a:endParaRPr sz="105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830650" y="5115830"/>
            <a:ext cx="1973262" cy="328612"/>
          </a:xfrm>
          <a:custGeom>
            <a:avLst/>
            <a:gdLst/>
            <a:ahLst/>
            <a:cxnLst/>
            <a:rect l="l" t="t" r="r" b="b"/>
            <a:pathLst>
              <a:path w="1973262" h="328612" extrusionOk="0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 w="12700" cap="flat" cmpd="sng">
            <a:solidFill>
              <a:schemeClr val="lt1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31525" y="5020125"/>
            <a:ext cx="1695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en-US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212046 </a:t>
            </a:r>
            <a:r>
              <a:rPr lang="en-US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신예은</a:t>
            </a:r>
            <a:endParaRPr sz="105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2" grpId="0" animBg="1"/>
      <p:bldP spid="93" grpId="0"/>
      <p:bldP spid="94" grpId="0" animBg="1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E492E5-A13F-40D5-A50E-73D30CD8CA27}"/>
              </a:ext>
            </a:extLst>
          </p:cNvPr>
          <p:cNvCxnSpPr>
            <a:cxnSpLocks/>
          </p:cNvCxnSpPr>
          <p:nvPr/>
        </p:nvCxnSpPr>
        <p:spPr>
          <a:xfrm>
            <a:off x="-576140" y="0"/>
            <a:ext cx="0" cy="7007551"/>
          </a:xfrm>
          <a:prstGeom prst="line">
            <a:avLst/>
          </a:prstGeom>
          <a:ln w="1270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C546D7-F037-4E28-84F7-4D7E37A7D633}"/>
              </a:ext>
            </a:extLst>
          </p:cNvPr>
          <p:cNvCxnSpPr>
            <a:cxnSpLocks/>
          </p:cNvCxnSpPr>
          <p:nvPr/>
        </p:nvCxnSpPr>
        <p:spPr>
          <a:xfrm>
            <a:off x="0" y="32391"/>
            <a:ext cx="0" cy="7007551"/>
          </a:xfrm>
          <a:prstGeom prst="line">
            <a:avLst/>
          </a:prstGeom>
          <a:ln w="1270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D84086F-22C3-43EA-A08B-34C92D73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758476"/>
            <a:ext cx="4081241" cy="2443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6B25CC-7901-45E7-958A-8D856386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68" y="753880"/>
            <a:ext cx="4350831" cy="2443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41EA58-0435-48C4-A224-8DA8C304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9" y="3885562"/>
            <a:ext cx="4054954" cy="2287761"/>
          </a:xfrm>
          <a:prstGeom prst="rect">
            <a:avLst/>
          </a:prstGeom>
        </p:spPr>
      </p:pic>
      <p:sp>
        <p:nvSpPr>
          <p:cNvPr id="26" name="Google Shape;149;gf976ac4030_0_205">
            <a:extLst>
              <a:ext uri="{FF2B5EF4-FFF2-40B4-BE49-F238E27FC236}">
                <a16:creationId xmlns:a16="http://schemas.microsoft.com/office/drawing/2014/main" id="{0A869A37-DC8D-44DB-9C59-6C95466028E1}"/>
              </a:ext>
            </a:extLst>
          </p:cNvPr>
          <p:cNvSpPr txBox="1"/>
          <p:nvPr/>
        </p:nvSpPr>
        <p:spPr>
          <a:xfrm>
            <a:off x="270742" y="327619"/>
            <a:ext cx="36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Encrypt_ECB</a:t>
            </a:r>
            <a:r>
              <a:rPr lang="en-US" sz="16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함수</a:t>
            </a:r>
            <a:endParaRPr sz="1600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27" name="Google Shape;149;gf976ac4030_0_205">
            <a:extLst>
              <a:ext uri="{FF2B5EF4-FFF2-40B4-BE49-F238E27FC236}">
                <a16:creationId xmlns:a16="http://schemas.microsoft.com/office/drawing/2014/main" id="{A646F4BF-259B-4358-ADBB-76C22BA0374E}"/>
              </a:ext>
            </a:extLst>
          </p:cNvPr>
          <p:cNvSpPr txBox="1"/>
          <p:nvPr/>
        </p:nvSpPr>
        <p:spPr>
          <a:xfrm>
            <a:off x="4739607" y="310579"/>
            <a:ext cx="36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Decrypt_ECB</a:t>
            </a:r>
            <a:r>
              <a:rPr 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함수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8" name="Google Shape;149;gf976ac4030_0_205">
            <a:extLst>
              <a:ext uri="{FF2B5EF4-FFF2-40B4-BE49-F238E27FC236}">
                <a16:creationId xmlns:a16="http://schemas.microsoft.com/office/drawing/2014/main" id="{D761F1C4-F9DB-4A4B-8EBC-50A626522D3B}"/>
              </a:ext>
            </a:extLst>
          </p:cNvPr>
          <p:cNvSpPr txBox="1"/>
          <p:nvPr/>
        </p:nvSpPr>
        <p:spPr>
          <a:xfrm>
            <a:off x="270742" y="3410382"/>
            <a:ext cx="36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Encrypt_CBC</a:t>
            </a:r>
            <a:r>
              <a:rPr lang="en-US" sz="16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함수</a:t>
            </a:r>
            <a:endParaRPr sz="1600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29" name="Google Shape;149;gf976ac4030_0_205">
            <a:extLst>
              <a:ext uri="{FF2B5EF4-FFF2-40B4-BE49-F238E27FC236}">
                <a16:creationId xmlns:a16="http://schemas.microsoft.com/office/drawing/2014/main" id="{AC4A00B4-F7B8-4F47-BAAA-C60DA4EFEE43}"/>
              </a:ext>
            </a:extLst>
          </p:cNvPr>
          <p:cNvSpPr txBox="1"/>
          <p:nvPr/>
        </p:nvSpPr>
        <p:spPr>
          <a:xfrm>
            <a:off x="4739607" y="3366059"/>
            <a:ext cx="36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Common_CTR</a:t>
            </a:r>
            <a:r>
              <a:rPr 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함수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0AB52E-A127-4291-A8F0-AFF104FC5178}"/>
              </a:ext>
            </a:extLst>
          </p:cNvPr>
          <p:cNvCxnSpPr>
            <a:cxnSpLocks/>
          </p:cNvCxnSpPr>
          <p:nvPr/>
        </p:nvCxnSpPr>
        <p:spPr>
          <a:xfrm>
            <a:off x="1351671" y="1533525"/>
            <a:ext cx="1191504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C06ECE-ED49-4C16-AEBE-18D30832B9EA}"/>
              </a:ext>
            </a:extLst>
          </p:cNvPr>
          <p:cNvCxnSpPr>
            <a:cxnSpLocks/>
          </p:cNvCxnSpPr>
          <p:nvPr/>
        </p:nvCxnSpPr>
        <p:spPr>
          <a:xfrm>
            <a:off x="1933575" y="1695450"/>
            <a:ext cx="1009650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4F2740-BB5D-4FE5-BF3C-621A99EA68FB}"/>
              </a:ext>
            </a:extLst>
          </p:cNvPr>
          <p:cNvCxnSpPr>
            <a:cxnSpLocks/>
          </p:cNvCxnSpPr>
          <p:nvPr/>
        </p:nvCxnSpPr>
        <p:spPr>
          <a:xfrm>
            <a:off x="1351671" y="1895475"/>
            <a:ext cx="1096254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8C0B97F-88E9-4865-9800-AA4F81B8E568}"/>
              </a:ext>
            </a:extLst>
          </p:cNvPr>
          <p:cNvCxnSpPr>
            <a:cxnSpLocks/>
          </p:cNvCxnSpPr>
          <p:nvPr/>
        </p:nvCxnSpPr>
        <p:spPr>
          <a:xfrm>
            <a:off x="803544" y="2057400"/>
            <a:ext cx="1739631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D11AAF-7777-4DD2-B4F0-1A8B6CE21BE4}"/>
              </a:ext>
            </a:extLst>
          </p:cNvPr>
          <p:cNvCxnSpPr>
            <a:cxnSpLocks/>
          </p:cNvCxnSpPr>
          <p:nvPr/>
        </p:nvCxnSpPr>
        <p:spPr>
          <a:xfrm>
            <a:off x="803544" y="2752725"/>
            <a:ext cx="1739631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액자 54">
            <a:extLst>
              <a:ext uri="{FF2B5EF4-FFF2-40B4-BE49-F238E27FC236}">
                <a16:creationId xmlns:a16="http://schemas.microsoft.com/office/drawing/2014/main" id="{E5B90FB4-D4BD-4758-8CEC-F967D568A5F5}"/>
              </a:ext>
            </a:extLst>
          </p:cNvPr>
          <p:cNvSpPr/>
          <p:nvPr/>
        </p:nvSpPr>
        <p:spPr>
          <a:xfrm rot="5400000">
            <a:off x="2453053" y="2920850"/>
            <a:ext cx="400353" cy="3439307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5160ADB-96F4-47F3-84BA-BFF4E529A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527" y="3871818"/>
            <a:ext cx="3807369" cy="2287761"/>
          </a:xfrm>
          <a:prstGeom prst="rect">
            <a:avLst/>
          </a:prstGeom>
        </p:spPr>
      </p:pic>
      <p:sp>
        <p:nvSpPr>
          <p:cNvPr id="22" name="Google Shape;149;gf976ac4030_0_205">
            <a:extLst>
              <a:ext uri="{FF2B5EF4-FFF2-40B4-BE49-F238E27FC236}">
                <a16:creationId xmlns:a16="http://schemas.microsoft.com/office/drawing/2014/main" id="{C017C7D0-DBF3-4FA7-897A-532738C39FFD}"/>
              </a:ext>
            </a:extLst>
          </p:cNvPr>
          <p:cNvSpPr txBox="1"/>
          <p:nvPr/>
        </p:nvSpPr>
        <p:spPr>
          <a:xfrm>
            <a:off x="8352024" y="2822084"/>
            <a:ext cx="5812800" cy="35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CBC 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모드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전 단계의 암호문블록과 </a:t>
            </a:r>
            <a:r>
              <a:rPr lang="ko-KR" altLang="en-US" b="1" spc="40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평문블록을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XOR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한 것을 암호화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첫번째 블록은 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iv (64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비트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로 대신하여 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XOR</a:t>
            </a: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CTR 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모드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블록크기의 앞 절반 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nonce, </a:t>
            </a: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뒤 절반 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1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씩 증가하는 블록번호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-&gt; 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이를 암호화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최종 </a:t>
            </a:r>
            <a:r>
              <a:rPr lang="ko-KR" altLang="en-US" b="1" spc="40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출력값과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spc="40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평문블록을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XOR</a:t>
            </a: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평문블록자리에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암호문블록을 전달하면</a:t>
            </a:r>
            <a:r>
              <a:rPr lang="en-US" altLang="ko-KR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복호화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68" name="액자 67">
            <a:extLst>
              <a:ext uri="{FF2B5EF4-FFF2-40B4-BE49-F238E27FC236}">
                <a16:creationId xmlns:a16="http://schemas.microsoft.com/office/drawing/2014/main" id="{8A2B32E8-FB63-4B99-BE56-CA8602F55922}"/>
              </a:ext>
            </a:extLst>
          </p:cNvPr>
          <p:cNvSpPr/>
          <p:nvPr/>
        </p:nvSpPr>
        <p:spPr>
          <a:xfrm rot="5400000">
            <a:off x="6001210" y="3610436"/>
            <a:ext cx="200307" cy="1741871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액자 69">
            <a:extLst>
              <a:ext uri="{FF2B5EF4-FFF2-40B4-BE49-F238E27FC236}">
                <a16:creationId xmlns:a16="http://schemas.microsoft.com/office/drawing/2014/main" id="{77F39531-EBD6-4878-BD9C-9DB1335512E8}"/>
              </a:ext>
            </a:extLst>
          </p:cNvPr>
          <p:cNvSpPr/>
          <p:nvPr/>
        </p:nvSpPr>
        <p:spPr>
          <a:xfrm rot="5400000">
            <a:off x="6793507" y="4059065"/>
            <a:ext cx="200307" cy="3326468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Google Shape;149;gf976ac4030_0_205">
            <a:extLst>
              <a:ext uri="{FF2B5EF4-FFF2-40B4-BE49-F238E27FC236}">
                <a16:creationId xmlns:a16="http://schemas.microsoft.com/office/drawing/2014/main" id="{EC638B9E-6434-4731-BDD8-71A9E3EE9E16}"/>
              </a:ext>
            </a:extLst>
          </p:cNvPr>
          <p:cNvSpPr txBox="1"/>
          <p:nvPr/>
        </p:nvSpPr>
        <p:spPr>
          <a:xfrm>
            <a:off x="108821" y="31229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운영모드를 적용한 </a:t>
            </a:r>
            <a:r>
              <a:rPr lang="en-US" altLang="ko-KR" sz="16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PIPO-128</a:t>
            </a:r>
            <a:endParaRPr sz="1600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72" name="Google Shape;149;gf976ac4030_0_205">
            <a:extLst>
              <a:ext uri="{FF2B5EF4-FFF2-40B4-BE49-F238E27FC236}">
                <a16:creationId xmlns:a16="http://schemas.microsoft.com/office/drawing/2014/main" id="{4EBE4492-1EEA-43A0-88D6-B8DAF19698C9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03. BLOCK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CIPHER - PIPO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1C2789D-527B-468E-BEB0-C725F7425C66}"/>
              </a:ext>
            </a:extLst>
          </p:cNvPr>
          <p:cNvCxnSpPr/>
          <p:nvPr/>
        </p:nvCxnSpPr>
        <p:spPr>
          <a:xfrm>
            <a:off x="6810375" y="1752600"/>
            <a:ext cx="0" cy="857250"/>
          </a:xfrm>
          <a:prstGeom prst="straightConnector1">
            <a:avLst/>
          </a:prstGeom>
          <a:ln w="158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8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A0F6E80-3233-454F-90AA-4402D819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7" y="2647636"/>
            <a:ext cx="4344614" cy="3364291"/>
          </a:xfrm>
          <a:prstGeom prst="rect">
            <a:avLst/>
          </a:prstGeom>
        </p:spPr>
      </p:pic>
      <p:sp>
        <p:nvSpPr>
          <p:cNvPr id="22" name="Google Shape;149;gf976ac4030_0_205">
            <a:extLst>
              <a:ext uri="{FF2B5EF4-FFF2-40B4-BE49-F238E27FC236}">
                <a16:creationId xmlns:a16="http://schemas.microsoft.com/office/drawing/2014/main" id="{A17DC67D-8A28-4F67-9CCB-4E13AC30FD85}"/>
              </a:ext>
            </a:extLst>
          </p:cNvPr>
          <p:cNvSpPr txBox="1"/>
          <p:nvPr/>
        </p:nvSpPr>
        <p:spPr>
          <a:xfrm>
            <a:off x="3819525" y="2833588"/>
            <a:ext cx="598717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이미지파일을 열어서 </a:t>
            </a:r>
            <a:r>
              <a:rPr lang="en-US" altLang="ko-KR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RGB </a:t>
            </a: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형식으로 저장</a:t>
            </a:r>
            <a:endParaRPr sz="12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5" name="Google Shape;149;gf976ac4030_0_205">
            <a:extLst>
              <a:ext uri="{FF2B5EF4-FFF2-40B4-BE49-F238E27FC236}">
                <a16:creationId xmlns:a16="http://schemas.microsoft.com/office/drawing/2014/main" id="{648DF8F2-030C-45C6-84D6-1C9A3488508D}"/>
              </a:ext>
            </a:extLst>
          </p:cNvPr>
          <p:cNvSpPr txBox="1"/>
          <p:nvPr/>
        </p:nvSpPr>
        <p:spPr>
          <a:xfrm>
            <a:off x="3819525" y="3536048"/>
            <a:ext cx="598717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64</a:t>
            </a:r>
            <a:r>
              <a:rPr lang="ko-KR" altLang="en-US" sz="1200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비트씩</a:t>
            </a: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나눠서 </a:t>
            </a:r>
            <a:r>
              <a:rPr lang="ko-KR" altLang="en-US" sz="1200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평문블록의</a:t>
            </a: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리스트에 저장 </a:t>
            </a:r>
            <a:r>
              <a:rPr lang="en-US" altLang="ko-KR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+ </a:t>
            </a:r>
            <a:r>
              <a:rPr lang="ko-KR" altLang="en-US" sz="12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패딩 </a:t>
            </a:r>
            <a:endParaRPr sz="1200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35" name="Google Shape;149;gf976ac4030_0_205">
            <a:extLst>
              <a:ext uri="{FF2B5EF4-FFF2-40B4-BE49-F238E27FC236}">
                <a16:creationId xmlns:a16="http://schemas.microsoft.com/office/drawing/2014/main" id="{6F287AE2-33BD-4985-92A0-774407A7E422}"/>
              </a:ext>
            </a:extLst>
          </p:cNvPr>
          <p:cNvSpPr txBox="1"/>
          <p:nvPr/>
        </p:nvSpPr>
        <p:spPr>
          <a:xfrm>
            <a:off x="5257800" y="4498978"/>
            <a:ext cx="598717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Encrypt_ECB</a:t>
            </a:r>
            <a:r>
              <a:rPr 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함수로 암호화</a:t>
            </a:r>
            <a:endParaRPr lang="en-US" altLang="ko-KR" sz="12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38" name="Google Shape;149;gf976ac4030_0_205">
            <a:extLst>
              <a:ext uri="{FF2B5EF4-FFF2-40B4-BE49-F238E27FC236}">
                <a16:creationId xmlns:a16="http://schemas.microsoft.com/office/drawing/2014/main" id="{F3314FB0-DA2A-4173-8990-23E2C8F99CBC}"/>
              </a:ext>
            </a:extLst>
          </p:cNvPr>
          <p:cNvSpPr txBox="1"/>
          <p:nvPr/>
        </p:nvSpPr>
        <p:spPr>
          <a:xfrm>
            <a:off x="5257800" y="5418850"/>
            <a:ext cx="598717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 된 새 이미지파일을 </a:t>
            </a:r>
            <a:r>
              <a:rPr lang="ko-KR" altLang="en-US" sz="1200" b="1" dirty="0">
                <a:solidFill>
                  <a:schemeClr val="l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생성</a:t>
            </a:r>
            <a:endParaRPr sz="1200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E492E5-A13F-40D5-A50E-73D30CD8CA27}"/>
              </a:ext>
            </a:extLst>
          </p:cNvPr>
          <p:cNvCxnSpPr>
            <a:cxnSpLocks/>
          </p:cNvCxnSpPr>
          <p:nvPr/>
        </p:nvCxnSpPr>
        <p:spPr>
          <a:xfrm>
            <a:off x="-576140" y="0"/>
            <a:ext cx="0" cy="7007551"/>
          </a:xfrm>
          <a:prstGeom prst="line">
            <a:avLst/>
          </a:prstGeom>
          <a:ln w="1270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C546D7-F037-4E28-84F7-4D7E37A7D633}"/>
              </a:ext>
            </a:extLst>
          </p:cNvPr>
          <p:cNvCxnSpPr>
            <a:cxnSpLocks/>
          </p:cNvCxnSpPr>
          <p:nvPr/>
        </p:nvCxnSpPr>
        <p:spPr>
          <a:xfrm>
            <a:off x="0" y="32391"/>
            <a:ext cx="0" cy="7007551"/>
          </a:xfrm>
          <a:prstGeom prst="line">
            <a:avLst/>
          </a:prstGeom>
          <a:ln w="1270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15180DD-E905-4384-B5E0-BFFC5211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7" y="936710"/>
            <a:ext cx="5229222" cy="1743097"/>
          </a:xfrm>
          <a:prstGeom prst="rect">
            <a:avLst/>
          </a:prstGeom>
        </p:spPr>
      </p:pic>
      <p:sp>
        <p:nvSpPr>
          <p:cNvPr id="18" name="Google Shape;149;gf976ac4030_0_205">
            <a:extLst>
              <a:ext uri="{FF2B5EF4-FFF2-40B4-BE49-F238E27FC236}">
                <a16:creationId xmlns:a16="http://schemas.microsoft.com/office/drawing/2014/main" id="{93D31AF7-5BB5-4596-8901-9589B75EF842}"/>
              </a:ext>
            </a:extLst>
          </p:cNvPr>
          <p:cNvSpPr txBox="1"/>
          <p:nvPr/>
        </p:nvSpPr>
        <p:spPr>
          <a:xfrm>
            <a:off x="270154" y="439528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이미지파일을 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PIPO-128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로 암호화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/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복호화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DD3F112E-240C-4719-BEB9-B6DFC194C8B7}"/>
              </a:ext>
            </a:extLst>
          </p:cNvPr>
          <p:cNvSpPr/>
          <p:nvPr/>
        </p:nvSpPr>
        <p:spPr>
          <a:xfrm rot="5400000">
            <a:off x="1458009" y="1696137"/>
            <a:ext cx="382068" cy="2569313"/>
          </a:xfrm>
          <a:prstGeom prst="frame">
            <a:avLst>
              <a:gd name="adj1" fmla="val 281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C8A6011-8E4A-4B57-871A-D056A6C182F5}"/>
              </a:ext>
            </a:extLst>
          </p:cNvPr>
          <p:cNvSpPr/>
          <p:nvPr/>
        </p:nvSpPr>
        <p:spPr>
          <a:xfrm rot="5400000">
            <a:off x="1181772" y="2429550"/>
            <a:ext cx="934542" cy="2569313"/>
          </a:xfrm>
          <a:prstGeom prst="frame">
            <a:avLst>
              <a:gd name="adj1" fmla="val 775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5FD9DB-AB02-4FA5-8F2A-6C9DDDD6F5F9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2933700" y="2980794"/>
            <a:ext cx="8858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1C4BDF-4D7B-4DE5-AA57-A7307F97853B}"/>
              </a:ext>
            </a:extLst>
          </p:cNvPr>
          <p:cNvCxnSpPr>
            <a:cxnSpLocks/>
          </p:cNvCxnSpPr>
          <p:nvPr/>
        </p:nvCxnSpPr>
        <p:spPr>
          <a:xfrm flipV="1">
            <a:off x="2933700" y="3712083"/>
            <a:ext cx="88582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123C35BC-91EF-4C9D-B7B7-FF4B3D56B8F7}"/>
              </a:ext>
            </a:extLst>
          </p:cNvPr>
          <p:cNvSpPr/>
          <p:nvPr/>
        </p:nvSpPr>
        <p:spPr>
          <a:xfrm rot="5400000">
            <a:off x="1994039" y="2622684"/>
            <a:ext cx="862586" cy="4121891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A0D0AA-7B67-4FA5-BF40-8DC971491280}"/>
              </a:ext>
            </a:extLst>
          </p:cNvPr>
          <p:cNvCxnSpPr>
            <a:cxnSpLocks/>
          </p:cNvCxnSpPr>
          <p:nvPr/>
        </p:nvCxnSpPr>
        <p:spPr>
          <a:xfrm flipV="1">
            <a:off x="4486278" y="4683630"/>
            <a:ext cx="7715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액자 35">
            <a:extLst>
              <a:ext uri="{FF2B5EF4-FFF2-40B4-BE49-F238E27FC236}">
                <a16:creationId xmlns:a16="http://schemas.microsoft.com/office/drawing/2014/main" id="{99EB09EC-F24A-4A49-9F05-CD58186C543F}"/>
              </a:ext>
            </a:extLst>
          </p:cNvPr>
          <p:cNvSpPr/>
          <p:nvPr/>
        </p:nvSpPr>
        <p:spPr>
          <a:xfrm rot="5400000">
            <a:off x="2023369" y="3549021"/>
            <a:ext cx="803925" cy="4121891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F1F6D-DD98-47BB-B84E-9B4AFCBEE3AD}"/>
              </a:ext>
            </a:extLst>
          </p:cNvPr>
          <p:cNvCxnSpPr>
            <a:cxnSpLocks/>
          </p:cNvCxnSpPr>
          <p:nvPr/>
        </p:nvCxnSpPr>
        <p:spPr>
          <a:xfrm flipV="1">
            <a:off x="4486278" y="5621505"/>
            <a:ext cx="7715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F05477A-8F9C-4369-858A-3EDECE8DD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8" t="42481" b="24610"/>
          <a:stretch/>
        </p:blipFill>
        <p:spPr>
          <a:xfrm>
            <a:off x="6156482" y="977697"/>
            <a:ext cx="5583080" cy="1407428"/>
          </a:xfrm>
          <a:prstGeom prst="rect">
            <a:avLst/>
          </a:prstGeom>
        </p:spPr>
      </p:pic>
      <p:sp>
        <p:nvSpPr>
          <p:cNvPr id="39" name="Google Shape;149;gf976ac4030_0_205">
            <a:extLst>
              <a:ext uri="{FF2B5EF4-FFF2-40B4-BE49-F238E27FC236}">
                <a16:creationId xmlns:a16="http://schemas.microsoft.com/office/drawing/2014/main" id="{A60836EE-B80A-4A82-9F9D-F8E6BE9D413B}"/>
              </a:ext>
            </a:extLst>
          </p:cNvPr>
          <p:cNvSpPr txBox="1"/>
          <p:nvPr/>
        </p:nvSpPr>
        <p:spPr>
          <a:xfrm>
            <a:off x="6166266" y="776039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ECB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복호화 코드 일부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55F8D52-D490-48B3-8352-E14D8E638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482" y="2876281"/>
            <a:ext cx="5543550" cy="1219200"/>
          </a:xfrm>
          <a:prstGeom prst="rect">
            <a:avLst/>
          </a:prstGeom>
        </p:spPr>
      </p:pic>
      <p:sp>
        <p:nvSpPr>
          <p:cNvPr id="41" name="Google Shape;149;gf976ac4030_0_205">
            <a:extLst>
              <a:ext uri="{FF2B5EF4-FFF2-40B4-BE49-F238E27FC236}">
                <a16:creationId xmlns:a16="http://schemas.microsoft.com/office/drawing/2014/main" id="{100543B9-5618-4D55-96B6-B65DD190BBE0}"/>
              </a:ext>
            </a:extLst>
          </p:cNvPr>
          <p:cNvSpPr txBox="1"/>
          <p:nvPr/>
        </p:nvSpPr>
        <p:spPr>
          <a:xfrm>
            <a:off x="6095999" y="2571363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CBC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암호화 코드 일부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9DAA126-C237-4C6A-B9E8-28A95473A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337" y="4535552"/>
            <a:ext cx="5753100" cy="1238250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6142AEC2-E41B-4057-AC06-BCCE551E03B7}"/>
              </a:ext>
            </a:extLst>
          </p:cNvPr>
          <p:cNvSpPr/>
          <p:nvPr/>
        </p:nvSpPr>
        <p:spPr>
          <a:xfrm rot="5400000">
            <a:off x="9017458" y="757830"/>
            <a:ext cx="284793" cy="101290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12700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C6EB3696-4524-497C-9B56-E5723236F26B}"/>
              </a:ext>
            </a:extLst>
          </p:cNvPr>
          <p:cNvSpPr/>
          <p:nvPr/>
        </p:nvSpPr>
        <p:spPr>
          <a:xfrm rot="5400000">
            <a:off x="8847248" y="2414627"/>
            <a:ext cx="284793" cy="12231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12700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A290E3C0-A77C-4698-A72F-3F9EFD2C1339}"/>
              </a:ext>
            </a:extLst>
          </p:cNvPr>
          <p:cNvSpPr/>
          <p:nvPr/>
        </p:nvSpPr>
        <p:spPr>
          <a:xfrm rot="5400000">
            <a:off x="8947191" y="4093517"/>
            <a:ext cx="284793" cy="1255593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12700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Google Shape;149;gf976ac4030_0_205">
            <a:extLst>
              <a:ext uri="{FF2B5EF4-FFF2-40B4-BE49-F238E27FC236}">
                <a16:creationId xmlns:a16="http://schemas.microsoft.com/office/drawing/2014/main" id="{70DACD7A-DBA9-43DF-9735-DE525ECCC13B}"/>
              </a:ext>
            </a:extLst>
          </p:cNvPr>
          <p:cNvSpPr txBox="1"/>
          <p:nvPr/>
        </p:nvSpPr>
        <p:spPr>
          <a:xfrm>
            <a:off x="6096000" y="4243619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CTR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암호화 코드 일부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49;gf976ac4030_0_205">
            <a:extLst>
              <a:ext uri="{FF2B5EF4-FFF2-40B4-BE49-F238E27FC236}">
                <a16:creationId xmlns:a16="http://schemas.microsoft.com/office/drawing/2014/main" id="{1499C3FE-74D7-41EF-B20D-A4F518B37969}"/>
              </a:ext>
            </a:extLst>
          </p:cNvPr>
          <p:cNvSpPr txBox="1"/>
          <p:nvPr/>
        </p:nvSpPr>
        <p:spPr>
          <a:xfrm>
            <a:off x="2474612" y="2309496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ECB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 코드 전체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49;gf976ac4030_0_205">
            <a:extLst>
              <a:ext uri="{FF2B5EF4-FFF2-40B4-BE49-F238E27FC236}">
                <a16:creationId xmlns:a16="http://schemas.microsoft.com/office/drawing/2014/main" id="{8F6142C8-09FD-4B3B-BF6C-5D1AFFB62D1A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03. BLOCK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CIPHER - PIPO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082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5" grpId="0"/>
      <p:bldP spid="38" grpId="0"/>
      <p:bldP spid="21" grpId="0" animBg="1"/>
      <p:bldP spid="19" grpId="0" animBg="1"/>
      <p:bldP spid="27" grpId="0" animBg="1"/>
      <p:bldP spid="36" grpId="0" animBg="1"/>
      <p:bldP spid="39" grpId="0"/>
      <p:bldP spid="41" grpId="0"/>
      <p:bldP spid="24" grpId="0" animBg="1"/>
      <p:bldP spid="47" grpId="0" animBg="1"/>
      <p:bldP spid="48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697E7D-40EC-4716-983F-A7DFF9EE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7" y="1897070"/>
            <a:ext cx="6111375" cy="17294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EC883-8D33-4647-BBCD-2FE419C4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6" y="3656025"/>
            <a:ext cx="4514850" cy="2628900"/>
          </a:xfrm>
          <a:prstGeom prst="rect">
            <a:avLst/>
          </a:prstGeom>
        </p:spPr>
      </p:pic>
      <p:sp>
        <p:nvSpPr>
          <p:cNvPr id="22" name="Google Shape;149;gf976ac4030_0_205">
            <a:extLst>
              <a:ext uri="{FF2B5EF4-FFF2-40B4-BE49-F238E27FC236}">
                <a16:creationId xmlns:a16="http://schemas.microsoft.com/office/drawing/2014/main" id="{A17DC67D-8A28-4F67-9CCB-4E13AC30FD85}"/>
              </a:ext>
            </a:extLst>
          </p:cNvPr>
          <p:cNvSpPr txBox="1"/>
          <p:nvPr/>
        </p:nvSpPr>
        <p:spPr>
          <a:xfrm>
            <a:off x="4373764" y="3892193"/>
            <a:ext cx="598717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이미지파일을 열어서 </a:t>
            </a:r>
            <a:r>
              <a:rPr lang="en-US" altLang="ko-KR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RGB </a:t>
            </a: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형식으로 저장</a:t>
            </a:r>
            <a:endParaRPr sz="12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38" name="Google Shape;149;gf976ac4030_0_205">
            <a:extLst>
              <a:ext uri="{FF2B5EF4-FFF2-40B4-BE49-F238E27FC236}">
                <a16:creationId xmlns:a16="http://schemas.microsoft.com/office/drawing/2014/main" id="{F3314FB0-DA2A-4173-8990-23E2C8F99CBC}"/>
              </a:ext>
            </a:extLst>
          </p:cNvPr>
          <p:cNvSpPr txBox="1"/>
          <p:nvPr/>
        </p:nvSpPr>
        <p:spPr>
          <a:xfrm>
            <a:off x="5467346" y="5750831"/>
            <a:ext cx="598717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 된 새 이미지파일을 생성</a:t>
            </a:r>
            <a:endParaRPr sz="12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E492E5-A13F-40D5-A50E-73D30CD8CA27}"/>
              </a:ext>
            </a:extLst>
          </p:cNvPr>
          <p:cNvCxnSpPr>
            <a:cxnSpLocks/>
          </p:cNvCxnSpPr>
          <p:nvPr/>
        </p:nvCxnSpPr>
        <p:spPr>
          <a:xfrm>
            <a:off x="-576140" y="0"/>
            <a:ext cx="0" cy="7007551"/>
          </a:xfrm>
          <a:prstGeom prst="line">
            <a:avLst/>
          </a:prstGeom>
          <a:ln w="1270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C546D7-F037-4E28-84F7-4D7E37A7D633}"/>
              </a:ext>
            </a:extLst>
          </p:cNvPr>
          <p:cNvCxnSpPr>
            <a:cxnSpLocks/>
          </p:cNvCxnSpPr>
          <p:nvPr/>
        </p:nvCxnSpPr>
        <p:spPr>
          <a:xfrm>
            <a:off x="0" y="32391"/>
            <a:ext cx="0" cy="7007551"/>
          </a:xfrm>
          <a:prstGeom prst="line">
            <a:avLst/>
          </a:prstGeom>
          <a:ln w="1270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49;gf976ac4030_0_205">
            <a:extLst>
              <a:ext uri="{FF2B5EF4-FFF2-40B4-BE49-F238E27FC236}">
                <a16:creationId xmlns:a16="http://schemas.microsoft.com/office/drawing/2014/main" id="{944FC5A6-475F-40C9-8392-D13AB17CAB9E}"/>
              </a:ext>
            </a:extLst>
          </p:cNvPr>
          <p:cNvSpPr txBox="1"/>
          <p:nvPr/>
        </p:nvSpPr>
        <p:spPr>
          <a:xfrm>
            <a:off x="8928257" y="64373"/>
            <a:ext cx="3698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03. BLOCK</a:t>
            </a:r>
            <a:r>
              <a:rPr lang="ko-KR" altLang="en-US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CIPHER</a:t>
            </a:r>
            <a:r>
              <a:rPr lang="ko-KR" altLang="en-US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</a:t>
            </a:r>
            <a:r>
              <a:rPr lang="ko-KR" altLang="en-US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AES</a:t>
            </a:r>
            <a:endParaRPr sz="20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DD3F112E-240C-4719-BEB9-B6DFC194C8B7}"/>
              </a:ext>
            </a:extLst>
          </p:cNvPr>
          <p:cNvSpPr/>
          <p:nvPr/>
        </p:nvSpPr>
        <p:spPr>
          <a:xfrm rot="5400000">
            <a:off x="1909440" y="2470040"/>
            <a:ext cx="382068" cy="3274073"/>
          </a:xfrm>
          <a:prstGeom prst="frame">
            <a:avLst>
              <a:gd name="adj1" fmla="val 281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1C4BDF-4D7B-4DE5-AA57-A7307F97853B}"/>
              </a:ext>
            </a:extLst>
          </p:cNvPr>
          <p:cNvCxnSpPr>
            <a:cxnSpLocks/>
          </p:cNvCxnSpPr>
          <p:nvPr/>
        </p:nvCxnSpPr>
        <p:spPr>
          <a:xfrm flipV="1">
            <a:off x="3731654" y="4078659"/>
            <a:ext cx="66821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F1F6D-DD98-47BB-B84E-9B4AFCBEE3AD}"/>
              </a:ext>
            </a:extLst>
          </p:cNvPr>
          <p:cNvCxnSpPr>
            <a:cxnSpLocks/>
          </p:cNvCxnSpPr>
          <p:nvPr/>
        </p:nvCxnSpPr>
        <p:spPr>
          <a:xfrm flipV="1">
            <a:off x="4695824" y="5935482"/>
            <a:ext cx="7715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49;gf976ac4030_0_205">
            <a:extLst>
              <a:ext uri="{FF2B5EF4-FFF2-40B4-BE49-F238E27FC236}">
                <a16:creationId xmlns:a16="http://schemas.microsoft.com/office/drawing/2014/main" id="{52A398B1-9910-4B0B-AD0C-8437276722EF}"/>
              </a:ext>
            </a:extLst>
          </p:cNvPr>
          <p:cNvSpPr txBox="1"/>
          <p:nvPr/>
        </p:nvSpPr>
        <p:spPr>
          <a:xfrm>
            <a:off x="2669653" y="2734523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ECB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 코드 전체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2942D7DF-2A19-4D05-84EC-8D77E805319B}"/>
              </a:ext>
            </a:extLst>
          </p:cNvPr>
          <p:cNvSpPr/>
          <p:nvPr/>
        </p:nvSpPr>
        <p:spPr>
          <a:xfrm rot="5400000">
            <a:off x="2087249" y="3696678"/>
            <a:ext cx="975239" cy="4241910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697EFB-E945-41DF-B57A-11E6DD35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025" y="1763453"/>
            <a:ext cx="4263487" cy="822575"/>
          </a:xfrm>
          <a:prstGeom prst="rect">
            <a:avLst/>
          </a:prstGeom>
        </p:spPr>
      </p:pic>
      <p:sp>
        <p:nvSpPr>
          <p:cNvPr id="45" name="Google Shape;149;gf976ac4030_0_205">
            <a:extLst>
              <a:ext uri="{FF2B5EF4-FFF2-40B4-BE49-F238E27FC236}">
                <a16:creationId xmlns:a16="http://schemas.microsoft.com/office/drawing/2014/main" id="{612ED906-795E-4A59-959A-28FC31403796}"/>
              </a:ext>
            </a:extLst>
          </p:cNvPr>
          <p:cNvSpPr txBox="1"/>
          <p:nvPr/>
        </p:nvSpPr>
        <p:spPr>
          <a:xfrm>
            <a:off x="7237112" y="1433981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ECB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복호화 코드 일부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6142AEC2-E41B-4057-AC06-BCCE551E03B7}"/>
              </a:ext>
            </a:extLst>
          </p:cNvPr>
          <p:cNvSpPr/>
          <p:nvPr/>
        </p:nvSpPr>
        <p:spPr>
          <a:xfrm rot="5400000">
            <a:off x="9810432" y="1956715"/>
            <a:ext cx="284793" cy="816229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12700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F7A225-6AA6-47AE-96CC-A85256E2D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025" y="3168383"/>
            <a:ext cx="3640725" cy="983104"/>
          </a:xfrm>
          <a:prstGeom prst="rect">
            <a:avLst/>
          </a:prstGeom>
        </p:spPr>
      </p:pic>
      <p:sp>
        <p:nvSpPr>
          <p:cNvPr id="46" name="Google Shape;149;gf976ac4030_0_205">
            <a:extLst>
              <a:ext uri="{FF2B5EF4-FFF2-40B4-BE49-F238E27FC236}">
                <a16:creationId xmlns:a16="http://schemas.microsoft.com/office/drawing/2014/main" id="{0BADF57A-3B34-4972-B52B-7441878AFDFC}"/>
              </a:ext>
            </a:extLst>
          </p:cNvPr>
          <p:cNvSpPr txBox="1"/>
          <p:nvPr/>
        </p:nvSpPr>
        <p:spPr>
          <a:xfrm>
            <a:off x="7301342" y="2900030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CBC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 코드 일부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BFB0AC6C-9AA7-48F0-833B-FE97BD13071D}"/>
              </a:ext>
            </a:extLst>
          </p:cNvPr>
          <p:cNvSpPr/>
          <p:nvPr/>
        </p:nvSpPr>
        <p:spPr>
          <a:xfrm rot="5400000">
            <a:off x="9896554" y="2897744"/>
            <a:ext cx="284793" cy="1751803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12700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4A4E0D-B11F-43CE-B67E-FEAC89E64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342" y="4614362"/>
            <a:ext cx="4155366" cy="975239"/>
          </a:xfrm>
          <a:prstGeom prst="rect">
            <a:avLst/>
          </a:prstGeom>
        </p:spPr>
      </p:pic>
      <p:sp>
        <p:nvSpPr>
          <p:cNvPr id="51" name="Google Shape;149;gf976ac4030_0_205">
            <a:extLst>
              <a:ext uri="{FF2B5EF4-FFF2-40B4-BE49-F238E27FC236}">
                <a16:creationId xmlns:a16="http://schemas.microsoft.com/office/drawing/2014/main" id="{9489C79E-A589-491A-9F4E-E2EF1A96D2F9}"/>
              </a:ext>
            </a:extLst>
          </p:cNvPr>
          <p:cNvSpPr txBox="1"/>
          <p:nvPr/>
        </p:nvSpPr>
        <p:spPr>
          <a:xfrm>
            <a:off x="7294000" y="4348736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CTR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 코드 일부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07E78A2A-6698-4785-ABB3-AD1A307F847A}"/>
              </a:ext>
            </a:extLst>
          </p:cNvPr>
          <p:cNvSpPr/>
          <p:nvPr/>
        </p:nvSpPr>
        <p:spPr>
          <a:xfrm rot="5400000">
            <a:off x="10107564" y="4074253"/>
            <a:ext cx="284793" cy="2226726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12700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D48C14-F936-496B-B86D-1670D7424E69}"/>
              </a:ext>
            </a:extLst>
          </p:cNvPr>
          <p:cNvSpPr txBox="1"/>
          <p:nvPr/>
        </p:nvSpPr>
        <p:spPr>
          <a:xfrm>
            <a:off x="75914" y="64373"/>
            <a:ext cx="8950416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AES -&gt; 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프로그램에서는 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AES-128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을 구현</a:t>
            </a:r>
            <a:endParaRPr lang="en-US" altLang="ko-KR" sz="1600" b="1" spc="4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2600"/>
              </a:lnSpc>
            </a:pPr>
            <a:r>
              <a:rPr lang="ko-KR" altLang="en-US" sz="1600" b="1" spc="40" dirty="0">
                <a:solidFill>
                  <a:srgbClr val="E35842"/>
                </a:solidFill>
                <a:latin typeface="+mj-ea"/>
                <a:ea typeface="+mj-ea"/>
              </a:rPr>
              <a:t>블록길이</a:t>
            </a:r>
            <a:r>
              <a:rPr lang="en-US" altLang="ko-KR" sz="1600" b="1" spc="40" dirty="0">
                <a:solidFill>
                  <a:srgbClr val="E35842"/>
                </a:solidFill>
                <a:latin typeface="+mj-ea"/>
                <a:ea typeface="+mj-ea"/>
              </a:rPr>
              <a:t>: 128bit</a:t>
            </a:r>
          </a:p>
          <a:p>
            <a:pPr>
              <a:lnSpc>
                <a:spcPts val="2600"/>
              </a:lnSpc>
            </a:pPr>
            <a:r>
              <a:rPr lang="ko-KR" alt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키길이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: 128bit, 192bit, 256bit</a:t>
            </a:r>
          </a:p>
          <a:p>
            <a:pPr>
              <a:lnSpc>
                <a:spcPts val="2600"/>
              </a:lnSpc>
            </a:pPr>
            <a:r>
              <a:rPr lang="ko-KR" alt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라운드수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: 10round, 12round, 14round</a:t>
            </a:r>
          </a:p>
          <a:p>
            <a:pPr>
              <a:lnSpc>
                <a:spcPts val="2600"/>
              </a:lnSpc>
            </a:pP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라운드함수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: sub-bytes, shift-rows, mix-columns, add-</a:t>
            </a:r>
            <a:r>
              <a:rPr lang="en-US" altLang="ko-KR" sz="1600" b="1" spc="40" dirty="0" err="1">
                <a:solidFill>
                  <a:schemeClr val="bg1"/>
                </a:solidFill>
                <a:latin typeface="+mj-ea"/>
                <a:ea typeface="+mj-ea"/>
              </a:rPr>
              <a:t>roundkey</a:t>
            </a:r>
            <a:endParaRPr lang="en-US" altLang="ko-KR" sz="1600" b="1" spc="4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Google Shape;149;gf976ac4030_0_205">
            <a:extLst>
              <a:ext uri="{FF2B5EF4-FFF2-40B4-BE49-F238E27FC236}">
                <a16:creationId xmlns:a16="http://schemas.microsoft.com/office/drawing/2014/main" id="{606D3563-2F4D-43C5-9DE3-91E841EDC3F8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04. BLOCK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CIPHER - AES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2FD4C9-D7C1-4F26-856A-878F0272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868" y="463676"/>
            <a:ext cx="2952750" cy="438150"/>
          </a:xfrm>
          <a:prstGeom prst="rect">
            <a:avLst/>
          </a:prstGeom>
        </p:spPr>
      </p:pic>
      <p:sp>
        <p:nvSpPr>
          <p:cNvPr id="55" name="액자 54">
            <a:extLst>
              <a:ext uri="{FF2B5EF4-FFF2-40B4-BE49-F238E27FC236}">
                <a16:creationId xmlns:a16="http://schemas.microsoft.com/office/drawing/2014/main" id="{ACCA7EF4-CA60-4DCF-8A8C-9561631778F3}"/>
              </a:ext>
            </a:extLst>
          </p:cNvPr>
          <p:cNvSpPr/>
          <p:nvPr/>
        </p:nvSpPr>
        <p:spPr>
          <a:xfrm rot="5400000">
            <a:off x="2945921" y="-295986"/>
            <a:ext cx="325489" cy="1213128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Google Shape;149;gf976ac4030_0_205">
            <a:extLst>
              <a:ext uri="{FF2B5EF4-FFF2-40B4-BE49-F238E27FC236}">
                <a16:creationId xmlns:a16="http://schemas.microsoft.com/office/drawing/2014/main" id="{AFD70A85-9F73-4A2F-9CDF-1DA46A221D7A}"/>
              </a:ext>
            </a:extLst>
          </p:cNvPr>
          <p:cNvSpPr txBox="1"/>
          <p:nvPr/>
        </p:nvSpPr>
        <p:spPr>
          <a:xfrm>
            <a:off x="4262781" y="767679"/>
            <a:ext cx="59871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 </a:t>
            </a:r>
            <a:r>
              <a:rPr lang="en-US" altLang="ko-KR" sz="1600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pycryptdomex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3F980A1-C253-414D-9B9C-D0379180C491}"/>
              </a:ext>
            </a:extLst>
          </p:cNvPr>
          <p:cNvCxnSpPr>
            <a:cxnSpLocks/>
          </p:cNvCxnSpPr>
          <p:nvPr/>
        </p:nvCxnSpPr>
        <p:spPr>
          <a:xfrm>
            <a:off x="1165494" y="4972050"/>
            <a:ext cx="2006331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2EDC9B9-F5C1-4905-9041-1A14E84EBAE0}"/>
              </a:ext>
            </a:extLst>
          </p:cNvPr>
          <p:cNvCxnSpPr>
            <a:cxnSpLocks/>
          </p:cNvCxnSpPr>
          <p:nvPr/>
        </p:nvCxnSpPr>
        <p:spPr>
          <a:xfrm>
            <a:off x="2019300" y="5153025"/>
            <a:ext cx="733425" cy="0"/>
          </a:xfrm>
          <a:prstGeom prst="line">
            <a:avLst/>
          </a:prstGeom>
          <a:ln w="2222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53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4" grpId="0" animBg="1"/>
      <p:bldP spid="46" grpId="0"/>
      <p:bldP spid="50" grpId="0" animBg="1"/>
      <p:bldP spid="51" grpId="0"/>
      <p:bldP spid="52" grpId="0" animBg="1"/>
      <p:bldP spid="55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-65150"/>
            <a:ext cx="12192000" cy="9591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866228" y="107366"/>
            <a:ext cx="1299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85750" y="430313"/>
            <a:ext cx="1969800" cy="52696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150" dirty="0">
                <a:solidFill>
                  <a:srgbClr val="FF3300"/>
                </a:solidFill>
                <a:latin typeface="+mj-ea"/>
                <a:ea typeface="+mj-ea"/>
                <a:cs typeface="Malgun Gothic"/>
                <a:sym typeface="Malgun Gothic"/>
              </a:rPr>
              <a:t>EUREKA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750" y="895475"/>
            <a:ext cx="1969800" cy="446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15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PROJECT</a:t>
            </a:r>
            <a:endParaRPr sz="2400" b="1" spc="15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1517101" y="3602965"/>
            <a:ext cx="9131700" cy="0"/>
          </a:xfrm>
          <a:prstGeom prst="straightConnector1">
            <a:avLst/>
          </a:prstGeom>
          <a:noFill/>
          <a:ln w="28575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4"/>
          <p:cNvSpPr/>
          <p:nvPr/>
        </p:nvSpPr>
        <p:spPr>
          <a:xfrm>
            <a:off x="1362024" y="3525427"/>
            <a:ext cx="155100" cy="1551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8459306" y="3498122"/>
            <a:ext cx="209700" cy="209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6236992" y="3525427"/>
            <a:ext cx="155100" cy="1551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644014" y="3498122"/>
            <a:ext cx="209700" cy="2097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0648778" y="3515268"/>
            <a:ext cx="155100" cy="1551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6595025"/>
            <a:ext cx="12192000" cy="2631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99;gf976ac4030_0_136">
            <a:extLst>
              <a:ext uri="{FF2B5EF4-FFF2-40B4-BE49-F238E27FC236}">
                <a16:creationId xmlns:a16="http://schemas.microsoft.com/office/drawing/2014/main" id="{70194C68-CC20-421F-9F4D-561075492973}"/>
              </a:ext>
            </a:extLst>
          </p:cNvPr>
          <p:cNvSpPr/>
          <p:nvPr/>
        </p:nvSpPr>
        <p:spPr>
          <a:xfrm>
            <a:off x="4454616" y="2957361"/>
            <a:ext cx="5127533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12121"/>
                </a:solidFill>
                <a:latin typeface="+mj-ea"/>
                <a:ea typeface="+mj-ea"/>
                <a:cs typeface="Malgun Gothic"/>
                <a:sym typeface="Malgun Gothic"/>
              </a:rPr>
              <a:t>THANK YOU FOR WATCHING</a:t>
            </a:r>
            <a:endParaRPr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76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3"/>
          <p:cNvGraphicFramePr/>
          <p:nvPr>
            <p:extLst>
              <p:ext uri="{D42A27DB-BD31-4B8C-83A1-F6EECF244321}">
                <p14:modId xmlns:p14="http://schemas.microsoft.com/office/powerpoint/2010/main" val="1887195211"/>
              </p:ext>
            </p:extLst>
          </p:nvPr>
        </p:nvGraphicFramePr>
        <p:xfrm>
          <a:off x="4435875" y="1304349"/>
          <a:ext cx="7442100" cy="342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0" name="Google Shape;130;p3"/>
          <p:cNvSpPr/>
          <p:nvPr/>
        </p:nvSpPr>
        <p:spPr>
          <a:xfrm>
            <a:off x="5491625" y="4804525"/>
            <a:ext cx="1788000" cy="931800"/>
          </a:xfrm>
          <a:prstGeom prst="wedgeRectCallout">
            <a:avLst>
              <a:gd name="adj1" fmla="val -67446"/>
              <a:gd name="adj2" fmla="val -33251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91425" tIns="45700" rIns="180000" bIns="45700" anchor="ctr" anchorCtr="0">
            <a:noAutofit/>
          </a:bodyPr>
          <a:lstStyle/>
          <a:p>
            <a:pPr marL="1778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 기본틀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1107500" y="3055325"/>
            <a:ext cx="621300" cy="60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68276" y="1169525"/>
            <a:ext cx="3886256" cy="19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완성한 프로젝트</a:t>
            </a:r>
            <a:endParaRPr sz="1600" b="1" spc="4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marR="0" lvl="0" indent="0" algn="l" rtl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파이썬</a:t>
            </a:r>
            <a:r>
              <a:rPr 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tkinter</a:t>
            </a:r>
            <a:r>
              <a:rPr 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모듈을 </a:t>
            </a:r>
            <a:r>
              <a:rPr 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이용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한 이미지파일의 암호화 프로그램</a:t>
            </a:r>
            <a:r>
              <a:rPr 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sz="1600" b="1" spc="40" dirty="0">
              <a:solidFill>
                <a:schemeClr val="bg1"/>
              </a:solidFill>
              <a:latin typeface="+mj-ea"/>
              <a:ea typeface="+mj-ea"/>
            </a:endParaRPr>
          </a:p>
          <a:p>
            <a:pPr marR="0" lvl="0" algn="l" rtl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사용자는 암호화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복호화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, PIPO/AES, ECB/CBC/CTR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를 선택하여 진행</a:t>
            </a:r>
            <a:endParaRPr lang="en-US" altLang="ko-KR" sz="1600" b="1" spc="4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6383100" y="1988525"/>
            <a:ext cx="621300" cy="60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602300" y="1531325"/>
            <a:ext cx="621300" cy="60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554300" y="4274525"/>
            <a:ext cx="621300" cy="60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4121500" y="1341875"/>
            <a:ext cx="1788000" cy="931800"/>
          </a:xfrm>
          <a:prstGeom prst="wedgeRectCallout">
            <a:avLst>
              <a:gd name="adj1" fmla="val 68802"/>
              <a:gd name="adj2" fmla="val 37304"/>
            </a:avLst>
          </a:prstGeom>
          <a:solidFill>
            <a:schemeClr val="lt1">
              <a:alpha val="14900"/>
            </a:schemeClr>
          </a:solidFill>
          <a:ln>
            <a:noFill/>
          </a:ln>
        </p:spPr>
        <p:txBody>
          <a:bodyPr spcFirstLastPara="1" wrap="square" lIns="91425" tIns="45700" rIns="180000" bIns="45700" anchor="ctr" anchorCtr="0">
            <a:noAutofit/>
          </a:bodyPr>
          <a:lstStyle/>
          <a:p>
            <a:pPr marL="1778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PIPO, AES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ECB, CTR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8314350" y="513100"/>
            <a:ext cx="1788000" cy="931800"/>
          </a:xfrm>
          <a:prstGeom prst="wedgeRectCallout">
            <a:avLst>
              <a:gd name="adj1" fmla="val -60905"/>
              <a:gd name="adj2" fmla="val 46077"/>
            </a:avLst>
          </a:prstGeom>
          <a:solidFill>
            <a:schemeClr val="lt1">
              <a:alpha val="14900"/>
            </a:schemeClr>
          </a:solidFill>
          <a:ln>
            <a:noFill/>
          </a:ln>
        </p:spPr>
        <p:txBody>
          <a:bodyPr spcFirstLastPara="1" wrap="square" lIns="91425" tIns="45700" rIns="180000" bIns="45700" anchor="ctr" anchorCtr="0">
            <a:noAutofit/>
          </a:bodyPr>
          <a:lstStyle/>
          <a:p>
            <a:pPr marL="177800" marR="0" lvl="1" indent="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CBC 구현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0217500" y="1646675"/>
            <a:ext cx="1788000" cy="931800"/>
          </a:xfrm>
          <a:prstGeom prst="wedgeRectCallout">
            <a:avLst>
              <a:gd name="adj1" fmla="val 21010"/>
              <a:gd name="adj2" fmla="val 74249"/>
            </a:avLst>
          </a:prstGeom>
          <a:solidFill>
            <a:schemeClr val="lt1">
              <a:alpha val="14900"/>
            </a:schemeClr>
          </a:solidFill>
          <a:ln>
            <a:noFill/>
          </a:ln>
        </p:spPr>
        <p:txBody>
          <a:bodyPr spcFirstLastPara="1" wrap="square" lIns="91425" tIns="45700" rIns="180000" bIns="45700" anchor="ctr" anchorCtr="0">
            <a:noAutofit/>
          </a:bodyPr>
          <a:lstStyle/>
          <a:p>
            <a:pPr marL="1778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합쳐서 실행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8745300" y="2140925"/>
            <a:ext cx="621300" cy="60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875438" y="2892575"/>
            <a:ext cx="1788000" cy="931800"/>
          </a:xfrm>
          <a:prstGeom prst="wedgeRectCallout">
            <a:avLst>
              <a:gd name="adj1" fmla="val 60668"/>
              <a:gd name="adj2" fmla="val -46316"/>
            </a:avLst>
          </a:prstGeom>
          <a:solidFill>
            <a:schemeClr val="lt1">
              <a:alpha val="14900"/>
            </a:schemeClr>
          </a:solidFill>
          <a:ln>
            <a:noFill/>
          </a:ln>
        </p:spPr>
        <p:txBody>
          <a:bodyPr spcFirstLastPara="1" wrap="square" lIns="91425" tIns="45700" rIns="180000" bIns="45700" anchor="ctr" anchorCtr="0">
            <a:noAutofit/>
          </a:bodyPr>
          <a:lstStyle/>
          <a:p>
            <a:pPr marL="1778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RGB 구현</a:t>
            </a:r>
            <a:endParaRPr/>
          </a:p>
        </p:txBody>
      </p:sp>
      <p:sp>
        <p:nvSpPr>
          <p:cNvPr id="25" name="Google Shape;149;gf976ac4030_0_205">
            <a:extLst>
              <a:ext uri="{FF2B5EF4-FFF2-40B4-BE49-F238E27FC236}">
                <a16:creationId xmlns:a16="http://schemas.microsoft.com/office/drawing/2014/main" id="{29120F0E-4BE3-4F2A-9AD2-C9A6AEC694B5}"/>
              </a:ext>
            </a:extLst>
          </p:cNvPr>
          <p:cNvSpPr txBox="1"/>
          <p:nvPr/>
        </p:nvSpPr>
        <p:spPr>
          <a:xfrm>
            <a:off x="429975" y="341550"/>
            <a:ext cx="369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01. TEAM</a:t>
            </a:r>
            <a:r>
              <a:rPr lang="ko-KR" altLang="en-US" sz="2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2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PROJECT</a:t>
            </a:r>
            <a:endParaRPr sz="22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6" name="Google Shape;133;p3">
            <a:extLst>
              <a:ext uri="{FF2B5EF4-FFF2-40B4-BE49-F238E27FC236}">
                <a16:creationId xmlns:a16="http://schemas.microsoft.com/office/drawing/2014/main" id="{BCF5BB8B-0872-4BD9-BDEC-3D0C22410BD3}"/>
              </a:ext>
            </a:extLst>
          </p:cNvPr>
          <p:cNvSpPr/>
          <p:nvPr/>
        </p:nvSpPr>
        <p:spPr>
          <a:xfrm>
            <a:off x="7306102" y="4514498"/>
            <a:ext cx="5605100" cy="19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ko-KR" altLang="en-US" b="1" spc="40" dirty="0">
                <a:solidFill>
                  <a:schemeClr val="bg1"/>
                </a:solidFill>
                <a:latin typeface="+mj-ea"/>
                <a:ea typeface="+mj-ea"/>
                <a:cs typeface="함초롬돋움" panose="020B0604000101010101" pitchFamily="50" charset="-127"/>
              </a:rPr>
              <a:t>역할 분담</a:t>
            </a:r>
            <a:endParaRPr b="1" spc="40" dirty="0">
              <a:solidFill>
                <a:schemeClr val="bg1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pPr lvl="0">
              <a:lnSpc>
                <a:spcPts val="2800"/>
              </a:lnSpc>
            </a:pP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- </a:t>
            </a:r>
            <a:r>
              <a:rPr lang="ko-KR" altLang="en-US" b="1" spc="40" dirty="0" err="1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강혜리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: GUI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틀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, PIPO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알고리즘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발표내용 정리</a:t>
            </a:r>
          </a:p>
          <a:p>
            <a:pPr lvl="0">
              <a:lnSpc>
                <a:spcPts val="2800"/>
              </a:lnSpc>
            </a:pP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-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김태환 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: AES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를 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ECB, CBC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모드로 구현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발표내용 정리</a:t>
            </a:r>
          </a:p>
          <a:p>
            <a:pPr lvl="0">
              <a:lnSpc>
                <a:spcPts val="2800"/>
              </a:lnSpc>
            </a:pP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-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신예은 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: AES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를 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CTR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모드로 구현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발표 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ppt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제작</a:t>
            </a:r>
            <a:r>
              <a:rPr lang="en-US" altLang="ko-KR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ko-KR" altLang="en-US" b="1" spc="40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발표 </a:t>
            </a:r>
          </a:p>
        </p:txBody>
      </p:sp>
      <p:graphicFrame>
        <p:nvGraphicFramePr>
          <p:cNvPr id="28" name="Google Shape;129;p3">
            <a:extLst>
              <a:ext uri="{FF2B5EF4-FFF2-40B4-BE49-F238E27FC236}">
                <a16:creationId xmlns:a16="http://schemas.microsoft.com/office/drawing/2014/main" id="{4517D0B3-3F39-4AA2-9F4D-D873D7FDB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657993"/>
              </p:ext>
            </p:extLst>
          </p:nvPr>
        </p:nvGraphicFramePr>
        <p:xfrm>
          <a:off x="4681825" y="2236149"/>
          <a:ext cx="7442100" cy="342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A267761-FA02-4261-8335-8D2B2D63A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94" y="3410500"/>
            <a:ext cx="4080356" cy="2848550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6777A28A-0E1E-4761-95E8-FB3BC518A7BC}"/>
              </a:ext>
            </a:extLst>
          </p:cNvPr>
          <p:cNvSpPr/>
          <p:nvPr/>
        </p:nvSpPr>
        <p:spPr>
          <a:xfrm>
            <a:off x="1722973" y="4040537"/>
            <a:ext cx="1086901" cy="931513"/>
          </a:xfrm>
          <a:prstGeom prst="frame">
            <a:avLst>
              <a:gd name="adj1" fmla="val 1790"/>
            </a:avLst>
          </a:prstGeom>
          <a:solidFill>
            <a:srgbClr val="DA525F"/>
          </a:solidFill>
          <a:ln w="0">
            <a:solidFill>
              <a:srgbClr val="DA5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616F3A-88E3-4143-B1B3-6762D644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8" y="2109433"/>
            <a:ext cx="4829102" cy="3237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E878E1-DDBA-4524-8DFB-F46059AA3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929"/>
            <a:ext cx="5224189" cy="364532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651459-F0E5-4627-9F3B-5A6784DD4DB7}"/>
              </a:ext>
            </a:extLst>
          </p:cNvPr>
          <p:cNvCxnSpPr>
            <a:cxnSpLocks/>
          </p:cNvCxnSpPr>
          <p:nvPr/>
        </p:nvCxnSpPr>
        <p:spPr>
          <a:xfrm flipH="1">
            <a:off x="5538697" y="3616036"/>
            <a:ext cx="1031068" cy="83669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C32ABD-25A1-4327-8EFD-B50A14B2415A}"/>
              </a:ext>
            </a:extLst>
          </p:cNvPr>
          <p:cNvCxnSpPr>
            <a:cxnSpLocks/>
          </p:cNvCxnSpPr>
          <p:nvPr/>
        </p:nvCxnSpPr>
        <p:spPr>
          <a:xfrm flipH="1">
            <a:off x="5665304" y="4590124"/>
            <a:ext cx="904461" cy="71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49;gf976ac4030_0_205">
            <a:extLst>
              <a:ext uri="{FF2B5EF4-FFF2-40B4-BE49-F238E27FC236}">
                <a16:creationId xmlns:a16="http://schemas.microsoft.com/office/drawing/2014/main" id="{9BF03B76-D079-437B-AF39-DEA22A9CBCF9}"/>
              </a:ext>
            </a:extLst>
          </p:cNvPr>
          <p:cNvSpPr txBox="1"/>
          <p:nvPr/>
        </p:nvSpPr>
        <p:spPr>
          <a:xfrm>
            <a:off x="4031452" y="4522732"/>
            <a:ext cx="173429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‘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프레임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’ (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테두리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C7C354-ABB9-436A-A043-A8B8D9530451}"/>
              </a:ext>
            </a:extLst>
          </p:cNvPr>
          <p:cNvCxnSpPr>
            <a:cxnSpLocks/>
          </p:cNvCxnSpPr>
          <p:nvPr/>
        </p:nvCxnSpPr>
        <p:spPr>
          <a:xfrm flipV="1">
            <a:off x="6666557" y="1232453"/>
            <a:ext cx="579069" cy="88458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FF7E8D-4BE3-4094-A791-EC274A70C77D}"/>
              </a:ext>
            </a:extLst>
          </p:cNvPr>
          <p:cNvCxnSpPr>
            <a:cxnSpLocks/>
          </p:cNvCxnSpPr>
          <p:nvPr/>
        </p:nvCxnSpPr>
        <p:spPr>
          <a:xfrm flipV="1">
            <a:off x="7176052" y="1341783"/>
            <a:ext cx="387626" cy="24649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49;gf976ac4030_0_205">
            <a:extLst>
              <a:ext uri="{FF2B5EF4-FFF2-40B4-BE49-F238E27FC236}">
                <a16:creationId xmlns:a16="http://schemas.microsoft.com/office/drawing/2014/main" id="{245958D8-C638-4392-B9F9-8C622FCEEBF0}"/>
              </a:ext>
            </a:extLst>
          </p:cNvPr>
          <p:cNvSpPr txBox="1"/>
          <p:nvPr/>
        </p:nvSpPr>
        <p:spPr>
          <a:xfrm>
            <a:off x="6858894" y="800700"/>
            <a:ext cx="36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‘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라벨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’ (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글자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사진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53C931-3046-4E27-AB5A-90AE757305F6}"/>
              </a:ext>
            </a:extLst>
          </p:cNvPr>
          <p:cNvCxnSpPr>
            <a:cxnSpLocks/>
          </p:cNvCxnSpPr>
          <p:nvPr/>
        </p:nvCxnSpPr>
        <p:spPr>
          <a:xfrm flipH="1">
            <a:off x="10108096" y="4539999"/>
            <a:ext cx="557305" cy="10557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49;gf976ac4030_0_205">
            <a:extLst>
              <a:ext uri="{FF2B5EF4-FFF2-40B4-BE49-F238E27FC236}">
                <a16:creationId xmlns:a16="http://schemas.microsoft.com/office/drawing/2014/main" id="{C32A8B9E-A6B5-4AEB-B148-ADBF27F99F7C}"/>
              </a:ext>
            </a:extLst>
          </p:cNvPr>
          <p:cNvSpPr txBox="1"/>
          <p:nvPr/>
        </p:nvSpPr>
        <p:spPr>
          <a:xfrm>
            <a:off x="8816201" y="5601299"/>
            <a:ext cx="36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‘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버튼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’ (</a:t>
            </a:r>
            <a:r>
              <a:rPr lang="ko-KR" altLang="en-US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클릭으로 동작</a:t>
            </a:r>
            <a:r>
              <a:rPr lang="en-US" altLang="ko-KR" sz="1600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endParaRPr sz="1600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EB04FF-4F29-44D4-8950-529AD3BD84E5}"/>
              </a:ext>
            </a:extLst>
          </p:cNvPr>
          <p:cNvSpPr/>
          <p:nvPr/>
        </p:nvSpPr>
        <p:spPr>
          <a:xfrm>
            <a:off x="494247" y="262319"/>
            <a:ext cx="7389697" cy="2048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ts val="26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GUI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spc="4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graphic user interface</a:t>
            </a:r>
            <a:endParaRPr lang="ko-KR" altLang="en-US" sz="1600" spc="4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>
              <a:lnSpc>
                <a:spcPts val="2600"/>
              </a:lnSpc>
            </a:pP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그래픽을 통하여 사용자와 컴퓨터가 상호작용할 수 있는 환경</a:t>
            </a:r>
          </a:p>
          <a:p>
            <a:pPr marL="425450" lvl="0" indent="-285750">
              <a:lnSpc>
                <a:spcPts val="26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ko-KR" sz="1600" b="1" spc="40" dirty="0" err="1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Tkinter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spc="4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tk</a:t>
            </a:r>
            <a:r>
              <a:rPr lang="en-US" altLang="ko-KR" sz="1600" spc="4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interface</a:t>
            </a:r>
          </a:p>
          <a:p>
            <a:pPr marL="139700" lvl="0">
              <a:lnSpc>
                <a:spcPts val="2600"/>
              </a:lnSpc>
              <a:buClr>
                <a:schemeClr val="lt1"/>
              </a:buClr>
              <a:buSzPts val="1400"/>
            </a:pPr>
            <a:r>
              <a:rPr lang="ko-KR" altLang="en-US" sz="1600" b="1" spc="40" dirty="0" err="1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파이썬에서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제공하는 </a:t>
            </a:r>
            <a:r>
              <a:rPr lang="en-US" altLang="ko-KR" sz="1600" b="1" spc="40" dirty="0" err="1">
                <a:solidFill>
                  <a:schemeClr val="bg1"/>
                </a:solidFill>
                <a:latin typeface="+mj-ea"/>
                <a:ea typeface="+mj-ea"/>
              </a:rPr>
              <a:t>gui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개발할 수 있는 모듈 중 하나 </a:t>
            </a:r>
            <a:endParaRPr lang="en-US" altLang="ko-KR" sz="1600" b="1" spc="4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39700" lvl="0">
              <a:lnSpc>
                <a:spcPts val="2600"/>
              </a:lnSpc>
              <a:buClr>
                <a:schemeClr val="lt1"/>
              </a:buClr>
              <a:buSzPts val="1400"/>
            </a:pP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비교적 배우기 쉽고 사용이 간편</a:t>
            </a:r>
          </a:p>
          <a:p>
            <a:pPr lvl="0">
              <a:lnSpc>
                <a:spcPct val="115000"/>
              </a:lnSpc>
            </a:pPr>
            <a:endParaRPr lang="ko-KR" altLang="en-US" dirty="0">
              <a:solidFill>
                <a:schemeClr val="lt1"/>
              </a:solidFill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49;gf976ac4030_0_205">
            <a:extLst>
              <a:ext uri="{FF2B5EF4-FFF2-40B4-BE49-F238E27FC236}">
                <a16:creationId xmlns:a16="http://schemas.microsoft.com/office/drawing/2014/main" id="{5B16EB9E-38E7-440C-94FD-9E17934CCE35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02.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  <a:sym typeface="Malgun Gothic"/>
              </a:rPr>
              <a:t>GUI WINDOW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067CEBF4-64D7-4FB1-852D-D52DE2819940}"/>
              </a:ext>
            </a:extLst>
          </p:cNvPr>
          <p:cNvSpPr/>
          <p:nvPr/>
        </p:nvSpPr>
        <p:spPr>
          <a:xfrm rot="5400000">
            <a:off x="2107231" y="1564710"/>
            <a:ext cx="609601" cy="3554126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8AA28C2-384D-427F-9903-C22624304DEA}"/>
              </a:ext>
            </a:extLst>
          </p:cNvPr>
          <p:cNvSpPr/>
          <p:nvPr/>
        </p:nvSpPr>
        <p:spPr>
          <a:xfrm>
            <a:off x="2122500" y="2637220"/>
            <a:ext cx="7389697" cy="38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ts val="2600"/>
              </a:lnSpc>
              <a:buClr>
                <a:schemeClr val="lt1"/>
              </a:buClr>
              <a:buSzPts val="1400"/>
            </a:pPr>
            <a:r>
              <a:rPr lang="en-US" altLang="ko-KR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tkinter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모듈과 </a:t>
            </a: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서브모듈</a:t>
            </a:r>
            <a:endParaRPr lang="ko-KR" altLang="en-US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458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15E835-D292-4487-AB99-BC595137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2" y="1108363"/>
            <a:ext cx="7304028" cy="4641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FE177-DD6A-47F6-BFBD-DE4A9A0D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66" y="2092036"/>
            <a:ext cx="2838450" cy="2895600"/>
          </a:xfrm>
          <a:prstGeom prst="rect">
            <a:avLst/>
          </a:prstGeom>
        </p:spPr>
      </p:pic>
      <p:sp>
        <p:nvSpPr>
          <p:cNvPr id="6" name="Google Shape;149;gf976ac4030_0_205">
            <a:extLst>
              <a:ext uri="{FF2B5EF4-FFF2-40B4-BE49-F238E27FC236}">
                <a16:creationId xmlns:a16="http://schemas.microsoft.com/office/drawing/2014/main" id="{75E0C284-3CC0-4FC5-9A26-091B67E9FD4D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02.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GUI WINDOW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C3A4040-1DC6-48CB-A7E8-93A4F1F0D2B1}"/>
              </a:ext>
            </a:extLst>
          </p:cNvPr>
          <p:cNvSpPr/>
          <p:nvPr/>
        </p:nvSpPr>
        <p:spPr>
          <a:xfrm rot="5400000">
            <a:off x="3754364" y="-1801019"/>
            <a:ext cx="482081" cy="7304029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6DFAFB1-4308-48E9-81CA-E674AA3C34D8}"/>
              </a:ext>
            </a:extLst>
          </p:cNvPr>
          <p:cNvSpPr/>
          <p:nvPr/>
        </p:nvSpPr>
        <p:spPr>
          <a:xfrm rot="5400000">
            <a:off x="3754364" y="-408636"/>
            <a:ext cx="482081" cy="7304029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E8E46BE-6B4B-4829-8A81-D4E4451318D2}"/>
              </a:ext>
            </a:extLst>
          </p:cNvPr>
          <p:cNvSpPr/>
          <p:nvPr/>
        </p:nvSpPr>
        <p:spPr>
          <a:xfrm rot="5400000">
            <a:off x="3654624" y="1255252"/>
            <a:ext cx="681557" cy="7304029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Google Shape;149;gf976ac4030_0_205">
            <a:extLst>
              <a:ext uri="{FF2B5EF4-FFF2-40B4-BE49-F238E27FC236}">
                <a16:creationId xmlns:a16="http://schemas.microsoft.com/office/drawing/2014/main" id="{C85BAB1D-8B9C-432D-95D3-34D89062B69D}"/>
              </a:ext>
            </a:extLst>
          </p:cNvPr>
          <p:cNvSpPr txBox="1"/>
          <p:nvPr/>
        </p:nvSpPr>
        <p:spPr>
          <a:xfrm>
            <a:off x="1966563" y="2079117"/>
            <a:ext cx="3698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</a:t>
            </a:r>
            <a:r>
              <a:rPr lang="en-US" altLang="ko-KR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/</a:t>
            </a:r>
            <a:r>
              <a:rPr lang="ko-KR" altLang="en-US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복호화를 선택하는 라디오버튼</a:t>
            </a:r>
            <a:endParaRPr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0" name="Google Shape;149;gf976ac4030_0_205">
            <a:extLst>
              <a:ext uri="{FF2B5EF4-FFF2-40B4-BE49-F238E27FC236}">
                <a16:creationId xmlns:a16="http://schemas.microsoft.com/office/drawing/2014/main" id="{4EE8C34D-737E-49E4-ADB7-705459EE08CF}"/>
              </a:ext>
            </a:extLst>
          </p:cNvPr>
          <p:cNvSpPr txBox="1"/>
          <p:nvPr/>
        </p:nvSpPr>
        <p:spPr>
          <a:xfrm>
            <a:off x="1280763" y="3490297"/>
            <a:ext cx="3698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AES/PIPO</a:t>
            </a:r>
            <a:r>
              <a:rPr lang="ko-KR" altLang="en-US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를 선택하는 라디오버튼</a:t>
            </a:r>
            <a:endParaRPr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1" name="Google Shape;149;gf976ac4030_0_205">
            <a:extLst>
              <a:ext uri="{FF2B5EF4-FFF2-40B4-BE49-F238E27FC236}">
                <a16:creationId xmlns:a16="http://schemas.microsoft.com/office/drawing/2014/main" id="{0A79CB14-8C04-4BC1-9153-3D95BC257F66}"/>
              </a:ext>
            </a:extLst>
          </p:cNvPr>
          <p:cNvSpPr txBox="1"/>
          <p:nvPr/>
        </p:nvSpPr>
        <p:spPr>
          <a:xfrm>
            <a:off x="1230004" y="5313927"/>
            <a:ext cx="3698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ECB/CBC/CTR</a:t>
            </a:r>
            <a:r>
              <a:rPr lang="ko-KR" altLang="en-US" sz="1200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을 선택하는 라디오버튼</a:t>
            </a:r>
            <a:endParaRPr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FED9FECD-A23D-44FD-A76A-5B047BDC6D29}"/>
              </a:ext>
            </a:extLst>
          </p:cNvPr>
          <p:cNvSpPr/>
          <p:nvPr/>
        </p:nvSpPr>
        <p:spPr>
          <a:xfrm rot="5400000">
            <a:off x="2381828" y="1560932"/>
            <a:ext cx="311664" cy="7247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E8652E55-CF30-444F-9D55-B0B09C94C4B5}"/>
              </a:ext>
            </a:extLst>
          </p:cNvPr>
          <p:cNvSpPr/>
          <p:nvPr/>
        </p:nvSpPr>
        <p:spPr>
          <a:xfrm rot="5400000">
            <a:off x="2467553" y="2960988"/>
            <a:ext cx="311664" cy="7247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E4FD533D-6005-432B-AB96-F912CF4499CC}"/>
              </a:ext>
            </a:extLst>
          </p:cNvPr>
          <p:cNvSpPr/>
          <p:nvPr/>
        </p:nvSpPr>
        <p:spPr>
          <a:xfrm rot="5400000">
            <a:off x="2222295" y="4649136"/>
            <a:ext cx="504590" cy="7247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02BCBA76-C1B9-47A8-8294-B5F8ED352F98}"/>
              </a:ext>
            </a:extLst>
          </p:cNvPr>
          <p:cNvSpPr/>
          <p:nvPr/>
        </p:nvSpPr>
        <p:spPr>
          <a:xfrm rot="5400000">
            <a:off x="591681" y="1345921"/>
            <a:ext cx="228124" cy="7247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9F01683B-0C1B-48F3-8D79-1FAB2EB32C83}"/>
              </a:ext>
            </a:extLst>
          </p:cNvPr>
          <p:cNvSpPr/>
          <p:nvPr/>
        </p:nvSpPr>
        <p:spPr>
          <a:xfrm rot="5400000">
            <a:off x="591681" y="2753497"/>
            <a:ext cx="228124" cy="7247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FAAF4EFB-3297-482E-BAB9-0AA9659FB0A2}"/>
              </a:ext>
            </a:extLst>
          </p:cNvPr>
          <p:cNvSpPr/>
          <p:nvPr/>
        </p:nvSpPr>
        <p:spPr>
          <a:xfrm rot="5400000">
            <a:off x="591681" y="4302454"/>
            <a:ext cx="228124" cy="724710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05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01368D-217D-4E54-A32C-4AA71CA4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24" y="801403"/>
            <a:ext cx="3314848" cy="2016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D475CA-95A9-4E87-9ADE-2100BBC17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92"/>
          <a:stretch/>
        </p:blipFill>
        <p:spPr>
          <a:xfrm>
            <a:off x="206058" y="123412"/>
            <a:ext cx="6611152" cy="3787010"/>
          </a:xfrm>
          <a:prstGeom prst="rect">
            <a:avLst/>
          </a:prstGeom>
        </p:spPr>
      </p:pic>
      <p:sp>
        <p:nvSpPr>
          <p:cNvPr id="8" name="Google Shape;149;gf976ac4030_0_205">
            <a:extLst>
              <a:ext uri="{FF2B5EF4-FFF2-40B4-BE49-F238E27FC236}">
                <a16:creationId xmlns:a16="http://schemas.microsoft.com/office/drawing/2014/main" id="{D5CCF7E5-4F9F-4891-8364-5D8DD66AD939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02.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GUI WINDOW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F209003-AA49-4D52-9686-79F0F3D00450}"/>
              </a:ext>
            </a:extLst>
          </p:cNvPr>
          <p:cNvSpPr/>
          <p:nvPr/>
        </p:nvSpPr>
        <p:spPr>
          <a:xfrm rot="5400000">
            <a:off x="3523527" y="-1941130"/>
            <a:ext cx="374343" cy="6213024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1D02F8-B04F-4DDB-8DBB-33B1A02F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8" y="3953746"/>
            <a:ext cx="7093054" cy="1872506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7E8F79DE-2B51-438A-82F6-9374066F5365}"/>
              </a:ext>
            </a:extLst>
          </p:cNvPr>
          <p:cNvSpPr/>
          <p:nvPr/>
        </p:nvSpPr>
        <p:spPr>
          <a:xfrm rot="5400000">
            <a:off x="2700959" y="1007861"/>
            <a:ext cx="374343" cy="4567888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Google Shape;149;gf976ac4030_0_205">
            <a:extLst>
              <a:ext uri="{FF2B5EF4-FFF2-40B4-BE49-F238E27FC236}">
                <a16:creationId xmlns:a16="http://schemas.microsoft.com/office/drawing/2014/main" id="{3175EFEB-6BED-4097-AE5D-26D6DA3B930B}"/>
              </a:ext>
            </a:extLst>
          </p:cNvPr>
          <p:cNvSpPr txBox="1"/>
          <p:nvPr/>
        </p:nvSpPr>
        <p:spPr>
          <a:xfrm>
            <a:off x="1734508" y="1525453"/>
            <a:ext cx="3698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파일대화상자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파일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폴더를 선택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A154F55-B7D7-4ACC-9EA5-A4036DA6F63D}"/>
              </a:ext>
            </a:extLst>
          </p:cNvPr>
          <p:cNvSpPr/>
          <p:nvPr/>
        </p:nvSpPr>
        <p:spPr>
          <a:xfrm rot="5400000">
            <a:off x="2622066" y="1755295"/>
            <a:ext cx="197705" cy="5111862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6C1A2D79-0089-41F7-A192-6F923A5D74B5}"/>
              </a:ext>
            </a:extLst>
          </p:cNvPr>
          <p:cNvSpPr/>
          <p:nvPr/>
        </p:nvSpPr>
        <p:spPr>
          <a:xfrm rot="5400000">
            <a:off x="2635158" y="2773978"/>
            <a:ext cx="197705" cy="5111862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Google Shape;149;gf976ac4030_0_205">
            <a:extLst>
              <a:ext uri="{FF2B5EF4-FFF2-40B4-BE49-F238E27FC236}">
                <a16:creationId xmlns:a16="http://schemas.microsoft.com/office/drawing/2014/main" id="{8F50348F-FEE4-4175-8109-FEC7CAB5ABDF}"/>
              </a:ext>
            </a:extLst>
          </p:cNvPr>
          <p:cNvSpPr txBox="1"/>
          <p:nvPr/>
        </p:nvSpPr>
        <p:spPr>
          <a:xfrm>
            <a:off x="1314450" y="4591146"/>
            <a:ext cx="3698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버튼 클래스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버튼을 생성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B8F0ED-7E5C-445D-B0FD-89991F643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330" y="3541342"/>
            <a:ext cx="1934173" cy="13297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5D4A71E-C228-42DA-B900-AAC066B749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739"/>
          <a:stretch/>
        </p:blipFill>
        <p:spPr>
          <a:xfrm>
            <a:off x="9473271" y="4846500"/>
            <a:ext cx="2162676" cy="1684213"/>
          </a:xfrm>
          <a:prstGeom prst="rect">
            <a:avLst/>
          </a:prstGeom>
        </p:spPr>
      </p:pic>
      <p:sp>
        <p:nvSpPr>
          <p:cNvPr id="30" name="Google Shape;149;gf976ac4030_0_205">
            <a:extLst>
              <a:ext uri="{FF2B5EF4-FFF2-40B4-BE49-F238E27FC236}">
                <a16:creationId xmlns:a16="http://schemas.microsoft.com/office/drawing/2014/main" id="{82C71F28-AFC7-4CC5-81CA-D1284D7F90BB}"/>
              </a:ext>
            </a:extLst>
          </p:cNvPr>
          <p:cNvSpPr txBox="1"/>
          <p:nvPr/>
        </p:nvSpPr>
        <p:spPr>
          <a:xfrm>
            <a:off x="4757592" y="1654505"/>
            <a:ext cx="3698400" cy="140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빨간 박스 </a:t>
            </a:r>
            <a:endParaRPr lang="en-US" altLang="ko-KR" b="1" spc="40" dirty="0">
              <a:solidFill>
                <a:srgbClr val="E35842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파일명과 폴더명을 </a:t>
            </a:r>
            <a:r>
              <a:rPr lang="ko-KR" altLang="en-US" b="1" spc="40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띄워줌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pc="4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선택한 이미지파일을 </a:t>
            </a:r>
            <a:r>
              <a:rPr lang="ko-KR" altLang="en-US" b="1" spc="40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띄워줌</a:t>
            </a:r>
            <a:endParaRPr lang="en-US" altLang="ko-KR" b="1" spc="40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929EC11B-9203-4A71-BBDD-E5EB7DAC3FBD}"/>
              </a:ext>
            </a:extLst>
          </p:cNvPr>
          <p:cNvSpPr/>
          <p:nvPr/>
        </p:nvSpPr>
        <p:spPr>
          <a:xfrm rot="5400000">
            <a:off x="8406994" y="1098437"/>
            <a:ext cx="204147" cy="2363237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7338EDDB-06DB-4113-926E-9563441A4919}"/>
              </a:ext>
            </a:extLst>
          </p:cNvPr>
          <p:cNvSpPr/>
          <p:nvPr/>
        </p:nvSpPr>
        <p:spPr>
          <a:xfrm rot="5400000">
            <a:off x="1363764" y="1437776"/>
            <a:ext cx="238349" cy="1853771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397019F-609C-4ED0-B36D-3A8313DCD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325" y="4854069"/>
            <a:ext cx="1914185" cy="168421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6D18070-B83F-4DC4-A281-AD3C7D4FFE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7503" y="3541343"/>
            <a:ext cx="2158444" cy="130515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0D97E8C-2CA5-4C01-A152-1BFB009C4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5186" y="452181"/>
            <a:ext cx="1320761" cy="2602677"/>
          </a:xfrm>
          <a:prstGeom prst="rect">
            <a:avLst/>
          </a:prstGeom>
        </p:spPr>
      </p:pic>
      <p:sp>
        <p:nvSpPr>
          <p:cNvPr id="39" name="Google Shape;149;gf976ac4030_0_205">
            <a:extLst>
              <a:ext uri="{FF2B5EF4-FFF2-40B4-BE49-F238E27FC236}">
                <a16:creationId xmlns:a16="http://schemas.microsoft.com/office/drawing/2014/main" id="{C30DBE04-E8A4-47C3-BFDB-C519D6F303C4}"/>
              </a:ext>
            </a:extLst>
          </p:cNvPr>
          <p:cNvSpPr txBox="1"/>
          <p:nvPr/>
        </p:nvSpPr>
        <p:spPr>
          <a:xfrm>
            <a:off x="6459842" y="444613"/>
            <a:ext cx="4722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자신이 선택한 것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이름과 사진으로 확인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O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2DFFF31D-0FA5-40BE-AD22-1284AE4342A1}"/>
              </a:ext>
            </a:extLst>
          </p:cNvPr>
          <p:cNvSpPr/>
          <p:nvPr/>
        </p:nvSpPr>
        <p:spPr>
          <a:xfrm rot="10800000">
            <a:off x="10309469" y="437042"/>
            <a:ext cx="1332189" cy="2625383"/>
          </a:xfrm>
          <a:prstGeom prst="frame">
            <a:avLst>
              <a:gd name="adj1" fmla="val 2098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0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gf976ac4030_0_205">
            <a:extLst>
              <a:ext uri="{FF2B5EF4-FFF2-40B4-BE49-F238E27FC236}">
                <a16:creationId xmlns:a16="http://schemas.microsoft.com/office/drawing/2014/main" id="{7A391CF0-18E5-40D9-9B94-03455D63F873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02.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GUI WINDOW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6091C-F2A4-453F-98CD-9B2DC078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11" y="4038818"/>
            <a:ext cx="2550477" cy="25152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CDD6DF-69A7-46A2-B5A9-1C2A121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236547"/>
            <a:ext cx="8829675" cy="504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7849B-57B8-48AD-8798-186A09D6A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47" y="4181605"/>
            <a:ext cx="3520489" cy="2404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E26928-75A8-474C-BDD9-B5CE2C8D7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52437"/>
            <a:ext cx="8220075" cy="1609725"/>
          </a:xfrm>
          <a:prstGeom prst="rect">
            <a:avLst/>
          </a:prstGeom>
        </p:spPr>
      </p:pic>
      <p:sp>
        <p:nvSpPr>
          <p:cNvPr id="9" name="Google Shape;149;gf976ac4030_0_205">
            <a:extLst>
              <a:ext uri="{FF2B5EF4-FFF2-40B4-BE49-F238E27FC236}">
                <a16:creationId xmlns:a16="http://schemas.microsoft.com/office/drawing/2014/main" id="{1A08DA8A-2AA3-4E30-BD89-88427F30FE24}"/>
              </a:ext>
            </a:extLst>
          </p:cNvPr>
          <p:cNvSpPr txBox="1"/>
          <p:nvPr/>
        </p:nvSpPr>
        <p:spPr>
          <a:xfrm>
            <a:off x="8355317" y="393430"/>
            <a:ext cx="4722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시작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누르면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암호화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/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복호화가 진행됨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" name="Google Shape;149;gf976ac4030_0_205">
            <a:extLst>
              <a:ext uri="{FF2B5EF4-FFF2-40B4-BE49-F238E27FC236}">
                <a16:creationId xmlns:a16="http://schemas.microsoft.com/office/drawing/2014/main" id="{0AABA6A4-F8DF-4C79-8050-0EBD60144FE5}"/>
              </a:ext>
            </a:extLst>
          </p:cNvPr>
          <p:cNvSpPr txBox="1"/>
          <p:nvPr/>
        </p:nvSpPr>
        <p:spPr>
          <a:xfrm>
            <a:off x="5673083" y="917038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현재 상태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끝나면 완료로 바뀜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" name="Google Shape;149;gf976ac4030_0_205">
            <a:extLst>
              <a:ext uri="{FF2B5EF4-FFF2-40B4-BE49-F238E27FC236}">
                <a16:creationId xmlns:a16="http://schemas.microsoft.com/office/drawing/2014/main" id="{E706B3E2-28DA-44C0-BE71-E4BC06EEE965}"/>
              </a:ext>
            </a:extLst>
          </p:cNvPr>
          <p:cNvSpPr txBox="1"/>
          <p:nvPr/>
        </p:nvSpPr>
        <p:spPr>
          <a:xfrm>
            <a:off x="2449817" y="1721090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열어보기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끝나고 폴더를 열어볼 수 있음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2" name="Google Shape;149;gf976ac4030_0_205">
            <a:extLst>
              <a:ext uri="{FF2B5EF4-FFF2-40B4-BE49-F238E27FC236}">
                <a16:creationId xmlns:a16="http://schemas.microsoft.com/office/drawing/2014/main" id="{98636DFF-EBFD-4CF0-852F-1C62FD75BFD2}"/>
              </a:ext>
            </a:extLst>
          </p:cNvPr>
          <p:cNvSpPr txBox="1"/>
          <p:nvPr/>
        </p:nvSpPr>
        <p:spPr>
          <a:xfrm>
            <a:off x="2870194" y="2458828"/>
            <a:ext cx="4722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초기화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누르면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완전히 처음 상태로 </a:t>
            </a: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돌아감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9DC73F-5EF1-4623-BB4A-B9A116DDD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236" y="4148806"/>
            <a:ext cx="2198641" cy="3790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86813D-7F49-449E-9438-4FF7204BD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0109" y="4747781"/>
            <a:ext cx="2270768" cy="1544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961401-CF02-49B4-8003-10EEA0F66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2236" y="1317116"/>
            <a:ext cx="2241949" cy="26871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251EDF-DAC0-4811-8C79-BB4676E31B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629"/>
          <a:stretch/>
        </p:blipFill>
        <p:spPr>
          <a:xfrm>
            <a:off x="295275" y="2977870"/>
            <a:ext cx="3520488" cy="9350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E915D2-204D-446C-AD4C-AFE26FB2E0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3198" y="2865018"/>
            <a:ext cx="2762250" cy="1039478"/>
          </a:xfrm>
          <a:prstGeom prst="rect">
            <a:avLst/>
          </a:prstGeom>
        </p:spPr>
      </p:pic>
      <p:sp>
        <p:nvSpPr>
          <p:cNvPr id="20" name="Google Shape;149;gf976ac4030_0_205">
            <a:extLst>
              <a:ext uri="{FF2B5EF4-FFF2-40B4-BE49-F238E27FC236}">
                <a16:creationId xmlns:a16="http://schemas.microsoft.com/office/drawing/2014/main" id="{9BE7D08A-4653-4470-A62B-2C54D7D3A05A}"/>
              </a:ext>
            </a:extLst>
          </p:cNvPr>
          <p:cNvSpPr txBox="1"/>
          <p:nvPr/>
        </p:nvSpPr>
        <p:spPr>
          <a:xfrm>
            <a:off x="2849781" y="4041644"/>
            <a:ext cx="4722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초기화 과정의 구현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D00A3D-5C71-4731-9F42-CFF4189F67EB}"/>
              </a:ext>
            </a:extLst>
          </p:cNvPr>
          <p:cNvCxnSpPr>
            <a:cxnSpLocks/>
          </p:cNvCxnSpPr>
          <p:nvPr/>
        </p:nvCxnSpPr>
        <p:spPr>
          <a:xfrm>
            <a:off x="1323975" y="3152775"/>
            <a:ext cx="752475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DA4C46-1032-4B36-A406-CB91415B6A79}"/>
              </a:ext>
            </a:extLst>
          </p:cNvPr>
          <p:cNvCxnSpPr>
            <a:cxnSpLocks/>
          </p:cNvCxnSpPr>
          <p:nvPr/>
        </p:nvCxnSpPr>
        <p:spPr>
          <a:xfrm>
            <a:off x="304800" y="3429000"/>
            <a:ext cx="2324100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5E71F8-CEED-4F3F-B9D9-F747672B2B05}"/>
              </a:ext>
            </a:extLst>
          </p:cNvPr>
          <p:cNvCxnSpPr>
            <a:cxnSpLocks/>
          </p:cNvCxnSpPr>
          <p:nvPr/>
        </p:nvCxnSpPr>
        <p:spPr>
          <a:xfrm>
            <a:off x="4229100" y="3875921"/>
            <a:ext cx="2324100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49;gf976ac4030_0_205">
            <a:extLst>
              <a:ext uri="{FF2B5EF4-FFF2-40B4-BE49-F238E27FC236}">
                <a16:creationId xmlns:a16="http://schemas.microsoft.com/office/drawing/2014/main" id="{C634FD8A-CA1C-4300-BC8F-636F4E4E1159}"/>
              </a:ext>
            </a:extLst>
          </p:cNvPr>
          <p:cNvSpPr txBox="1"/>
          <p:nvPr/>
        </p:nvSpPr>
        <p:spPr>
          <a:xfrm>
            <a:off x="2365369" y="3328006"/>
            <a:ext cx="4722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까만 화면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암복호화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된 결과물</a:t>
            </a:r>
            <a:endParaRPr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5B7A94-753B-4A64-BFB7-1D28D0493856}"/>
              </a:ext>
            </a:extLst>
          </p:cNvPr>
          <p:cNvCxnSpPr>
            <a:cxnSpLocks/>
          </p:cNvCxnSpPr>
          <p:nvPr/>
        </p:nvCxnSpPr>
        <p:spPr>
          <a:xfrm>
            <a:off x="1697342" y="4357394"/>
            <a:ext cx="1083958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액자 29">
            <a:extLst>
              <a:ext uri="{FF2B5EF4-FFF2-40B4-BE49-F238E27FC236}">
                <a16:creationId xmlns:a16="http://schemas.microsoft.com/office/drawing/2014/main" id="{FF914F0C-8AC9-4E9A-85F7-44FB589ECB5B}"/>
              </a:ext>
            </a:extLst>
          </p:cNvPr>
          <p:cNvSpPr/>
          <p:nvPr/>
        </p:nvSpPr>
        <p:spPr>
          <a:xfrm rot="5400000">
            <a:off x="6623983" y="4966634"/>
            <a:ext cx="577901" cy="1147431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263A2231-24C7-4C51-8DEE-2538FC31451E}"/>
              </a:ext>
            </a:extLst>
          </p:cNvPr>
          <p:cNvSpPr/>
          <p:nvPr/>
        </p:nvSpPr>
        <p:spPr>
          <a:xfrm rot="5400000">
            <a:off x="5484483" y="4966634"/>
            <a:ext cx="577901" cy="1147431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2B3A2572-5D22-408C-97AE-A81844AC2E77}"/>
              </a:ext>
            </a:extLst>
          </p:cNvPr>
          <p:cNvSpPr/>
          <p:nvPr/>
        </p:nvSpPr>
        <p:spPr>
          <a:xfrm rot="5400000">
            <a:off x="6018104" y="4400833"/>
            <a:ext cx="577901" cy="1147431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32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gf976ac4030_0_205">
            <a:extLst>
              <a:ext uri="{FF2B5EF4-FFF2-40B4-BE49-F238E27FC236}">
                <a16:creationId xmlns:a16="http://schemas.microsoft.com/office/drawing/2014/main" id="{7A391CF0-18E5-40D9-9B94-03455D63F873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02.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GUI WINDOW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8A497-2611-4683-A736-5D39A217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948" y="142665"/>
            <a:ext cx="2438400" cy="11745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7180F5-71D7-494F-A90A-E8103A439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6"/>
          <a:stretch/>
        </p:blipFill>
        <p:spPr>
          <a:xfrm>
            <a:off x="704851" y="833437"/>
            <a:ext cx="7296150" cy="719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3E5E0D-0935-43BD-8565-93B0E0D580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846"/>
          <a:stretch/>
        </p:blipFill>
        <p:spPr>
          <a:xfrm>
            <a:off x="803163" y="442912"/>
            <a:ext cx="4417528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B14E2E-C525-490D-BFF6-954D84AB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6" y="1643061"/>
            <a:ext cx="7153275" cy="704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7F4D93-0970-4BEA-98F5-81ED21D0BB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84"/>
          <a:stretch/>
        </p:blipFill>
        <p:spPr>
          <a:xfrm>
            <a:off x="8260948" y="826357"/>
            <a:ext cx="2549935" cy="117854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584E8-99E7-40D8-AAD4-3D9B0ED1B372}"/>
              </a:ext>
            </a:extLst>
          </p:cNvPr>
          <p:cNvCxnSpPr>
            <a:cxnSpLocks/>
          </p:cNvCxnSpPr>
          <p:nvPr/>
        </p:nvCxnSpPr>
        <p:spPr>
          <a:xfrm>
            <a:off x="1933574" y="1171575"/>
            <a:ext cx="1643063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A6C170-9418-450C-B669-5E03A6FFD9D0}"/>
              </a:ext>
            </a:extLst>
          </p:cNvPr>
          <p:cNvCxnSpPr>
            <a:cxnSpLocks/>
          </p:cNvCxnSpPr>
          <p:nvPr/>
        </p:nvCxnSpPr>
        <p:spPr>
          <a:xfrm>
            <a:off x="1800225" y="1981200"/>
            <a:ext cx="1952625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3DD339B-3E22-4A66-8026-7562B79AD0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06" b="5991"/>
          <a:stretch/>
        </p:blipFill>
        <p:spPr>
          <a:xfrm>
            <a:off x="3367088" y="3073866"/>
            <a:ext cx="4276725" cy="3881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99F271-48A6-4232-94AA-DB3886597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62" y="5500687"/>
            <a:ext cx="6000750" cy="54292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0637F8-B72E-4D23-855D-6930A8AD4D68}"/>
              </a:ext>
            </a:extLst>
          </p:cNvPr>
          <p:cNvCxnSpPr>
            <a:cxnSpLocks/>
          </p:cNvCxnSpPr>
          <p:nvPr/>
        </p:nvCxnSpPr>
        <p:spPr>
          <a:xfrm>
            <a:off x="847726" y="5936457"/>
            <a:ext cx="1552575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60A6605-CEFF-45B0-97A3-362656EC22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959" y="4610005"/>
            <a:ext cx="5383041" cy="65665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A246A5-4054-435A-A239-084A541DE1C7}"/>
              </a:ext>
            </a:extLst>
          </p:cNvPr>
          <p:cNvCxnSpPr>
            <a:cxnSpLocks/>
          </p:cNvCxnSpPr>
          <p:nvPr/>
        </p:nvCxnSpPr>
        <p:spPr>
          <a:xfrm>
            <a:off x="3648075" y="3429000"/>
            <a:ext cx="1552575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DAFC66-EF7F-43F9-86D2-7D0B1CAB857B}"/>
              </a:ext>
            </a:extLst>
          </p:cNvPr>
          <p:cNvCxnSpPr>
            <a:cxnSpLocks/>
          </p:cNvCxnSpPr>
          <p:nvPr/>
        </p:nvCxnSpPr>
        <p:spPr>
          <a:xfrm>
            <a:off x="2475791" y="4852541"/>
            <a:ext cx="1162141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액자 25">
            <a:extLst>
              <a:ext uri="{FF2B5EF4-FFF2-40B4-BE49-F238E27FC236}">
                <a16:creationId xmlns:a16="http://schemas.microsoft.com/office/drawing/2014/main" id="{E02BE73A-F809-4FB9-8047-459F3EB5A39F}"/>
              </a:ext>
            </a:extLst>
          </p:cNvPr>
          <p:cNvSpPr/>
          <p:nvPr/>
        </p:nvSpPr>
        <p:spPr>
          <a:xfrm rot="5400000">
            <a:off x="2768738" y="-1617521"/>
            <a:ext cx="325489" cy="4290682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Google Shape;149;gf976ac4030_0_205">
            <a:extLst>
              <a:ext uri="{FF2B5EF4-FFF2-40B4-BE49-F238E27FC236}">
                <a16:creationId xmlns:a16="http://schemas.microsoft.com/office/drawing/2014/main" id="{6E6D65BF-B8C5-46E3-9F54-33A744794F13}"/>
              </a:ext>
            </a:extLst>
          </p:cNvPr>
          <p:cNvSpPr txBox="1"/>
          <p:nvPr/>
        </p:nvSpPr>
        <p:spPr>
          <a:xfrm>
            <a:off x="2567933" y="1145590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파일대화상자에서 파일 선택하지 않고 나옴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8" name="Google Shape;149;gf976ac4030_0_205">
            <a:extLst>
              <a:ext uri="{FF2B5EF4-FFF2-40B4-BE49-F238E27FC236}">
                <a16:creationId xmlns:a16="http://schemas.microsoft.com/office/drawing/2014/main" id="{469868C4-218D-49B6-BD98-E73F2856E736}"/>
              </a:ext>
            </a:extLst>
          </p:cNvPr>
          <p:cNvSpPr txBox="1"/>
          <p:nvPr/>
        </p:nvSpPr>
        <p:spPr>
          <a:xfrm>
            <a:off x="2567933" y="1981200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파일대화상자에서 폴더 선택하지 않고 나옴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9" name="Google Shape;149;gf976ac4030_0_205">
            <a:extLst>
              <a:ext uri="{FF2B5EF4-FFF2-40B4-BE49-F238E27FC236}">
                <a16:creationId xmlns:a16="http://schemas.microsoft.com/office/drawing/2014/main" id="{896DECAF-07A2-404B-A308-60C68F915F8A}"/>
              </a:ext>
            </a:extLst>
          </p:cNvPr>
          <p:cNvSpPr txBox="1"/>
          <p:nvPr/>
        </p:nvSpPr>
        <p:spPr>
          <a:xfrm>
            <a:off x="786141" y="3787767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진행 아직 </a:t>
            </a: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안했는데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열어보기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누름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30" name="Google Shape;149;gf976ac4030_0_205">
            <a:extLst>
              <a:ext uri="{FF2B5EF4-FFF2-40B4-BE49-F238E27FC236}">
                <a16:creationId xmlns:a16="http://schemas.microsoft.com/office/drawing/2014/main" id="{B3D341CD-3CAC-4028-BDF4-5C736887D975}"/>
              </a:ext>
            </a:extLst>
          </p:cNvPr>
          <p:cNvSpPr txBox="1"/>
          <p:nvPr/>
        </p:nvSpPr>
        <p:spPr>
          <a:xfrm>
            <a:off x="1051549" y="3095621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라디오버튼이 하나라도 선택 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X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7C5EB9-98FC-425D-8491-9182C21AD6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8697"/>
          <a:stretch/>
        </p:blipFill>
        <p:spPr>
          <a:xfrm>
            <a:off x="786141" y="2344751"/>
            <a:ext cx="5105400" cy="608764"/>
          </a:xfrm>
          <a:prstGeom prst="rect">
            <a:avLst/>
          </a:prstGeom>
        </p:spPr>
      </p:pic>
      <p:sp>
        <p:nvSpPr>
          <p:cNvPr id="35" name="Google Shape;149;gf976ac4030_0_205">
            <a:extLst>
              <a:ext uri="{FF2B5EF4-FFF2-40B4-BE49-F238E27FC236}">
                <a16:creationId xmlns:a16="http://schemas.microsoft.com/office/drawing/2014/main" id="{0F682215-2742-491A-ABED-3CEC56ADA0D2}"/>
              </a:ext>
            </a:extLst>
          </p:cNvPr>
          <p:cNvSpPr txBox="1"/>
          <p:nvPr/>
        </p:nvSpPr>
        <p:spPr>
          <a:xfrm>
            <a:off x="2557365" y="2620077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파일 선택했는데 이미지파일이 아님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F5FDE07-13D7-4555-A67A-0EB9F4E0D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627"/>
          <a:stretch/>
        </p:blipFill>
        <p:spPr>
          <a:xfrm>
            <a:off x="8409837" y="1814317"/>
            <a:ext cx="2122813" cy="133915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94C53C-1AD5-4829-94EC-0F7C414223EB}"/>
              </a:ext>
            </a:extLst>
          </p:cNvPr>
          <p:cNvCxnSpPr>
            <a:cxnSpLocks/>
          </p:cNvCxnSpPr>
          <p:nvPr/>
        </p:nvCxnSpPr>
        <p:spPr>
          <a:xfrm>
            <a:off x="1023937" y="2755488"/>
            <a:ext cx="1552575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31B88E-373A-46B7-9DD4-3B7B256B1DD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1632"/>
          <a:stretch/>
        </p:blipFill>
        <p:spPr>
          <a:xfrm>
            <a:off x="8413379" y="2665462"/>
            <a:ext cx="2163108" cy="141780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E710ACE-0B94-43F0-B903-31101D03B6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9837" y="3462698"/>
            <a:ext cx="2163108" cy="154745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90BA80D-9F3B-4429-A226-504A6857A1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7088" y="3664909"/>
            <a:ext cx="3939947" cy="656658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905155-AEC4-49AB-B577-86A7AEF9105B}"/>
              </a:ext>
            </a:extLst>
          </p:cNvPr>
          <p:cNvCxnSpPr>
            <a:cxnSpLocks/>
          </p:cNvCxnSpPr>
          <p:nvPr/>
        </p:nvCxnSpPr>
        <p:spPr>
          <a:xfrm>
            <a:off x="3871912" y="4321567"/>
            <a:ext cx="1204912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71D6BB8-03DE-4273-A511-7A56D08419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8998" y="4852541"/>
            <a:ext cx="2043113" cy="14399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2CEB69-6C0F-453D-8670-5963612D6C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40238" y="4852541"/>
            <a:ext cx="2061611" cy="1439980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836BEAA-A60E-4A71-A016-2B6BC56A42D0}"/>
              </a:ext>
            </a:extLst>
          </p:cNvPr>
          <p:cNvCxnSpPr>
            <a:cxnSpLocks/>
          </p:cNvCxnSpPr>
          <p:nvPr/>
        </p:nvCxnSpPr>
        <p:spPr>
          <a:xfrm>
            <a:off x="2557365" y="5138291"/>
            <a:ext cx="1162141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49;gf976ac4030_0_205">
            <a:extLst>
              <a:ext uri="{FF2B5EF4-FFF2-40B4-BE49-F238E27FC236}">
                <a16:creationId xmlns:a16="http://schemas.microsoft.com/office/drawing/2014/main" id="{50E79155-3B7F-4B6B-890E-F1DA22320D64}"/>
              </a:ext>
            </a:extLst>
          </p:cNvPr>
          <p:cNvSpPr txBox="1"/>
          <p:nvPr/>
        </p:nvSpPr>
        <p:spPr>
          <a:xfrm>
            <a:off x="3871912" y="4711087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진행 전에 한번 더 확인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4" name="Google Shape;149;gf976ac4030_0_205">
            <a:extLst>
              <a:ext uri="{FF2B5EF4-FFF2-40B4-BE49-F238E27FC236}">
                <a16:creationId xmlns:a16="http://schemas.microsoft.com/office/drawing/2014/main" id="{9B46D90F-B8FD-4DC5-88E1-CA2E37F3FF71}"/>
              </a:ext>
            </a:extLst>
          </p:cNvPr>
          <p:cNvSpPr txBox="1"/>
          <p:nvPr/>
        </p:nvSpPr>
        <p:spPr>
          <a:xfrm>
            <a:off x="2576512" y="5846188"/>
            <a:ext cx="57035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완료되었다고 알려줌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4482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EF497B-BE63-485C-9A81-C4FB6861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1492"/>
            <a:ext cx="6000189" cy="2456509"/>
          </a:xfrm>
          <a:prstGeom prst="rect">
            <a:avLst/>
          </a:prstGeom>
        </p:spPr>
      </p:pic>
      <p:sp>
        <p:nvSpPr>
          <p:cNvPr id="6" name="Google Shape;149;gf976ac4030_0_205">
            <a:extLst>
              <a:ext uri="{FF2B5EF4-FFF2-40B4-BE49-F238E27FC236}">
                <a16:creationId xmlns:a16="http://schemas.microsoft.com/office/drawing/2014/main" id="{992C1C36-E4DE-4307-9F97-CAC53D985938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02.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GUI WINDOW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2C94ED-A857-4CBE-944F-FEB038B2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79648"/>
            <a:ext cx="5486400" cy="2562225"/>
          </a:xfrm>
          <a:prstGeom prst="rect">
            <a:avLst/>
          </a:prstGeom>
        </p:spPr>
      </p:pic>
      <p:sp>
        <p:nvSpPr>
          <p:cNvPr id="8" name="Google Shape;149;gf976ac4030_0_205">
            <a:extLst>
              <a:ext uri="{FF2B5EF4-FFF2-40B4-BE49-F238E27FC236}">
                <a16:creationId xmlns:a16="http://schemas.microsoft.com/office/drawing/2014/main" id="{B827E79B-F07A-43E7-8CEE-D9F0E0481294}"/>
              </a:ext>
            </a:extLst>
          </p:cNvPr>
          <p:cNvSpPr txBox="1"/>
          <p:nvPr/>
        </p:nvSpPr>
        <p:spPr>
          <a:xfrm>
            <a:off x="6761874" y="3210443"/>
            <a:ext cx="8926794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라디오 버튼과 각 함수와의 연결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apply_var.get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() == 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‘enc’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cipher_var.get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() == 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‘</a:t>
            </a:r>
            <a:r>
              <a:rPr lang="en-US" altLang="ko-KR" b="1" dirty="0" err="1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pipo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’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mode_var.get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() == 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‘</a:t>
            </a:r>
            <a:r>
              <a:rPr lang="en-US" altLang="ko-KR" b="1" dirty="0" err="1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ecb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’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‘</a:t>
            </a:r>
            <a:r>
              <a:rPr lang="en-US" altLang="ko-KR" b="1" dirty="0" err="1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pipo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’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를 반환했다는 건 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PIPO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를 선택했다는 것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그럼 먼저 </a:t>
            </a:r>
            <a:r>
              <a:rPr lang="en-US" altLang="ko-KR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withPIPO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()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를 호출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조건문에서 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‘enc’ ‘</a:t>
            </a:r>
            <a:r>
              <a:rPr lang="en-US" altLang="ko-KR" b="1" dirty="0" err="1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ecb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’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가 </a:t>
            </a:r>
            <a:r>
              <a:rPr lang="ko-KR" altLang="en-US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맞다면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 (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사용자는 </a:t>
            </a:r>
            <a:r>
              <a:rPr lang="ko-KR" altLang="en-US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암호화</a:t>
            </a:r>
            <a:r>
              <a:rPr lang="en-US" altLang="ko-KR" b="1" dirty="0">
                <a:solidFill>
                  <a:srgbClr val="E35842"/>
                </a:solidFill>
                <a:latin typeface="+mj-ea"/>
                <a:ea typeface="+mj-ea"/>
                <a:cs typeface="Malgun Gothic"/>
                <a:sym typeface="Malgun Gothic"/>
              </a:rPr>
              <a:t>, ECB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를 선택했음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en-US" altLang="ko-KR" b="1" dirty="0" err="1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imageEncrypt_ECB</a:t>
            </a:r>
            <a:r>
              <a:rPr lang="en-US" altLang="ko-KR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()</a:t>
            </a:r>
            <a:r>
              <a:rPr lang="ko-KR" altLang="en-US" b="1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를 호출</a:t>
            </a:r>
            <a:endParaRPr lang="en-US" altLang="ko-KR" b="1" dirty="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lt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8B77B-EAB0-4B8B-8FA1-66C89B72C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70943" b="8192"/>
          <a:stretch/>
        </p:blipFill>
        <p:spPr>
          <a:xfrm>
            <a:off x="5624136" y="825301"/>
            <a:ext cx="1163428" cy="3051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06312A-17BE-40E5-AA5B-11F7C1E5E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259" b="6"/>
          <a:stretch/>
        </p:blipFill>
        <p:spPr>
          <a:xfrm>
            <a:off x="5524500" y="1249325"/>
            <a:ext cx="1263064" cy="380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0A0FD6-E6D7-4331-A472-1B11B1549F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71053" b="19208"/>
          <a:stretch/>
        </p:blipFill>
        <p:spPr>
          <a:xfrm>
            <a:off x="5501687" y="1639994"/>
            <a:ext cx="1285877" cy="337292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FA628B01-5681-4926-9F6A-E900E499394D}"/>
              </a:ext>
            </a:extLst>
          </p:cNvPr>
          <p:cNvSpPr/>
          <p:nvPr/>
        </p:nvSpPr>
        <p:spPr>
          <a:xfrm rot="5400000">
            <a:off x="2793184" y="229545"/>
            <a:ext cx="238110" cy="4062471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6B13E1-52D1-4128-8E88-88875E949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098" y="695117"/>
            <a:ext cx="2305050" cy="2505075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3A325804-0B5D-4982-9493-F5BE84CCCF7F}"/>
              </a:ext>
            </a:extLst>
          </p:cNvPr>
          <p:cNvSpPr/>
          <p:nvPr/>
        </p:nvSpPr>
        <p:spPr>
          <a:xfrm rot="5400000">
            <a:off x="2893190" y="4321944"/>
            <a:ext cx="238125" cy="1309743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03F9AAE9-EE01-4478-89F5-D02B7F340453}"/>
              </a:ext>
            </a:extLst>
          </p:cNvPr>
          <p:cNvSpPr/>
          <p:nvPr/>
        </p:nvSpPr>
        <p:spPr>
          <a:xfrm rot="5400000">
            <a:off x="1710339" y="3479784"/>
            <a:ext cx="394025" cy="2052694"/>
          </a:xfrm>
          <a:prstGeom prst="frame">
            <a:avLst>
              <a:gd name="adj1" fmla="val 604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9A6FA3-75BE-48F2-9567-3ADFBC7C6365}"/>
              </a:ext>
            </a:extLst>
          </p:cNvPr>
          <p:cNvCxnSpPr>
            <a:cxnSpLocks/>
          </p:cNvCxnSpPr>
          <p:nvPr/>
        </p:nvCxnSpPr>
        <p:spPr>
          <a:xfrm>
            <a:off x="985837" y="2949967"/>
            <a:ext cx="833438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70E00F-A0B6-4563-97EE-FC879F9C4393}"/>
              </a:ext>
            </a:extLst>
          </p:cNvPr>
          <p:cNvCxnSpPr>
            <a:cxnSpLocks/>
          </p:cNvCxnSpPr>
          <p:nvPr/>
        </p:nvCxnSpPr>
        <p:spPr>
          <a:xfrm>
            <a:off x="1052512" y="3273818"/>
            <a:ext cx="833438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477FF9-1B57-42D5-B6F2-65D318854DE0}"/>
              </a:ext>
            </a:extLst>
          </p:cNvPr>
          <p:cNvCxnSpPr>
            <a:cxnSpLocks/>
          </p:cNvCxnSpPr>
          <p:nvPr/>
        </p:nvCxnSpPr>
        <p:spPr>
          <a:xfrm>
            <a:off x="881003" y="3769117"/>
            <a:ext cx="833438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0CFC2F5-6CA8-4037-9569-7DA33E4F6801}"/>
              </a:ext>
            </a:extLst>
          </p:cNvPr>
          <p:cNvCxnSpPr>
            <a:cxnSpLocks/>
          </p:cNvCxnSpPr>
          <p:nvPr/>
        </p:nvCxnSpPr>
        <p:spPr>
          <a:xfrm>
            <a:off x="2243137" y="2673742"/>
            <a:ext cx="2433638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59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CE069-1A3E-4C1B-9620-CEF48BA29FB7}"/>
              </a:ext>
            </a:extLst>
          </p:cNvPr>
          <p:cNvSpPr txBox="1"/>
          <p:nvPr/>
        </p:nvSpPr>
        <p:spPr>
          <a:xfrm>
            <a:off x="200471" y="262063"/>
            <a:ext cx="5140265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PIPO -&gt; 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프로그램에서는 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PIPO-128</a:t>
            </a: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을 구현</a:t>
            </a:r>
            <a:endParaRPr lang="en-US" altLang="ko-KR" sz="1600" b="1" spc="4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2600"/>
              </a:lnSpc>
            </a:pPr>
            <a:r>
              <a:rPr lang="ko-KR" altLang="en-US" sz="1600" b="1" spc="40" dirty="0">
                <a:solidFill>
                  <a:srgbClr val="E35842"/>
                </a:solidFill>
                <a:latin typeface="+mj-ea"/>
                <a:ea typeface="+mj-ea"/>
              </a:rPr>
              <a:t>블록길이</a:t>
            </a:r>
            <a:r>
              <a:rPr lang="en-US" altLang="ko-KR" sz="1600" b="1" spc="40" dirty="0">
                <a:solidFill>
                  <a:srgbClr val="E35842"/>
                </a:solidFill>
                <a:latin typeface="+mj-ea"/>
                <a:ea typeface="+mj-ea"/>
              </a:rPr>
              <a:t>: 64bit</a:t>
            </a:r>
          </a:p>
          <a:p>
            <a:pPr>
              <a:lnSpc>
                <a:spcPts val="2600"/>
              </a:lnSpc>
            </a:pPr>
            <a:r>
              <a:rPr lang="ko-KR" alt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키길이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: 128bit, 256bit</a:t>
            </a:r>
          </a:p>
          <a:p>
            <a:pPr>
              <a:lnSpc>
                <a:spcPts val="2600"/>
              </a:lnSpc>
            </a:pPr>
            <a:r>
              <a:rPr lang="ko-KR" altLang="en-US" sz="1600" b="1" spc="40" dirty="0" err="1">
                <a:solidFill>
                  <a:schemeClr val="bg1"/>
                </a:solidFill>
                <a:latin typeface="+mj-ea"/>
                <a:ea typeface="+mj-ea"/>
              </a:rPr>
              <a:t>라운드수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: 13round, 17round</a:t>
            </a:r>
          </a:p>
          <a:p>
            <a:pPr>
              <a:lnSpc>
                <a:spcPts val="2600"/>
              </a:lnSpc>
            </a:pPr>
            <a:r>
              <a:rPr lang="ko-KR" altLang="en-US" sz="1600" b="1" spc="40" dirty="0">
                <a:solidFill>
                  <a:schemeClr val="bg1"/>
                </a:solidFill>
                <a:latin typeface="+mj-ea"/>
                <a:ea typeface="+mj-ea"/>
              </a:rPr>
              <a:t>라운드함수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: s-layer, r-layer, key-addition(</a:t>
            </a:r>
            <a:r>
              <a:rPr lang="en-US" altLang="ko-KR" sz="1600" b="1" spc="40" dirty="0" err="1">
                <a:solidFill>
                  <a:schemeClr val="bg1"/>
                </a:solidFill>
                <a:latin typeface="+mj-ea"/>
                <a:ea typeface="+mj-ea"/>
              </a:rPr>
              <a:t>xor</a:t>
            </a:r>
            <a:r>
              <a:rPr lang="en-US" altLang="ko-KR" sz="1600" b="1" spc="4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Google Shape;149;gf976ac4030_0_205">
            <a:extLst>
              <a:ext uri="{FF2B5EF4-FFF2-40B4-BE49-F238E27FC236}">
                <a16:creationId xmlns:a16="http://schemas.microsoft.com/office/drawing/2014/main" id="{CD4AF0F1-4C95-44A0-A2D0-1B7081BB491A}"/>
              </a:ext>
            </a:extLst>
          </p:cNvPr>
          <p:cNvSpPr txBox="1"/>
          <p:nvPr/>
        </p:nvSpPr>
        <p:spPr>
          <a:xfrm>
            <a:off x="117363" y="6292521"/>
            <a:ext cx="3698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03. BLOCK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CIPHER - PIPO</a:t>
            </a:r>
            <a:endParaRPr sz="2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D2143B4-4786-463E-BB04-C7A482F145CF}"/>
              </a:ext>
            </a:extLst>
          </p:cNvPr>
          <p:cNvSpPr/>
          <p:nvPr/>
        </p:nvSpPr>
        <p:spPr>
          <a:xfrm rot="5400000">
            <a:off x="3089455" y="-66356"/>
            <a:ext cx="327509" cy="1125105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8F4D84-ED19-428C-801F-1FBE3539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38" y="804337"/>
            <a:ext cx="4607491" cy="13196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888E26-BA23-4926-B217-80B087EF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08" y="764618"/>
            <a:ext cx="2260621" cy="1359377"/>
          </a:xfrm>
          <a:prstGeom prst="rect">
            <a:avLst/>
          </a:prstGeom>
        </p:spPr>
      </p:pic>
      <p:sp>
        <p:nvSpPr>
          <p:cNvPr id="12" name="Google Shape;149;gf976ac4030_0_205">
            <a:extLst>
              <a:ext uri="{FF2B5EF4-FFF2-40B4-BE49-F238E27FC236}">
                <a16:creationId xmlns:a16="http://schemas.microsoft.com/office/drawing/2014/main" id="{9F304ADA-F6E1-4BFC-9077-2A95A7AE9573}"/>
              </a:ext>
            </a:extLst>
          </p:cNvPr>
          <p:cNvSpPr txBox="1"/>
          <p:nvPr/>
        </p:nvSpPr>
        <p:spPr>
          <a:xfrm>
            <a:off x="4947208" y="2123995"/>
            <a:ext cx="570358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먼저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평문블록을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state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로 만들고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.......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state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에서 각각의 열이 입력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-&gt; S-box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를 통해 다른 값으로 치환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3" name="Google Shape;149;gf976ac4030_0_205">
            <a:extLst>
              <a:ext uri="{FF2B5EF4-FFF2-40B4-BE49-F238E27FC236}">
                <a16:creationId xmlns:a16="http://schemas.microsoft.com/office/drawing/2014/main" id="{DA537A01-C58D-4B31-9421-0335B1E488EA}"/>
              </a:ext>
            </a:extLst>
          </p:cNvPr>
          <p:cNvSpPr txBox="1"/>
          <p:nvPr/>
        </p:nvSpPr>
        <p:spPr>
          <a:xfrm>
            <a:off x="1120660" y="5013196"/>
            <a:ext cx="570358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치환된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state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에서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.........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각각의 행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-&gt;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특정 횟수만큼 왼쪽으로 로테이션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4" name="Google Shape;149;gf976ac4030_0_205">
            <a:extLst>
              <a:ext uri="{FF2B5EF4-FFF2-40B4-BE49-F238E27FC236}">
                <a16:creationId xmlns:a16="http://schemas.microsoft.com/office/drawing/2014/main" id="{43F0E82D-BD67-4E27-BD68-F52EF8794594}"/>
              </a:ext>
            </a:extLst>
          </p:cNvPr>
          <p:cNvSpPr txBox="1"/>
          <p:nvPr/>
        </p:nvSpPr>
        <p:spPr>
          <a:xfrm>
            <a:off x="5711183" y="4684785"/>
            <a:ext cx="570358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로테이션된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state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에서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........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State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^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 키스케줄로 만든 라운드키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3DB2C6-0F03-425A-92C2-CC278A9F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59" y="2847991"/>
            <a:ext cx="4229100" cy="23050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B206DD-9668-4940-A99F-265325AD9AB8}"/>
              </a:ext>
            </a:extLst>
          </p:cNvPr>
          <p:cNvCxnSpPr>
            <a:cxnSpLocks/>
          </p:cNvCxnSpPr>
          <p:nvPr/>
        </p:nvCxnSpPr>
        <p:spPr>
          <a:xfrm>
            <a:off x="7863968" y="1685925"/>
            <a:ext cx="1365757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07E3DCF-D012-419B-9AC7-A15207D5E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287" y="3146679"/>
            <a:ext cx="2724150" cy="15716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5E889EC-EEB2-4DC9-B8FE-A8415E172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454" y="3358393"/>
            <a:ext cx="3648075" cy="120015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4F669C-035E-4B8F-B9F4-EC299CA6B39D}"/>
              </a:ext>
            </a:extLst>
          </p:cNvPr>
          <p:cNvCxnSpPr>
            <a:cxnSpLocks/>
          </p:cNvCxnSpPr>
          <p:nvPr/>
        </p:nvCxnSpPr>
        <p:spPr>
          <a:xfrm>
            <a:off x="9794622" y="4329943"/>
            <a:ext cx="2196907" cy="0"/>
          </a:xfrm>
          <a:prstGeom prst="line">
            <a:avLst/>
          </a:prstGeom>
          <a:ln w="15875">
            <a:solidFill>
              <a:srgbClr val="E35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F418CEB6-F083-49B8-8225-88B24142CE07}"/>
              </a:ext>
            </a:extLst>
          </p:cNvPr>
          <p:cNvSpPr/>
          <p:nvPr/>
        </p:nvSpPr>
        <p:spPr>
          <a:xfrm rot="5400000">
            <a:off x="3382789" y="4081160"/>
            <a:ext cx="1410112" cy="453959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E7B6F7E1-E0CC-42A5-9C75-B53214ED7EFF}"/>
              </a:ext>
            </a:extLst>
          </p:cNvPr>
          <p:cNvSpPr/>
          <p:nvPr/>
        </p:nvSpPr>
        <p:spPr>
          <a:xfrm rot="5400000">
            <a:off x="7033442" y="3952531"/>
            <a:ext cx="442086" cy="453959"/>
          </a:xfrm>
          <a:prstGeom prst="frame">
            <a:avLst>
              <a:gd name="adj1" fmla="val 2813"/>
            </a:avLst>
          </a:prstGeom>
          <a:solidFill>
            <a:srgbClr val="F35C43"/>
          </a:solidFill>
          <a:ln w="9525">
            <a:solidFill>
              <a:srgbClr val="F35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9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1045</TotalTime>
  <Words>654</Words>
  <Application>Microsoft Office PowerPoint</Application>
  <PresentationFormat>와이드스크린</PresentationFormat>
  <Paragraphs>127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맑은 고딕</vt:lpstr>
      <vt:lpstr>한컴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63</cp:revision>
  <dcterms:created xsi:type="dcterms:W3CDTF">2017-10-09T06:24:25Z</dcterms:created>
  <dcterms:modified xsi:type="dcterms:W3CDTF">2021-11-25T07:02:24Z</dcterms:modified>
</cp:coreProperties>
</file>