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4" r:id="rId6"/>
    <p:sldId id="305" r:id="rId7"/>
    <p:sldId id="260" r:id="rId8"/>
    <p:sldId id="261" r:id="rId9"/>
    <p:sldId id="301" r:id="rId10"/>
    <p:sldId id="313" r:id="rId11"/>
    <p:sldId id="262" r:id="rId12"/>
    <p:sldId id="263" r:id="rId13"/>
    <p:sldId id="264" r:id="rId14"/>
    <p:sldId id="307" r:id="rId15"/>
    <p:sldId id="308" r:id="rId16"/>
    <p:sldId id="309" r:id="rId17"/>
    <p:sldId id="310" r:id="rId18"/>
    <p:sldId id="311" r:id="rId19"/>
    <p:sldId id="302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303" r:id="rId28"/>
    <p:sldId id="273" r:id="rId29"/>
    <p:sldId id="314" r:id="rId30"/>
    <p:sldId id="278" r:id="rId31"/>
    <p:sldId id="277" r:id="rId32"/>
    <p:sldId id="280" r:id="rId33"/>
    <p:sldId id="281" r:id="rId34"/>
    <p:sldId id="282" r:id="rId35"/>
    <p:sldId id="312" r:id="rId36"/>
    <p:sldId id="283" r:id="rId37"/>
    <p:sldId id="306" r:id="rId38"/>
    <p:sldId id="284" r:id="rId39"/>
    <p:sldId id="285" r:id="rId40"/>
    <p:sldId id="286" r:id="rId41"/>
    <p:sldId id="287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275" r:id="rId55"/>
    <p:sldId id="274" r:id="rId56"/>
    <p:sldId id="276" r:id="rId57"/>
  </p:sldIdLst>
  <p:sldSz cx="9144000" cy="6858000" type="screen4x3"/>
  <p:notesSz cx="6858000" cy="9144000"/>
  <p:embeddedFontLst>
    <p:embeddedFont>
      <p:font typeface="12롯데마트드림Bold" pitchFamily="18" charset="-127"/>
      <p:regular r:id="rId58"/>
    </p:embeddedFont>
    <p:embeddedFont>
      <p:font typeface="맑은 고딕" pitchFamily="50" charset="-127"/>
      <p:regular r:id="rId59"/>
      <p:bold r:id="rId60"/>
    </p:embeddedFont>
    <p:embeddedFont>
      <p:font typeface="12롯데마트드림Light" pitchFamily="18" charset="-127"/>
      <p:regular r:id="rId61"/>
    </p:embeddedFont>
    <p:embeddedFont>
      <p:font typeface="12롯데마트행복Bold" pitchFamily="18" charset="-127"/>
      <p:regular r:id="rId62"/>
    </p:embeddedFont>
    <p:embeddedFont>
      <p:font typeface="12롯데마트드림Medium" pitchFamily="18" charset="-127"/>
      <p:regular r:id="rId6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86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9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6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6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9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0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01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7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7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622E-D898-49F8-8825-AFB494AEE3C1}" type="datetimeFigureOut">
              <a:rPr lang="ko-KR" altLang="en-US" smtClean="0"/>
              <a:t>2018-08-28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BDB7-41C4-40D4-910A-9107BB8EF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4611" y="5638800"/>
            <a:ext cx="2807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12롯데마트드림Bold" pitchFamily="18" charset="-127"/>
                <a:ea typeface="12롯데마트드림Bold" pitchFamily="18" charset="-127"/>
              </a:rPr>
              <a:t>융합소프트웨어개발자</a:t>
            </a:r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1</a:t>
            </a:r>
            <a:r>
              <a:rPr lang="ko-KR" altLang="en-US" dirty="0" err="1" smtClean="0">
                <a:latin typeface="12롯데마트드림Bold" pitchFamily="18" charset="-127"/>
                <a:ea typeface="12롯데마트드림Bold" pitchFamily="18" charset="-127"/>
              </a:rPr>
              <a:t>회차</a:t>
            </a:r>
            <a:endParaRPr lang="en-US" altLang="ko-KR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pPr algn="ctr"/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2018.08.06 – 08.27</a:t>
            </a:r>
          </a:p>
          <a:p>
            <a:pPr algn="ctr"/>
            <a:r>
              <a:rPr lang="en-US" altLang="ko-KR" dirty="0" err="1" smtClean="0">
                <a:latin typeface="12롯데마트드림Bold" pitchFamily="18" charset="-127"/>
                <a:ea typeface="12롯데마트드림Bold" pitchFamily="18" charset="-127"/>
              </a:rPr>
              <a:t>Hyelee</a:t>
            </a:r>
            <a:r>
              <a:rPr lang="en-US" altLang="ko-KR" dirty="0" smtClean="0">
                <a:latin typeface="12롯데마트드림Bold" pitchFamily="18" charset="-127"/>
                <a:ea typeface="12롯데마트드림Bold" pitchFamily="18" charset="-127"/>
              </a:rPr>
              <a:t> Park </a:t>
            </a:r>
            <a:endParaRPr lang="ko-KR" altLang="en-US" dirty="0">
              <a:latin typeface="12롯데마트드림Bold" pitchFamily="18" charset="-127"/>
              <a:ea typeface="12롯데마트드림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3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9" r="6162"/>
          <a:stretch/>
        </p:blipFill>
        <p:spPr>
          <a:xfrm>
            <a:off x="914400" y="886598"/>
            <a:ext cx="6766560" cy="5442486"/>
          </a:xfrm>
        </p:spPr>
      </p:pic>
      <p:sp>
        <p:nvSpPr>
          <p:cNvPr id="3" name="TextBox 2"/>
          <p:cNvSpPr txBox="1"/>
          <p:nvPr/>
        </p:nvSpPr>
        <p:spPr>
          <a:xfrm>
            <a:off x="1700247" y="486487"/>
            <a:ext cx="2168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Use Case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139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513" y="2234416"/>
            <a:ext cx="2071468" cy="2257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923" y="2067949"/>
            <a:ext cx="170294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345362" cy="51068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700247" y="486487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개체관계도</a:t>
            </a:r>
            <a:endParaRPr lang="ko-KR" altLang="en-US" sz="2000" dirty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139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4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7200"/>
            <a:ext cx="7010399" cy="5833472"/>
          </a:xfrm>
        </p:spPr>
      </p:pic>
      <p:sp>
        <p:nvSpPr>
          <p:cNvPr id="3" name="TextBox 2"/>
          <p:cNvSpPr txBox="1"/>
          <p:nvPr/>
        </p:nvSpPr>
        <p:spPr>
          <a:xfrm>
            <a:off x="1700247" y="48648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논리적 테이블 설계</a:t>
            </a:r>
            <a:endParaRPr lang="ko-KR" altLang="en-US" sz="2000" dirty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139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48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600"/>
            <a:ext cx="6629400" cy="5663211"/>
          </a:xfrm>
        </p:spPr>
      </p:pic>
      <p:sp>
        <p:nvSpPr>
          <p:cNvPr id="3" name="TextBox 2"/>
          <p:cNvSpPr txBox="1"/>
          <p:nvPr/>
        </p:nvSpPr>
        <p:spPr>
          <a:xfrm>
            <a:off x="1700247" y="48648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물리적 테이블 설계</a:t>
            </a:r>
            <a:endParaRPr lang="ko-KR" altLang="en-US" sz="2000" dirty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139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0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746481"/>
              </p:ext>
            </p:extLst>
          </p:nvPr>
        </p:nvGraphicFramePr>
        <p:xfrm>
          <a:off x="457200" y="2209800"/>
          <a:ext cx="82296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속성명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컬럼명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자료형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유일키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r>
                        <a:rPr lang="ko-KR" altLang="en-US" sz="1100" u="none" strike="noStrike">
                          <a:effectLst/>
                        </a:rPr>
                        <a:t>허용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아이디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패스워드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mpw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직급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mrank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0247" y="486487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테이블명세서</a:t>
            </a:r>
            <a:endParaRPr lang="ko-KR" altLang="en-US" sz="2000" dirty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1822"/>
            <a:ext cx="139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5077" y="1567934"/>
            <a:ext cx="394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&lt;Entity : 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관리자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/ </a:t>
            </a:r>
            <a:r>
              <a:rPr lang="ko-KR" altLang="en-US" dirty="0" err="1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테이블명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: manager&gt;</a:t>
            </a:r>
            <a:endParaRPr lang="ko-KR" altLang="en-US" dirty="0">
              <a:solidFill>
                <a:srgbClr val="786F44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522607"/>
              </p:ext>
            </p:extLst>
          </p:nvPr>
        </p:nvGraphicFramePr>
        <p:xfrm>
          <a:off x="457200" y="1752600"/>
          <a:ext cx="82296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속성명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컬럼명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자료형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유일키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r>
                        <a:rPr lang="ko-KR" altLang="en-US" sz="1100" u="none" strike="noStrike">
                          <a:effectLst/>
                        </a:rPr>
                        <a:t>허용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gfamilyname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gfirstname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전화번호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gaddress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국적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gnationality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여권번호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gpassport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멤버쉽번호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gmembershipnum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멤버쉽포인트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0247" y="486487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테이블명세서</a:t>
            </a:r>
            <a:endParaRPr lang="ko-KR" altLang="en-US" sz="2000" dirty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139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5757" y="1092591"/>
            <a:ext cx="34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&lt;Entity : 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고객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/ </a:t>
            </a:r>
            <a:r>
              <a:rPr lang="ko-KR" altLang="en-US" dirty="0" err="1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테이블명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: guest&gt;</a:t>
            </a:r>
            <a:endParaRPr lang="ko-KR" altLang="en-US" dirty="0">
              <a:solidFill>
                <a:srgbClr val="786F44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42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642611"/>
              </p:ext>
            </p:extLst>
          </p:nvPr>
        </p:nvGraphicFramePr>
        <p:xfrm>
          <a:off x="457200" y="1752600"/>
          <a:ext cx="822960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속성명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컬럼명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자료형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유일키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r>
                        <a:rPr lang="ko-KR" altLang="en-US" sz="1100" u="none" strike="noStrike">
                          <a:effectLst/>
                        </a:rPr>
                        <a:t>허용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객실호수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객실이름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r>
                        <a:rPr lang="ko-KR" altLang="en-US" sz="1100" u="none" strike="noStrike">
                          <a:effectLst/>
                        </a:rPr>
                        <a:t>박금액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rprice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베드개수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rbed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침실등급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rgrade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전망종류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rview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안내견출입가능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rguidedog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객실상태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이미지파일이름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rimagename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0247" y="486487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테이블명세서</a:t>
            </a:r>
            <a:endParaRPr lang="ko-KR" altLang="en-US" sz="2000" dirty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139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5757" y="1272568"/>
            <a:ext cx="34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&lt;Entity : 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객실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/ </a:t>
            </a:r>
            <a:r>
              <a:rPr lang="ko-KR" altLang="en-US" dirty="0" err="1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테이블명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: room&gt;</a:t>
            </a:r>
            <a:endParaRPr lang="ko-KR" altLang="en-US" dirty="0">
              <a:solidFill>
                <a:srgbClr val="786F44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189672"/>
              </p:ext>
            </p:extLst>
          </p:nvPr>
        </p:nvGraphicFramePr>
        <p:xfrm>
          <a:off x="457200" y="924560"/>
          <a:ext cx="8229600" cy="5704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속성명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컬럼명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자료형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유일키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r>
                        <a:rPr lang="ko-KR" altLang="en-US" sz="1100" u="none" strike="noStrike">
                          <a:effectLst/>
                        </a:rPr>
                        <a:t>허용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예약번호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객실호수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예약한날짜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체크인날짜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bcheckin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체크아웃날짜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bcheckout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숙박인원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bpeople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결제금액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bpay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조식여부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bbreakfast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라운지이용여부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bbreakfast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안내견동반여부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bguidedog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주차이용여부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bparking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카드회사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bcardcompany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bcardnumber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예약상태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0247" y="486487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테이블명세서</a:t>
            </a:r>
            <a:endParaRPr lang="ko-KR" altLang="en-US" sz="2000" dirty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139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01876"/>
            <a:ext cx="363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&lt;Entity : 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예약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/ </a:t>
            </a:r>
            <a:r>
              <a:rPr lang="ko-KR" altLang="en-US" dirty="0" err="1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테이블명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: booking&gt;</a:t>
            </a:r>
            <a:endParaRPr lang="ko-KR" altLang="en-US" dirty="0">
              <a:solidFill>
                <a:srgbClr val="786F44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3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665131"/>
              </p:ext>
            </p:extLst>
          </p:nvPr>
        </p:nvGraphicFramePr>
        <p:xfrm>
          <a:off x="457200" y="924560"/>
          <a:ext cx="8229600" cy="5704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속성명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컬럼명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자료형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크기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유일키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r>
                        <a:rPr lang="ko-KR" altLang="en-US" sz="1100" u="none" strike="noStrike">
                          <a:effectLst/>
                        </a:rPr>
                        <a:t>허용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숙박번호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객실호수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체크인날짜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icheckin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체크아웃날짜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icheckout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룸서비스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iroomsvc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부가서비스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isvc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얼리체크인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iearlychi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래이트체크아웃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ilatecho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고객요청메모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imemo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추가요금총액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itotalpay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카드회사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icardcompany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카드번호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icardnumber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Varchar2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체크인상태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35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예약번호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12롯데마트드림Light" pitchFamily="18" charset="-127"/>
                        <a:ea typeface="12롯데마트드림Light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0247" y="486487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테이블명세서</a:t>
            </a:r>
            <a:endParaRPr lang="ko-KR" altLang="en-US" sz="2000" dirty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1395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501876"/>
            <a:ext cx="421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&lt;Entity : 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체크인숙박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/ </a:t>
            </a:r>
            <a:r>
              <a:rPr lang="ko-KR" altLang="en-US" dirty="0" err="1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테이블명</a:t>
            </a:r>
            <a:r>
              <a:rPr lang="ko-KR" altLang="en-US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en-US" altLang="ko-KR" dirty="0" err="1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checkin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&gt;</a:t>
            </a:r>
            <a:endParaRPr lang="ko-KR" altLang="en-US" dirty="0">
              <a:solidFill>
                <a:srgbClr val="786F44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5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0" y="813568"/>
            <a:ext cx="29972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000" dirty="0" smtClean="0">
                <a:latin typeface="12롯데마트행복Bold" pitchFamily="18" charset="-127"/>
                <a:ea typeface="12롯데마트행복Bold" pitchFamily="18" charset="-127"/>
              </a:rPr>
              <a:t>Program</a:t>
            </a:r>
          </a:p>
          <a:p>
            <a:pPr algn="r"/>
            <a:r>
              <a:rPr lang="ko-KR" altLang="en-US" sz="6000" dirty="0" smtClean="0">
                <a:latin typeface="12롯데마트행복Bold" pitchFamily="18" charset="-127"/>
                <a:ea typeface="12롯데마트행복Bold" pitchFamily="18" charset="-127"/>
              </a:rPr>
              <a:t>구</a:t>
            </a:r>
            <a:r>
              <a:rPr lang="ko-KR" altLang="en-US" sz="6000" dirty="0">
                <a:latin typeface="12롯데마트행복Bold" pitchFamily="18" charset="-127"/>
                <a:ea typeface="12롯데마트행복Bold" pitchFamily="18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3148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2209800"/>
            <a:ext cx="31242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2400" dirty="0" smtClean="0">
                <a:latin typeface="12롯데마트드림Bold" pitchFamily="18" charset="-127"/>
                <a:ea typeface="12롯데마트드림Bold" pitchFamily="18" charset="-127"/>
              </a:rPr>
              <a:t>개발목적</a:t>
            </a:r>
            <a:endParaRPr lang="en-US" altLang="ko-KR" sz="24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pPr marL="0" indent="0" algn="r">
              <a:buNone/>
            </a:pPr>
            <a:r>
              <a:rPr lang="ko-KR" altLang="en-US" sz="2400" dirty="0" smtClean="0">
                <a:latin typeface="12롯데마트드림Bold" pitchFamily="18" charset="-127"/>
                <a:ea typeface="12롯데마트드림Bold" pitchFamily="18" charset="-127"/>
              </a:rPr>
              <a:t>요구사항</a:t>
            </a:r>
            <a:endParaRPr lang="en-US" altLang="ko-KR" sz="24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pPr marL="0" indent="0" algn="r">
              <a:buNone/>
            </a:pPr>
            <a:r>
              <a:rPr lang="ko-KR" altLang="en-US" sz="2400" dirty="0" smtClean="0">
                <a:latin typeface="12롯데마트드림Bold" pitchFamily="18" charset="-127"/>
                <a:ea typeface="12롯데마트드림Bold" pitchFamily="18" charset="-127"/>
              </a:rPr>
              <a:t>개발일정</a:t>
            </a:r>
            <a:endParaRPr lang="en-US" altLang="ko-KR" sz="24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pPr marL="0" indent="0" algn="r">
              <a:buNone/>
            </a:pPr>
            <a:r>
              <a:rPr lang="ko-KR" altLang="en-US" sz="2400" dirty="0" smtClean="0">
                <a:latin typeface="12롯데마트드림Bold" pitchFamily="18" charset="-127"/>
                <a:ea typeface="12롯데마트드림Bold" pitchFamily="18" charset="-127"/>
              </a:rPr>
              <a:t>개발환경</a:t>
            </a:r>
            <a:endParaRPr lang="en-US" altLang="ko-KR" sz="24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pPr marL="0" indent="0" algn="r">
              <a:buNone/>
            </a:pPr>
            <a:r>
              <a:rPr lang="en-US" altLang="ko-KR" sz="2400" dirty="0" smtClean="0">
                <a:latin typeface="12롯데마트드림Bold" pitchFamily="18" charset="-127"/>
                <a:ea typeface="12롯데마트드림Bold" pitchFamily="18" charset="-127"/>
              </a:rPr>
              <a:t>DB</a:t>
            </a:r>
            <a:r>
              <a:rPr lang="ko-KR" altLang="en-US" sz="2400" dirty="0" smtClean="0">
                <a:latin typeface="12롯데마트드림Bold" pitchFamily="18" charset="-127"/>
                <a:ea typeface="12롯데마트드림Bold" pitchFamily="18" charset="-127"/>
              </a:rPr>
              <a:t>구조</a:t>
            </a:r>
            <a:endParaRPr lang="en-US" altLang="ko-KR" sz="24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pPr marL="0" indent="0" algn="r">
              <a:buNone/>
            </a:pPr>
            <a:r>
              <a:rPr lang="en-US" altLang="ko-KR" sz="2400" dirty="0" smtClean="0">
                <a:latin typeface="12롯데마트드림Bold" pitchFamily="18" charset="-127"/>
                <a:ea typeface="12롯데마트드림Bold" pitchFamily="18" charset="-127"/>
              </a:rPr>
              <a:t>Program</a:t>
            </a:r>
            <a:r>
              <a:rPr lang="ko-KR" altLang="en-US" sz="2400" dirty="0" smtClean="0">
                <a:latin typeface="12롯데마트드림Bold" pitchFamily="18" charset="-127"/>
                <a:ea typeface="12롯데마트드림Bold" pitchFamily="18" charset="-127"/>
              </a:rPr>
              <a:t>구조</a:t>
            </a:r>
            <a:endParaRPr lang="en-US" altLang="ko-KR" sz="2400" dirty="0" smtClean="0">
              <a:latin typeface="12롯데마트드림Bold" pitchFamily="18" charset="-127"/>
              <a:ea typeface="12롯데마트드림Bold" pitchFamily="18" charset="-127"/>
            </a:endParaRPr>
          </a:p>
          <a:p>
            <a:pPr marL="0" indent="0" algn="r">
              <a:buNone/>
            </a:pPr>
            <a:r>
              <a:rPr lang="en-US" altLang="ko-KR" sz="2400" dirty="0" smtClean="0">
                <a:latin typeface="12롯데마트드림Bold" pitchFamily="18" charset="-127"/>
                <a:ea typeface="12롯데마트드림Bold" pitchFamily="18" charset="-127"/>
              </a:rPr>
              <a:t>UI</a:t>
            </a:r>
          </a:p>
          <a:p>
            <a:pPr marL="0" indent="0" algn="r">
              <a:buNone/>
            </a:pPr>
            <a:r>
              <a:rPr lang="en-US" altLang="ko-KR" sz="2400" dirty="0" err="1" smtClean="0">
                <a:latin typeface="12롯데마트드림Bold" pitchFamily="18" charset="-127"/>
                <a:ea typeface="12롯데마트드림Bold" pitchFamily="18" charset="-127"/>
              </a:rPr>
              <a:t>QnA</a:t>
            </a:r>
            <a:endParaRPr lang="ko-KR" altLang="en-US" sz="2400" dirty="0"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838200"/>
            <a:ext cx="2739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300" dirty="0" smtClean="0">
                <a:latin typeface="12롯데마트행복Bold" pitchFamily="18" charset="-127"/>
                <a:ea typeface="12롯데마트행복Bold" pitchFamily="18" charset="-127"/>
              </a:rPr>
              <a:t>INDEX</a:t>
            </a:r>
            <a:endParaRPr lang="ko-KR" altLang="en-US" sz="7200" spc="3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4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2" y="1289538"/>
            <a:ext cx="2753109" cy="39534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295400"/>
            <a:ext cx="2534004" cy="3277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95400"/>
            <a:ext cx="2610214" cy="4639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486487"/>
            <a:ext cx="110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MVC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구조</a:t>
            </a:r>
            <a:endParaRPr lang="ko-KR" altLang="en-US" sz="2000" dirty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01822"/>
            <a:ext cx="242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Program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1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11" y="1066800"/>
            <a:ext cx="6019800" cy="5032948"/>
          </a:xfrm>
        </p:spPr>
      </p:pic>
      <p:sp>
        <p:nvSpPr>
          <p:cNvPr id="6" name="TextBox 5"/>
          <p:cNvSpPr txBox="1"/>
          <p:nvPr/>
        </p:nvSpPr>
        <p:spPr>
          <a:xfrm>
            <a:off x="2743200" y="486487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클래스 다이어그램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전체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42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Program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7173327" cy="4258270"/>
          </a:xfrm>
        </p:spPr>
      </p:pic>
      <p:sp>
        <p:nvSpPr>
          <p:cNvPr id="3" name="TextBox 2"/>
          <p:cNvSpPr txBox="1"/>
          <p:nvPr/>
        </p:nvSpPr>
        <p:spPr>
          <a:xfrm>
            <a:off x="2743200" y="486487"/>
            <a:ext cx="391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클래스 다이어그램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Manager MC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242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Program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26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86597"/>
            <a:ext cx="4000040" cy="5448973"/>
          </a:xfrm>
        </p:spPr>
      </p:pic>
      <p:sp>
        <p:nvSpPr>
          <p:cNvPr id="3" name="TextBox 2"/>
          <p:cNvSpPr txBox="1"/>
          <p:nvPr/>
        </p:nvSpPr>
        <p:spPr>
          <a:xfrm>
            <a:off x="2743200" y="486487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클래스 다이어그램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en-US" altLang="ko-KR" sz="2000" dirty="0" err="1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RoomMC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242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Program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86597"/>
            <a:ext cx="7268881" cy="5334000"/>
          </a:xfrm>
        </p:spPr>
      </p:pic>
      <p:sp>
        <p:nvSpPr>
          <p:cNvPr id="3" name="TextBox 2"/>
          <p:cNvSpPr txBox="1"/>
          <p:nvPr/>
        </p:nvSpPr>
        <p:spPr>
          <a:xfrm>
            <a:off x="2743200" y="486487"/>
            <a:ext cx="357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클래스 다이어그램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Guest MC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242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Program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0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3009"/>
            <a:ext cx="5802214" cy="5382400"/>
          </a:xfrm>
        </p:spPr>
      </p:pic>
      <p:sp>
        <p:nvSpPr>
          <p:cNvPr id="3" name="TextBox 2"/>
          <p:cNvSpPr txBox="1"/>
          <p:nvPr/>
        </p:nvSpPr>
        <p:spPr>
          <a:xfrm>
            <a:off x="2743200" y="486487"/>
            <a:ext cx="3813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클래스 다이어그램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Booking MC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242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Program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2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86597"/>
            <a:ext cx="7334249" cy="5334000"/>
          </a:xfrm>
        </p:spPr>
      </p:pic>
      <p:sp>
        <p:nvSpPr>
          <p:cNvPr id="3" name="TextBox 2"/>
          <p:cNvSpPr txBox="1"/>
          <p:nvPr/>
        </p:nvSpPr>
        <p:spPr>
          <a:xfrm>
            <a:off x="2743200" y="486487"/>
            <a:ext cx="3803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클래스 다이어그램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en-US" altLang="ko-KR" sz="2000" dirty="0" err="1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Checkin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 MC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242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Program</a:t>
            </a:r>
            <a:r>
              <a:rPr lang="ko-KR" altLang="en-US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8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53200" y="838199"/>
            <a:ext cx="1043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300" dirty="0" smtClean="0">
                <a:latin typeface="12롯데마트행복Bold" pitchFamily="18" charset="-127"/>
                <a:ea typeface="12롯데마트행복Bold" pitchFamily="18" charset="-127"/>
              </a:rPr>
              <a:t>UI</a:t>
            </a:r>
            <a:endParaRPr lang="ko-KR" altLang="en-US" sz="7200" spc="3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0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03009"/>
            <a:ext cx="4147928" cy="5229997"/>
          </a:xfrm>
        </p:spPr>
      </p:pic>
      <p:sp>
        <p:nvSpPr>
          <p:cNvPr id="3" name="TextBox 2"/>
          <p:cNvSpPr txBox="1"/>
          <p:nvPr/>
        </p:nvSpPr>
        <p:spPr>
          <a:xfrm>
            <a:off x="336452" y="88659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로그인 및 메인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8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03009"/>
            <a:ext cx="4147928" cy="5229997"/>
          </a:xfrm>
        </p:spPr>
      </p:pic>
      <p:sp>
        <p:nvSpPr>
          <p:cNvPr id="3" name="TextBox 2"/>
          <p:cNvSpPr txBox="1"/>
          <p:nvPr/>
        </p:nvSpPr>
        <p:spPr>
          <a:xfrm>
            <a:off x="336452" y="88659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로그인 및 메인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2793" y="1828800"/>
            <a:ext cx="3023584" cy="46166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직원은 각 개인의 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ID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와 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PW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로 로그인 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로그인 전까지는 모든 메뉴를 사용할 수 없다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43200" y="1286707"/>
            <a:ext cx="3505200" cy="38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2286000"/>
            <a:ext cx="6705600" cy="368782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호텔 관리자가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고객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니즈에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 맞는 </a:t>
            </a:r>
            <a:r>
              <a:rPr lang="ko-KR" altLang="en-US" b="1" dirty="0" smtClean="0">
                <a:latin typeface="12롯데마트드림Medium" pitchFamily="18" charset="-127"/>
                <a:ea typeface="12롯데마트드림Medium" pitchFamily="18" charset="-127"/>
              </a:rPr>
              <a:t>객실예약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을 받고 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b="1" dirty="0" smtClean="0">
                <a:latin typeface="12롯데마트드림Medium" pitchFamily="18" charset="-127"/>
                <a:ea typeface="12롯데마트드림Medium" pitchFamily="18" charset="-127"/>
              </a:rPr>
              <a:t>객실 현황을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빠르게 파악하며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b="1" dirty="0" smtClean="0">
                <a:latin typeface="12롯데마트드림Medium" pitchFamily="18" charset="-127"/>
                <a:ea typeface="12롯데마트드림Medium" pitchFamily="18" charset="-127"/>
              </a:rPr>
              <a:t>체크인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,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b="1" dirty="0" smtClean="0">
                <a:latin typeface="12롯데마트드림Medium" pitchFamily="18" charset="-127"/>
                <a:ea typeface="12롯데마트드림Medium" pitchFamily="18" charset="-127"/>
              </a:rPr>
              <a:t>체크아웃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을 관리 할 수 있는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효과적인 프로그램 개발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838200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12롯데마트행복Bold" pitchFamily="18" charset="-127"/>
                <a:ea typeface="12롯데마트행복Bold" pitchFamily="18" charset="-127"/>
              </a:rPr>
              <a:t>개발목</a:t>
            </a:r>
            <a:r>
              <a:rPr lang="ko-KR" altLang="en-US" sz="6000" dirty="0">
                <a:latin typeface="12롯데마트행복Bold" pitchFamily="18" charset="-127"/>
                <a:ea typeface="12롯데마트행복Bold" pitchFamily="18" charset="-127"/>
              </a:rPr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12590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447800"/>
            <a:ext cx="3814266" cy="480929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5" y="1447800"/>
            <a:ext cx="3814266" cy="4809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452" y="886597"/>
            <a:ext cx="4237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로그인 및 메인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관리자 등급별 로그인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14400" y="1828800"/>
            <a:ext cx="457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76800" y="1828800"/>
            <a:ext cx="457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59685" y="2093302"/>
            <a:ext cx="2098651" cy="430887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일반관리자 등급은 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가장 아래의 메뉴는 접근할 수 없다</a:t>
            </a:r>
            <a:endParaRPr lang="ko-KR" altLang="en-US" sz="11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8387" y="2093302"/>
            <a:ext cx="1691490" cy="430887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총괄관리자 등급은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모든 메뉴에 접근할 수 있다</a:t>
            </a:r>
            <a:endParaRPr lang="ko-KR" altLang="en-US" sz="11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3600" y="4648199"/>
            <a:ext cx="3261815" cy="68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53000" y="4648199"/>
            <a:ext cx="3261815" cy="68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772400" cy="5137343"/>
          </a:xfrm>
        </p:spPr>
      </p:pic>
      <p:sp>
        <p:nvSpPr>
          <p:cNvPr id="5" name="TextBox 4"/>
          <p:cNvSpPr txBox="1"/>
          <p:nvPr/>
        </p:nvSpPr>
        <p:spPr>
          <a:xfrm>
            <a:off x="2896718" y="48648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객실현황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0800" y="1862183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↓현재 체크인 되어있는 객실</a:t>
            </a:r>
            <a:endParaRPr lang="ko-KR" altLang="en-US" sz="14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0855" y="451408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↑빈 객실</a:t>
            </a:r>
            <a:endParaRPr lang="ko-KR" altLang="en-US" sz="14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5657" y="1862183"/>
            <a:ext cx="1967205" cy="830997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각 객실 버튼을 누르면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객실 정보를 볼 수 있으며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체크인 되어있는 객실은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체크인 정보를 열람할 수 있다</a:t>
            </a:r>
            <a:endParaRPr lang="ko-KR" altLang="en-US" sz="12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0855" y="4821861"/>
            <a:ext cx="2545890" cy="276999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체크아웃이 되면 빈 객실의 상태가 된다</a:t>
            </a:r>
            <a:endParaRPr lang="ko-KR" altLang="en-US" sz="12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3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20" y="886597"/>
            <a:ext cx="3000634" cy="5379044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50" y="881908"/>
            <a:ext cx="3003250" cy="5383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3201" y="486487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객실현황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각 객실정보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4934" y="1066800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현재 체크인 되어있는 객실</a:t>
            </a:r>
            <a:endParaRPr lang="ko-KR" altLang="en-US" sz="14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7958" y="1066800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빈 객실</a:t>
            </a:r>
            <a:endParaRPr lang="ko-KR" altLang="en-US" sz="14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63" y="2489951"/>
            <a:ext cx="2795958" cy="646331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클릭한 객실호수에 체크인한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고객번호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체크인날짜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체크아웃날짜 정보를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가지고 온다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14901" y="3158274"/>
            <a:ext cx="2688915" cy="804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58983" y="2927443"/>
            <a:ext cx="1967205" cy="276999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객실의 정보만 확인할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14902" y="3962399"/>
            <a:ext cx="2674962" cy="2179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4081" y="6274824"/>
            <a:ext cx="2529860" cy="46166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룸서비스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부가서비스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고객요청메모를 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추가작성 저장할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0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01822"/>
            <a:ext cx="3276600" cy="5956303"/>
          </a:xfrm>
        </p:spPr>
      </p:pic>
      <p:sp>
        <p:nvSpPr>
          <p:cNvPr id="5" name="TextBox 4"/>
          <p:cNvSpPr txBox="1"/>
          <p:nvPr/>
        </p:nvSpPr>
        <p:spPr>
          <a:xfrm>
            <a:off x="336452" y="88659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객실 신규예약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10268"/>
            <a:ext cx="3145413" cy="46166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호텔 전화 유선상으로 예약을 받을 때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고객과 응대하며 바로 객실예약을 진행 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452" y="1905000"/>
            <a:ext cx="3042821" cy="138499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체크인날짜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체크아웃날짜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 </a:t>
            </a:r>
            <a:b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</a:b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객실이용자수의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필수항목을 선택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조식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라운지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안내견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주차이용의 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/>
            </a:r>
            <a:b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</a:b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선택사항을 선택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객실검색 후</a:t>
            </a:r>
            <a:r>
              <a:rPr lang="en-US" altLang="ko-KR" sz="1200" b="1" dirty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방타입에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따른 객실플랜을 선택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고객정보를 입력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결제정보 입력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24" y="886598"/>
            <a:ext cx="2931737" cy="53294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60" y="886597"/>
            <a:ext cx="2931739" cy="532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3201" y="486487"/>
            <a:ext cx="4237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객실 신규예약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체크인 아웃 날짜 선택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2580167"/>
            <a:ext cx="1941557" cy="523220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현재 날짜 기준으로 </a:t>
            </a:r>
            <a:endParaRPr lang="en-US" altLang="ko-KR" sz="14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그 전날은 예약할 수 없다</a:t>
            </a:r>
            <a:endParaRPr lang="ko-KR" altLang="en-US" sz="14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241552" y="2006008"/>
            <a:ext cx="318584" cy="302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62600" y="1143000"/>
            <a:ext cx="47669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30434" y="1923407"/>
            <a:ext cx="318584" cy="302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48792" y="2333393"/>
            <a:ext cx="1941557" cy="523220"/>
          </a:xfrm>
          <a:prstGeom prst="rect">
            <a:avLst/>
          </a:prstGeom>
          <a:solidFill>
            <a:srgbClr val="FFFFFF">
              <a:alpha val="7686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로그인 날짜 포함 </a:t>
            </a:r>
            <a:endParaRPr lang="en-US" altLang="ko-KR" sz="14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그 전날은 예약할 수 없다</a:t>
            </a:r>
            <a:endParaRPr lang="ko-KR" altLang="en-US" sz="14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6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30985"/>
            <a:ext cx="6781800" cy="4452886"/>
          </a:xfrm>
        </p:spPr>
      </p:pic>
      <p:sp>
        <p:nvSpPr>
          <p:cNvPr id="4" name="TextBox 3"/>
          <p:cNvSpPr txBox="1"/>
          <p:nvPr/>
        </p:nvSpPr>
        <p:spPr>
          <a:xfrm>
            <a:off x="2893201" y="486487"/>
            <a:ext cx="4237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객실 신규예약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체크인 아웃 날짜 선택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7400" y="568387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체크인 날짜 </a:t>
            </a:r>
            <a:r>
              <a:rPr lang="ko-KR" altLang="en-US" dirty="0" err="1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블락</a:t>
            </a:r>
            <a:r>
              <a:rPr lang="ko-KR" altLang="en-US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 설정</a:t>
            </a:r>
            <a:endParaRPr lang="en-US" altLang="ko-KR" dirty="0">
              <a:solidFill>
                <a:srgbClr val="786F44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7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56" y="914364"/>
            <a:ext cx="2926606" cy="532007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50" y="913560"/>
            <a:ext cx="2927050" cy="5320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3201" y="4864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객실 신규예약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5000" y="1143000"/>
            <a:ext cx="1905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1516211"/>
            <a:ext cx="428322" cy="261610"/>
          </a:xfrm>
          <a:prstGeom prst="rect">
            <a:avLst/>
          </a:prstGeom>
          <a:solidFill>
            <a:srgbClr val="FFFFFF">
              <a:alpha val="63922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필수</a:t>
            </a:r>
            <a:endParaRPr lang="ko-KR" altLang="en-US" sz="11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35748" y="1782492"/>
            <a:ext cx="2286000" cy="153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51397" y="1521023"/>
            <a:ext cx="428322" cy="261610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옵</a:t>
            </a:r>
            <a:r>
              <a:rPr lang="ko-KR" altLang="en-US" sz="1100" b="1" dirty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67400" y="1936380"/>
            <a:ext cx="438509" cy="211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21725" y="3200400"/>
            <a:ext cx="2707793" cy="600164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필수선택과 옵션선택을 기준으로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적합한 객실을 찾아서 보여준다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고객정보를 입력할 수 있게 필드를 활성화한다</a:t>
            </a:r>
            <a:endParaRPr lang="ko-KR" altLang="en-US" sz="11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6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3201" y="4864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객실 신규예약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28494" cy="29978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9454" y="4873617"/>
            <a:ext cx="484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예약조건</a:t>
            </a:r>
            <a:r>
              <a:rPr lang="en-US" altLang="ko-KR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ko-KR" altLang="en-US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체크인날짜</a:t>
            </a:r>
            <a:r>
              <a:rPr lang="en-US" altLang="ko-KR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체크아웃날짜</a:t>
            </a:r>
            <a:r>
              <a:rPr lang="en-US" altLang="ko-KR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)</a:t>
            </a:r>
            <a:r>
              <a:rPr lang="ko-KR" altLang="en-US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에 </a:t>
            </a:r>
            <a:endParaRPr lang="en-US" altLang="ko-KR" dirty="0" smtClean="0">
              <a:solidFill>
                <a:srgbClr val="786F44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예약이 없는 방 번호 </a:t>
            </a:r>
            <a:r>
              <a:rPr lang="en-US" altLang="ko-KR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en-US" altLang="ko-KR" dirty="0" err="1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rnumber</a:t>
            </a:r>
            <a:r>
              <a:rPr lang="en-US" altLang="ko-KR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)</a:t>
            </a:r>
            <a:r>
              <a:rPr lang="ko-KR" altLang="en-US" dirty="0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를 도출하는</a:t>
            </a:r>
            <a:r>
              <a:rPr lang="en-US" altLang="ko-KR" dirty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ko-KR" altLang="en-US" dirty="0" err="1" smtClean="0">
                <a:solidFill>
                  <a:srgbClr val="786F44"/>
                </a:solidFill>
                <a:latin typeface="12롯데마트드림Light" pitchFamily="18" charset="-127"/>
                <a:ea typeface="12롯데마트드림Light" pitchFamily="18" charset="-127"/>
              </a:rPr>
              <a:t>쿼리문</a:t>
            </a:r>
            <a:endParaRPr lang="en-US" altLang="ko-KR" dirty="0" smtClean="0">
              <a:solidFill>
                <a:srgbClr val="786F44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0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2" y="990600"/>
            <a:ext cx="2892349" cy="52578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06" y="990600"/>
            <a:ext cx="2892350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3201" y="4864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객실 신규예약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99000" y="2514600"/>
            <a:ext cx="2696955" cy="219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438400" y="4953000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067464" y="5410200"/>
            <a:ext cx="4953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846" y="4267200"/>
            <a:ext cx="2300631" cy="430887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객실을 선택하면 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객실의 이름과 총 결제금액이 입력된다</a:t>
            </a:r>
            <a:endParaRPr lang="ko-KR" altLang="en-US" sz="11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10200" y="5867400"/>
            <a:ext cx="840475" cy="246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7" y="1295400"/>
            <a:ext cx="8490210" cy="4495800"/>
          </a:xfrm>
        </p:spPr>
      </p:pic>
      <p:sp>
        <p:nvSpPr>
          <p:cNvPr id="5" name="TextBox 4"/>
          <p:cNvSpPr txBox="1"/>
          <p:nvPr/>
        </p:nvSpPr>
        <p:spPr>
          <a:xfrm>
            <a:off x="2901407" y="486487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예약리스트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2000" dirty="0" err="1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유효한예약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8800" y="1981200"/>
            <a:ext cx="9144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0315" y="4061604"/>
            <a:ext cx="2098651" cy="430887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현재 날짜 포함하여 이후의 예약 중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유효한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예약건만</a:t>
            </a:r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보여준다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3016" y="886596"/>
            <a:ext cx="4788491" cy="276999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예약건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중 취소되거나 정상적으로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체크인된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예약 이외의</a:t>
            </a:r>
            <a:r>
              <a:rPr lang="en-US" altLang="ko-KR" sz="1200" b="1" dirty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예약건들을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보여준다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9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971801"/>
            <a:ext cx="3810000" cy="3001963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</a:rPr>
              <a:t>각 사원은 </a:t>
            </a:r>
            <a:r>
              <a:rPr lang="en-US" altLang="ko-KR" sz="2000" dirty="0" smtClean="0">
                <a:solidFill>
                  <a:srgbClr val="786F44"/>
                </a:solidFill>
              </a:rPr>
              <a:t/>
            </a:r>
            <a:br>
              <a:rPr lang="en-US" altLang="ko-KR" sz="2000" dirty="0" smtClean="0">
                <a:solidFill>
                  <a:srgbClr val="786F44"/>
                </a:solidFill>
              </a:rPr>
            </a:br>
            <a:r>
              <a:rPr lang="ko-KR" altLang="en-US" sz="2000" dirty="0" smtClean="0">
                <a:solidFill>
                  <a:srgbClr val="786F44"/>
                </a:solidFill>
              </a:rPr>
              <a:t>본인의 </a:t>
            </a:r>
            <a:r>
              <a:rPr lang="en-US" altLang="ko-KR" sz="2000" dirty="0" smtClean="0">
                <a:solidFill>
                  <a:srgbClr val="786F44"/>
                </a:solidFill>
              </a:rPr>
              <a:t>ID/PW</a:t>
            </a:r>
            <a:r>
              <a:rPr lang="ko-KR" altLang="en-US" sz="2000" dirty="0" smtClean="0">
                <a:solidFill>
                  <a:srgbClr val="786F44"/>
                </a:solidFill>
              </a:rPr>
              <a:t>로 로그인 </a:t>
            </a:r>
            <a:endParaRPr lang="en-US" altLang="ko-KR" sz="2000" dirty="0" smtClean="0">
              <a:solidFill>
                <a:srgbClr val="786F44"/>
              </a:solidFill>
            </a:endParaRPr>
          </a:p>
          <a:p>
            <a:r>
              <a:rPr lang="ko-KR" altLang="en-US" sz="2000" dirty="0" smtClean="0">
                <a:solidFill>
                  <a:srgbClr val="786F44"/>
                </a:solidFill>
              </a:rPr>
              <a:t>직급에 맞는 메뉴를 사용함</a:t>
            </a:r>
            <a:endParaRPr lang="en-US" altLang="ko-KR" sz="2000" dirty="0" smtClean="0">
              <a:solidFill>
                <a:srgbClr val="786F44"/>
              </a:solidFill>
            </a:endParaRPr>
          </a:p>
          <a:p>
            <a:r>
              <a:rPr lang="ko-KR" altLang="en-US" sz="2000" dirty="0" smtClean="0">
                <a:solidFill>
                  <a:srgbClr val="786F44"/>
                </a:solidFill>
              </a:rPr>
              <a:t>총괄관리자 </a:t>
            </a:r>
            <a:r>
              <a:rPr lang="en-US" altLang="ko-KR" sz="2000" dirty="0">
                <a:solidFill>
                  <a:srgbClr val="786F44"/>
                </a:solidFill>
              </a:rPr>
              <a:t>-</a:t>
            </a:r>
            <a:r>
              <a:rPr lang="en-US" altLang="ko-KR" sz="2000" dirty="0" smtClean="0">
                <a:solidFill>
                  <a:srgbClr val="786F44"/>
                </a:solidFill>
              </a:rPr>
              <a:t> </a:t>
            </a:r>
            <a:r>
              <a:rPr lang="ko-KR" altLang="en-US" sz="2000" dirty="0" smtClean="0">
                <a:solidFill>
                  <a:srgbClr val="786F44"/>
                </a:solidFill>
              </a:rPr>
              <a:t>모든 메뉴</a:t>
            </a:r>
            <a:endParaRPr lang="en-US" altLang="ko-KR" sz="2000" dirty="0" smtClean="0">
              <a:solidFill>
                <a:srgbClr val="786F44"/>
              </a:solidFill>
            </a:endParaRPr>
          </a:p>
          <a:p>
            <a:r>
              <a:rPr lang="ko-KR" altLang="en-US" sz="2000" dirty="0" smtClean="0">
                <a:solidFill>
                  <a:srgbClr val="786F44"/>
                </a:solidFill>
              </a:rPr>
              <a:t>일반관리자 </a:t>
            </a:r>
            <a:r>
              <a:rPr lang="en-US" altLang="ko-KR" sz="2000" dirty="0">
                <a:solidFill>
                  <a:srgbClr val="786F44"/>
                </a:solidFill>
              </a:rPr>
              <a:t>-</a:t>
            </a:r>
            <a:r>
              <a:rPr lang="en-US" altLang="ko-KR" sz="2000" dirty="0" smtClean="0">
                <a:solidFill>
                  <a:srgbClr val="786F44"/>
                </a:solidFill>
              </a:rPr>
              <a:t> </a:t>
            </a:r>
            <a:r>
              <a:rPr lang="ko-KR" altLang="en-US" sz="2000" dirty="0" smtClean="0">
                <a:solidFill>
                  <a:srgbClr val="786F44"/>
                </a:solidFill>
              </a:rPr>
              <a:t>객실관리</a:t>
            </a:r>
            <a:r>
              <a:rPr lang="en-US" altLang="ko-KR" sz="2000" dirty="0" smtClean="0">
                <a:solidFill>
                  <a:srgbClr val="786F44"/>
                </a:solidFill>
              </a:rPr>
              <a:t>,</a:t>
            </a:r>
            <a:r>
              <a:rPr lang="ko-KR" altLang="en-US" sz="2000" dirty="0" smtClean="0">
                <a:solidFill>
                  <a:srgbClr val="786F44"/>
                </a:solidFill>
              </a:rPr>
              <a:t>예약</a:t>
            </a:r>
            <a:endParaRPr lang="ko-KR" altLang="en-US" sz="2000" dirty="0">
              <a:solidFill>
                <a:srgbClr val="786F4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914400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12롯데마트행복Bold" pitchFamily="18" charset="-127"/>
                <a:ea typeface="12롯데마트행복Bold" pitchFamily="18" charset="-127"/>
              </a:rPr>
              <a:t>요구사항</a:t>
            </a:r>
            <a:endParaRPr lang="ko-KR" altLang="en-US" sz="48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30611" y="2971800"/>
            <a:ext cx="3810000" cy="307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총 객실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45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개가 층별로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한 화면에 확인 가능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체크인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아웃의 상태는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색상으로 구분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객실을 선택하여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객실의 타입과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체크인 정보를 확인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2781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관리자로그인</a:t>
            </a:r>
            <a:endParaRPr lang="ko-KR" altLang="en-US" sz="2000" spc="300" dirty="0">
              <a:solidFill>
                <a:schemeClr val="bg2">
                  <a:lumMod val="2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0611" y="2252357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객실현황</a:t>
            </a:r>
            <a:endParaRPr lang="ko-KR" altLang="en-US" sz="2000" spc="300" dirty="0">
              <a:solidFill>
                <a:schemeClr val="bg2">
                  <a:lumMod val="2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8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490210" cy="4495800"/>
          </a:xfrm>
        </p:spPr>
      </p:pic>
      <p:sp>
        <p:nvSpPr>
          <p:cNvPr id="7" name="TextBox 6"/>
          <p:cNvSpPr txBox="1"/>
          <p:nvPr/>
        </p:nvSpPr>
        <p:spPr>
          <a:xfrm>
            <a:off x="2901407" y="486487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예약리스트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전체예약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7200" y="1600200"/>
            <a:ext cx="612475" cy="332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3073277" cy="430887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취소되었거나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체크인되어</a:t>
            </a:r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유효하지 않은 건을 포함한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모든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예약건을</a:t>
            </a:r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확인할 수 있다</a:t>
            </a:r>
            <a:endParaRPr lang="ko-KR" altLang="en-US" sz="11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1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924800" cy="4196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1407" y="486487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예약리스트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PDF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파일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58" b="23058"/>
          <a:stretch/>
        </p:blipFill>
        <p:spPr>
          <a:xfrm>
            <a:off x="1615412" y="2971800"/>
            <a:ext cx="5796869" cy="3207227"/>
          </a:xfrm>
        </p:spPr>
      </p:pic>
      <p:sp>
        <p:nvSpPr>
          <p:cNvPr id="2" name="직사각형 1"/>
          <p:cNvSpPr/>
          <p:nvPr/>
        </p:nvSpPr>
        <p:spPr>
          <a:xfrm>
            <a:off x="1981200" y="1295400"/>
            <a:ext cx="2038709" cy="265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52710" y="1128308"/>
            <a:ext cx="1935145" cy="600164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저장폴더를 설정하면 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현재 리스트에 있는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예약건들을</a:t>
            </a:r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en-US" altLang="ko-KR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PDF</a:t>
            </a:r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파일화하여 저장할 수 있다</a:t>
            </a:r>
            <a:endParaRPr lang="ko-KR" altLang="en-US" sz="11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3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229600" cy="43578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43970"/>
            <a:ext cx="3972982" cy="5297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1407" y="486487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예약리스트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체크인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96200" y="1676400"/>
            <a:ext cx="656230" cy="316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09600" y="29718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4215529"/>
            <a:ext cx="2464136" cy="600164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예약리스트에서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예약건</a:t>
            </a:r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선택 후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체크인하기 버튼으로 체크인을 할 수 있다</a:t>
            </a:r>
            <a:endParaRPr lang="en-US" altLang="ko-KR" sz="11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1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예약번호가 자동으로 들어온다</a:t>
            </a:r>
            <a:endParaRPr lang="ko-KR" altLang="en-US" sz="11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136710" y="3629167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47470" y="27432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2" y="886597"/>
            <a:ext cx="4021695" cy="5362261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886597"/>
            <a:ext cx="4021695" cy="53622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01407" y="486487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예약리스트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체크인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01407" y="2362200"/>
            <a:ext cx="524181" cy="39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96000" y="5791200"/>
            <a:ext cx="632346" cy="322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55054" y="2908523"/>
            <a:ext cx="2319866" cy="646331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자동으로 들어온 예약번호의 정보를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로딩버튼을 눌러 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/>
            </a:r>
            <a:b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</a:b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자세한 예약내역을 불러올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9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7467600" cy="39543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90800"/>
            <a:ext cx="6781800" cy="3591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1407" y="486487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예약리스트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예약취소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400800" y="1295400"/>
            <a:ext cx="627797" cy="355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1670331"/>
            <a:ext cx="2632452" cy="46166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예약건을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선택 후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예약취소버튼으로 예약을 취소할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1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2" y="886597"/>
            <a:ext cx="4021695" cy="536226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886597"/>
            <a:ext cx="4021695" cy="5362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1407" y="486487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체크인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예약내역 조회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5800" y="2057400"/>
            <a:ext cx="3749722" cy="358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91200" y="2415654"/>
            <a:ext cx="1728716" cy="31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83813" y="3058155"/>
            <a:ext cx="3018775" cy="1169551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고객의 이름으로 검색하여</a:t>
            </a:r>
            <a:endParaRPr lang="en-US" altLang="ko-KR" sz="14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현재날짜의 유효한 예약번호를 가져온다</a:t>
            </a:r>
            <a:endParaRPr lang="en-US" altLang="ko-KR" sz="14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이름은 동명이인이 있을 수 있고</a:t>
            </a:r>
            <a:r>
              <a:rPr lang="en-US" altLang="ko-KR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</a:t>
            </a: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중복예약</a:t>
            </a:r>
            <a:r>
              <a:rPr lang="en-US" altLang="ko-KR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다중예약의 가능성이 있어</a:t>
            </a:r>
            <a:endParaRPr lang="en-US" altLang="ko-KR" sz="14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예약번호를 선택하여 로딩할 수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있게한다</a:t>
            </a:r>
            <a:endParaRPr lang="ko-KR" altLang="en-US" sz="14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72200" y="5791200"/>
            <a:ext cx="542499" cy="322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81600" y="2757904"/>
            <a:ext cx="3227167" cy="307777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로딩버튼을 눌러 해당 예약 정보를 불러온다</a:t>
            </a:r>
            <a:endParaRPr lang="en-US" altLang="ko-KR" sz="14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72854" y="1157280"/>
            <a:ext cx="2872902" cy="276999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체크인 날짜는 자동으로 현재날짜를 가져온다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4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69301"/>
            <a:ext cx="3276600" cy="53213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42" y="969300"/>
            <a:ext cx="3276600" cy="5321301"/>
          </a:xfrm>
        </p:spPr>
      </p:pic>
      <p:sp>
        <p:nvSpPr>
          <p:cNvPr id="7" name="TextBox 6"/>
          <p:cNvSpPr txBox="1"/>
          <p:nvPr/>
        </p:nvSpPr>
        <p:spPr>
          <a:xfrm>
            <a:off x="2901407" y="48648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체크아웃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81200" y="1219200"/>
            <a:ext cx="1828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4953" y="1542952"/>
            <a:ext cx="2452915" cy="46166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객실 호수로 해당객실의 체크인정보를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검색하여 체크아웃처리를 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67400" y="5638800"/>
            <a:ext cx="838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30" y="1678632"/>
            <a:ext cx="4436274" cy="4191000"/>
          </a:xfrm>
        </p:spPr>
      </p:pic>
      <p:sp>
        <p:nvSpPr>
          <p:cNvPr id="5" name="TextBox 4"/>
          <p:cNvSpPr txBox="1"/>
          <p:nvPr/>
        </p:nvSpPr>
        <p:spPr>
          <a:xfrm>
            <a:off x="2901407" y="486487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직원정보관리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4880" y="1122733"/>
            <a:ext cx="2592376" cy="46166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프로그램에 로그인 할 권한을 줄 수 있는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직원정보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(ID/PW)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를 관리 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" y="1752600"/>
            <a:ext cx="3962953" cy="374384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52600"/>
            <a:ext cx="3962953" cy="3743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1407" y="486487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직원정보관리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신규 등록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62200" y="2590800"/>
            <a:ext cx="1036093" cy="425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400800" y="4800600"/>
            <a:ext cx="464024" cy="3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49030" y="2057400"/>
            <a:ext cx="3262432" cy="46166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새로운 직원을 등록할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직급은 일반관리자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-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총괄관리자 중에 선택할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" y="1652954"/>
            <a:ext cx="3962953" cy="3743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1407" y="486487"/>
            <a:ext cx="323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직원정보관리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직원정보수정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466" y="1652954"/>
            <a:ext cx="3962953" cy="37438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066800" y="2057400"/>
            <a:ext cx="2850107" cy="467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715000" y="2524836"/>
            <a:ext cx="740391" cy="38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42152" y="1665471"/>
            <a:ext cx="2499402" cy="276999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사원번호로 사원정보를 검색할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5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30658"/>
            <a:ext cx="3810000" cy="3001963"/>
          </a:xfrm>
        </p:spPr>
        <p:txBody>
          <a:bodyPr>
            <a:normAutofit/>
          </a:bodyPr>
          <a:lstStyle/>
          <a:p>
            <a:r>
              <a:rPr lang="ko-KR" altLang="en-US" sz="2000" spc="-150" dirty="0" smtClean="0">
                <a:solidFill>
                  <a:srgbClr val="786F44"/>
                </a:solidFill>
              </a:rPr>
              <a:t>체크인</a:t>
            </a:r>
            <a:r>
              <a:rPr lang="en-US" altLang="ko-KR" sz="2000" spc="-150" dirty="0" smtClean="0">
                <a:solidFill>
                  <a:srgbClr val="786F44"/>
                </a:solidFill>
              </a:rPr>
              <a:t>,</a:t>
            </a:r>
            <a:r>
              <a:rPr lang="ko-KR" altLang="en-US" sz="2000" spc="-150" dirty="0" smtClean="0">
                <a:solidFill>
                  <a:srgbClr val="786F44"/>
                </a:solidFill>
              </a:rPr>
              <a:t>아웃 날짜 </a:t>
            </a:r>
            <a:r>
              <a:rPr lang="en-US" altLang="ko-KR" sz="2000" spc="-150" dirty="0" smtClean="0">
                <a:solidFill>
                  <a:srgbClr val="786F44"/>
                </a:solidFill>
              </a:rPr>
              <a:t>/ </a:t>
            </a:r>
            <a:r>
              <a:rPr lang="ko-KR" altLang="en-US" sz="2000" spc="-150" dirty="0" smtClean="0">
                <a:solidFill>
                  <a:srgbClr val="786F44"/>
                </a:solidFill>
              </a:rPr>
              <a:t>인원 </a:t>
            </a:r>
            <a:r>
              <a:rPr lang="en-US" altLang="ko-KR" sz="2000" spc="-150" dirty="0" smtClean="0">
                <a:solidFill>
                  <a:srgbClr val="786F44"/>
                </a:solidFill>
              </a:rPr>
              <a:t>– </a:t>
            </a:r>
            <a:r>
              <a:rPr lang="ko-KR" altLang="en-US" sz="2000" spc="-150" dirty="0" smtClean="0">
                <a:solidFill>
                  <a:srgbClr val="786F44"/>
                </a:solidFill>
              </a:rPr>
              <a:t>필수</a:t>
            </a:r>
            <a:endParaRPr lang="en-US" altLang="ko-KR" sz="2000" spc="-150" dirty="0" smtClean="0">
              <a:solidFill>
                <a:srgbClr val="786F44"/>
              </a:solidFill>
            </a:endParaRPr>
          </a:p>
          <a:p>
            <a:r>
              <a:rPr lang="ko-KR" altLang="en-US" sz="2000" dirty="0" smtClean="0">
                <a:solidFill>
                  <a:srgbClr val="786F44"/>
                </a:solidFill>
              </a:rPr>
              <a:t>조식</a:t>
            </a:r>
            <a:r>
              <a:rPr lang="en-US" altLang="ko-KR" sz="2000" dirty="0" smtClean="0">
                <a:solidFill>
                  <a:srgbClr val="786F44"/>
                </a:solidFill>
              </a:rPr>
              <a:t>,</a:t>
            </a:r>
            <a:r>
              <a:rPr lang="ko-KR" altLang="en-US" sz="2000" dirty="0" smtClean="0">
                <a:solidFill>
                  <a:srgbClr val="786F44"/>
                </a:solidFill>
              </a:rPr>
              <a:t>라운지</a:t>
            </a:r>
            <a:r>
              <a:rPr lang="en-US" altLang="ko-KR" sz="2000" dirty="0" smtClean="0">
                <a:solidFill>
                  <a:srgbClr val="786F44"/>
                </a:solidFill>
              </a:rPr>
              <a:t>,</a:t>
            </a:r>
            <a:r>
              <a:rPr lang="ko-KR" altLang="en-US" sz="2000" dirty="0" err="1" smtClean="0">
                <a:solidFill>
                  <a:srgbClr val="786F44"/>
                </a:solidFill>
              </a:rPr>
              <a:t>안내견동반</a:t>
            </a:r>
            <a:r>
              <a:rPr lang="en-US" altLang="ko-KR" sz="2000" dirty="0" smtClean="0">
                <a:solidFill>
                  <a:srgbClr val="786F44"/>
                </a:solidFill>
              </a:rPr>
              <a:t>,</a:t>
            </a:r>
            <a:br>
              <a:rPr lang="en-US" altLang="ko-KR" sz="2000" dirty="0" smtClean="0">
                <a:solidFill>
                  <a:srgbClr val="786F44"/>
                </a:solidFill>
              </a:rPr>
            </a:br>
            <a:r>
              <a:rPr lang="ko-KR" altLang="en-US" sz="2000" dirty="0" smtClean="0">
                <a:solidFill>
                  <a:srgbClr val="786F44"/>
                </a:solidFill>
              </a:rPr>
              <a:t>주차이용 옵션</a:t>
            </a:r>
            <a:endParaRPr lang="en-US" altLang="ko-KR" sz="2000" dirty="0" smtClean="0">
              <a:solidFill>
                <a:srgbClr val="786F44"/>
              </a:solidFill>
            </a:endParaRPr>
          </a:p>
          <a:p>
            <a:r>
              <a:rPr lang="ko-KR" altLang="en-US" sz="2000" dirty="0" smtClean="0">
                <a:solidFill>
                  <a:srgbClr val="786F44"/>
                </a:solidFill>
              </a:rPr>
              <a:t>객실플랜 선택 후에</a:t>
            </a:r>
            <a:r>
              <a:rPr lang="en-US" altLang="ko-KR" sz="2000" dirty="0" smtClean="0">
                <a:solidFill>
                  <a:srgbClr val="786F44"/>
                </a:solidFill>
              </a:rPr>
              <a:t/>
            </a:r>
            <a:br>
              <a:rPr lang="en-US" altLang="ko-KR" sz="2000" dirty="0" smtClean="0">
                <a:solidFill>
                  <a:srgbClr val="786F44"/>
                </a:solidFill>
              </a:rPr>
            </a:br>
            <a:r>
              <a:rPr lang="ko-KR" altLang="en-US" sz="2000" dirty="0" smtClean="0">
                <a:solidFill>
                  <a:srgbClr val="786F44"/>
                </a:solidFill>
              </a:rPr>
              <a:t>고객정보를 입력 받음</a:t>
            </a:r>
            <a:endParaRPr lang="en-US" altLang="ko-KR" sz="2000" dirty="0" smtClean="0">
              <a:solidFill>
                <a:srgbClr val="786F44"/>
              </a:solidFill>
            </a:endParaRPr>
          </a:p>
          <a:p>
            <a:r>
              <a:rPr lang="ko-KR" altLang="en-US" sz="2000" dirty="0" smtClean="0">
                <a:solidFill>
                  <a:srgbClr val="786F44"/>
                </a:solidFill>
              </a:rPr>
              <a:t>고객이 </a:t>
            </a:r>
            <a:r>
              <a:rPr lang="ko-KR" altLang="en-US" sz="2000" dirty="0" err="1" smtClean="0">
                <a:solidFill>
                  <a:srgbClr val="786F44"/>
                </a:solidFill>
              </a:rPr>
              <a:t>멤버쉽일</a:t>
            </a:r>
            <a:r>
              <a:rPr lang="ko-KR" altLang="en-US" sz="2000" dirty="0" smtClean="0">
                <a:solidFill>
                  <a:srgbClr val="786F44"/>
                </a:solidFill>
              </a:rPr>
              <a:t> 경우 </a:t>
            </a:r>
            <a:r>
              <a:rPr lang="en-US" altLang="ko-KR" sz="2000" dirty="0" smtClean="0">
                <a:solidFill>
                  <a:srgbClr val="786F44"/>
                </a:solidFill>
              </a:rPr>
              <a:t/>
            </a:r>
            <a:br>
              <a:rPr lang="en-US" altLang="ko-KR" sz="2000" dirty="0" smtClean="0">
                <a:solidFill>
                  <a:srgbClr val="786F44"/>
                </a:solidFill>
              </a:rPr>
            </a:br>
            <a:r>
              <a:rPr lang="ko-KR" altLang="en-US" sz="2000" dirty="0" err="1" smtClean="0">
                <a:solidFill>
                  <a:srgbClr val="786F44"/>
                </a:solidFill>
              </a:rPr>
              <a:t>멤버쉽번호</a:t>
            </a:r>
            <a:r>
              <a:rPr lang="ko-KR" altLang="en-US" sz="2000" dirty="0" smtClean="0">
                <a:solidFill>
                  <a:srgbClr val="786F44"/>
                </a:solidFill>
              </a:rPr>
              <a:t> 조회하여 확인</a:t>
            </a:r>
            <a:endParaRPr lang="en-US" altLang="ko-KR" sz="2000" dirty="0" smtClean="0">
              <a:solidFill>
                <a:srgbClr val="786F44"/>
              </a:solidFill>
            </a:endParaRPr>
          </a:p>
          <a:p>
            <a:r>
              <a:rPr lang="ko-KR" altLang="en-US" sz="2000" dirty="0" smtClean="0">
                <a:solidFill>
                  <a:srgbClr val="786F44"/>
                </a:solidFill>
              </a:rPr>
              <a:t>결제는 무조건 신용카드계산</a:t>
            </a:r>
            <a:endParaRPr lang="ko-KR" altLang="en-US" sz="2000" dirty="0">
              <a:solidFill>
                <a:srgbClr val="786F4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914400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12롯데마트행복Bold" pitchFamily="18" charset="-127"/>
                <a:ea typeface="12롯데마트행복Bold" pitchFamily="18" charset="-127"/>
              </a:rPr>
              <a:t>요구사항</a:t>
            </a:r>
            <a:endParaRPr lang="ko-KR" altLang="en-US" sz="48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30611" y="2830657"/>
            <a:ext cx="3810000" cy="307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유효한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</a:rPr>
              <a:t>예약건을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 모두 확인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취소버튼으로 예약취소 가능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PDF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로 파일 출력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13700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객실 신규예약</a:t>
            </a:r>
            <a:endParaRPr lang="ko-KR" altLang="en-US" sz="2000" spc="300" dirty="0">
              <a:solidFill>
                <a:schemeClr val="bg2">
                  <a:lumMod val="2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0611" y="2111214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예약 리스트</a:t>
            </a:r>
            <a:endParaRPr lang="ko-KR" altLang="en-US" sz="2000" spc="300" dirty="0">
              <a:solidFill>
                <a:schemeClr val="bg2">
                  <a:lumMod val="2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7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01407" y="486487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고객정보관리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정보 조회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2" y="929972"/>
            <a:ext cx="4028801" cy="530146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17077"/>
            <a:ext cx="4038600" cy="531436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219200" y="1828800"/>
            <a:ext cx="2806890" cy="38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81600" y="2210937"/>
            <a:ext cx="2971800" cy="760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64033" y="1066800"/>
            <a:ext cx="3281669" cy="523220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회원번호 </a:t>
            </a:r>
            <a:r>
              <a:rPr lang="en-US" altLang="ko-KR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성명</a:t>
            </a:r>
            <a:endParaRPr lang="en-US" altLang="ko-KR" sz="14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4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두 가지 방법으로 고객정보를 조회할 수 있다</a:t>
            </a:r>
            <a:endParaRPr lang="ko-KR" altLang="en-US" sz="1400" b="1" dirty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2170" y="3111455"/>
            <a:ext cx="3810659" cy="46166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동명이인이 있을 수 있으므로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이름으로 검색할 때에는 고객번호를 선택해서 불러올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9046" y="2325469"/>
            <a:ext cx="4256294" cy="461665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예약리스트나 체크인정보에서 볼 수 있는 회원정보는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회원번호 뿐이기 때문에 회원번호로 회원정보를 검색할 수 있게 한다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01407" y="486487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고객정보관리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-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신규등록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5" y="886597"/>
            <a:ext cx="4074654" cy="536180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733" y="886596"/>
            <a:ext cx="4074654" cy="536180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797666" y="1232848"/>
            <a:ext cx="818990" cy="363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72200" y="5715000"/>
            <a:ext cx="501555" cy="330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90141" y="1676400"/>
            <a:ext cx="2013693" cy="276999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신규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멤버쉽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등록을 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04" y="864323"/>
            <a:ext cx="3622278" cy="540534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21" y="864323"/>
            <a:ext cx="3622279" cy="5405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1407" y="486487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객실정보관리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62600" y="1143000"/>
            <a:ext cx="1698009" cy="358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62600" y="1537899"/>
            <a:ext cx="2545890" cy="276999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객실 번호로 객실정보를 조회할 수 있다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2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019800" cy="4280313"/>
          </a:xfrm>
        </p:spPr>
      </p:pic>
      <p:sp>
        <p:nvSpPr>
          <p:cNvPr id="5" name="TextBox 4"/>
          <p:cNvSpPr txBox="1"/>
          <p:nvPr/>
        </p:nvSpPr>
        <p:spPr>
          <a:xfrm>
            <a:off x="2901407" y="486487"/>
            <a:ext cx="3140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월별 매출 통계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– 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최근 </a:t>
            </a:r>
            <a:r>
              <a:rPr lang="en-US" altLang="ko-KR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3</a:t>
            </a:r>
            <a:r>
              <a:rPr lang="ko-KR" altLang="en-US" sz="2000" dirty="0" smtClean="0">
                <a:solidFill>
                  <a:srgbClr val="786F44"/>
                </a:solidFill>
                <a:latin typeface="12롯데마트드림Bold" pitchFamily="18" charset="-127"/>
                <a:ea typeface="12롯데마트드림Bold" pitchFamily="18" charset="-127"/>
              </a:rPr>
              <a:t>개월</a:t>
            </a:r>
            <a:endParaRPr lang="en-US" altLang="ko-KR" sz="2000" dirty="0" smtClean="0">
              <a:solidFill>
                <a:srgbClr val="786F44"/>
              </a:solidFill>
              <a:latin typeface="12롯데마트드림Bold" pitchFamily="18" charset="-127"/>
              <a:ea typeface="12롯데마트드림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01822"/>
            <a:ext cx="2588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UI &amp; Function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6909" y="5467066"/>
            <a:ext cx="4576894" cy="646331"/>
          </a:xfrm>
          <a:prstGeom prst="rect">
            <a:avLst/>
          </a:prstGeom>
          <a:solidFill>
            <a:srgbClr val="FFFFFF">
              <a:alpha val="72941"/>
            </a:srgbClr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예약금매출 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–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예약시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결제한 금액의 총액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추가금매출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– 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호텔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이용시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발생한 추가비용의 총액 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체크아웃시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결제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총매출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– </a:t>
            </a:r>
            <a:r>
              <a:rPr lang="ko-KR" altLang="en-US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예약금매출 </a:t>
            </a:r>
            <a:r>
              <a:rPr lang="en-US" altLang="ko-KR" sz="1200" b="1" dirty="0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+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추가금매출</a:t>
            </a:r>
            <a:endParaRPr lang="en-US" altLang="ko-KR" sz="1200" b="1" dirty="0" smtClean="0">
              <a:solidFill>
                <a:srgbClr val="FF0000"/>
              </a:solidFill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8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171114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pc="600" dirty="0" smtClean="0">
                <a:latin typeface="12롯데마트행복Bold" pitchFamily="18" charset="-127"/>
                <a:ea typeface="12롯데마트행복Bold" pitchFamily="18" charset="-127"/>
              </a:rPr>
              <a:t>Q&amp;A</a:t>
            </a:r>
            <a:endParaRPr lang="ko-KR" altLang="en-US" sz="9600" spc="6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84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0" y="609600"/>
            <a:ext cx="2776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300" dirty="0" smtClean="0">
                <a:latin typeface="12롯데마트행복Bold" pitchFamily="18" charset="-127"/>
                <a:ea typeface="12롯데마트행복Bold" pitchFamily="18" charset="-127"/>
              </a:rPr>
              <a:t>Epilogue</a:t>
            </a:r>
            <a:endParaRPr lang="ko-KR" altLang="en-US" sz="4800" spc="3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733800" y="1905000"/>
            <a:ext cx="4810149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스스로 정한 시간 내에서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충실하게 집중하여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java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와 데이터베이스를 복습하며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개발 할 수 있어서 즐거웠습니다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</a:rPr>
              <a:t>메일링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매출 및 결제가중치 계산 등에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좀 더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</a:rPr>
              <a:t>신경쓰지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못한 점이 아쉽습니다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기획의 중요성을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</a:rPr>
              <a:t>다시한번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 깨닫는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개발 프로젝트였습니다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손목질환과 과도한 입맛을 얻었지만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</a:rPr>
              <a:t>너무 즐겁고 행복한 개발이었습니다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3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2438400"/>
            <a:ext cx="5096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pc="300" dirty="0" smtClean="0">
                <a:latin typeface="12롯데마트행복Bold" pitchFamily="18" charset="-127"/>
                <a:ea typeface="12롯데마트행복Bold" pitchFamily="18" charset="-127"/>
              </a:rPr>
              <a:t>THANK YOU</a:t>
            </a:r>
            <a:endParaRPr lang="ko-KR" altLang="en-US" sz="7200" spc="3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71762"/>
            <a:ext cx="3810000" cy="3001963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>
                <a:solidFill>
                  <a:srgbClr val="786F44"/>
                </a:solidFill>
              </a:rPr>
              <a:t>당일날짜로</a:t>
            </a:r>
            <a:r>
              <a:rPr lang="en-US" altLang="ko-KR" sz="2000" dirty="0" smtClean="0">
                <a:solidFill>
                  <a:srgbClr val="786F44"/>
                </a:solidFill>
              </a:rPr>
              <a:t/>
            </a:r>
            <a:br>
              <a:rPr lang="en-US" altLang="ko-KR" sz="2000" dirty="0" smtClean="0">
                <a:solidFill>
                  <a:srgbClr val="786F44"/>
                </a:solidFill>
              </a:rPr>
            </a:br>
            <a:r>
              <a:rPr lang="ko-KR" altLang="en-US" sz="2000" dirty="0" smtClean="0">
                <a:solidFill>
                  <a:srgbClr val="786F44"/>
                </a:solidFill>
              </a:rPr>
              <a:t>고객의 성</a:t>
            </a:r>
            <a:r>
              <a:rPr lang="en-US" altLang="ko-KR" sz="2000" dirty="0" smtClean="0">
                <a:solidFill>
                  <a:srgbClr val="786F44"/>
                </a:solidFill>
              </a:rPr>
              <a:t>/</a:t>
            </a:r>
            <a:r>
              <a:rPr lang="ko-KR" altLang="en-US" sz="2000" dirty="0" smtClean="0">
                <a:solidFill>
                  <a:srgbClr val="786F44"/>
                </a:solidFill>
              </a:rPr>
              <a:t>이름으로 </a:t>
            </a:r>
            <a:r>
              <a:rPr lang="en-US" altLang="ko-KR" sz="2000" dirty="0" smtClean="0">
                <a:solidFill>
                  <a:srgbClr val="786F44"/>
                </a:solidFill>
              </a:rPr>
              <a:t/>
            </a:r>
            <a:br>
              <a:rPr lang="en-US" altLang="ko-KR" sz="2000" dirty="0" smtClean="0">
                <a:solidFill>
                  <a:srgbClr val="786F44"/>
                </a:solidFill>
              </a:rPr>
            </a:br>
            <a:r>
              <a:rPr lang="ko-KR" altLang="en-US" sz="2000" dirty="0" smtClean="0">
                <a:solidFill>
                  <a:srgbClr val="786F44"/>
                </a:solidFill>
              </a:rPr>
              <a:t>예약조회 후 체크인</a:t>
            </a:r>
            <a:endParaRPr lang="en-US" altLang="ko-KR" sz="2000" dirty="0" smtClean="0">
              <a:solidFill>
                <a:srgbClr val="786F44"/>
              </a:solidFill>
            </a:endParaRPr>
          </a:p>
          <a:p>
            <a:r>
              <a:rPr lang="ko-KR" altLang="en-US" sz="2000" dirty="0" smtClean="0">
                <a:solidFill>
                  <a:srgbClr val="786F44"/>
                </a:solidFill>
              </a:rPr>
              <a:t>얼리 체크인 </a:t>
            </a:r>
            <a:r>
              <a:rPr lang="en-US" altLang="ko-KR" sz="2000" dirty="0" smtClean="0">
                <a:solidFill>
                  <a:srgbClr val="786F44"/>
                </a:solidFill>
              </a:rPr>
              <a:t>(early </a:t>
            </a:r>
            <a:r>
              <a:rPr lang="en-US" altLang="ko-KR" sz="2000" dirty="0" err="1" smtClean="0">
                <a:solidFill>
                  <a:srgbClr val="786F44"/>
                </a:solidFill>
              </a:rPr>
              <a:t>checkin</a:t>
            </a:r>
            <a:r>
              <a:rPr lang="en-US" altLang="ko-KR" sz="2000" dirty="0" smtClean="0">
                <a:solidFill>
                  <a:srgbClr val="786F44"/>
                </a:solidFill>
              </a:rPr>
              <a:t>)</a:t>
            </a:r>
            <a:r>
              <a:rPr lang="ko-KR" altLang="en-US" sz="2000" dirty="0" smtClean="0">
                <a:solidFill>
                  <a:srgbClr val="786F44"/>
                </a:solidFill>
              </a:rPr>
              <a:t> </a:t>
            </a:r>
            <a:r>
              <a:rPr lang="en-US" altLang="ko-KR" sz="2000" dirty="0" smtClean="0">
                <a:solidFill>
                  <a:srgbClr val="786F44"/>
                </a:solidFill>
              </a:rPr>
              <a:t/>
            </a:r>
            <a:br>
              <a:rPr lang="en-US" altLang="ko-KR" sz="2000" dirty="0" smtClean="0">
                <a:solidFill>
                  <a:srgbClr val="786F44"/>
                </a:solidFill>
              </a:rPr>
            </a:br>
            <a:r>
              <a:rPr lang="ko-KR" altLang="en-US" sz="2000" dirty="0" smtClean="0">
                <a:solidFill>
                  <a:srgbClr val="786F44"/>
                </a:solidFill>
              </a:rPr>
              <a:t>추가요금 체크</a:t>
            </a:r>
            <a:endParaRPr lang="en-US" altLang="ko-KR" sz="2000" dirty="0" smtClean="0">
              <a:solidFill>
                <a:srgbClr val="786F44"/>
              </a:solidFill>
            </a:endParaRPr>
          </a:p>
          <a:p>
            <a:r>
              <a:rPr lang="ko-KR" altLang="en-US" sz="2000" dirty="0" smtClean="0">
                <a:solidFill>
                  <a:srgbClr val="786F44"/>
                </a:solidFill>
              </a:rPr>
              <a:t>객실조회 후 체크아웃</a:t>
            </a:r>
            <a:endParaRPr lang="en-US" altLang="ko-KR" sz="2000" dirty="0" smtClean="0">
              <a:solidFill>
                <a:srgbClr val="786F44"/>
              </a:solidFill>
            </a:endParaRPr>
          </a:p>
          <a:p>
            <a:r>
              <a:rPr lang="ko-KR" altLang="en-US" sz="2000" dirty="0" err="1" smtClean="0">
                <a:solidFill>
                  <a:srgbClr val="786F44"/>
                </a:solidFill>
              </a:rPr>
              <a:t>래이트</a:t>
            </a:r>
            <a:r>
              <a:rPr lang="ko-KR" altLang="en-US" sz="2000" dirty="0" smtClean="0">
                <a:solidFill>
                  <a:srgbClr val="786F44"/>
                </a:solidFill>
              </a:rPr>
              <a:t> 체크아웃 </a:t>
            </a:r>
            <a:r>
              <a:rPr lang="en-US" altLang="ko-KR" sz="2000" dirty="0" smtClean="0">
                <a:solidFill>
                  <a:srgbClr val="786F44"/>
                </a:solidFill>
              </a:rPr>
              <a:t/>
            </a:r>
            <a:br>
              <a:rPr lang="en-US" altLang="ko-KR" sz="2000" dirty="0" smtClean="0">
                <a:solidFill>
                  <a:srgbClr val="786F44"/>
                </a:solidFill>
              </a:rPr>
            </a:br>
            <a:r>
              <a:rPr lang="en-US" altLang="ko-KR" sz="2000" dirty="0" smtClean="0">
                <a:solidFill>
                  <a:srgbClr val="786F44"/>
                </a:solidFill>
              </a:rPr>
              <a:t>(late checkout)</a:t>
            </a:r>
            <a:br>
              <a:rPr lang="en-US" altLang="ko-KR" sz="2000" dirty="0" smtClean="0">
                <a:solidFill>
                  <a:srgbClr val="786F44"/>
                </a:solidFill>
              </a:rPr>
            </a:br>
            <a:r>
              <a:rPr lang="ko-KR" altLang="en-US" sz="2000" dirty="0" smtClean="0">
                <a:solidFill>
                  <a:srgbClr val="786F44"/>
                </a:solidFill>
              </a:rPr>
              <a:t>추가요금 체크</a:t>
            </a:r>
            <a:endParaRPr lang="ko-KR" altLang="en-US" sz="2000" dirty="0">
              <a:solidFill>
                <a:srgbClr val="786F4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914400"/>
            <a:ext cx="240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latin typeface="12롯데마트행복Bold" pitchFamily="18" charset="-127"/>
                <a:ea typeface="12롯데마트행복Bold" pitchFamily="18" charset="-127"/>
              </a:rPr>
              <a:t>요구사항</a:t>
            </a:r>
            <a:endParaRPr lang="ko-KR" altLang="en-US" sz="48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30611" y="2871761"/>
            <a:ext cx="3810000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 smtClean="0">
                <a:solidFill>
                  <a:schemeClr val="bg2">
                    <a:lumMod val="50000"/>
                  </a:schemeClr>
                </a:solidFill>
              </a:rPr>
              <a:t>직원</a:t>
            </a:r>
            <a:r>
              <a:rPr lang="en-US" altLang="ko-KR" sz="2000" spc="-15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spc="-150" dirty="0" smtClean="0">
                <a:solidFill>
                  <a:schemeClr val="bg2">
                    <a:lumMod val="50000"/>
                  </a:schemeClr>
                </a:solidFill>
              </a:rPr>
              <a:t>고객</a:t>
            </a:r>
            <a:r>
              <a:rPr lang="en-US" altLang="ko-KR" sz="2000" spc="-15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spc="-150" dirty="0" smtClean="0">
                <a:solidFill>
                  <a:schemeClr val="bg2">
                    <a:lumMod val="50000"/>
                  </a:schemeClr>
                </a:solidFill>
              </a:rPr>
              <a:t>객실의 정보를 각각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sz="2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등록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조회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수정 할 수 있음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178109"/>
            <a:ext cx="2170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체크인</a:t>
            </a:r>
            <a:r>
              <a:rPr lang="en-US" altLang="ko-KR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,</a:t>
            </a:r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체크아웃</a:t>
            </a:r>
            <a:endParaRPr lang="ko-KR" altLang="en-US" sz="2000" spc="300" dirty="0">
              <a:solidFill>
                <a:schemeClr val="bg2">
                  <a:lumMod val="2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0611" y="2152318"/>
            <a:ext cx="2656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직원</a:t>
            </a:r>
            <a:r>
              <a:rPr lang="en-US" altLang="ko-KR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,</a:t>
            </a:r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고객</a:t>
            </a:r>
            <a:r>
              <a:rPr lang="en-US" altLang="ko-KR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,</a:t>
            </a:r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객실 관리</a:t>
            </a:r>
            <a:endParaRPr lang="ko-KR" altLang="en-US" sz="2000" spc="300" dirty="0">
              <a:solidFill>
                <a:schemeClr val="bg2">
                  <a:lumMod val="2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630611" y="4622835"/>
            <a:ext cx="3810000" cy="99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최근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개월의 매출을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</a:rPr>
              <a:t>막대그래프로 확인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0611" y="3903392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300" dirty="0" smtClean="0">
                <a:solidFill>
                  <a:schemeClr val="bg2">
                    <a:lumMod val="25000"/>
                  </a:schemeClr>
                </a:solidFill>
                <a:latin typeface="12롯데마트행복Bold" pitchFamily="18" charset="-127"/>
                <a:ea typeface="12롯데마트행복Bold" pitchFamily="18" charset="-127"/>
              </a:rPr>
              <a:t>매출통계</a:t>
            </a:r>
            <a:endParaRPr lang="ko-KR" altLang="en-US" sz="2000" spc="300" dirty="0">
              <a:solidFill>
                <a:schemeClr val="bg2">
                  <a:lumMod val="25000"/>
                </a:schemeClr>
              </a:solidFill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8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891852"/>
              </p:ext>
            </p:extLst>
          </p:nvPr>
        </p:nvGraphicFramePr>
        <p:xfrm>
          <a:off x="152400" y="990599"/>
          <a:ext cx="8839200" cy="5275101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394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6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7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8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수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9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목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10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</a:p>
                  </a:txBody>
                  <a:tcPr anchor="ctr" anchorCtr="1"/>
                </a:tc>
              </a:tr>
              <a:tr h="977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메인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객실현황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메인 컨트롤러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관리자직원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DB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구축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관리자 로그인 기능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직원관리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UI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직원관리</a:t>
                      </a:r>
                      <a:r>
                        <a:rPr lang="ko-KR" altLang="en-US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 컨트롤러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예약리스트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체크인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UI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체크인 컨트롤러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객실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DB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객실정보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UI,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컨트롤러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객실등록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신규예약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UI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예약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DB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구축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</a:tr>
              <a:tr h="441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13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14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 (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15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수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16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목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17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</a:tr>
              <a:tr h="9275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신규예약 컨트롤러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err="1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예약시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 객실검색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검색 </a:t>
                      </a:r>
                      <a:r>
                        <a:rPr lang="ko-KR" altLang="en-US" sz="1400" dirty="0" err="1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쿼리문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고객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DB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구축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예약리스트 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UI,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컨트롤러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체크인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UI,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컨트롤러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예약리스트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체크인 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연결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체크인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DB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구축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체크아웃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UI,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컨트롤러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포인트적립 구현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</a:tr>
              <a:tr h="4412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20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21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화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22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수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23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목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24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</a:tr>
              <a:tr h="977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객실현황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-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체크아웃 연결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예약리스트 테이블 디버깅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매출통계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UI,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컨트롤러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/>
                      </a:r>
                      <a:b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</a:b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디버깅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DB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검색 </a:t>
                      </a:r>
                      <a:r>
                        <a:rPr lang="ko-KR" altLang="en-US" sz="1400" dirty="0" err="1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쿼리문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 보강</a:t>
                      </a:r>
                      <a:r>
                        <a:rPr lang="en-US" altLang="ko-KR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디버깅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UI</a:t>
                      </a:r>
                      <a:r>
                        <a:rPr lang="en-US" altLang="ko-KR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그래픽</a:t>
                      </a:r>
                      <a:r>
                        <a:rPr lang="en-US" altLang="ko-KR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/>
                      </a:r>
                      <a:br>
                        <a:rPr lang="en-US" altLang="ko-KR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</a:br>
                      <a:r>
                        <a:rPr lang="en-US" altLang="ko-KR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디버깅</a:t>
                      </a:r>
                      <a:endParaRPr lang="ko-KR" altLang="en-US" sz="1400" dirty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디버깅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포인트구현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페이지전환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</a:p>
                  </a:txBody>
                  <a:tcPr anchor="ctr" anchorCtr="1"/>
                </a:tc>
              </a:tr>
              <a:tr h="425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27 (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월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12롯데마트드림Medium" pitchFamily="18" charset="-127"/>
                          <a:ea typeface="12롯데마트드림Medium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</a:tr>
              <a:tr h="673794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ko-KR" altLang="en-US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디버깅</a:t>
                      </a:r>
                      <a:endParaRPr lang="en-US" altLang="ko-KR" sz="1400" dirty="0" smtClean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- </a:t>
                      </a:r>
                      <a:r>
                        <a:rPr lang="en-US" altLang="ko-KR" sz="140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Presentation</a:t>
                      </a:r>
                      <a:r>
                        <a:rPr lang="en-US" altLang="ko-KR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12롯데마트드림Medium" pitchFamily="18" charset="-127"/>
                          <a:ea typeface="12롯데마트드림Medium" pitchFamily="18" charset="-127"/>
                        </a:rPr>
                        <a:t>준비</a:t>
                      </a:r>
                      <a:endParaRPr lang="ko-KR" altLang="en-US" sz="1400" dirty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12롯데마트드림Medium" pitchFamily="18" charset="-127"/>
                        <a:ea typeface="12롯데마트드림Medium" pitchFamily="18" charset="-127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15000" y="152400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12롯데마트행복Bold" pitchFamily="18" charset="-127"/>
                <a:ea typeface="12롯데마트행복Bold" pitchFamily="18" charset="-127"/>
              </a:rPr>
              <a:t>개발일정</a:t>
            </a:r>
            <a:endParaRPr lang="ko-KR" altLang="en-US" sz="40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0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2000" y="2286000"/>
            <a:ext cx="7162800" cy="35052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12롯데마트드림Light" pitchFamily="18" charset="-127"/>
                <a:ea typeface="12롯데마트드림Light" pitchFamily="18" charset="-127"/>
              </a:rPr>
              <a:t>개발 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OS : Windows 7 Home Premium K</a:t>
            </a:r>
          </a:p>
          <a:p>
            <a:r>
              <a:rPr lang="ko-KR" altLang="en-US" dirty="0">
                <a:latin typeface="12롯데마트드림Light" pitchFamily="18" charset="-127"/>
                <a:ea typeface="12롯데마트드림Light" pitchFamily="18" charset="-127"/>
              </a:rPr>
              <a:t>개발 언어 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: Java8 FX 1.8.0</a:t>
            </a:r>
          </a:p>
          <a:p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DBMS : Oracle 11g 11.2.0</a:t>
            </a:r>
          </a:p>
          <a:p>
            <a:r>
              <a:rPr lang="ko-KR" altLang="en-US" dirty="0">
                <a:latin typeface="12롯데마트드림Light" pitchFamily="18" charset="-127"/>
                <a:ea typeface="12롯데마트드림Light" pitchFamily="18" charset="-127"/>
              </a:rPr>
              <a:t>개발 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Tool : Eclipse Oxygen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Release(4.7.0)</a:t>
            </a:r>
          </a:p>
          <a:p>
            <a:pPr marL="0" indent="0">
              <a:buNone/>
            </a:pP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	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	  SQL 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Developer 4.15</a:t>
            </a:r>
          </a:p>
          <a:p>
            <a:r>
              <a:rPr lang="ko-KR" altLang="en-US" dirty="0">
                <a:latin typeface="12롯데마트드림Light" pitchFamily="18" charset="-127"/>
                <a:ea typeface="12롯데마트드림Light" pitchFamily="18" charset="-127"/>
              </a:rPr>
              <a:t>데이터베이스 모델링 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: </a:t>
            </a:r>
            <a:r>
              <a:rPr lang="en-US" altLang="ko-KR" dirty="0" err="1">
                <a:latin typeface="12롯데마트드림Light" pitchFamily="18" charset="-127"/>
                <a:ea typeface="12롯데마트드림Light" pitchFamily="18" charset="-127"/>
              </a:rPr>
              <a:t>ERwin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 7.3.0.1666</a:t>
            </a:r>
          </a:p>
          <a:p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UML : </a:t>
            </a:r>
            <a:r>
              <a:rPr lang="en-US" altLang="ko-KR" dirty="0" err="1">
                <a:latin typeface="12롯데마트드림Light" pitchFamily="18" charset="-127"/>
                <a:ea typeface="12롯데마트드림Light" pitchFamily="18" charset="-127"/>
              </a:rPr>
              <a:t>StarUML</a:t>
            </a:r>
            <a:r>
              <a:rPr lang="en-US" altLang="ko-KR" dirty="0">
                <a:latin typeface="12롯데마트드림Light" pitchFamily="18" charset="-127"/>
                <a:ea typeface="12롯데마트드림Light" pitchFamily="18" charset="-127"/>
              </a:rPr>
              <a:t> 2.8.0</a:t>
            </a:r>
          </a:p>
          <a:p>
            <a:endParaRPr lang="ko-KR" altLang="en-US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00" y="838200"/>
            <a:ext cx="29546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atin typeface="12롯데마트행복Bold" pitchFamily="18" charset="-127"/>
                <a:ea typeface="12롯데마트행복Bold" pitchFamily="18" charset="-127"/>
              </a:rPr>
              <a:t>개발환경</a:t>
            </a:r>
            <a:endParaRPr lang="ko-KR" altLang="en-US" sz="60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7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890954"/>
            <a:ext cx="2455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12롯데마트행복Bold" pitchFamily="18" charset="-127"/>
                <a:ea typeface="12롯데마트행복Bold" pitchFamily="18" charset="-127"/>
              </a:rPr>
              <a:t>DB</a:t>
            </a:r>
            <a:r>
              <a:rPr lang="ko-KR" altLang="en-US" sz="6000" dirty="0" smtClean="0">
                <a:latin typeface="12롯데마트행복Bold" pitchFamily="18" charset="-127"/>
                <a:ea typeface="12롯데마트행복Bold" pitchFamily="18" charset="-127"/>
              </a:rPr>
              <a:t>구조</a:t>
            </a:r>
            <a:endParaRPr lang="ko-KR" altLang="en-US" sz="6000" dirty="0">
              <a:latin typeface="12롯데마트행복Bold" pitchFamily="18" charset="-127"/>
              <a:ea typeface="12롯데마트행복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5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1377</Words>
  <Application>Microsoft Office PowerPoint</Application>
  <PresentationFormat>화면 슬라이드 쇼(4:3)</PresentationFormat>
  <Paragraphs>762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굴림</vt:lpstr>
      <vt:lpstr>Arial</vt:lpstr>
      <vt:lpstr>12롯데마트드림Bold</vt:lpstr>
      <vt:lpstr>맑은 고딕</vt:lpstr>
      <vt:lpstr>12롯데마트드림Light</vt:lpstr>
      <vt:lpstr>12롯데마트행복Bold</vt:lpstr>
      <vt:lpstr>12롯데마트드림Medium</vt:lpstr>
      <vt:lpstr>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</cp:revision>
  <dcterms:created xsi:type="dcterms:W3CDTF">2018-08-26T11:41:54Z</dcterms:created>
  <dcterms:modified xsi:type="dcterms:W3CDTF">2018-08-28T00:11:29Z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