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3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0" y="9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03323E-F643-48AB-956A-78FE77976A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B9AC81D-9A7F-4140-BC82-6790C393C3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D3533E-54F2-4598-B9AC-3BDEF972B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A1F71-00E1-4D0F-A132-F8AD1E8DEE96}" type="datetimeFigureOut">
              <a:rPr lang="ko-KR" altLang="en-US" smtClean="0"/>
              <a:t>2025-09-30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E1F9F8-A7E6-4705-B560-981B55215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366A36-1FE7-4B64-969F-CA5CB2EC2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2D99B-DF71-4E5A-9D62-3E13877C65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2005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75ED6A-8464-4B18-B5CF-EA4FB7123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240C8C5-CED5-4031-84EF-5DF0C29262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99DA9C-6683-4F2C-8C25-905AF3195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A1F71-00E1-4D0F-A132-F8AD1E8DEE96}" type="datetimeFigureOut">
              <a:rPr lang="ko-KR" altLang="en-US" smtClean="0"/>
              <a:t>2025-09-30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B03E8B-495E-4E35-B34F-F809789C1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D5AD3C-C9DD-494C-8A60-72967C3B4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2D99B-DF71-4E5A-9D62-3E13877C65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3180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A314763-1288-455D-B3F2-0A9DA2284B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856A0C4-23F4-4CDD-B754-66535E9F6F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99239C-C540-48DA-B602-256A21C46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A1F71-00E1-4D0F-A132-F8AD1E8DEE96}" type="datetimeFigureOut">
              <a:rPr lang="ko-KR" altLang="en-US" smtClean="0"/>
              <a:t>2025-09-30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E29FF2-C69A-473B-88B7-156ADF3D1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6BA692-460E-4A9D-B4C5-B5268D95C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2D99B-DF71-4E5A-9D62-3E13877C65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4755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4E7BB1-DD84-4602-8B75-3C735F8F3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8F098C-87E7-42F4-A637-CBEE96C20F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6A9910-89D7-431D-B099-B2B8B69DD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A1F71-00E1-4D0F-A132-F8AD1E8DEE96}" type="datetimeFigureOut">
              <a:rPr lang="ko-KR" altLang="en-US" smtClean="0"/>
              <a:t>2025-09-30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4AEE0C-2973-4761-A807-AEA0B0F0A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929FAE-CE8A-4F16-8969-C0C0FA2E1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2D99B-DF71-4E5A-9D62-3E13877C65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9728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06F6F3-9DB0-4C82-B9E6-522D0AD27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62DD6D4-8B43-46B6-871A-1E27361035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D4025B-C3A6-47F1-8EB2-1E1735B63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A1F71-00E1-4D0F-A132-F8AD1E8DEE96}" type="datetimeFigureOut">
              <a:rPr lang="ko-KR" altLang="en-US" smtClean="0"/>
              <a:t>2025-09-30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97CE59-11E7-4AE5-8AE2-80B60E85D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62525A-1914-435D-9BC0-5E97E0DB6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2D99B-DF71-4E5A-9D62-3E13877C65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3167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EB748C-EB71-4616-877A-65C1C93CD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6104CF-2C34-40AF-B383-1FBA359340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669A020-C714-45F7-8FE0-76F8023F90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484B6EE-F620-4280-A268-4970E5CAE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A1F71-00E1-4D0F-A132-F8AD1E8DEE96}" type="datetimeFigureOut">
              <a:rPr lang="ko-KR" altLang="en-US" smtClean="0"/>
              <a:t>2025-09-30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ED1B7D7-BE4B-49B9-963F-E455E1609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3999B30-997D-478B-BC5A-E18D893AC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2D99B-DF71-4E5A-9D62-3E13877C65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7145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9EBC5B-25F7-473C-A6B4-770AE82C5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7B30BCF-4328-46A7-987F-6F5397055C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2180209-E98B-4698-B655-ABDD17FF1F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CEDA4C9-06DD-440F-AA60-5130F51269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52C2B2D-36D0-4B41-A5E3-3081AB1407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DA209A8-E7F8-4DC4-A3BD-695213BB8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A1F71-00E1-4D0F-A132-F8AD1E8DEE96}" type="datetimeFigureOut">
              <a:rPr lang="ko-KR" altLang="en-US" smtClean="0"/>
              <a:t>2025-09-30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3A148A2-32F3-4767-ACC8-86CA1409A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28D4D85-4058-4A3D-9905-B6214A035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2D99B-DF71-4E5A-9D62-3E13877C65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0588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83C392-2636-487F-BA75-824136340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9FCDD6A-1AEE-4A4E-9309-B54BFE0C7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A1F71-00E1-4D0F-A132-F8AD1E8DEE96}" type="datetimeFigureOut">
              <a:rPr lang="ko-KR" altLang="en-US" smtClean="0"/>
              <a:t>2025-09-30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23E8083-64AE-461F-B65B-27BF31324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5A37397-C742-41E1-A6A4-34D886272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2D99B-DF71-4E5A-9D62-3E13877C65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1302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822F2D4-6A38-4563-99A7-E6041C9B5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A1F71-00E1-4D0F-A132-F8AD1E8DEE96}" type="datetimeFigureOut">
              <a:rPr lang="ko-KR" altLang="en-US" smtClean="0"/>
              <a:t>2025-09-30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F29E02B-7E9F-4BBF-A6EB-711166F85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59FABA3-B216-40B8-A732-ECCB6FD0F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2D99B-DF71-4E5A-9D62-3E13877C65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9731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29AABB-FEED-42C0-AADF-225CA9CB6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46F1BD-0348-4680-9FC9-981990C2D2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4C10B57-B819-4BF7-9658-0D1503CE77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94BBC68-BBAA-49CB-9451-773FDF96A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A1F71-00E1-4D0F-A132-F8AD1E8DEE96}" type="datetimeFigureOut">
              <a:rPr lang="ko-KR" altLang="en-US" smtClean="0"/>
              <a:t>2025-09-30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40AD563-338A-4AB5-9088-73F590699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14E7705-D501-41EC-9D38-F8366E64E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2D99B-DF71-4E5A-9D62-3E13877C65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7239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263595-103D-4CC9-9DA9-C47F5F8DD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BC0848F-A44F-41C7-8DC3-8F9B41E0A8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82F9A08-C632-4D9D-A32C-181EFC921E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91C792B-7B68-4DD6-97F8-9BC853D8A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A1F71-00E1-4D0F-A132-F8AD1E8DEE96}" type="datetimeFigureOut">
              <a:rPr lang="ko-KR" altLang="en-US" smtClean="0"/>
              <a:t>2025-09-30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C565065-09AB-4B77-ACDB-2B5FE0591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BE8B49-E4F1-4F1F-8602-5304F940A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2D99B-DF71-4E5A-9D62-3E13877C65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9509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3796AB3-B117-4ED5-862D-8B35EDFA1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06259A1-8E06-4B27-B34A-D4D68125F0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F488FF-2F47-4799-BE32-B3A2E81859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4A1F71-00E1-4D0F-A132-F8AD1E8DEE96}" type="datetimeFigureOut">
              <a:rPr lang="ko-KR" altLang="en-US" smtClean="0"/>
              <a:t>2025-09-30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CE32FB-FD61-426F-998B-D22D591F31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71C8B2-EC9E-4029-8950-3E728616FA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32D99B-DF71-4E5A-9D62-3E13877C65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2872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DACDE0-E583-426C-87EE-F0D606D91A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00" y="411163"/>
            <a:ext cx="4610100" cy="1227137"/>
          </a:xfrm>
        </p:spPr>
        <p:txBody>
          <a:bodyPr>
            <a:noAutofit/>
          </a:bodyPr>
          <a:lstStyle/>
          <a:p>
            <a:pPr algn="l"/>
            <a:r>
              <a:rPr lang="en-US" altLang="ko-KR" sz="4400" dirty="0"/>
              <a:t>2025-02</a:t>
            </a:r>
            <a:br>
              <a:rPr lang="en-US" altLang="ko-KR" sz="4400" dirty="0"/>
            </a:br>
            <a:r>
              <a:rPr lang="en-US" altLang="ko-KR" sz="4400" dirty="0"/>
              <a:t>AI psychophysics</a:t>
            </a:r>
            <a:endParaRPr lang="ko-KR" altLang="en-US" sz="44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026AD76-B1AF-4A89-B3D1-450CF1760B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15200" y="6103938"/>
            <a:ext cx="4572000" cy="538162"/>
          </a:xfrm>
        </p:spPr>
        <p:txBody>
          <a:bodyPr/>
          <a:lstStyle/>
          <a:p>
            <a:r>
              <a:rPr lang="en-US" altLang="ko-KR" dirty="0"/>
              <a:t>2024710794 </a:t>
            </a:r>
            <a:r>
              <a:rPr lang="en-US" altLang="ko-KR" dirty="0" err="1"/>
              <a:t>Hyerin</a:t>
            </a:r>
            <a:r>
              <a:rPr lang="en-US" altLang="ko-KR" dirty="0"/>
              <a:t> Jang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4BE423-5421-4E54-B9BA-6B16AB14B839}"/>
              </a:ext>
            </a:extLst>
          </p:cNvPr>
          <p:cNvSpPr txBox="1"/>
          <p:nvPr/>
        </p:nvSpPr>
        <p:spPr>
          <a:xfrm>
            <a:off x="2209487" y="2641600"/>
            <a:ext cx="777302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dirty="0"/>
              <a:t>Project proposal</a:t>
            </a:r>
            <a:endParaRPr lang="ko-KR" altLang="en-US" sz="8000" dirty="0"/>
          </a:p>
        </p:txBody>
      </p:sp>
    </p:spTree>
    <p:extLst>
      <p:ext uri="{BB962C8B-B14F-4D97-AF65-F5344CB8AC3E}">
        <p14:creationId xmlns:p14="http://schemas.microsoft.com/office/powerpoint/2010/main" val="3954882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D6DD0D-F362-41F5-88A9-4918FEF62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917575"/>
          </a:xfrm>
        </p:spPr>
        <p:txBody>
          <a:bodyPr/>
          <a:lstStyle/>
          <a:p>
            <a:r>
              <a:rPr lang="en-US" altLang="ko-KR" dirty="0"/>
              <a:t>Lucky Box Reversal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0475B3-5F8E-408B-B363-07936BD1F8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700" y="1009252"/>
            <a:ext cx="7035800" cy="3181748"/>
          </a:xfrm>
        </p:spPr>
        <p:txBody>
          <a:bodyPr>
            <a:normAutofit fontScale="92500"/>
          </a:bodyPr>
          <a:lstStyle/>
          <a:p>
            <a:r>
              <a:rPr lang="en-US" altLang="ko-KR" sz="2400" b="1" dirty="0">
                <a:highlight>
                  <a:srgbClr val="C0C0C0"/>
                </a:highlight>
              </a:rPr>
              <a:t>Task Purpose</a:t>
            </a:r>
            <a:br>
              <a:rPr lang="en-US" altLang="ko-KR" b="1" dirty="0"/>
            </a:br>
            <a:r>
              <a:rPr lang="en-US" altLang="ko-KR" sz="2100" b="1" dirty="0"/>
              <a:t>- </a:t>
            </a:r>
            <a:r>
              <a:rPr lang="en-US" altLang="ko-KR" sz="2100" dirty="0"/>
              <a:t>Compare how the presence of </a:t>
            </a:r>
            <a:r>
              <a:rPr lang="en-US" altLang="ko-KR" sz="2100" b="1" dirty="0"/>
              <a:t>loss/punishment</a:t>
            </a:r>
            <a:r>
              <a:rPr lang="en-US" altLang="ko-KR" sz="2100" dirty="0"/>
              <a:t> (–1) versus </a:t>
            </a:r>
            <a:r>
              <a:rPr lang="en-US" altLang="ko-KR" sz="2100" b="1" dirty="0"/>
              <a:t>null outcomes</a:t>
            </a:r>
            <a:r>
              <a:rPr lang="en-US" altLang="ko-KR" sz="2100" dirty="0"/>
              <a:t> (0) influences </a:t>
            </a:r>
            <a:r>
              <a:rPr lang="en-US" altLang="ko-KR" sz="2100" b="1" dirty="0"/>
              <a:t>learning and decision thresholds</a:t>
            </a:r>
            <a:r>
              <a:rPr lang="en-US" altLang="ko-KR" sz="2100" dirty="0"/>
              <a:t> under changing environments (reversals).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2400" dirty="0">
                <a:highlight>
                  <a:srgbClr val="C0C0C0"/>
                </a:highlight>
              </a:rPr>
              <a:t>Estimate differences between </a:t>
            </a:r>
            <a:r>
              <a:rPr lang="en-US" altLang="ko-KR" sz="2400" b="1" dirty="0">
                <a:highlight>
                  <a:srgbClr val="C0C0C0"/>
                </a:highlight>
              </a:rPr>
              <a:t>Humans vs LLMs</a:t>
            </a:r>
            <a:r>
              <a:rPr lang="en-US" altLang="ko-KR" sz="2400" dirty="0">
                <a:highlight>
                  <a:srgbClr val="C0C0C0"/>
                </a:highlight>
              </a:rPr>
              <a:t> in</a:t>
            </a:r>
            <a:r>
              <a:rPr lang="en-US" altLang="ko-KR" sz="24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2100" dirty="0"/>
              <a:t>Loss aversion (</a:t>
            </a:r>
            <a:r>
              <a:rPr lang="el-GR" altLang="ko-KR" sz="2100" dirty="0"/>
              <a:t>λ)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2100" dirty="0"/>
              <a:t>Asymmetric learning rates (</a:t>
            </a:r>
            <a:r>
              <a:rPr lang="el-GR" altLang="ko-KR" sz="2100" dirty="0"/>
              <a:t>α⁺ / α⁻)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2100" dirty="0"/>
              <a:t>Stickiness (</a:t>
            </a:r>
            <a:r>
              <a:rPr lang="el-GR" altLang="ko-KR" sz="2100" dirty="0"/>
              <a:t>κ)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2100" dirty="0"/>
              <a:t>Exploration/temperature (</a:t>
            </a:r>
            <a:r>
              <a:rPr lang="el-GR" altLang="ko-KR" sz="2100" dirty="0"/>
              <a:t>τ)</a:t>
            </a:r>
          </a:p>
          <a:p>
            <a:endParaRPr lang="ko-KR" altLang="en-US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553BD0C8-0873-4DB1-B5C1-BB6694658363}"/>
              </a:ext>
            </a:extLst>
          </p:cNvPr>
          <p:cNvGrpSpPr/>
          <p:nvPr/>
        </p:nvGrpSpPr>
        <p:grpSpPr>
          <a:xfrm>
            <a:off x="342900" y="1689100"/>
            <a:ext cx="4432300" cy="3479800"/>
            <a:chOff x="279400" y="825500"/>
            <a:chExt cx="4432300" cy="3479800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36C9B170-9225-4B48-9802-FF227161A0FF}"/>
                </a:ext>
              </a:extLst>
            </p:cNvPr>
            <p:cNvSpPr/>
            <p:nvPr/>
          </p:nvSpPr>
          <p:spPr>
            <a:xfrm>
              <a:off x="279400" y="825500"/>
              <a:ext cx="4432300" cy="3479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사각형: 빗면 4">
              <a:extLst>
                <a:ext uri="{FF2B5EF4-FFF2-40B4-BE49-F238E27FC236}">
                  <a16:creationId xmlns:a16="http://schemas.microsoft.com/office/drawing/2014/main" id="{F84A959E-9BCD-420F-8302-D25E4BFF39A7}"/>
                </a:ext>
              </a:extLst>
            </p:cNvPr>
            <p:cNvSpPr/>
            <p:nvPr/>
          </p:nvSpPr>
          <p:spPr>
            <a:xfrm>
              <a:off x="1968500" y="1068387"/>
              <a:ext cx="1066800" cy="1028700"/>
            </a:xfrm>
            <a:prstGeom prst="bevel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6" name="사각형: 빗면 5">
              <a:extLst>
                <a:ext uri="{FF2B5EF4-FFF2-40B4-BE49-F238E27FC236}">
                  <a16:creationId xmlns:a16="http://schemas.microsoft.com/office/drawing/2014/main" id="{A3FD135F-6670-4353-B160-22E5AB5F7D8D}"/>
                </a:ext>
              </a:extLst>
            </p:cNvPr>
            <p:cNvSpPr/>
            <p:nvPr/>
          </p:nvSpPr>
          <p:spPr>
            <a:xfrm>
              <a:off x="647700" y="1068387"/>
              <a:ext cx="1066800" cy="1028700"/>
            </a:xfrm>
            <a:prstGeom prst="bevel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+1</a:t>
              </a:r>
              <a:endParaRPr lang="ko-KR" altLang="en-US" dirty="0"/>
            </a:p>
          </p:txBody>
        </p:sp>
        <p:sp>
          <p:nvSpPr>
            <p:cNvPr id="7" name="사각형: 빗면 6">
              <a:extLst>
                <a:ext uri="{FF2B5EF4-FFF2-40B4-BE49-F238E27FC236}">
                  <a16:creationId xmlns:a16="http://schemas.microsoft.com/office/drawing/2014/main" id="{9C09ABC6-7A23-4FE7-80A6-ECD1D16B8DCC}"/>
                </a:ext>
              </a:extLst>
            </p:cNvPr>
            <p:cNvSpPr/>
            <p:nvPr/>
          </p:nvSpPr>
          <p:spPr>
            <a:xfrm>
              <a:off x="3289300" y="1068387"/>
              <a:ext cx="1066800" cy="1028700"/>
            </a:xfrm>
            <a:prstGeom prst="bevel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-1</a:t>
              </a:r>
              <a:endParaRPr lang="ko-KR" altLang="en-US" dirty="0"/>
            </a:p>
          </p:txBody>
        </p:sp>
        <p:sp>
          <p:nvSpPr>
            <p:cNvPr id="8" name="사각형: 빗면 7">
              <a:extLst>
                <a:ext uri="{FF2B5EF4-FFF2-40B4-BE49-F238E27FC236}">
                  <a16:creationId xmlns:a16="http://schemas.microsoft.com/office/drawing/2014/main" id="{7527DBE8-4C76-470E-8F95-16A0C720AA0E}"/>
                </a:ext>
              </a:extLst>
            </p:cNvPr>
            <p:cNvSpPr/>
            <p:nvPr/>
          </p:nvSpPr>
          <p:spPr>
            <a:xfrm>
              <a:off x="1968500" y="2801143"/>
              <a:ext cx="1066800" cy="1028700"/>
            </a:xfrm>
            <a:prstGeom prst="bevel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-1</a:t>
              </a:r>
              <a:endParaRPr lang="ko-KR" altLang="en-US" dirty="0"/>
            </a:p>
          </p:txBody>
        </p:sp>
        <p:sp>
          <p:nvSpPr>
            <p:cNvPr id="9" name="사각형: 빗면 8">
              <a:extLst>
                <a:ext uri="{FF2B5EF4-FFF2-40B4-BE49-F238E27FC236}">
                  <a16:creationId xmlns:a16="http://schemas.microsoft.com/office/drawing/2014/main" id="{1DE97533-3E22-4269-82EA-BE939E8998B3}"/>
                </a:ext>
              </a:extLst>
            </p:cNvPr>
            <p:cNvSpPr/>
            <p:nvPr/>
          </p:nvSpPr>
          <p:spPr>
            <a:xfrm>
              <a:off x="647700" y="2801143"/>
              <a:ext cx="1066800" cy="1028700"/>
            </a:xfrm>
            <a:prstGeom prst="bevel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10" name="사각형: 빗면 9">
              <a:extLst>
                <a:ext uri="{FF2B5EF4-FFF2-40B4-BE49-F238E27FC236}">
                  <a16:creationId xmlns:a16="http://schemas.microsoft.com/office/drawing/2014/main" id="{3C706551-7307-42A7-B924-36538E9A1734}"/>
                </a:ext>
              </a:extLst>
            </p:cNvPr>
            <p:cNvSpPr/>
            <p:nvPr/>
          </p:nvSpPr>
          <p:spPr>
            <a:xfrm>
              <a:off x="3289300" y="2801143"/>
              <a:ext cx="1066800" cy="1028700"/>
            </a:xfrm>
            <a:prstGeom prst="bevel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+1</a:t>
              </a:r>
              <a:endParaRPr lang="ko-KR" altLang="en-US" dirty="0"/>
            </a:p>
          </p:txBody>
        </p:sp>
        <p:sp>
          <p:nvSpPr>
            <p:cNvPr id="11" name="화살표: 아래쪽 10">
              <a:extLst>
                <a:ext uri="{FF2B5EF4-FFF2-40B4-BE49-F238E27FC236}">
                  <a16:creationId xmlns:a16="http://schemas.microsoft.com/office/drawing/2014/main" id="{F0D987CE-F80C-4F49-8549-9213CC115F49}"/>
                </a:ext>
              </a:extLst>
            </p:cNvPr>
            <p:cNvSpPr/>
            <p:nvPr/>
          </p:nvSpPr>
          <p:spPr>
            <a:xfrm>
              <a:off x="2324100" y="2273300"/>
              <a:ext cx="355600" cy="431800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7738142E-879D-40C9-8D02-EE4CDADA8051}"/>
              </a:ext>
            </a:extLst>
          </p:cNvPr>
          <p:cNvSpPr txBox="1"/>
          <p:nvPr/>
        </p:nvSpPr>
        <p:spPr>
          <a:xfrm>
            <a:off x="5156200" y="4032866"/>
            <a:ext cx="703580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200" b="1" dirty="0">
                <a:highlight>
                  <a:srgbClr val="C0C0C0"/>
                </a:highlight>
              </a:rPr>
              <a:t>Task Design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Two </a:t>
            </a:r>
            <a:r>
              <a:rPr lang="en-US" altLang="ko-KR" b="1" dirty="0"/>
              <a:t>mystery boxes</a:t>
            </a:r>
            <a:r>
              <a:rPr lang="en-US" altLang="ko-KR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Goal: collect </a:t>
            </a:r>
            <a:r>
              <a:rPr lang="en-US" altLang="ko-KR" b="1" dirty="0"/>
              <a:t>Treasure (+1)</a:t>
            </a:r>
            <a:r>
              <a:rPr lang="en-US" altLang="ko-K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In some phases, the alternative outcome is </a:t>
            </a:r>
            <a:r>
              <a:rPr lang="en-US" altLang="ko-KR" b="1" dirty="0"/>
              <a:t>Null (0)</a:t>
            </a:r>
            <a:r>
              <a:rPr lang="en-US" altLang="ko-KR" dirty="0"/>
              <a:t>, </a:t>
            </a:r>
            <a:br>
              <a:rPr lang="en-US" altLang="ko-KR" dirty="0"/>
            </a:br>
            <a:r>
              <a:rPr lang="en-US" altLang="ko-KR" dirty="0"/>
              <a:t> in others it is a </a:t>
            </a:r>
            <a:r>
              <a:rPr lang="en-US" altLang="ko-KR" b="1" dirty="0"/>
              <a:t>Trap (–1)</a:t>
            </a:r>
            <a:r>
              <a:rPr lang="en-US" altLang="ko-K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At unpredictable points, the </a:t>
            </a:r>
            <a:r>
              <a:rPr lang="en-US" altLang="ko-KR" b="1" dirty="0"/>
              <a:t>better box switches</a:t>
            </a:r>
            <a:r>
              <a:rPr lang="en-US" altLang="ko-KR" dirty="0"/>
              <a:t> (reversal).</a:t>
            </a:r>
          </a:p>
        </p:txBody>
      </p:sp>
    </p:spTree>
    <p:extLst>
      <p:ext uri="{BB962C8B-B14F-4D97-AF65-F5344CB8AC3E}">
        <p14:creationId xmlns:p14="http://schemas.microsoft.com/office/powerpoint/2010/main" val="1139339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1EC67A-C38D-4E25-BE59-C952A6FE69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1963" y="375935"/>
            <a:ext cx="5384800" cy="3508375"/>
          </a:xfrm>
        </p:spPr>
        <p:txBody>
          <a:bodyPr>
            <a:normAutofit fontScale="70000" lnSpcReduction="20000"/>
          </a:bodyPr>
          <a:lstStyle/>
          <a:p>
            <a:r>
              <a:rPr lang="en-US" altLang="ko-KR" b="1" dirty="0">
                <a:highlight>
                  <a:srgbClr val="C0C0C0"/>
                </a:highlight>
              </a:rPr>
              <a:t>Key Measures</a:t>
            </a:r>
          </a:p>
          <a:p>
            <a:pPr>
              <a:buFont typeface="+mj-lt"/>
              <a:buAutoNum type="arabicPeriod"/>
            </a:pPr>
            <a:r>
              <a:rPr lang="en-US" altLang="ko-KR" b="1" dirty="0"/>
              <a:t>Psychometric curve:</a:t>
            </a:r>
            <a:endParaRPr lang="en-US" altLang="ko-KR" dirty="0"/>
          </a:p>
          <a:p>
            <a:pPr marL="742950" lvl="1" indent="-285750">
              <a:buFont typeface="+mj-lt"/>
              <a:buAutoNum type="arabicPeriod"/>
            </a:pPr>
            <a:r>
              <a:rPr lang="en-US" altLang="ko-KR" b="1" dirty="0"/>
              <a:t>P(Choose A) </a:t>
            </a:r>
            <a:r>
              <a:rPr lang="en-US" altLang="ko-KR" dirty="0"/>
              <a:t>as a function of </a:t>
            </a:r>
            <a:r>
              <a:rPr lang="el-GR" altLang="ko-KR" b="1" i="1" dirty="0"/>
              <a:t>Δ</a:t>
            </a:r>
            <a:r>
              <a:rPr lang="en-US" altLang="ko-KR" b="1" i="1" dirty="0"/>
              <a:t>Q </a:t>
            </a:r>
            <a:r>
              <a:rPr lang="en-US" altLang="ko-KR" dirty="0"/>
              <a:t>or </a:t>
            </a:r>
            <a:r>
              <a:rPr lang="el-GR" altLang="ko-KR" b="1" i="1" dirty="0"/>
              <a:t>Δ</a:t>
            </a:r>
            <a:r>
              <a:rPr lang="en-US" altLang="ko-KR" b="1" i="1" dirty="0"/>
              <a:t>EU</a:t>
            </a:r>
          </a:p>
          <a:p>
            <a:pPr>
              <a:buFont typeface="+mj-lt"/>
              <a:buAutoNum type="arabicPeriod"/>
            </a:pPr>
            <a:r>
              <a:rPr lang="en-US" altLang="ko-KR" b="1" dirty="0"/>
              <a:t>Reversal adaptation speed:</a:t>
            </a:r>
            <a:endParaRPr lang="en-US" altLang="ko-KR" dirty="0"/>
          </a:p>
          <a:p>
            <a:pPr marL="742950" lvl="1" indent="-285750">
              <a:buFont typeface="+mj-lt"/>
              <a:buAutoNum type="arabicPeriod"/>
            </a:pPr>
            <a:r>
              <a:rPr lang="en-US" altLang="ko-KR" dirty="0"/>
              <a:t>Half-life to reach correct choice after switch</a:t>
            </a:r>
          </a:p>
          <a:p>
            <a:pPr>
              <a:buFont typeface="+mj-lt"/>
              <a:buAutoNum type="arabicPeriod"/>
            </a:pPr>
            <a:r>
              <a:rPr lang="en-US" altLang="ko-KR" b="1" dirty="0"/>
              <a:t>Model parameters:</a:t>
            </a:r>
            <a:endParaRPr lang="en-US" altLang="ko-KR" dirty="0"/>
          </a:p>
          <a:p>
            <a:pPr marL="742950" lvl="1" indent="-285750">
              <a:buFont typeface="+mj-lt"/>
              <a:buAutoNum type="arabicPeriod"/>
            </a:pPr>
            <a:r>
              <a:rPr lang="el-GR" altLang="ko-KR" dirty="0"/>
              <a:t>α+,α0,α−,τ,κ,γ + </a:t>
            </a:r>
            <a:r>
              <a:rPr lang="en-US" altLang="ko-KR" b="1" dirty="0"/>
              <a:t>loss aversion </a:t>
            </a:r>
            <a:r>
              <a:rPr lang="el-GR" altLang="ko-KR" b="1" dirty="0"/>
              <a:t>λ</a:t>
            </a:r>
            <a:endParaRPr lang="el-GR" altLang="ko-KR" dirty="0"/>
          </a:p>
          <a:p>
            <a:pPr>
              <a:buFont typeface="+mj-lt"/>
              <a:buAutoNum type="arabicPeriod"/>
            </a:pPr>
            <a:r>
              <a:rPr lang="en-US" altLang="ko-KR" b="1" dirty="0"/>
              <a:t>Behavioral indices:</a:t>
            </a:r>
            <a:endParaRPr lang="en-US" altLang="ko-KR" dirty="0"/>
          </a:p>
          <a:p>
            <a:pPr marL="742950" lvl="1" indent="-285750">
              <a:buFont typeface="+mj-lt"/>
              <a:buAutoNum type="arabicPeriod"/>
            </a:pPr>
            <a:r>
              <a:rPr lang="en-US" altLang="ko-KR" dirty="0"/>
              <a:t>Stay/switch rate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altLang="ko-KR" dirty="0"/>
              <a:t>Probability of avoidance after negative outcomes</a:t>
            </a:r>
          </a:p>
          <a:p>
            <a:endParaRPr lang="ko-KR" altLang="en-US" dirty="0"/>
          </a:p>
        </p:txBody>
      </p:sp>
      <p:sp>
        <p:nvSpPr>
          <p:cNvPr id="4" name="AutoShape 2" descr="출력 이미지">
            <a:extLst>
              <a:ext uri="{FF2B5EF4-FFF2-40B4-BE49-F238E27FC236}">
                <a16:creationId xmlns:a16="http://schemas.microsoft.com/office/drawing/2014/main" id="{D1EE696B-BBF8-4D62-BA66-F219C304148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1511300" cy="151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4CF0FB5-386A-43E5-AA0F-79D224C173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0"/>
            <a:ext cx="5782690" cy="424529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2584722-B5D6-47D9-ACDB-4E92B46626A0}"/>
              </a:ext>
            </a:extLst>
          </p:cNvPr>
          <p:cNvSpPr txBox="1"/>
          <p:nvPr/>
        </p:nvSpPr>
        <p:spPr>
          <a:xfrm>
            <a:off x="221963" y="3620459"/>
            <a:ext cx="60960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highlight>
                  <a:srgbClr val="C0C0C0"/>
                </a:highlight>
              </a:rPr>
              <a:t>Human vs LLM Expected Results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b="1" dirty="0"/>
              <a:t>Human: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Stronger leftward shift in RP (loss aversion, </a:t>
            </a:r>
            <a:r>
              <a:rPr lang="el-GR" altLang="ko-KR" dirty="0"/>
              <a:t>λ&gt;1)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Higher slope (greater sensitivity to utility difference)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b="1" dirty="0"/>
              <a:t>LLM: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Less affected by punishment (weaker shift)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Flatter slope (less sensitivity, more rule-like consistency)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99002911-DE25-4382-83DE-8AB48C9037C0}"/>
              </a:ext>
            </a:extLst>
          </p:cNvPr>
          <p:cNvGrpSpPr/>
          <p:nvPr/>
        </p:nvGrpSpPr>
        <p:grpSpPr>
          <a:xfrm>
            <a:off x="6317963" y="3995678"/>
            <a:ext cx="5772437" cy="2677656"/>
            <a:chOff x="6317963" y="3995678"/>
            <a:chExt cx="5772437" cy="2677656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DE28B0D-DD5A-47C6-92EA-9E6DC21FBBB7}"/>
                </a:ext>
              </a:extLst>
            </p:cNvPr>
            <p:cNvSpPr txBox="1"/>
            <p:nvPr/>
          </p:nvSpPr>
          <p:spPr>
            <a:xfrm>
              <a:off x="6317963" y="3995678"/>
              <a:ext cx="5772437" cy="267765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highlight>
                    <a:srgbClr val="C0C0C0"/>
                  </a:highlight>
                </a:rPr>
                <a:t>Psychometric Function</a:t>
              </a:r>
            </a:p>
            <a:p>
              <a:pPr>
                <a:buFont typeface="Arial" panose="020B0604020202020204" pitchFamily="34" charset="0"/>
                <a:buChar char="•"/>
              </a:pPr>
              <a:r>
                <a:rPr lang="en-US" altLang="ko-KR" sz="1200" b="1" dirty="0"/>
                <a:t>X-axis (</a:t>
              </a:r>
              <a:r>
                <a:rPr lang="el-GR" altLang="ko-KR" sz="1200" b="1" dirty="0"/>
                <a:t>Δ</a:t>
              </a:r>
              <a:r>
                <a:rPr lang="en-US" altLang="ko-KR" sz="1200" b="1" dirty="0"/>
                <a:t>EU):</a:t>
              </a:r>
              <a:br>
                <a:rPr lang="en-US" altLang="ko-KR" sz="1200" dirty="0"/>
              </a:br>
              <a:r>
                <a:rPr lang="en-US" altLang="ko-KR" sz="1200" dirty="0"/>
                <a:t>Difference in expected utility between Option A and Option B</a:t>
              </a:r>
              <a:br>
                <a:rPr lang="en-US" altLang="ko-KR" sz="1200" dirty="0"/>
              </a:br>
              <a:br>
                <a:rPr lang="en-US" altLang="ko-KR" sz="1200" dirty="0"/>
              </a:br>
              <a:br>
                <a:rPr lang="en-US" altLang="ko-KR" sz="1200" dirty="0"/>
              </a:br>
              <a:r>
                <a:rPr lang="en-US" altLang="ko-KR" sz="1200" b="1" dirty="0"/>
                <a:t>Y-axis:</a:t>
              </a:r>
              <a:br>
                <a:rPr lang="en-US" altLang="ko-KR" sz="1200" dirty="0"/>
              </a:br>
              <a:r>
                <a:rPr lang="en-US" altLang="ko-KR" sz="1200" dirty="0"/>
                <a:t>Probability of choosing Option A, modeled as a logistic function: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l-GR" altLang="ko-KR" sz="1200" dirty="0"/>
                <a:t>β0</a:t>
              </a:r>
              <a:r>
                <a:rPr lang="en-US" altLang="ko-KR" sz="1200" dirty="0"/>
                <a:t> </a:t>
              </a:r>
              <a:r>
                <a:rPr lang="el-GR" altLang="ko-KR" sz="1200" dirty="0"/>
                <a:t>​: </a:t>
              </a:r>
              <a:r>
                <a:rPr lang="en-US" altLang="ko-KR" sz="1200" dirty="0"/>
                <a:t>criterion / bias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l-GR" altLang="ko-KR" sz="1200" dirty="0"/>
                <a:t>β1</a:t>
              </a:r>
              <a:r>
                <a:rPr lang="en-US" altLang="ko-KR" sz="1200" dirty="0"/>
                <a:t> </a:t>
              </a:r>
              <a:r>
                <a:rPr lang="el-GR" altLang="ko-KR" sz="1200" dirty="0"/>
                <a:t>: </a:t>
              </a:r>
              <a:r>
                <a:rPr lang="en-US" altLang="ko-KR" sz="1200" dirty="0"/>
                <a:t>sensitivity</a:t>
              </a:r>
            </a:p>
            <a:p>
              <a:pPr>
                <a:buFont typeface="Arial" panose="020B0604020202020204" pitchFamily="34" charset="0"/>
                <a:buChar char="•"/>
              </a:pPr>
              <a:r>
                <a:rPr lang="en-US" altLang="ko-KR" sz="1200" b="1" dirty="0"/>
                <a:t>Expected Pattern:</a:t>
              </a:r>
              <a:endParaRPr lang="en-US" altLang="ko-KR" sz="1200" dirty="0"/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altLang="ko-KR" sz="1200" dirty="0"/>
                <a:t>Both phases yield S-shaped curves.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altLang="ko-KR" sz="1200" dirty="0"/>
                <a:t>In RP (Reward–Punish), the curve shifts left (more conservative criterion) and sensitivity may be reduced.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altLang="ko-KR" sz="1200" dirty="0"/>
                <a:t>After a reversal, adaptation is slower in RP compared to RN.</a:t>
              </a:r>
            </a:p>
          </p:txBody>
        </p:sp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2FA0A7AD-8247-49F9-B988-2BFC1ACE9AB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624629" y="5346004"/>
              <a:ext cx="2215784" cy="404423"/>
            </a:xfrm>
            <a:prstGeom prst="rect">
              <a:avLst/>
            </a:prstGeom>
          </p:spPr>
        </p:pic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DE28B1DD-3E62-4784-97A7-F7090D94AB5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573569" y="4641059"/>
              <a:ext cx="2450921" cy="41056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15451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92AEAE-778C-4029-A95B-AA7164F95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650" y="195662"/>
            <a:ext cx="10515600" cy="803275"/>
          </a:xfrm>
        </p:spPr>
        <p:txBody>
          <a:bodyPr/>
          <a:lstStyle/>
          <a:p>
            <a:r>
              <a:rPr lang="en-US" altLang="ko-KR" dirty="0"/>
              <a:t>Expend : Headline Sentiment with Prior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95B908-F560-4C84-8649-6FAF16FC82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650" y="1364457"/>
            <a:ext cx="11950700" cy="537368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altLang="ko-KR" b="1" dirty="0">
                <a:highlight>
                  <a:srgbClr val="C0C0C0"/>
                </a:highlight>
              </a:rPr>
              <a:t>Task Purpose</a:t>
            </a:r>
            <a:br>
              <a:rPr lang="en-US" altLang="ko-KR" dirty="0"/>
            </a:br>
            <a:r>
              <a:rPr lang="en-US" altLang="ko-KR" dirty="0"/>
              <a:t>To investigate how </a:t>
            </a:r>
            <a:r>
              <a:rPr lang="en-US" altLang="ko-KR" b="1" dirty="0"/>
              <a:t>prior information (positive vs. negative expectation)</a:t>
            </a:r>
            <a:r>
              <a:rPr lang="en-US" altLang="ko-KR" dirty="0"/>
              <a:t> influences the interpretation of </a:t>
            </a:r>
            <a:r>
              <a:rPr lang="en-US" altLang="ko-KR" b="1" dirty="0"/>
              <a:t>ambiguous emotional sentences</a:t>
            </a:r>
            <a:r>
              <a:rPr lang="en-US" altLang="ko-KR" dirty="0"/>
              <a:t>. This task captures </a:t>
            </a:r>
            <a:r>
              <a:rPr lang="en-US" altLang="ko-KR" b="1" dirty="0"/>
              <a:t>interpretation bias</a:t>
            </a:r>
            <a:r>
              <a:rPr lang="en-US" altLang="ko-KR" dirty="0"/>
              <a:t> and allows us to compare </a:t>
            </a:r>
            <a:r>
              <a:rPr lang="en-US" altLang="ko-KR" b="1" dirty="0"/>
              <a:t>Humans vs. LLMs</a:t>
            </a:r>
            <a:r>
              <a:rPr lang="en-US" altLang="ko-KR" dirty="0"/>
              <a:t> on how prior cues shift decision thresholds</a:t>
            </a:r>
          </a:p>
          <a:p>
            <a:pPr marL="0" indent="0">
              <a:buNone/>
            </a:pPr>
            <a:r>
              <a:rPr lang="en-US" altLang="ko-KR" b="1" dirty="0">
                <a:highlight>
                  <a:srgbClr val="C0C0C0"/>
                </a:highlight>
              </a:rPr>
              <a:t>Task Design</a:t>
            </a:r>
            <a:endParaRPr lang="en-US" altLang="ko-KR" dirty="0">
              <a:highlight>
                <a:srgbClr val="C0C0C0"/>
              </a:highlight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Each trial shows: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b="1" dirty="0"/>
              <a:t>Prior cue</a:t>
            </a:r>
            <a:r>
              <a:rPr lang="en-US" altLang="ko-KR" dirty="0"/>
              <a:t> (e.g., “People usually think this message is positive/negative”).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b="1" dirty="0"/>
              <a:t>Ambiguous sentence</a:t>
            </a:r>
            <a:r>
              <a:rPr lang="en-US" altLang="ko-KR" dirty="0"/>
              <a:t> with varying emotional strength (from negative → positive).</a:t>
            </a:r>
          </a:p>
          <a:p>
            <a:r>
              <a:rPr lang="en-US" altLang="ko-KR" dirty="0"/>
              <a:t>Response: binary classification (</a:t>
            </a:r>
            <a:r>
              <a:rPr lang="en-US" altLang="ko-KR" b="1" dirty="0"/>
              <a:t>Positive / Negative</a:t>
            </a:r>
            <a:r>
              <a:rPr lang="en-US" altLang="ko-KR" dirty="0"/>
              <a:t>).</a:t>
            </a:r>
          </a:p>
          <a:p>
            <a:pPr marL="0" indent="0">
              <a:buNone/>
            </a:pPr>
            <a:br>
              <a:rPr lang="en-US" altLang="ko-KR" dirty="0"/>
            </a:br>
            <a:r>
              <a:rPr lang="en-US" altLang="ko-KR" b="1" dirty="0">
                <a:highlight>
                  <a:srgbClr val="C0C0C0"/>
                </a:highlight>
              </a:rPr>
              <a:t>Target Phenomenon &amp; Analysis Plan</a:t>
            </a:r>
            <a:endParaRPr lang="en-US" altLang="ko-KR" dirty="0">
              <a:highlight>
                <a:srgbClr val="C0C0C0"/>
              </a:highlight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b="1" dirty="0"/>
              <a:t>Target phenomenon:</a:t>
            </a:r>
            <a:r>
              <a:rPr lang="en-US" altLang="ko-KR" dirty="0"/>
              <a:t> Prior cues shift decision bias (criterion </a:t>
            </a:r>
            <a:r>
              <a:rPr lang="el-GR" altLang="ko-KR" dirty="0"/>
              <a:t>β₀) </a:t>
            </a:r>
            <a:r>
              <a:rPr lang="en-US" altLang="ko-KR" dirty="0"/>
              <a:t>and sensitivity (slope </a:t>
            </a:r>
            <a:r>
              <a:rPr lang="el-GR" altLang="ko-KR" dirty="0"/>
              <a:t>β₁).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b="1" dirty="0"/>
              <a:t>Analysis plan:</a:t>
            </a:r>
            <a:r>
              <a:rPr lang="en-US" altLang="ko-KR" dirty="0"/>
              <a:t> Fit logistic psychometric function</a:t>
            </a:r>
            <a:br>
              <a:rPr lang="en-US" altLang="ko-KR" dirty="0"/>
            </a:b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Compare </a:t>
            </a:r>
            <a:r>
              <a:rPr lang="el-GR" altLang="ko-KR" dirty="0"/>
              <a:t>β₀, β₁ </a:t>
            </a:r>
            <a:r>
              <a:rPr lang="en-US" altLang="ko-KR" dirty="0"/>
              <a:t>across conditions (positive vs negative prior) and across species (Human vs LLM).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0" indent="0">
              <a:buNone/>
            </a:pPr>
            <a:r>
              <a:rPr lang="en-US" altLang="ko-KR" b="1" dirty="0">
                <a:highlight>
                  <a:srgbClr val="C0C0C0"/>
                </a:highlight>
              </a:rPr>
              <a:t> Expected Results</a:t>
            </a: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b="1" dirty="0"/>
              <a:t>Humans:</a:t>
            </a:r>
            <a:r>
              <a:rPr lang="en-US" altLang="ko-KR" dirty="0"/>
              <a:t> Stronger shift in </a:t>
            </a:r>
            <a:r>
              <a:rPr lang="el-GR" altLang="ko-KR" dirty="0"/>
              <a:t>β₀ </a:t>
            </a:r>
            <a:r>
              <a:rPr lang="en-US" altLang="ko-KR" dirty="0"/>
              <a:t>under negative priors (negativity bias). S-curves move left with steeper slope.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b="1" dirty="0"/>
              <a:t>LLMs:</a:t>
            </a:r>
            <a:r>
              <a:rPr lang="en-US" altLang="ko-KR" dirty="0"/>
              <a:t> Less sensitive to priors; weaker shift of </a:t>
            </a:r>
            <a:r>
              <a:rPr lang="el-GR" altLang="ko-KR" dirty="0"/>
              <a:t>β₀; </a:t>
            </a:r>
            <a:r>
              <a:rPr lang="en-US" altLang="ko-KR" dirty="0"/>
              <a:t>flatter slope (rule-like consistency).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3300" b="1" dirty="0">
                <a:solidFill>
                  <a:srgbClr val="FF0000"/>
                </a:solidFill>
              </a:rPr>
              <a:t>Cross-task comparison </a:t>
            </a:r>
            <a:r>
              <a:rPr lang="en-US" altLang="ko-KR" sz="3300" b="1" dirty="0"/>
              <a:t>: Participants showing stronger interpretation bias also show higher loss aversion (</a:t>
            </a:r>
            <a:r>
              <a:rPr lang="el-GR" altLang="ko-KR" sz="3300" b="1" dirty="0"/>
              <a:t>λ) </a:t>
            </a:r>
            <a:r>
              <a:rPr lang="en-US" altLang="ko-KR" sz="3300" b="1" dirty="0"/>
              <a:t>and asymmetric learning (</a:t>
            </a:r>
            <a:r>
              <a:rPr lang="el-GR" altLang="ko-KR" sz="3300" b="1" dirty="0"/>
              <a:t>α⁻ &gt; α⁺) </a:t>
            </a:r>
            <a:r>
              <a:rPr lang="en-US" altLang="ko-KR" sz="3300" b="1" dirty="0"/>
              <a:t>in the main “Lucky Box Reversal” task.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F182600-5B2F-43D5-9245-707AF02B1C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6050" y="3505201"/>
            <a:ext cx="3794446" cy="5461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88F198E-0828-4F57-94E7-E539816191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7378" y="2095496"/>
            <a:ext cx="3307089" cy="2362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1780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563</Words>
  <Application>Microsoft Office PowerPoint</Application>
  <PresentationFormat>와이드스크린</PresentationFormat>
  <Paragraphs>62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2025-02 AI psychophysics</vt:lpstr>
      <vt:lpstr>Lucky Box Reversal</vt:lpstr>
      <vt:lpstr>PowerPoint 프레젠테이션</vt:lpstr>
      <vt:lpstr>Expend : Headline Sentiment with Prior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2025-02 AI psychophysics</dc:title>
  <dc:creator>혜린 장</dc:creator>
  <cp:lastModifiedBy>혜린 장</cp:lastModifiedBy>
  <cp:revision>7</cp:revision>
  <dcterms:created xsi:type="dcterms:W3CDTF">2025-09-30T12:33:56Z</dcterms:created>
  <dcterms:modified xsi:type="dcterms:W3CDTF">2025-09-30T13:19:26Z</dcterms:modified>
</cp:coreProperties>
</file>