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theme/theme4.xml" ContentType="application/vnd.openxmlformats-officedocument.them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4246" r:id="rId2"/>
  </p:sldMasterIdLst>
  <p:notesMasterIdLst>
    <p:notesMasterId r:id="rId32"/>
  </p:notesMasterIdLst>
  <p:handoutMasterIdLst>
    <p:handoutMasterId r:id="rId33"/>
  </p:handoutMasterIdLst>
  <p:sldIdLst>
    <p:sldId id="1460" r:id="rId3"/>
    <p:sldId id="1394" r:id="rId4"/>
    <p:sldId id="1397" r:id="rId5"/>
    <p:sldId id="1395" r:id="rId6"/>
    <p:sldId id="1396" r:id="rId7"/>
    <p:sldId id="1398" r:id="rId8"/>
    <p:sldId id="1437" r:id="rId9"/>
    <p:sldId id="1438" r:id="rId10"/>
    <p:sldId id="1439" r:id="rId11"/>
    <p:sldId id="1440" r:id="rId12"/>
    <p:sldId id="1441" r:id="rId13"/>
    <p:sldId id="1442" r:id="rId14"/>
    <p:sldId id="1443" r:id="rId15"/>
    <p:sldId id="1444" r:id="rId16"/>
    <p:sldId id="1445" r:id="rId17"/>
    <p:sldId id="1446" r:id="rId18"/>
    <p:sldId id="1447" r:id="rId19"/>
    <p:sldId id="1448" r:id="rId20"/>
    <p:sldId id="1449" r:id="rId21"/>
    <p:sldId id="1450" r:id="rId22"/>
    <p:sldId id="1451" r:id="rId23"/>
    <p:sldId id="1452" r:id="rId24"/>
    <p:sldId id="1453" r:id="rId25"/>
    <p:sldId id="1454" r:id="rId26"/>
    <p:sldId id="1455" r:id="rId27"/>
    <p:sldId id="1456" r:id="rId28"/>
    <p:sldId id="1457" r:id="rId29"/>
    <p:sldId id="1458" r:id="rId30"/>
    <p:sldId id="1459" r:id="rId31"/>
  </p:sldIdLst>
  <p:sldSz cx="9144000" cy="6858000" type="screen4x3"/>
  <p:notesSz cx="6858000" cy="97155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8F8F8"/>
    <a:srgbClr val="FF9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482" autoAdjust="0"/>
  </p:normalViewPr>
  <p:slideViewPr>
    <p:cSldViewPr>
      <p:cViewPr>
        <p:scale>
          <a:sx n="78" d="100"/>
          <a:sy n="78" d="100"/>
        </p:scale>
        <p:origin x="-912" y="354"/>
      </p:cViewPr>
      <p:guideLst>
        <p:guide orient="horz" pos="4319"/>
        <p:guide pos="2880"/>
      </p:guideLst>
    </p:cSldViewPr>
  </p:slideViewPr>
  <p:outlineViewPr>
    <p:cViewPr>
      <p:scale>
        <a:sx n="33" d="100"/>
        <a:sy n="33" d="100"/>
      </p:scale>
      <p:origin x="0" y="1223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202" y="-102"/>
      </p:cViewPr>
      <p:guideLst>
        <p:guide orient="horz" pos="306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83CE4E0-0188-4811-A550-6F6155D25450}" type="datetimeFigureOut">
              <a:rPr lang="ko-KR" altLang="en-US"/>
              <a:pPr>
                <a:defRPr/>
              </a:pPr>
              <a:t>2014-09-18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228138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9228138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65DCE46-218D-4B47-9ACD-29DFBEC40C2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2C6A84A-2ECA-41F9-A342-F6789EC9C5BE}" type="datetimeFigureOut">
              <a:rPr lang="ko-KR" altLang="en-US"/>
              <a:pPr>
                <a:defRPr/>
              </a:pPr>
              <a:t>2014-09-18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0125" y="728663"/>
            <a:ext cx="4857750" cy="3643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614863"/>
            <a:ext cx="5486400" cy="437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228138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228138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9E48418-AFBB-49F4-A8FC-1078264E28C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916832"/>
            <a:ext cx="7772400" cy="938535"/>
          </a:xfrm>
        </p:spPr>
        <p:txBody>
          <a:bodyPr/>
          <a:lstStyle>
            <a:lvl1pPr algn="ctr">
              <a:defRPr sz="3600" b="1"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7664" y="3212976"/>
            <a:ext cx="6400800" cy="576064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54050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112568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1800">
                <a:latin typeface="맑은 고딕" pitchFamily="50" charset="-127"/>
                <a:ea typeface="맑은 고딕" pitchFamily="50" charset="-127"/>
              </a:defRPr>
            </a:lvl1pPr>
            <a:lvl2pPr marL="800100" indent="-342900">
              <a:buFont typeface="+mj-lt"/>
              <a:buAutoNum type="arabicParenR"/>
              <a:defRPr sz="1600"/>
            </a:lvl2pPr>
            <a:lvl3pPr>
              <a:buFont typeface="Wingdings" pitchFamily="2" charset="2"/>
              <a:buChar char="l"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3" descr="corporate bar"/>
          <p:cNvPicPr>
            <a:picLocks noChangeAspect="1" noChangeArrowheads="1"/>
          </p:cNvPicPr>
          <p:nvPr userDrawn="1"/>
        </p:nvPicPr>
        <p:blipFill>
          <a:blip r:embed="rId2" cstate="print"/>
          <a:srcRect l="412" r="414"/>
          <a:stretch>
            <a:fillRect/>
          </a:stretch>
        </p:blipFill>
        <p:spPr bwMode="auto">
          <a:xfrm>
            <a:off x="-12700" y="533400"/>
            <a:ext cx="9155113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6" descr="상단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846138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8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7" r:id="rId1"/>
    <p:sldLayoutId id="2147484745" r:id="rId2"/>
    <p:sldLayoutId id="2147484752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u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l"/>
        <a:defRPr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16" descr="corporate bar"/>
          <p:cNvPicPr>
            <a:picLocks noChangeAspect="1" noChangeArrowheads="1"/>
          </p:cNvPicPr>
          <p:nvPr/>
        </p:nvPicPr>
        <p:blipFill>
          <a:blip r:embed="rId3" cstate="print"/>
          <a:srcRect l="412" r="414"/>
          <a:stretch>
            <a:fillRect/>
          </a:stretch>
        </p:blipFill>
        <p:spPr bwMode="auto">
          <a:xfrm>
            <a:off x="-11113" y="709613"/>
            <a:ext cx="9155113" cy="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1663" y="641985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000" b="0">
                <a:solidFill>
                  <a:srgbClr val="000000"/>
                </a:solidFill>
                <a:latin typeface="+mj-lt"/>
                <a:ea typeface="+mj-ea"/>
              </a:defRPr>
            </a:lvl1pPr>
          </a:lstStyle>
          <a:p>
            <a:pPr>
              <a:defRPr/>
            </a:pPr>
            <a:fld id="{B0EDB1DB-C58C-47D8-8253-A1187376B1A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076" name="Rectangle 8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857250"/>
            <a:ext cx="7543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Level 1</a:t>
            </a:r>
          </a:p>
          <a:p>
            <a:pPr lvl="1"/>
            <a:r>
              <a:rPr lang="en-US" altLang="ko-KR" smtClean="0"/>
              <a:t>Level 2</a:t>
            </a:r>
          </a:p>
          <a:p>
            <a:pPr lvl="2"/>
            <a:r>
              <a:rPr lang="en-US" altLang="ko-KR" smtClean="0"/>
              <a:t>Level 3</a:t>
            </a:r>
          </a:p>
        </p:txBody>
      </p:sp>
      <p:sp>
        <p:nvSpPr>
          <p:cNvPr id="3077" name="Rectangle 82"/>
          <p:cNvSpPr>
            <a:spLocks noGrp="1" noChangeArrowheads="1"/>
          </p:cNvSpPr>
          <p:nvPr>
            <p:ph type="title"/>
          </p:nvPr>
        </p:nvSpPr>
        <p:spPr bwMode="auto">
          <a:xfrm>
            <a:off x="58738" y="363538"/>
            <a:ext cx="56388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Title of Page</a:t>
            </a:r>
          </a:p>
        </p:txBody>
      </p:sp>
      <p:sp>
        <p:nvSpPr>
          <p:cNvPr id="2" name="TextBox 8"/>
          <p:cNvSpPr txBox="1">
            <a:spLocks noChangeArrowheads="1"/>
          </p:cNvSpPr>
          <p:nvPr userDrawn="1"/>
        </p:nvSpPr>
        <p:spPr bwMode="auto">
          <a:xfrm>
            <a:off x="347663" y="6545263"/>
            <a:ext cx="946150" cy="24606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0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ctr" eaLnBrk="0" latinLnBrk="0" hangingPunct="0">
              <a:defRPr/>
            </a:pPr>
            <a:r>
              <a:rPr kumimoji="0" lang="en-US" altLang="ko-KR" smtClean="0">
                <a:solidFill>
                  <a:srgbClr val="000000"/>
                </a:solidFill>
              </a:rPr>
              <a:t>Version 0.9 </a:t>
            </a:r>
            <a:endParaRPr kumimoji="0" lang="ko-KR" altLang="en-US" smtClean="0">
              <a:solidFill>
                <a:srgbClr val="000000"/>
              </a:solidFill>
            </a:endParaRPr>
          </a:p>
        </p:txBody>
      </p:sp>
      <p:sp>
        <p:nvSpPr>
          <p:cNvPr id="1031" name="TextBox 9"/>
          <p:cNvSpPr txBox="1">
            <a:spLocks noChangeArrowheads="1"/>
          </p:cNvSpPr>
          <p:nvPr userDrawn="1"/>
        </p:nvSpPr>
        <p:spPr bwMode="auto">
          <a:xfrm>
            <a:off x="4129088" y="6445250"/>
            <a:ext cx="1498600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0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ctr" eaLnBrk="0" latinLnBrk="0" hangingPunct="0">
              <a:defRPr/>
            </a:pPr>
            <a:r>
              <a:rPr kumimoji="0" lang="en-US" altLang="ko-KR" dirty="0" smtClean="0">
                <a:solidFill>
                  <a:srgbClr val="000000"/>
                </a:solidFill>
              </a:rPr>
              <a:t>- Internal Use Only -</a:t>
            </a:r>
            <a:endParaRPr kumimoji="0" lang="ko-KR" altLang="en-US" dirty="0" smtClean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7" r:id="rId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8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86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86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86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86"/>
          </a:solidFill>
          <a:latin typeface="HY견고딕" pitchFamily="18" charset="-127"/>
          <a:ea typeface="HY견고딕" pitchFamily="18" charset="-127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86"/>
          </a:solidFill>
          <a:latin typeface="HY견고딕" pitchFamily="18" charset="-127"/>
          <a:ea typeface="HY견고딕" pitchFamily="18" charset="-127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86"/>
          </a:solidFill>
          <a:latin typeface="HY견고딕" pitchFamily="18" charset="-127"/>
          <a:ea typeface="HY견고딕" pitchFamily="18" charset="-127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86"/>
          </a:solidFill>
          <a:latin typeface="HY견고딕" pitchFamily="18" charset="-127"/>
          <a:ea typeface="HY견고딕" pitchFamily="18" charset="-127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86"/>
          </a:solidFill>
          <a:latin typeface="HY견고딕" pitchFamily="18" charset="-127"/>
          <a:ea typeface="HY견고딕" pitchFamily="18" charset="-127"/>
        </a:defRPr>
      </a:lvl9pPr>
    </p:titleStyle>
    <p:bodyStyle>
      <a:lvl1pPr marL="381000" indent="-3810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SzPct val="90000"/>
        <a:buFont typeface="Monotype Sorts"/>
        <a:buChar char="u"/>
        <a:defRPr sz="20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95338" indent="-404813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l"/>
        <a:defRPr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19188" indent="-3222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Monotype Sorts"/>
        <a:buChar char="n"/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512888" indent="-3810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Monotype Sorts"/>
        <a:buChar char="t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굴림" pitchFamily="50" charset="-127"/>
        </a:defRPr>
      </a:lvl4pPr>
      <a:lvl5pPr marL="3816350" indent="-1987550" algn="l" rtl="0" eaLnBrk="0" fontAlgn="base" hangingPunct="0">
        <a:spcBef>
          <a:spcPct val="20000"/>
        </a:spcBef>
        <a:spcAft>
          <a:spcPct val="0"/>
        </a:spcAft>
        <a:defRPr sz="1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" pitchFamily="50" charset="-127"/>
        </a:defRPr>
      </a:lvl5pPr>
      <a:lvl6pPr marL="4273550" algn="l" rtl="0" eaLnBrk="0" fontAlgn="base" hangingPunct="0">
        <a:spcBef>
          <a:spcPct val="20000"/>
        </a:spcBef>
        <a:spcAft>
          <a:spcPct val="0"/>
        </a:spcAft>
        <a:defRPr sz="1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" pitchFamily="50" charset="-127"/>
        </a:defRPr>
      </a:lvl6pPr>
      <a:lvl7pPr marL="4730750" algn="l" rtl="0" eaLnBrk="0" fontAlgn="base" hangingPunct="0">
        <a:spcBef>
          <a:spcPct val="20000"/>
        </a:spcBef>
        <a:spcAft>
          <a:spcPct val="0"/>
        </a:spcAft>
        <a:defRPr sz="1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" pitchFamily="50" charset="-127"/>
        </a:defRPr>
      </a:lvl7pPr>
      <a:lvl8pPr marL="5187950" algn="l" rtl="0" eaLnBrk="0" fontAlgn="base" hangingPunct="0">
        <a:spcBef>
          <a:spcPct val="20000"/>
        </a:spcBef>
        <a:spcAft>
          <a:spcPct val="0"/>
        </a:spcAft>
        <a:defRPr sz="1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" pitchFamily="50" charset="-127"/>
        </a:defRPr>
      </a:lvl8pPr>
      <a:lvl9pPr marL="5645150" algn="l" rtl="0" eaLnBrk="0" fontAlgn="base" hangingPunct="0">
        <a:spcBef>
          <a:spcPct val="20000"/>
        </a:spcBef>
        <a:spcAft>
          <a:spcPct val="0"/>
        </a:spcAft>
        <a:defRPr sz="1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ourceforge.net/projects/staruml/files/staruml/5.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taruml.sourceforge.net/docs/user-guide(ko)/toc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11560" y="1916832"/>
            <a:ext cx="7772400" cy="938535"/>
          </a:xfrm>
        </p:spPr>
        <p:txBody>
          <a:bodyPr/>
          <a:lstStyle/>
          <a:p>
            <a:r>
              <a:rPr lang="en-US" altLang="ko-KR" sz="4400" dirty="0" err="1" smtClean="0"/>
              <a:t>StarUML</a:t>
            </a:r>
            <a:r>
              <a:rPr lang="en-US" altLang="ko-KR" sz="4400" dirty="0" smtClean="0"/>
              <a:t> </a:t>
            </a:r>
            <a:r>
              <a:rPr lang="ko-KR" altLang="en-US" sz="4400" dirty="0" smtClean="0"/>
              <a:t>활용 가이드</a:t>
            </a:r>
            <a:endParaRPr lang="ko-KR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3168352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 lvl="1">
              <a:buAutoNum type="arabicParenR" startAt="3"/>
            </a:pPr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공통 </a:t>
            </a:r>
            <a:r>
              <a:rPr lang="en-US" altLang="ko-KR" dirty="0" smtClean="0"/>
              <a:t>Tool Bar (3/3)</a:t>
            </a:r>
          </a:p>
          <a:p>
            <a:pPr lvl="2"/>
            <a:r>
              <a:rPr lang="ko-KR" altLang="en-US" dirty="0" smtClean="0"/>
              <a:t>보기 도구모음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 정렬 도구모음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341987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- </a:t>
            </a:r>
            <a:fld id="{A18F303B-5FF2-4BD3-899C-BAED341F6249}" type="slidenum">
              <a:rPr lang="ko-KR" altLang="en-US" smtClean="0"/>
              <a:pPr>
                <a:defRPr/>
              </a:pPr>
              <a:t>10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4285" y="1772817"/>
            <a:ext cx="5160163" cy="193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4720" y="2006745"/>
            <a:ext cx="5129728" cy="1274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61400" y="3573015"/>
            <a:ext cx="5149200" cy="28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59480" y="3933056"/>
            <a:ext cx="5152627" cy="2513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3168352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4)	</a:t>
            </a:r>
            <a:r>
              <a:rPr lang="en-US" altLang="ko-KR" dirty="0" err="1" smtClean="0"/>
              <a:t>StarUML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이용한 </a:t>
            </a:r>
            <a:r>
              <a:rPr lang="en-US" altLang="ko-KR" dirty="0" smtClean="0"/>
              <a:t>Diagram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 (1/3)</a:t>
            </a:r>
          </a:p>
          <a:p>
            <a:pPr lvl="2"/>
            <a:r>
              <a:rPr lang="en-US" altLang="ko-KR" dirty="0" err="1" smtClean="0"/>
              <a:t>StarUML</a:t>
            </a:r>
            <a:r>
              <a:rPr lang="ko-KR" altLang="en-US" dirty="0" smtClean="0"/>
              <a:t>을 이용하여 </a:t>
            </a:r>
            <a:r>
              <a:rPr lang="en-US" altLang="ko-KR" dirty="0" smtClean="0"/>
              <a:t>UML Diagram </a:t>
            </a:r>
            <a:r>
              <a:rPr lang="ko-KR" altLang="en-US" dirty="0" smtClean="0"/>
              <a:t>도식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StarUML</a:t>
            </a:r>
            <a:r>
              <a:rPr lang="ko-KR" altLang="en-US" dirty="0" smtClean="0"/>
              <a:t>을 실행하고 새 </a:t>
            </a:r>
            <a:r>
              <a:rPr lang="en-US" altLang="ko-KR" dirty="0" smtClean="0"/>
              <a:t>Project</a:t>
            </a:r>
            <a:r>
              <a:rPr lang="ko-KR" altLang="en-US" dirty="0" smtClean="0"/>
              <a:t>를 생성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Approach</a:t>
            </a:r>
            <a:r>
              <a:rPr lang="ko-KR" altLang="en-US" dirty="0" smtClean="0"/>
              <a:t>는 ‘</a:t>
            </a:r>
            <a:r>
              <a:rPr lang="en-US" altLang="ko-KR" dirty="0" smtClean="0"/>
              <a:t>Default Approach’</a:t>
            </a:r>
            <a:r>
              <a:rPr lang="ko-KR" altLang="en-US" dirty="0" smtClean="0"/>
              <a:t>를 선택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err="1" smtClean="0"/>
              <a:t>StarUML</a:t>
            </a:r>
            <a:r>
              <a:rPr lang="ko-KR" altLang="en-US" dirty="0" smtClean="0"/>
              <a:t>이 ‘</a:t>
            </a:r>
            <a:r>
              <a:rPr lang="en-US" altLang="ko-KR" dirty="0" smtClean="0"/>
              <a:t>Default Approach’</a:t>
            </a:r>
            <a:r>
              <a:rPr lang="ko-KR" altLang="en-US" dirty="0" smtClean="0"/>
              <a:t>로 실행된 것을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확인할 수 있음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기본적으로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개의 모델에 대하여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UML Diagram</a:t>
            </a:r>
            <a:r>
              <a:rPr lang="ko-KR" altLang="en-US" dirty="0" smtClean="0"/>
              <a:t>을 생성할 수 있음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&lt;&lt; </a:t>
            </a:r>
            <a:r>
              <a:rPr lang="en-US" altLang="ko-KR" dirty="0" err="1" smtClean="0"/>
              <a:t>Usecase</a:t>
            </a:r>
            <a:r>
              <a:rPr lang="en-US" altLang="ko-KR" dirty="0" smtClean="0"/>
              <a:t> Model &gt;&gt;</a:t>
            </a:r>
          </a:p>
          <a:p>
            <a:pPr lvl="4"/>
            <a:r>
              <a:rPr lang="en-US" altLang="ko-KR" dirty="0" smtClean="0"/>
              <a:t>&lt;&lt; Analysis Model &gt;&gt;</a:t>
            </a:r>
          </a:p>
          <a:p>
            <a:pPr lvl="4"/>
            <a:r>
              <a:rPr lang="en-US" altLang="ko-KR" dirty="0" smtClean="0"/>
              <a:t>&lt;&lt; Design Model &gt;&gt;</a:t>
            </a:r>
          </a:p>
          <a:p>
            <a:pPr lvl="4"/>
            <a:r>
              <a:rPr lang="en-US" altLang="ko-KR" dirty="0" smtClean="0"/>
              <a:t>&lt;&lt; Implementation Model &gt;&gt;</a:t>
            </a:r>
          </a:p>
          <a:p>
            <a:pPr lvl="4"/>
            <a:r>
              <a:rPr lang="en-US" altLang="ko-KR" dirty="0" smtClean="0"/>
              <a:t>&lt;&lt; Deployment Model &gt;&gt; </a:t>
            </a:r>
          </a:p>
          <a:p>
            <a:pPr lvl="2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341987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- </a:t>
            </a:r>
            <a:fld id="{A18F303B-5FF2-4BD3-899C-BAED341F6249}" type="slidenum">
              <a:rPr lang="ko-KR" altLang="en-US" smtClean="0"/>
              <a:pPr>
                <a:defRPr/>
              </a:pPr>
              <a:t>11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1484784"/>
            <a:ext cx="3312368" cy="2366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6272" y="3933056"/>
            <a:ext cx="332956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3168352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 lvl="1">
              <a:buAutoNum type="arabicParenR" startAt="4"/>
            </a:pPr>
            <a:r>
              <a:rPr lang="en-US" altLang="ko-KR" dirty="0" err="1" smtClean="0"/>
              <a:t>StarUML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이용한 </a:t>
            </a:r>
            <a:r>
              <a:rPr lang="en-US" altLang="ko-KR" dirty="0" smtClean="0"/>
              <a:t>Diagram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(2/3)</a:t>
            </a:r>
          </a:p>
          <a:p>
            <a:pPr lvl="2"/>
            <a:r>
              <a:rPr lang="ko-KR" altLang="en-US" dirty="0" smtClean="0"/>
              <a:t>도식하고자 하는 </a:t>
            </a:r>
            <a:r>
              <a:rPr lang="en-US" altLang="ko-KR" dirty="0" smtClean="0"/>
              <a:t>Diagram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Model Explorer</a:t>
            </a:r>
            <a:r>
              <a:rPr lang="ko-KR" altLang="en-US" dirty="0" smtClean="0"/>
              <a:t>의 각 </a:t>
            </a:r>
            <a:r>
              <a:rPr lang="en-US" altLang="ko-KR" dirty="0" smtClean="0"/>
              <a:t>Diagram</a:t>
            </a:r>
            <a:r>
              <a:rPr lang="ko-KR" altLang="en-US" dirty="0" smtClean="0"/>
              <a:t>에 적합한 </a:t>
            </a:r>
            <a:r>
              <a:rPr lang="en-US" altLang="ko-KR" dirty="0" smtClean="0"/>
              <a:t>Model </a:t>
            </a:r>
            <a:r>
              <a:rPr lang="ko-KR" altLang="en-US" dirty="0" smtClean="0"/>
              <a:t>선정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오른쪽 버튼 클릭 </a:t>
            </a:r>
            <a:r>
              <a:rPr lang="en-US" altLang="ko-KR" dirty="0" smtClean="0"/>
              <a:t>-&gt; Add Diagram -&gt; </a:t>
            </a:r>
            <a:r>
              <a:rPr lang="ko-KR" altLang="en-US" dirty="0" smtClean="0"/>
              <a:t>원하는 </a:t>
            </a:r>
            <a:r>
              <a:rPr lang="en-US" altLang="ko-KR" dirty="0" smtClean="0"/>
              <a:t>Diagram 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이름 변경</a:t>
            </a:r>
          </a:p>
          <a:p>
            <a:pPr lvl="2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341987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- </a:t>
            </a:r>
            <a:fld id="{A18F303B-5FF2-4BD3-899C-BAED341F6249}" type="slidenum">
              <a:rPr lang="ko-KR" altLang="en-US" smtClean="0"/>
              <a:pPr>
                <a:defRPr/>
              </a:pPr>
              <a:t>12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612677"/>
            <a:ext cx="3314396" cy="3912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3018234"/>
            <a:ext cx="2577662" cy="3147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오른쪽 화살표 7"/>
          <p:cNvSpPr>
            <a:spLocks noChangeArrowheads="1"/>
          </p:cNvSpPr>
          <p:nvPr/>
        </p:nvSpPr>
        <p:spPr bwMode="auto">
          <a:xfrm>
            <a:off x="4921148" y="4264068"/>
            <a:ext cx="1005052" cy="642938"/>
          </a:xfrm>
          <a:prstGeom prst="rightArrow">
            <a:avLst>
              <a:gd name="adj1" fmla="val 50000"/>
              <a:gd name="adj2" fmla="val 50003"/>
            </a:avLst>
          </a:prstGeom>
          <a:gradFill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  <a:ln w="19050" algn="ctr">
            <a:solidFill>
              <a:srgbClr val="969696"/>
            </a:solidFill>
            <a:round/>
            <a:headEnd/>
            <a:tailEnd/>
          </a:ln>
        </p:spPr>
        <p:txBody>
          <a:bodyPr wrap="none" lIns="99855" tIns="49928" rIns="99855" bIns="49928" anchor="ctr"/>
          <a:lstStyle/>
          <a:p>
            <a:pPr marL="360363" indent="-360363" algn="ctr" defTabSz="1038225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lang="ko-KR" altLang="en-US" sz="120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3168352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 lvl="1">
              <a:buAutoNum type="arabicParenR" startAt="4"/>
            </a:pPr>
            <a:r>
              <a:rPr lang="en-US" altLang="ko-KR" dirty="0" err="1" smtClean="0"/>
              <a:t>StarUML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이용한 </a:t>
            </a:r>
            <a:r>
              <a:rPr lang="en-US" altLang="ko-KR" dirty="0" smtClean="0"/>
              <a:t>Diagram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(3/3)</a:t>
            </a:r>
          </a:p>
          <a:p>
            <a:pPr lvl="2"/>
            <a:r>
              <a:rPr lang="ko-KR" altLang="en-US" dirty="0" smtClean="0"/>
              <a:t>선택한 </a:t>
            </a:r>
            <a:r>
              <a:rPr lang="en-US" altLang="ko-KR" dirty="0" smtClean="0"/>
              <a:t>Diagram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Model Explorer</a:t>
            </a:r>
            <a:r>
              <a:rPr lang="ko-KR" altLang="en-US" dirty="0" smtClean="0"/>
              <a:t>에 생성되고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Diagram</a:t>
            </a:r>
            <a:r>
              <a:rPr lang="ko-KR" altLang="en-US" dirty="0" smtClean="0"/>
              <a:t>에 맞는 </a:t>
            </a:r>
            <a:r>
              <a:rPr lang="en-US" altLang="ko-KR" dirty="0" smtClean="0"/>
              <a:t>Tool box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Main Window</a:t>
            </a:r>
            <a:r>
              <a:rPr lang="ko-KR" altLang="en-US" dirty="0" smtClean="0"/>
              <a:t>가 생성됨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341987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- </a:t>
            </a:r>
            <a:fld id="{A18F303B-5FF2-4BD3-899C-BAED341F6249}" type="slidenum">
              <a:rPr lang="ko-KR" altLang="en-US" smtClean="0"/>
              <a:pPr>
                <a:defRPr/>
              </a:pPr>
              <a:t>13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0668" y="2348880"/>
            <a:ext cx="7387796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3168352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4.	</a:t>
            </a:r>
            <a:r>
              <a:rPr lang="en-US" altLang="ko-KR" dirty="0" err="1" smtClean="0"/>
              <a:t>StarUML</a:t>
            </a:r>
            <a:r>
              <a:rPr lang="en-US" altLang="ko-KR" dirty="0" smtClean="0"/>
              <a:t> 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활용 예제 설명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StarUML</a:t>
            </a:r>
            <a:r>
              <a:rPr lang="ko-KR" altLang="en-US" dirty="0" smtClean="0"/>
              <a:t>의 활용법을 설명하기 위한 수강신청 </a:t>
            </a:r>
            <a:r>
              <a:rPr lang="ko-KR" altLang="en-US" smtClean="0"/>
              <a:t>시스템 예제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수강신청 시스템 요구사항 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341987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- </a:t>
            </a:r>
            <a:fld id="{A18F303B-5FF2-4BD3-899C-BAED341F6249}" type="slidenum">
              <a:rPr lang="ko-KR" altLang="en-US" smtClean="0"/>
              <a:pPr>
                <a:defRPr/>
              </a:pPr>
              <a:t>14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0784" y="2348880"/>
            <a:ext cx="7344816" cy="1384995"/>
          </a:xfrm>
          <a:prstGeom prst="rect">
            <a:avLst/>
          </a:prstGeom>
          <a:noFill/>
          <a:ln w="222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  <a:ea typeface="+mn-ea"/>
              </a:rPr>
              <a:t>이 시스템은 수강 신청 페이지에 접속하여 수강신청을 하는 시스템이다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  <a:ea typeface="+mn-ea"/>
              </a:rPr>
              <a:t>시스템에 등록된 학교 학생이 수강신청 페이지에 로그인 후 과목을 선택하고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  <a:ea typeface="+mn-ea"/>
              </a:rPr>
              <a:t>수업을 선택하여 정원초과 여부를 확인한다</a:t>
            </a:r>
            <a:r>
              <a:rPr lang="en-US" altLang="ko-KR" sz="1400" dirty="0" smtClean="0">
                <a:latin typeface="+mn-ea"/>
                <a:ea typeface="+mn-ea"/>
              </a:rPr>
              <a:t>. </a:t>
            </a:r>
            <a:r>
              <a:rPr lang="ko-KR" altLang="en-US" sz="1400" dirty="0" smtClean="0">
                <a:latin typeface="+mn-ea"/>
                <a:ea typeface="+mn-ea"/>
              </a:rPr>
              <a:t>만약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smtClean="0">
                <a:latin typeface="+mn-ea"/>
                <a:ea typeface="+mn-ea"/>
              </a:rPr>
              <a:t>정원이 초과된 경우</a:t>
            </a:r>
            <a:r>
              <a:rPr lang="en-US" altLang="ko-KR" sz="1400" dirty="0" smtClean="0">
                <a:latin typeface="+mn-ea"/>
                <a:ea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  <a:ea typeface="+mn-ea"/>
              </a:rPr>
              <a:t>과목선택부터 다시 하고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smtClean="0">
                <a:latin typeface="+mn-ea"/>
                <a:ea typeface="+mn-ea"/>
              </a:rPr>
              <a:t>정원이 초과되지 않은 경우 수강신청을 완료하게 된다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  <a:endParaRPr lang="en-US" altLang="ko-KR" sz="1400" dirty="0" err="1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3168352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2)	</a:t>
            </a:r>
            <a:r>
              <a:rPr lang="en-US" altLang="ko-KR" dirty="0" err="1" smtClean="0"/>
              <a:t>Usecase</a:t>
            </a:r>
            <a:r>
              <a:rPr lang="en-US" altLang="ko-KR" dirty="0" smtClean="0"/>
              <a:t> Diagram </a:t>
            </a:r>
            <a:r>
              <a:rPr lang="ko-KR" altLang="en-US" dirty="0" smtClean="0"/>
              <a:t>도식 </a:t>
            </a:r>
            <a:r>
              <a:rPr lang="en-US" altLang="ko-KR" dirty="0" smtClean="0"/>
              <a:t>(1/3)</a:t>
            </a:r>
          </a:p>
          <a:p>
            <a:pPr lvl="2"/>
            <a:r>
              <a:rPr lang="en-US" altLang="ko-KR" dirty="0" err="1" smtClean="0"/>
              <a:t>Usecase</a:t>
            </a:r>
            <a:r>
              <a:rPr lang="en-US" altLang="ko-KR" dirty="0" smtClean="0"/>
              <a:t> Diagram</a:t>
            </a:r>
            <a:r>
              <a:rPr lang="ko-KR" altLang="en-US" dirty="0" smtClean="0"/>
              <a:t>을 그리기 위해서 </a:t>
            </a:r>
            <a:r>
              <a:rPr lang="en-US" altLang="ko-KR" dirty="0" smtClean="0"/>
              <a:t>Diagram</a:t>
            </a:r>
            <a:r>
              <a:rPr lang="ko-KR" altLang="en-US" dirty="0" smtClean="0"/>
              <a:t>을 생성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Model Explorer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&lt;&lt;</a:t>
            </a:r>
            <a:r>
              <a:rPr lang="en-US" altLang="ko-KR" dirty="0" err="1" smtClean="0"/>
              <a:t>usecaseModel</a:t>
            </a:r>
            <a:r>
              <a:rPr lang="en-US" altLang="ko-KR" dirty="0" smtClean="0"/>
              <a:t>&gt;&gt; Use Case Model 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마우스 오른쪽 버튼 클릭 </a:t>
            </a:r>
            <a:r>
              <a:rPr lang="en-US" altLang="ko-KR" dirty="0" smtClean="0"/>
              <a:t>-&gt; Add Diagram -&gt; </a:t>
            </a:r>
            <a:r>
              <a:rPr lang="en-US" altLang="ko-KR" dirty="0" err="1" smtClean="0"/>
              <a:t>UseCase</a:t>
            </a:r>
            <a:r>
              <a:rPr lang="en-US" altLang="ko-KR" dirty="0" smtClean="0"/>
              <a:t> Diagram </a:t>
            </a:r>
            <a:r>
              <a:rPr lang="ko-KR" altLang="en-US" dirty="0" smtClean="0"/>
              <a:t>선택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341987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- </a:t>
            </a:r>
            <a:fld id="{A18F303B-5FF2-4BD3-899C-BAED341F6249}" type="slidenum">
              <a:rPr lang="ko-KR" altLang="en-US" smtClean="0"/>
              <a:pPr>
                <a:defRPr/>
              </a:pPr>
              <a:t>15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1" y="2456828"/>
            <a:ext cx="7416824" cy="4001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3168352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2)	</a:t>
            </a:r>
            <a:r>
              <a:rPr lang="en-US" altLang="ko-KR" dirty="0" err="1" smtClean="0"/>
              <a:t>Usecase</a:t>
            </a:r>
            <a:r>
              <a:rPr lang="en-US" altLang="ko-KR" dirty="0" smtClean="0"/>
              <a:t> Diagram </a:t>
            </a:r>
            <a:r>
              <a:rPr lang="ko-KR" altLang="en-US" dirty="0" smtClean="0"/>
              <a:t>도식 </a:t>
            </a:r>
            <a:r>
              <a:rPr lang="en-US" altLang="ko-KR" dirty="0" smtClean="0"/>
              <a:t>(2/3)</a:t>
            </a:r>
          </a:p>
          <a:p>
            <a:pPr lvl="2"/>
            <a:r>
              <a:rPr lang="en-US" altLang="ko-KR" dirty="0" err="1" smtClean="0"/>
              <a:t>Usecase</a:t>
            </a:r>
            <a:r>
              <a:rPr lang="en-US" altLang="ko-KR" dirty="0" smtClean="0"/>
              <a:t> Diagram Tool Bar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341987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- </a:t>
            </a:r>
            <a:fld id="{A18F303B-5FF2-4BD3-899C-BAED341F6249}" type="slidenum">
              <a:rPr lang="ko-KR" altLang="en-US" smtClean="0"/>
              <a:pPr>
                <a:defRPr/>
              </a:pPr>
              <a:t>16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5" y="2102693"/>
            <a:ext cx="5760640" cy="4326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9319" y="2100263"/>
            <a:ext cx="1545332" cy="4353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3168352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2)	</a:t>
            </a:r>
            <a:r>
              <a:rPr lang="en-US" altLang="ko-KR" dirty="0" err="1" smtClean="0"/>
              <a:t>Usecase</a:t>
            </a:r>
            <a:r>
              <a:rPr lang="en-US" altLang="ko-KR" dirty="0" smtClean="0"/>
              <a:t> Diagram </a:t>
            </a:r>
            <a:r>
              <a:rPr lang="ko-KR" altLang="en-US" dirty="0" smtClean="0"/>
              <a:t>도식 </a:t>
            </a:r>
            <a:r>
              <a:rPr lang="en-US" altLang="ko-KR" dirty="0" smtClean="0"/>
              <a:t>(3/3)</a:t>
            </a:r>
          </a:p>
          <a:p>
            <a:pPr lvl="2"/>
            <a:r>
              <a:rPr lang="ko-KR" altLang="en-US" dirty="0" smtClean="0"/>
              <a:t>활용 예제인 수강신청 시스템 요구사항을 </a:t>
            </a:r>
            <a:r>
              <a:rPr lang="en-US" altLang="ko-KR" dirty="0" err="1" smtClean="0"/>
              <a:t>Usecase</a:t>
            </a:r>
            <a:r>
              <a:rPr lang="en-US" altLang="ko-KR" dirty="0" smtClean="0"/>
              <a:t> Diagram</a:t>
            </a:r>
            <a:r>
              <a:rPr lang="ko-KR" altLang="en-US" dirty="0" smtClean="0"/>
              <a:t>으로 도식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341987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- </a:t>
            </a:r>
            <a:fld id="{A18F303B-5FF2-4BD3-899C-BAED341F6249}" type="slidenum">
              <a:rPr lang="ko-KR" altLang="en-US" smtClean="0"/>
              <a:pPr>
                <a:defRPr/>
              </a:pPr>
              <a:t>17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7" name="그림 8" descr="usecasediagra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5929" y="3140968"/>
            <a:ext cx="7426598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9"/>
          <p:cNvSpPr>
            <a:spLocks noChangeArrowheads="1"/>
          </p:cNvSpPr>
          <p:nvPr/>
        </p:nvSpPr>
        <p:spPr bwMode="auto">
          <a:xfrm>
            <a:off x="1338774" y="2147145"/>
            <a:ext cx="7409690" cy="921815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19050" algn="ctr">
            <a:solidFill>
              <a:srgbClr val="969696"/>
            </a:solidFill>
            <a:round/>
            <a:headEnd/>
            <a:tailEnd/>
          </a:ln>
        </p:spPr>
        <p:txBody>
          <a:bodyPr wrap="none" lIns="99855" tIns="49928" rIns="99855" bIns="49928" anchor="ctr"/>
          <a:lstStyle/>
          <a:p>
            <a:pPr marL="360363" indent="-360363" algn="ctr" defTabSz="1038225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대기 상태에서 수강신청을 하기 위해 수강신청 페이지에 접속한다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360363" indent="-360363" algn="ctr" defTabSz="1038225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로그인을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하고 과목목록을 확인한 뒤 과목을 선택한다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60363" indent="-360363" algn="ctr" defTabSz="1038225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선택한 과목의 수업을 선택하면 수강신청이 완료된다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3168352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3)	Class Diagram </a:t>
            </a:r>
            <a:r>
              <a:rPr lang="ko-KR" altLang="en-US" dirty="0" smtClean="0"/>
              <a:t>도식 </a:t>
            </a:r>
            <a:r>
              <a:rPr lang="en-US" altLang="ko-KR" dirty="0" smtClean="0"/>
              <a:t>(1/3)</a:t>
            </a:r>
          </a:p>
          <a:p>
            <a:pPr lvl="2"/>
            <a:r>
              <a:rPr lang="en-US" altLang="ko-KR" dirty="0" smtClean="0"/>
              <a:t>Class Diagram</a:t>
            </a:r>
            <a:r>
              <a:rPr lang="ko-KR" altLang="en-US" dirty="0" smtClean="0"/>
              <a:t>을 그리기 위해서 </a:t>
            </a:r>
            <a:r>
              <a:rPr lang="en-US" altLang="ko-KR" dirty="0" smtClean="0"/>
              <a:t>Diagram</a:t>
            </a:r>
            <a:r>
              <a:rPr lang="ko-KR" altLang="en-US" dirty="0" smtClean="0"/>
              <a:t>을 생성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Model Explorer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&lt;&lt;</a:t>
            </a:r>
            <a:r>
              <a:rPr lang="en-US" altLang="ko-KR" dirty="0" err="1" smtClean="0"/>
              <a:t>designModel</a:t>
            </a:r>
            <a:r>
              <a:rPr lang="en-US" altLang="ko-KR" dirty="0" smtClean="0"/>
              <a:t>&gt;&gt; Design Model 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마우스 오른쪽 버튼 클릭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r>
              <a:rPr lang="en-US" altLang="ko-KR" dirty="0" smtClean="0"/>
              <a:t>-&gt; Add Diagram-&gt; Class Diagram </a:t>
            </a:r>
            <a:r>
              <a:rPr lang="ko-KR" altLang="en-US" dirty="0" smtClean="0"/>
              <a:t>선택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341987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- </a:t>
            </a:r>
            <a:fld id="{A18F303B-5FF2-4BD3-899C-BAED341F6249}" type="slidenum">
              <a:rPr lang="ko-KR" altLang="en-US" smtClean="0"/>
              <a:pPr>
                <a:defRPr/>
              </a:pPr>
              <a:t>18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450" y="2460452"/>
            <a:ext cx="7415214" cy="3968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3168352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3)	Class Diagram </a:t>
            </a:r>
            <a:r>
              <a:rPr lang="ko-KR" altLang="en-US" dirty="0" smtClean="0"/>
              <a:t>도식 </a:t>
            </a:r>
            <a:r>
              <a:rPr lang="en-US" altLang="ko-KR" dirty="0" smtClean="0"/>
              <a:t>(2/3)</a:t>
            </a:r>
          </a:p>
          <a:p>
            <a:pPr lvl="2"/>
            <a:r>
              <a:rPr lang="en-US" altLang="ko-KR" dirty="0" smtClean="0"/>
              <a:t>Class Diagram Tool Bar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341987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- </a:t>
            </a:r>
            <a:fld id="{A18F303B-5FF2-4BD3-899C-BAED341F6249}" type="slidenum">
              <a:rPr lang="ko-KR" altLang="en-US" smtClean="0"/>
              <a:pPr>
                <a:defRPr/>
              </a:pPr>
              <a:t>19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1" y="2032273"/>
            <a:ext cx="1354410" cy="4493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8368" y="2031704"/>
            <a:ext cx="6020096" cy="1925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28913" y="3933056"/>
            <a:ext cx="6000751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3168352"/>
          </a:xfrm>
        </p:spPr>
        <p:txBody>
          <a:bodyPr/>
          <a:lstStyle/>
          <a:p>
            <a:pPr lvl="0"/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pPr lvl="0"/>
            <a:r>
              <a:rPr lang="en-US" altLang="ko-KR" dirty="0" err="1" smtClean="0"/>
              <a:t>StarUML</a:t>
            </a:r>
            <a:r>
              <a:rPr lang="en-US" altLang="ko-KR" dirty="0" smtClean="0"/>
              <a:t> Download &amp; Installation</a:t>
            </a:r>
          </a:p>
          <a:p>
            <a:pPr lvl="0"/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기능 설명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제공 주요 기능 </a:t>
            </a:r>
          </a:p>
          <a:p>
            <a:pPr lvl="1"/>
            <a:r>
              <a:rPr lang="ko-KR" altLang="en-US" dirty="0" smtClean="0"/>
              <a:t>화면 구성</a:t>
            </a:r>
          </a:p>
          <a:p>
            <a:pPr lvl="1"/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공통 </a:t>
            </a:r>
            <a:r>
              <a:rPr lang="en-US" altLang="ko-KR" dirty="0" smtClean="0"/>
              <a:t>Tool Bar </a:t>
            </a:r>
          </a:p>
          <a:p>
            <a:pPr lvl="1"/>
            <a:r>
              <a:rPr lang="en-US" altLang="ko-KR" dirty="0" err="1" smtClean="0"/>
              <a:t>StarUML</a:t>
            </a:r>
            <a:r>
              <a:rPr lang="ko-KR" altLang="en-US" dirty="0" smtClean="0"/>
              <a:t>을 이용한 </a:t>
            </a:r>
            <a:r>
              <a:rPr lang="en-US" altLang="ko-KR" dirty="0" smtClean="0"/>
              <a:t>Diagram </a:t>
            </a:r>
            <a:r>
              <a:rPr lang="ko-KR" altLang="en-US" dirty="0" smtClean="0"/>
              <a:t>생성 </a:t>
            </a:r>
            <a:endParaRPr lang="en-US" altLang="ko-KR" dirty="0" smtClean="0"/>
          </a:p>
          <a:p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활용 예제 설명</a:t>
            </a:r>
          </a:p>
          <a:p>
            <a:pPr lvl="1"/>
            <a:r>
              <a:rPr lang="en-US" altLang="ko-KR" dirty="0" err="1" smtClean="0"/>
              <a:t>Usecase</a:t>
            </a:r>
            <a:r>
              <a:rPr lang="en-US" altLang="ko-KR" dirty="0" smtClean="0"/>
              <a:t> Diagram </a:t>
            </a:r>
            <a:r>
              <a:rPr lang="ko-KR" altLang="en-US" dirty="0" smtClean="0"/>
              <a:t>도식</a:t>
            </a:r>
          </a:p>
          <a:p>
            <a:pPr lvl="1"/>
            <a:r>
              <a:rPr lang="en-US" altLang="ko-KR" dirty="0" smtClean="0"/>
              <a:t>Class Diagram </a:t>
            </a:r>
            <a:r>
              <a:rPr lang="ko-KR" altLang="en-US" dirty="0" smtClean="0"/>
              <a:t>도식</a:t>
            </a:r>
          </a:p>
          <a:p>
            <a:pPr lvl="1"/>
            <a:r>
              <a:rPr lang="en-US" altLang="ko-KR" dirty="0" smtClean="0"/>
              <a:t>Sequence Diagram </a:t>
            </a:r>
            <a:r>
              <a:rPr lang="ko-KR" altLang="en-US" dirty="0" smtClean="0"/>
              <a:t>도식</a:t>
            </a:r>
          </a:p>
          <a:p>
            <a:pPr lvl="1"/>
            <a:r>
              <a:rPr lang="en-US" altLang="ko-KR" dirty="0" smtClean="0"/>
              <a:t>Component Diagram </a:t>
            </a:r>
            <a:r>
              <a:rPr lang="ko-KR" altLang="en-US" dirty="0" smtClean="0"/>
              <a:t>도식</a:t>
            </a:r>
          </a:p>
          <a:p>
            <a:pPr lvl="1"/>
            <a:r>
              <a:rPr lang="en-US" altLang="ko-KR" dirty="0" smtClean="0"/>
              <a:t>Deployment Diagram </a:t>
            </a:r>
            <a:r>
              <a:rPr lang="ko-KR" altLang="en-US" dirty="0" smtClean="0"/>
              <a:t>도식</a:t>
            </a:r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341987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- </a:t>
            </a:r>
            <a:fld id="{A18F303B-5FF2-4BD3-899C-BAED341F6249}" type="slidenum">
              <a:rPr lang="ko-KR" altLang="en-US" smtClean="0"/>
              <a:pPr>
                <a:defRPr/>
              </a:pPr>
              <a:t>2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3168352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3)	Class Diagram </a:t>
            </a:r>
            <a:r>
              <a:rPr lang="ko-KR" altLang="en-US" dirty="0" smtClean="0"/>
              <a:t>도식 </a:t>
            </a:r>
            <a:r>
              <a:rPr lang="en-US" altLang="ko-KR" dirty="0" smtClean="0"/>
              <a:t>(3/3)</a:t>
            </a:r>
          </a:p>
          <a:p>
            <a:pPr lvl="2"/>
            <a:r>
              <a:rPr lang="ko-KR" altLang="en-US" dirty="0" smtClean="0"/>
              <a:t>활용 예제인 수강신청 시스템 요구사항을 </a:t>
            </a:r>
            <a:r>
              <a:rPr lang="en-US" altLang="ko-KR" dirty="0" smtClean="0"/>
              <a:t>Class Diagram</a:t>
            </a:r>
            <a:r>
              <a:rPr lang="ko-KR" altLang="en-US" dirty="0" smtClean="0"/>
              <a:t>으로 도식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341987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- </a:t>
            </a:r>
            <a:fld id="{A18F303B-5FF2-4BD3-899C-BAED341F6249}" type="slidenum">
              <a:rPr lang="ko-KR" altLang="en-US" smtClean="0"/>
              <a:pPr>
                <a:defRPr/>
              </a:pPr>
              <a:t>20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6" name="직사각형 9"/>
          <p:cNvSpPr>
            <a:spLocks noChangeArrowheads="1"/>
          </p:cNvSpPr>
          <p:nvPr/>
        </p:nvSpPr>
        <p:spPr bwMode="auto">
          <a:xfrm>
            <a:off x="1360216" y="2132856"/>
            <a:ext cx="7340872" cy="792088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19050" algn="ctr">
            <a:solidFill>
              <a:srgbClr val="969696"/>
            </a:solidFill>
            <a:round/>
            <a:headEnd/>
            <a:tailEnd/>
          </a:ln>
        </p:spPr>
        <p:txBody>
          <a:bodyPr wrap="none" lIns="99855" tIns="49928" rIns="99855" bIns="49928" anchor="ctr"/>
          <a:lstStyle/>
          <a:p>
            <a:pPr marL="360363" indent="-360363" algn="ctr" defTabSz="1038225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학교는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명 이상의 학생으로 구성된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집합연관이다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60363" indent="-360363" algn="ctr" defTabSz="1038225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학생은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여러 수업을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수업은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여러 명의 학생을 수용할 수 있는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다대다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관계이다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360363" indent="-360363" algn="ctr" defTabSz="1038225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교수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한 명당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개 이상의 수업을 담당한다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5928" y="2996952"/>
            <a:ext cx="7369448" cy="3446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3168352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4)	Sequence Diagram </a:t>
            </a:r>
            <a:r>
              <a:rPr lang="ko-KR" altLang="en-US" dirty="0" smtClean="0"/>
              <a:t>도식 </a:t>
            </a:r>
            <a:r>
              <a:rPr lang="en-US" altLang="ko-KR" dirty="0" smtClean="0"/>
              <a:t>(1/3)</a:t>
            </a:r>
          </a:p>
          <a:p>
            <a:pPr lvl="2"/>
            <a:r>
              <a:rPr lang="en-US" altLang="ko-KR" dirty="0" smtClean="0"/>
              <a:t> Sequence Diagram</a:t>
            </a:r>
            <a:r>
              <a:rPr lang="ko-KR" altLang="en-US" dirty="0" smtClean="0"/>
              <a:t>을 그리기 위해서 </a:t>
            </a:r>
            <a:r>
              <a:rPr lang="en-US" altLang="ko-KR" dirty="0" smtClean="0"/>
              <a:t>Diagram</a:t>
            </a:r>
            <a:r>
              <a:rPr lang="ko-KR" altLang="en-US" dirty="0" smtClean="0"/>
              <a:t>을 생성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Model Explorer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&lt;&lt;</a:t>
            </a:r>
            <a:r>
              <a:rPr lang="en-US" altLang="ko-KR" dirty="0" err="1" smtClean="0"/>
              <a:t>analysisModel</a:t>
            </a:r>
            <a:r>
              <a:rPr lang="en-US" altLang="ko-KR" dirty="0" smtClean="0"/>
              <a:t>&gt;&gt; Analysis Model 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마우스 오른쪽 버튼 클릭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-&gt; Add Diagram -&gt; Sequence Diagram </a:t>
            </a:r>
            <a:r>
              <a:rPr lang="ko-KR" altLang="en-US" dirty="0" smtClean="0"/>
              <a:t>선택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341987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- </a:t>
            </a:r>
            <a:fld id="{A18F303B-5FF2-4BD3-899C-BAED341F6249}" type="slidenum">
              <a:rPr lang="ko-KR" altLang="en-US" smtClean="0"/>
              <a:pPr>
                <a:defRPr/>
              </a:pPr>
              <a:t>21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338635" y="2521471"/>
            <a:ext cx="7356871" cy="3888432"/>
            <a:chOff x="1115616" y="1916832"/>
            <a:chExt cx="7356871" cy="3888432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15616" y="1916832"/>
              <a:ext cx="7349417" cy="3888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직사각형 9"/>
            <p:cNvSpPr/>
            <p:nvPr/>
          </p:nvSpPr>
          <p:spPr>
            <a:xfrm>
              <a:off x="7279727" y="2809504"/>
              <a:ext cx="1192759" cy="1480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279728" y="3007246"/>
              <a:ext cx="1192759" cy="1480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083600" y="3241552"/>
              <a:ext cx="1192759" cy="1480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7073230" y="2795786"/>
              <a:ext cx="157736" cy="14401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11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7069035" y="2996952"/>
              <a:ext cx="157736" cy="14401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</a:rPr>
                <a:t>2</a:t>
              </a:r>
              <a:endParaRPr lang="ko-KR" altLang="en-US" sz="11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877669" y="3232026"/>
              <a:ext cx="157736" cy="14401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</a:rPr>
                <a:t>3</a:t>
              </a:r>
              <a:endParaRPr lang="ko-KR" altLang="en-US" sz="1100" b="1" dirty="0" smtClea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3168352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4)	Sequence Diagram </a:t>
            </a:r>
            <a:r>
              <a:rPr lang="ko-KR" altLang="en-US" dirty="0" smtClean="0"/>
              <a:t>도식 </a:t>
            </a:r>
            <a:r>
              <a:rPr lang="en-US" altLang="ko-KR" dirty="0" smtClean="0"/>
              <a:t>(2/3)</a:t>
            </a:r>
          </a:p>
          <a:p>
            <a:pPr lvl="2"/>
            <a:r>
              <a:rPr lang="en-US" altLang="ko-KR" dirty="0" smtClean="0"/>
              <a:t>Sequence Diagram Tool Bar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341987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- </a:t>
            </a:r>
            <a:fld id="{A18F303B-5FF2-4BD3-899C-BAED341F6249}" type="slidenum">
              <a:rPr lang="ko-KR" altLang="en-US" smtClean="0"/>
              <a:pPr>
                <a:defRPr/>
              </a:pPr>
              <a:t>22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5030" y="2085975"/>
            <a:ext cx="1704802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6128" y="2085975"/>
            <a:ext cx="5602336" cy="3215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3168352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4)	Sequence Diagram </a:t>
            </a:r>
            <a:r>
              <a:rPr lang="ko-KR" altLang="en-US" dirty="0" smtClean="0"/>
              <a:t>도식 </a:t>
            </a:r>
            <a:r>
              <a:rPr lang="en-US" altLang="ko-KR" dirty="0" smtClean="0"/>
              <a:t>(3/3)</a:t>
            </a:r>
          </a:p>
          <a:p>
            <a:pPr lvl="2"/>
            <a:r>
              <a:rPr lang="ko-KR" altLang="en-US" dirty="0" smtClean="0"/>
              <a:t>활용 예제인 수강신청 </a:t>
            </a:r>
            <a:r>
              <a:rPr lang="ko-KR" altLang="en-US" dirty="0" err="1" smtClean="0"/>
              <a:t>유스케이스를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Sequence Diagram</a:t>
            </a:r>
            <a:r>
              <a:rPr lang="ko-KR" altLang="en-US" dirty="0" smtClean="0"/>
              <a:t>으로 도식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341987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- </a:t>
            </a:r>
            <a:fld id="{A18F303B-5FF2-4BD3-899C-BAED341F6249}" type="slidenum">
              <a:rPr lang="ko-KR" altLang="en-US" smtClean="0"/>
              <a:pPr>
                <a:defRPr/>
              </a:pPr>
              <a:t>23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6" name="직사각형 9"/>
          <p:cNvSpPr>
            <a:spLocks noChangeArrowheads="1"/>
          </p:cNvSpPr>
          <p:nvPr/>
        </p:nvSpPr>
        <p:spPr bwMode="auto">
          <a:xfrm>
            <a:off x="1360216" y="2132856"/>
            <a:ext cx="7340872" cy="792088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19050" algn="ctr">
            <a:solidFill>
              <a:srgbClr val="969696"/>
            </a:solidFill>
            <a:round/>
            <a:headEnd/>
            <a:tailEnd/>
          </a:ln>
        </p:spPr>
        <p:txBody>
          <a:bodyPr wrap="none" lIns="99855" tIns="49928" rIns="99855" bIns="49928" anchor="ctr"/>
          <a:lstStyle/>
          <a:p>
            <a:pPr marL="360363" indent="-360363" algn="ctr" defTabSz="1038225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대기 상태에서 수강신청을 하기 위해 수강신청 페이지에 접속한다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360363" indent="-360363" algn="ctr" defTabSz="1038225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로그인을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하고 과목목록을 확인한 뒤 과목을 선택한다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60363" indent="-360363" algn="ctr" defTabSz="1038225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선택한 과목의 수업을 선택하면 수강신청이 완료된다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8" descr="sequenceDiagra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5928" y="2996953"/>
            <a:ext cx="7383735" cy="347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3168352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5)	Component Diagram </a:t>
            </a:r>
            <a:r>
              <a:rPr lang="ko-KR" altLang="en-US" dirty="0" smtClean="0"/>
              <a:t>도식 </a:t>
            </a:r>
            <a:r>
              <a:rPr lang="en-US" altLang="ko-KR" dirty="0" smtClean="0"/>
              <a:t>(1/3)</a:t>
            </a:r>
          </a:p>
          <a:p>
            <a:pPr lvl="2"/>
            <a:r>
              <a:rPr lang="en-US" altLang="ko-KR" dirty="0" smtClean="0"/>
              <a:t>Component Diagram</a:t>
            </a:r>
            <a:r>
              <a:rPr lang="ko-KR" altLang="en-US" dirty="0" smtClean="0"/>
              <a:t>을 그리기 위해서 </a:t>
            </a:r>
            <a:r>
              <a:rPr lang="en-US" altLang="ko-KR" dirty="0" smtClean="0"/>
              <a:t>Diagram</a:t>
            </a:r>
            <a:r>
              <a:rPr lang="ko-KR" altLang="en-US" dirty="0" smtClean="0"/>
              <a:t>을 생성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Model Explorer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&lt;&lt;</a:t>
            </a:r>
            <a:r>
              <a:rPr lang="en-US" altLang="ko-KR" dirty="0" err="1" smtClean="0"/>
              <a:t>implementationModel</a:t>
            </a:r>
            <a:r>
              <a:rPr lang="en-US" altLang="ko-KR" dirty="0" smtClean="0"/>
              <a:t>&gt;&gt; Implementation Model 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-&gt; </a:t>
            </a:r>
            <a:r>
              <a:rPr lang="ko-KR" altLang="en-US" dirty="0" smtClean="0"/>
              <a:t>마우스 오른쪽 버튼 클릭 </a:t>
            </a:r>
            <a:r>
              <a:rPr lang="en-US" altLang="ko-KR" dirty="0" smtClean="0"/>
              <a:t>-&gt; Add Diagram -&gt; Component Diagram </a:t>
            </a:r>
            <a:r>
              <a:rPr lang="ko-KR" altLang="en-US" dirty="0" smtClean="0"/>
              <a:t>선택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341987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- </a:t>
            </a:r>
            <a:fld id="{A18F303B-5FF2-4BD3-899C-BAED341F6249}" type="slidenum">
              <a:rPr lang="ko-KR" altLang="en-US" smtClean="0"/>
              <a:pPr>
                <a:defRPr/>
              </a:pPr>
              <a:t>24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492896"/>
            <a:ext cx="2896914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96152" y="2492896"/>
            <a:ext cx="1776248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오른쪽 화살표 7"/>
          <p:cNvSpPr>
            <a:spLocks noChangeArrowheads="1"/>
          </p:cNvSpPr>
          <p:nvPr/>
        </p:nvSpPr>
        <p:spPr bwMode="auto">
          <a:xfrm>
            <a:off x="4860032" y="4077072"/>
            <a:ext cx="1005051" cy="642938"/>
          </a:xfrm>
          <a:prstGeom prst="rightArrow">
            <a:avLst>
              <a:gd name="adj1" fmla="val 50000"/>
              <a:gd name="adj2" fmla="val 50003"/>
            </a:avLst>
          </a:prstGeom>
          <a:gradFill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  <a:ln w="19050" algn="ctr">
            <a:solidFill>
              <a:srgbClr val="969696"/>
            </a:solidFill>
            <a:round/>
            <a:headEnd/>
            <a:tailEnd/>
          </a:ln>
        </p:spPr>
        <p:txBody>
          <a:bodyPr wrap="none" lIns="99855" tIns="49928" rIns="99855" bIns="49928" anchor="ctr"/>
          <a:lstStyle/>
          <a:p>
            <a:pPr marL="360363" indent="-360363" algn="ctr" defTabSz="1038225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lang="ko-KR" altLang="en-US" sz="120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3168352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5)	Component Diagram </a:t>
            </a:r>
            <a:r>
              <a:rPr lang="ko-KR" altLang="en-US" dirty="0" smtClean="0"/>
              <a:t>도식 </a:t>
            </a:r>
            <a:r>
              <a:rPr lang="en-US" altLang="ko-KR" dirty="0" smtClean="0"/>
              <a:t>(2/3)</a:t>
            </a:r>
          </a:p>
          <a:p>
            <a:pPr lvl="2"/>
            <a:r>
              <a:rPr lang="en-US" altLang="ko-KR" dirty="0" smtClean="0"/>
              <a:t>Component Diagram Tool Bar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341987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- </a:t>
            </a:r>
            <a:fld id="{A18F303B-5FF2-4BD3-899C-BAED341F6249}" type="slidenum">
              <a:rPr lang="ko-KR" altLang="en-US" smtClean="0"/>
              <a:pPr>
                <a:defRPr/>
              </a:pPr>
              <a:t>25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7" name="그림 6" descr="componentToolBar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060848"/>
            <a:ext cx="1872208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272914" y="2065032"/>
          <a:ext cx="5436371" cy="4380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1642"/>
                <a:gridCol w="4154729"/>
              </a:tblGrid>
              <a:tr h="3141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Select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Diagram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요소를 선택합니다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Package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모델 요소들을 논리적으로 그룹화 할 때 사용합니다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Interface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컴포넌트의 기능을 추상화 한 것을 의미합니다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Component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독립적으로 서비스를 제공할 수 있는 단위를 의미합니다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Artifact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배포 및 시스템의 작동에 의해 정보가 실제화되는 부분을 의미 합니다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Port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인터페이스와 컴포넌트의 연결단자를 의미합니다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Part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컴포넌트 내부의 특정한 부분을 의미합니다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Association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각 컴포넌트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시스템간에 연관 관계가 있을 때 사용합니다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Dependency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어떤 컴포넌트를 위해 다른 요소의 존재가 요구되어지는 의존관계일 때 사용합니다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Realization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인터페이스와 컴포넌트와의 연결에 사용합니다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Link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객체 사이의 연결에 사용합니다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Connector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Part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사이의 연결에 사용합니다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3275856" y="2060849"/>
          <a:ext cx="5433429" cy="4384922"/>
        </p:xfrm>
        <a:graphic>
          <a:graphicData uri="http://schemas.openxmlformats.org/drawingml/2006/table">
            <a:tbl>
              <a:tblPr/>
              <a:tblGrid>
                <a:gridCol w="5433429"/>
              </a:tblGrid>
              <a:tr h="438492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5674" marR="75674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3168352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5)	Component Diagram </a:t>
            </a:r>
            <a:r>
              <a:rPr lang="ko-KR" altLang="en-US" dirty="0" smtClean="0"/>
              <a:t>도식 </a:t>
            </a:r>
            <a:r>
              <a:rPr lang="en-US" altLang="ko-KR" dirty="0" smtClean="0"/>
              <a:t>(3/3)</a:t>
            </a:r>
          </a:p>
          <a:p>
            <a:pPr lvl="2"/>
            <a:r>
              <a:rPr lang="ko-KR" altLang="en-US" dirty="0" smtClean="0"/>
              <a:t>활용 예제인 수강신청 시스템에 대한 </a:t>
            </a:r>
            <a:r>
              <a:rPr lang="en-US" altLang="ko-KR" dirty="0" smtClean="0"/>
              <a:t>Component Diagram</a:t>
            </a:r>
            <a:r>
              <a:rPr lang="ko-KR" altLang="en-US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341987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- </a:t>
            </a:r>
            <a:fld id="{A18F303B-5FF2-4BD3-899C-BAED341F6249}" type="slidenum">
              <a:rPr lang="ko-KR" altLang="en-US" smtClean="0"/>
              <a:pPr>
                <a:defRPr/>
              </a:pPr>
              <a:t>26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7" name="그림 7" descr="deployment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5927" y="2060848"/>
            <a:ext cx="7426597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타원형 설명선 5"/>
          <p:cNvSpPr/>
          <p:nvPr/>
        </p:nvSpPr>
        <p:spPr>
          <a:xfrm>
            <a:off x="4211960" y="4365104"/>
            <a:ext cx="1584176" cy="288032"/>
          </a:xfrm>
          <a:prstGeom prst="wedgeEllipseCallout">
            <a:avLst>
              <a:gd name="adj1" fmla="val -37840"/>
              <a:gd name="adj2" fmla="val 120608"/>
            </a:avLst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  <a:latin typeface="+mn-ea"/>
              </a:rPr>
              <a:t>Dependency</a:t>
            </a:r>
            <a:r>
              <a:rPr lang="ko-KR" altLang="en-US" sz="900" b="1" dirty="0" smtClean="0">
                <a:solidFill>
                  <a:srgbClr val="FF0000"/>
                </a:solidFill>
                <a:latin typeface="+mn-ea"/>
              </a:rPr>
              <a:t>로 도식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3168352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6)	Deployment Diagram </a:t>
            </a:r>
            <a:r>
              <a:rPr lang="ko-KR" altLang="en-US" dirty="0" smtClean="0"/>
              <a:t>도식 </a:t>
            </a:r>
            <a:r>
              <a:rPr lang="en-US" altLang="ko-KR" dirty="0" smtClean="0"/>
              <a:t>(1/3)</a:t>
            </a:r>
          </a:p>
          <a:p>
            <a:pPr lvl="2"/>
            <a:r>
              <a:rPr lang="en-US" altLang="ko-KR" dirty="0" smtClean="0"/>
              <a:t>Deployment Diagram</a:t>
            </a:r>
            <a:r>
              <a:rPr lang="ko-KR" altLang="en-US" dirty="0" smtClean="0"/>
              <a:t>을 그리기 위해서 </a:t>
            </a:r>
            <a:r>
              <a:rPr lang="en-US" altLang="ko-KR" dirty="0" smtClean="0"/>
              <a:t>Diagram</a:t>
            </a:r>
            <a:r>
              <a:rPr lang="ko-KR" altLang="en-US" dirty="0" smtClean="0"/>
              <a:t>을 생성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Model Explorer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&lt;&lt;</a:t>
            </a:r>
            <a:r>
              <a:rPr lang="en-US" altLang="ko-KR" dirty="0" err="1" smtClean="0"/>
              <a:t>deploymentModel</a:t>
            </a:r>
            <a:r>
              <a:rPr lang="en-US" altLang="ko-KR" dirty="0" smtClean="0"/>
              <a:t>&gt;&gt; Deployment Model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-&gt; </a:t>
            </a:r>
            <a:r>
              <a:rPr lang="ko-KR" altLang="en-US" dirty="0" smtClean="0"/>
              <a:t>마우스 오른쪽 버튼 클릭 </a:t>
            </a:r>
            <a:r>
              <a:rPr lang="en-US" altLang="ko-KR" dirty="0" smtClean="0"/>
              <a:t>-&gt; Add Diagram -&gt; Deployment Diagram </a:t>
            </a:r>
            <a:r>
              <a:rPr lang="ko-KR" altLang="en-US" dirty="0" smtClean="0"/>
              <a:t>선택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341987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- </a:t>
            </a:r>
            <a:fld id="{A18F303B-5FF2-4BD3-899C-BAED341F6249}" type="slidenum">
              <a:rPr lang="ko-KR" altLang="en-US" smtClean="0"/>
              <a:pPr>
                <a:defRPr/>
              </a:pPr>
              <a:t>27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3285" y="2492897"/>
            <a:ext cx="5460963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2500313"/>
            <a:ext cx="1858439" cy="3953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3168352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6)	Deployment Diagram </a:t>
            </a:r>
            <a:r>
              <a:rPr lang="ko-KR" altLang="en-US" dirty="0" smtClean="0"/>
              <a:t>도식 </a:t>
            </a:r>
            <a:r>
              <a:rPr lang="en-US" altLang="ko-KR" dirty="0" smtClean="0"/>
              <a:t>(2/3)</a:t>
            </a:r>
          </a:p>
          <a:p>
            <a:pPr lvl="2"/>
            <a:r>
              <a:rPr lang="en-US" altLang="ko-KR" dirty="0" smtClean="0"/>
              <a:t>Deployment Diagram Tool Bar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341987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- </a:t>
            </a:r>
            <a:fld id="{A18F303B-5FF2-4BD3-899C-BAED341F6249}" type="slidenum">
              <a:rPr lang="ko-KR" altLang="en-US" smtClean="0"/>
              <a:pPr>
                <a:defRPr/>
              </a:pPr>
              <a:t>28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343275" y="2118569"/>
          <a:ext cx="5372099" cy="4390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4104"/>
                <a:gridCol w="3647995"/>
              </a:tblGrid>
              <a:tr h="359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Select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Diagram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요소를 선택합니다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Package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모델 요소들을 논리적으로 그룹화 할 때 사용합니다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1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Node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시스템을 구성하는 하드웨어나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미들웨어를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나타냅니다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1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Artifact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배포 및 시스템의 작동에 의해 정보가 실제화되는 부분을 의미 합니다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Port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인터페이스와 컴포넌트의 연결단자를 의미합니다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Part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컴포넌트 내부의 특정한 부분을 의미합니다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Association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각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Node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간에 연관 관계가 있을 때 사용합니다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Dependency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어떤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Node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를 위해 다른 요소의 존재가 요구되어지는 의존관계일 때 사용합니다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Realization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인터페이스와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Node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와의 연결에 사용합니다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Link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객체 사이의 연결에 사용합니다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Connector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Part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사이의 연결에 사용합니다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그림 7" descr="deploymentToolBar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5928" y="2114550"/>
            <a:ext cx="1883047" cy="441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3314700" y="2124196"/>
          <a:ext cx="5386388" cy="4390904"/>
        </p:xfrm>
        <a:graphic>
          <a:graphicData uri="http://schemas.openxmlformats.org/drawingml/2006/table">
            <a:tbl>
              <a:tblPr/>
              <a:tblGrid>
                <a:gridCol w="5386388"/>
              </a:tblGrid>
              <a:tr h="439090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5674" marR="75674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3168352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6)	Deployment Diagram </a:t>
            </a:r>
            <a:r>
              <a:rPr lang="ko-KR" altLang="en-US" dirty="0" smtClean="0"/>
              <a:t>도식 </a:t>
            </a:r>
            <a:r>
              <a:rPr lang="en-US" altLang="ko-KR" dirty="0" smtClean="0"/>
              <a:t>(3/3)</a:t>
            </a:r>
          </a:p>
          <a:p>
            <a:pPr lvl="2"/>
            <a:r>
              <a:rPr lang="ko-KR" altLang="en-US" dirty="0" smtClean="0"/>
              <a:t>활용 예제인 수강신청 시스템에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대한 </a:t>
            </a:r>
            <a:r>
              <a:rPr lang="en-US" altLang="ko-KR" dirty="0" smtClean="0"/>
              <a:t>Deployment Diagram</a:t>
            </a:r>
            <a:r>
              <a:rPr lang="ko-KR" altLang="en-US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341987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- </a:t>
            </a:r>
            <a:fld id="{A18F303B-5FF2-4BD3-899C-BAED341F6249}" type="slidenum">
              <a:rPr lang="ko-KR" altLang="en-US" smtClean="0"/>
              <a:pPr>
                <a:defRPr/>
              </a:pPr>
              <a:t>29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6" name="그림 10" descr="deploymen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209602"/>
            <a:ext cx="7416823" cy="179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3168352"/>
          </a:xfrm>
        </p:spPr>
        <p:txBody>
          <a:bodyPr/>
          <a:lstStyle/>
          <a:p>
            <a:pPr lvl="0"/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pPr lvl="0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341987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- </a:t>
            </a:r>
            <a:fld id="{A18F303B-5FF2-4BD3-899C-BAED341F6249}" type="slidenum">
              <a:rPr lang="ko-KR" altLang="en-US" smtClean="0"/>
              <a:pPr>
                <a:defRPr/>
              </a:pPr>
              <a:t>3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26016" y="1556791"/>
          <a:ext cx="8269975" cy="48965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3231"/>
                <a:gridCol w="6696744"/>
              </a:tblGrid>
              <a:tr h="6212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개 요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UML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모델링 도구로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Use Case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diagram, Class Diagram, Sequence Diagram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등 다양한 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Diagram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을 간편한 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를 이용하여 쉽고 빠르게 생성할 수 있도록 편리한 기능을 제공함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9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주요 기능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Use Case Diagram, Class Diagram, Sequence Diagram, Collaboration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Diagram, </a:t>
                      </a:r>
                      <a:r>
                        <a:rPr lang="en-US" altLang="ko-KR" sz="1200" baseline="0" dirty="0" err="1" smtClean="0">
                          <a:latin typeface="+mn-ea"/>
                          <a:ea typeface="+mn-ea"/>
                        </a:rPr>
                        <a:t>Statechart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Diagram, Activity Diagram, Component Diagram, Deployment Diagram, Composite Diagram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생성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2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사용 환경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Windows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2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latin typeface="+mn-ea"/>
                          <a:ea typeface="+mn-ea"/>
                        </a:rPr>
                        <a:t>라이센스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 형태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비용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GPL (GNU Public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License) /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무료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82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특징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UML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표준 명세에 기반한 모델 작성과 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UML 2.0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표기법을 지원함</a:t>
                      </a:r>
                      <a:endParaRPr lang="en-US" altLang="ko-KR" sz="1200" baseline="0" dirty="0" smtClean="0">
                        <a:latin typeface="+mn-ea"/>
                        <a:ea typeface="+mn-ea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완전한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UML Profile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개념을 제공하여 플랫폼에 독립적인 모델을 작성할 수 있도록 지원함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뛰어난 확장성과 유연성을 제공함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심플한 인터페이스로 학습 및 사용이 용이하여 개발 효율을 높일 수 있음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2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관련 도구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UMLet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aseline="0" dirty="0" err="1" smtClean="0">
                          <a:latin typeface="+mn-ea"/>
                          <a:ea typeface="+mn-ea"/>
                        </a:rPr>
                        <a:t>VioletUMLEditor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, Rational Rose, Together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2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제작사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StarUML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2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공식 홈페이지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http://staruml.sourceforge.net/ko/index.php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5674" marR="7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3168352"/>
          </a:xfrm>
        </p:spPr>
        <p:txBody>
          <a:bodyPr/>
          <a:lstStyle/>
          <a:p>
            <a:pPr lvl="0">
              <a:buAutoNum type="arabicPeriod" startAt="2"/>
            </a:pPr>
            <a:r>
              <a:rPr lang="en-US" altLang="ko-KR" dirty="0" err="1" smtClean="0"/>
              <a:t>StarUML</a:t>
            </a:r>
            <a:r>
              <a:rPr lang="en-US" altLang="ko-KR" dirty="0" smtClean="0"/>
              <a:t> Download &amp; Installation (1/2)</a:t>
            </a:r>
          </a:p>
          <a:p>
            <a:pPr lvl="1"/>
            <a:r>
              <a:rPr lang="en-US" altLang="ko-KR" dirty="0" smtClean="0"/>
              <a:t>Download</a:t>
            </a:r>
          </a:p>
          <a:p>
            <a:pPr lvl="2"/>
            <a:r>
              <a:rPr lang="en-US" altLang="ko-KR" dirty="0" smtClean="0"/>
              <a:t>Source URL : </a:t>
            </a:r>
            <a:r>
              <a:rPr lang="en-US" altLang="ko-KR" dirty="0" smtClean="0">
                <a:hlinkClick r:id="rId2"/>
              </a:rPr>
              <a:t>http://sourceforge.net/projects/staruml/files/staruml/5.0/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Download </a:t>
            </a:r>
            <a:r>
              <a:rPr lang="ko-KR" altLang="en-US" dirty="0" smtClean="0"/>
              <a:t>화면에서 ‘</a:t>
            </a:r>
            <a:r>
              <a:rPr lang="en-US" altLang="ko-KR" dirty="0" smtClean="0"/>
              <a:t>staruml-5.0-with-cm.exe’ click </a:t>
            </a:r>
          </a:p>
          <a:p>
            <a:pPr>
              <a:buAutoNum type="arabicPeriod" startAt="2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341987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- </a:t>
            </a:r>
            <a:fld id="{A18F303B-5FF2-4BD3-899C-BAED341F6249}" type="slidenum">
              <a:rPr lang="ko-KR" altLang="en-US" smtClean="0"/>
              <a:pPr>
                <a:defRPr/>
              </a:pPr>
              <a:t>4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420888"/>
            <a:ext cx="7160638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타원 6"/>
          <p:cNvSpPr/>
          <p:nvPr/>
        </p:nvSpPr>
        <p:spPr>
          <a:xfrm>
            <a:off x="1259632" y="5357976"/>
            <a:ext cx="1394440" cy="30327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2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3168352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2.	</a:t>
            </a:r>
            <a:r>
              <a:rPr lang="en-US" altLang="ko-KR" dirty="0" err="1" smtClean="0"/>
              <a:t>StarUML</a:t>
            </a:r>
            <a:r>
              <a:rPr lang="en-US" altLang="ko-KR" dirty="0" smtClean="0"/>
              <a:t> Download &amp; Installation (2/2)</a:t>
            </a:r>
          </a:p>
          <a:p>
            <a:pPr lvl="1">
              <a:buNone/>
            </a:pPr>
            <a:r>
              <a:rPr lang="en-US" altLang="ko-KR" dirty="0" smtClean="0"/>
              <a:t>2)	Installation</a:t>
            </a:r>
          </a:p>
          <a:p>
            <a:pPr lvl="2"/>
            <a:r>
              <a:rPr lang="ko-KR" altLang="en-US" dirty="0" smtClean="0"/>
              <a:t>다운로드 받은 </a:t>
            </a:r>
            <a:r>
              <a:rPr lang="en-US" altLang="ko-KR" dirty="0" smtClean="0"/>
              <a:t>‘staruml-5.0-with-cm.exe’ 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double-click</a:t>
            </a:r>
            <a:r>
              <a:rPr lang="ko-KR" altLang="en-US" dirty="0" smtClean="0"/>
              <a:t>하여 실행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Installation </a:t>
            </a:r>
            <a:r>
              <a:rPr lang="ko-KR" altLang="en-US" dirty="0" smtClean="0"/>
              <a:t>후 </a:t>
            </a:r>
            <a:r>
              <a:rPr lang="ko-KR" altLang="en-US" dirty="0" err="1" smtClean="0"/>
              <a:t>메인화면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display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3)	</a:t>
            </a:r>
            <a:r>
              <a:rPr lang="ko-KR" altLang="en-US" dirty="0" smtClean="0"/>
              <a:t>사용자 가이드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한글 사용자 가이드는 아래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참조</a:t>
            </a:r>
            <a:endParaRPr lang="en-US" altLang="ko-KR" dirty="0" smtClean="0"/>
          </a:p>
          <a:p>
            <a:pPr lvl="2"/>
            <a:r>
              <a:rPr lang="en-US" altLang="ko-KR" dirty="0" smtClean="0">
                <a:hlinkClick r:id="rId2"/>
              </a:rPr>
              <a:t>http://staruml.sourceforge.net/docs/user-guide(ko)/toc.html</a:t>
            </a:r>
            <a:endParaRPr lang="en-US" altLang="ko-KR" dirty="0" smtClean="0"/>
          </a:p>
          <a:p>
            <a:pPr lvl="2"/>
            <a:endParaRPr lang="ko-KR" altLang="en-US" dirty="0" smtClean="0"/>
          </a:p>
          <a:p>
            <a:pPr>
              <a:buAutoNum type="arabicPeriod" startAt="2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341987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- </a:t>
            </a:r>
            <a:fld id="{A18F303B-5FF2-4BD3-899C-BAED341F6249}" type="slidenum">
              <a:rPr lang="ko-KR" altLang="en-US" smtClean="0"/>
              <a:pPr>
                <a:defRPr/>
              </a:pPr>
              <a:t>5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3168" y="2303160"/>
            <a:ext cx="7200800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3168352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3.	</a:t>
            </a:r>
            <a:r>
              <a:rPr lang="en-US" altLang="ko-KR" dirty="0" err="1" smtClean="0"/>
              <a:t>StarUML</a:t>
            </a:r>
            <a:r>
              <a:rPr lang="en-US" altLang="ko-KR" dirty="0" smtClean="0"/>
              <a:t>  </a:t>
            </a:r>
            <a:r>
              <a:rPr lang="ko-KR" altLang="en-US" dirty="0" smtClean="0"/>
              <a:t>기능 설명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제공 주요 기능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StarUML</a:t>
            </a:r>
            <a:r>
              <a:rPr lang="ko-KR" altLang="en-US" dirty="0" smtClean="0"/>
              <a:t>를 이용하면 </a:t>
            </a:r>
            <a:r>
              <a:rPr lang="en-US" altLang="ko-KR" dirty="0" smtClean="0"/>
              <a:t>UML Diagram</a:t>
            </a:r>
            <a:r>
              <a:rPr lang="ko-KR" altLang="en-US" dirty="0" smtClean="0"/>
              <a:t>을 빠르고 쉽게 그릴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모델을 소스 코드로 생성하고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소스 코드로부터 모델을 </a:t>
            </a:r>
            <a:r>
              <a:rPr lang="en-US" altLang="ko-KR" dirty="0" smtClean="0"/>
              <a:t>Reverse Engineering </a:t>
            </a:r>
            <a:r>
              <a:rPr lang="ko-KR" altLang="en-US" dirty="0" smtClean="0"/>
              <a:t>할 수 있음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.NET, J2EE</a:t>
            </a:r>
            <a:r>
              <a:rPr lang="ko-KR" altLang="en-US" dirty="0" smtClean="0"/>
              <a:t>와 같은 플랫폼 환경을 지원함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StarUML</a:t>
            </a:r>
            <a:r>
              <a:rPr lang="ko-KR" altLang="en-US" dirty="0" smtClean="0"/>
              <a:t>에서 그릴 수 있는 </a:t>
            </a:r>
            <a:r>
              <a:rPr lang="en-US" altLang="ko-KR" dirty="0" smtClean="0"/>
              <a:t>Diagram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Class Diagram</a:t>
            </a:r>
          </a:p>
          <a:p>
            <a:pPr lvl="3"/>
            <a:r>
              <a:rPr lang="en-US" altLang="ko-KR" dirty="0" smtClean="0"/>
              <a:t>Use Case Diagram</a:t>
            </a:r>
          </a:p>
          <a:p>
            <a:pPr lvl="3"/>
            <a:r>
              <a:rPr lang="en-US" altLang="ko-KR" dirty="0" smtClean="0"/>
              <a:t>Sequence Diagrams</a:t>
            </a:r>
          </a:p>
          <a:p>
            <a:pPr lvl="3"/>
            <a:r>
              <a:rPr lang="en-US" altLang="ko-KR" dirty="0" smtClean="0"/>
              <a:t>Collaboration Diagrams</a:t>
            </a:r>
          </a:p>
          <a:p>
            <a:pPr lvl="3"/>
            <a:r>
              <a:rPr lang="en-US" altLang="ko-KR" dirty="0" err="1" smtClean="0"/>
              <a:t>Statechart</a:t>
            </a:r>
            <a:r>
              <a:rPr lang="en-US" altLang="ko-KR" dirty="0" smtClean="0"/>
              <a:t> Diagram</a:t>
            </a:r>
          </a:p>
          <a:p>
            <a:pPr lvl="3"/>
            <a:r>
              <a:rPr lang="en-US" altLang="ko-KR" dirty="0" smtClean="0"/>
              <a:t>Activity Diagram</a:t>
            </a:r>
          </a:p>
          <a:p>
            <a:pPr lvl="3"/>
            <a:r>
              <a:rPr lang="en-US" altLang="ko-KR" dirty="0" smtClean="0"/>
              <a:t>Component Diagram</a:t>
            </a:r>
          </a:p>
          <a:p>
            <a:pPr lvl="3"/>
            <a:r>
              <a:rPr lang="en-US" altLang="ko-KR" dirty="0" smtClean="0"/>
              <a:t>Deployment Diagram</a:t>
            </a:r>
          </a:p>
          <a:p>
            <a:pPr lvl="3"/>
            <a:r>
              <a:rPr lang="en-US" altLang="ko-KR" dirty="0" smtClean="0"/>
              <a:t>Composite Structure Diagram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341987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- </a:t>
            </a:r>
            <a:fld id="{A18F303B-5FF2-4BD3-899C-BAED341F6249}" type="slidenum">
              <a:rPr lang="ko-KR" altLang="en-US" smtClean="0"/>
              <a:pPr>
                <a:defRPr/>
              </a:pPr>
              <a:t>6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3168352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 lvl="1">
              <a:buAutoNum type="arabicParenR" startAt="2"/>
            </a:pPr>
            <a:r>
              <a:rPr lang="ko-KR" altLang="en-US" dirty="0" smtClean="0"/>
              <a:t>화면 구성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아래 그림과 같이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Block</a:t>
            </a:r>
            <a:r>
              <a:rPr lang="ko-KR" altLang="en-US" dirty="0" smtClean="0"/>
              <a:t>으로 구성됨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341987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- </a:t>
            </a:r>
            <a:fld id="{A18F303B-5FF2-4BD3-899C-BAED341F6249}" type="slidenum">
              <a:rPr lang="ko-KR" altLang="en-US" smtClean="0"/>
              <a:pPr>
                <a:defRPr/>
              </a:pPr>
              <a:t>7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5" name="내용 개체 틀 8" descr="starUML화면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8619" y="2077888"/>
            <a:ext cx="7399845" cy="4375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3168352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 lvl="1">
              <a:buAutoNum type="arabicParenR" startAt="3"/>
            </a:pPr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공통 </a:t>
            </a:r>
            <a:r>
              <a:rPr lang="en-US" altLang="ko-KR" dirty="0" smtClean="0"/>
              <a:t>Tool Bar (1/3)</a:t>
            </a:r>
          </a:p>
          <a:p>
            <a:pPr lvl="2"/>
            <a:r>
              <a:rPr lang="ko-KR" altLang="en-US" dirty="0" smtClean="0"/>
              <a:t>표준 도구모음 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marL="1257300" lvl="2" indent="-342900">
              <a:buAutoNum type="arabicParenR" startAt="3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341987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- </a:t>
            </a:r>
            <a:fld id="{A18F303B-5FF2-4BD3-899C-BAED341F6249}" type="slidenum">
              <a:rPr lang="ko-KR" altLang="en-US" smtClean="0"/>
              <a:pPr>
                <a:defRPr/>
              </a:pPr>
              <a:t>8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6" name="그림 7" descr="표준도구모음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6400" y="2030369"/>
            <a:ext cx="7461840" cy="39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5" descr="표준도구모음 설명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1120" y="2447176"/>
            <a:ext cx="7407344" cy="4062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3168352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 lvl="1">
              <a:buAutoNum type="arabicParenR" startAt="3"/>
            </a:pPr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공통 </a:t>
            </a:r>
            <a:r>
              <a:rPr lang="en-US" altLang="ko-KR" dirty="0" smtClean="0"/>
              <a:t>Tool Bar (2/3)</a:t>
            </a:r>
          </a:p>
          <a:p>
            <a:pPr lvl="2"/>
            <a:r>
              <a:rPr lang="ko-KR" altLang="en-US" dirty="0" smtClean="0"/>
              <a:t>서식 도구모음 </a:t>
            </a:r>
            <a:endParaRPr lang="en-US" altLang="ko-KR" dirty="0" smtClean="0"/>
          </a:p>
          <a:p>
            <a:pPr marL="1257300" lvl="2" indent="-342900">
              <a:buAutoNum type="arabicParenR" startAt="3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341987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- </a:t>
            </a:r>
            <a:fld id="{A18F303B-5FF2-4BD3-899C-BAED341F6249}" type="slidenum">
              <a:rPr lang="ko-KR" altLang="en-US" smtClean="0"/>
              <a:pPr>
                <a:defRPr/>
              </a:pPr>
              <a:t>9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8" name="그림 8" descr="서식도구모음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564" y="2044806"/>
            <a:ext cx="7403468" cy="360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2688" y="2462416"/>
            <a:ext cx="7405776" cy="4029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lIns="0" rIns="0" rtlCol="0" anchor="ctr"/>
      <a:lstStyle>
        <a:defPPr algn="ctr">
          <a:defRPr sz="1200" b="1" dirty="0" smtClean="0">
            <a:solidFill>
              <a:schemeClr val="bg1"/>
            </a:solidFill>
          </a:defRPr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pm²_white">
  <a:themeElements>
    <a:clrScheme name="">
      <a:dk1>
        <a:srgbClr val="000000"/>
      </a:dk1>
      <a:lt1>
        <a:srgbClr val="FFFDFD"/>
      </a:lt1>
      <a:dk2>
        <a:srgbClr val="003366"/>
      </a:dk2>
      <a:lt2>
        <a:srgbClr val="808080"/>
      </a:lt2>
      <a:accent1>
        <a:srgbClr val="3366CC"/>
      </a:accent1>
      <a:accent2>
        <a:srgbClr val="6699FF"/>
      </a:accent2>
      <a:accent3>
        <a:srgbClr val="FFFEFE"/>
      </a:accent3>
      <a:accent4>
        <a:srgbClr val="000000"/>
      </a:accent4>
      <a:accent5>
        <a:srgbClr val="ADB8E2"/>
      </a:accent5>
      <a:accent6>
        <a:srgbClr val="5C8AE7"/>
      </a:accent6>
      <a:hlink>
        <a:srgbClr val="3366CC"/>
      </a:hlink>
      <a:folHlink>
        <a:srgbClr val="969696"/>
      </a:folHlink>
    </a:clrScheme>
    <a:fontScheme name="pm²_white">
      <a:majorFont>
        <a:latin typeface="HY견고딕"/>
        <a:ea typeface="HY견고딕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pm²_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²_whi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²_whi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²_whi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²_whi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²_whi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²_whi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25766</TotalTime>
  <Words>823</Words>
  <Application>Microsoft Office PowerPoint</Application>
  <PresentationFormat>화면 슬라이드 쇼(4:3)</PresentationFormat>
  <Paragraphs>292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31" baseType="lpstr">
      <vt:lpstr>Office 테마</vt:lpstr>
      <vt:lpstr>pm²_white</vt:lpstr>
      <vt:lpstr>StarUML 활용 가이드</vt:lpstr>
      <vt:lpstr>StarUML 활용 가이드</vt:lpstr>
      <vt:lpstr>StarUML 활용 가이드</vt:lpstr>
      <vt:lpstr>StarUML 활용 가이드</vt:lpstr>
      <vt:lpstr>StarUML 활용 가이드</vt:lpstr>
      <vt:lpstr>StarUML 활용 가이드</vt:lpstr>
      <vt:lpstr>StarUML 활용 가이드</vt:lpstr>
      <vt:lpstr>StarUML 활용 가이드</vt:lpstr>
      <vt:lpstr>StarUML 활용 가이드</vt:lpstr>
      <vt:lpstr>StarUML 활용 가이드</vt:lpstr>
      <vt:lpstr>StarUML 활용 가이드</vt:lpstr>
      <vt:lpstr>StarUML 활용 가이드</vt:lpstr>
      <vt:lpstr>StarUML 활용 가이드</vt:lpstr>
      <vt:lpstr>StarUML 활용 가이드</vt:lpstr>
      <vt:lpstr>StarUML 활용 가이드</vt:lpstr>
      <vt:lpstr>StarUML 활용 가이드</vt:lpstr>
      <vt:lpstr>StarUML 활용 가이드</vt:lpstr>
      <vt:lpstr>StarUML 활용 가이드</vt:lpstr>
      <vt:lpstr>StarUML 활용 가이드</vt:lpstr>
      <vt:lpstr>StarUML 활용 가이드</vt:lpstr>
      <vt:lpstr>StarUML 활용 가이드</vt:lpstr>
      <vt:lpstr>StarUML 활용 가이드</vt:lpstr>
      <vt:lpstr>StarUML 활용 가이드</vt:lpstr>
      <vt:lpstr>StarUML 활용 가이드</vt:lpstr>
      <vt:lpstr>StarUML 활용 가이드</vt:lpstr>
      <vt:lpstr>StarUML 활용 가이드</vt:lpstr>
      <vt:lpstr>StarUML 활용 가이드</vt:lpstr>
      <vt:lpstr>StarUML 활용 가이드</vt:lpstr>
      <vt:lpstr>StarUML 활용 가이드</vt:lpstr>
    </vt:vector>
  </TitlesOfParts>
  <Company>Your Company 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StarUML 활용 가이드</dc:title>
  <cp:lastModifiedBy>kosta-22</cp:lastModifiedBy>
  <cp:revision>580</cp:revision>
  <dcterms:created xsi:type="dcterms:W3CDTF">2009-11-09T05:55:36Z</dcterms:created>
  <dcterms:modified xsi:type="dcterms:W3CDTF">2014-09-18T03:43:30Z</dcterms:modified>
</cp:coreProperties>
</file>