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9144000" cy="6858000" type="screen4x3"/>
  <p:notesSz cx="6858000" cy="9144000"/>
  <p:embeddedFontLst>
    <p:embeddedFont>
      <p:font typeface="나눔고딕코딩" pitchFamily="49" charset="-127"/>
      <p:regular r:id="rId27"/>
      <p:bold r:id="rId28"/>
    </p:embeddedFont>
    <p:embeddedFont>
      <p:font typeface="가는각진제목체" pitchFamily="18" charset="-127"/>
      <p:regular r:id="rId29"/>
    </p:embeddedFont>
    <p:embeddedFont>
      <p:font typeface="나눔고딕 ExtraBold" pitchFamily="50" charset="-127"/>
      <p:bold r:id="rId30"/>
    </p:embeddedFont>
    <p:embeddedFont>
      <p:font typeface="나눔고딕" pitchFamily="50" charset="-127"/>
      <p:regular r:id="rId31"/>
      <p:bold r:id="rId32"/>
    </p:embeddedFont>
    <p:embeddedFont>
      <p:font typeface="HY헤드라인M" pitchFamily="18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한컴바탕" pitchFamily="18" charset="2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41697B"/>
    <a:srgbClr val="3276C8"/>
    <a:srgbClr val="3A7D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6" autoAdjust="0"/>
  </p:normalViewPr>
  <p:slideViewPr>
    <p:cSldViewPr>
      <p:cViewPr varScale="1">
        <p:scale>
          <a:sx n="67" d="100"/>
          <a:sy n="67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0320" y="2348880"/>
            <a:ext cx="5940152" cy="2029068"/>
          </a:xfrm>
        </p:spPr>
        <p:txBody>
          <a:bodyPr>
            <a:normAutofit/>
          </a:bodyPr>
          <a:lstStyle>
            <a:lvl1pPr algn="r">
              <a:defRPr sz="4000" b="1" i="0">
                <a:ln>
                  <a:noFill/>
                </a:ln>
                <a:gradFill>
                  <a:gsLst>
                    <a:gs pos="0">
                      <a:srgbClr val="41697B"/>
                    </a:gs>
                    <a:gs pos="54000">
                      <a:schemeClr val="accent5">
                        <a:lumMod val="75000"/>
                      </a:schemeClr>
                    </a:gs>
                    <a:gs pos="100000">
                      <a:srgbClr val="4C7284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83680"/>
            <a:ext cx="7365504" cy="562074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89B8-F29C-438D-B9FD-9CEF802DC1B2}" type="datetimeFigureOut">
              <a:rPr lang="ko-KR" altLang="en-US" smtClean="0"/>
              <a:pPr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6CA2-50CA-4291-BFE8-D48663C52E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78796" y="2348880"/>
            <a:ext cx="5940152" cy="2029068"/>
          </a:xfrm>
        </p:spPr>
        <p:txBody>
          <a:bodyPr>
            <a:normAutofit/>
          </a:bodyPr>
          <a:lstStyle/>
          <a:p>
            <a:r>
              <a:rPr lang="ko-KR" altLang="en-US" sz="4800" b="0" dirty="0" smtClean="0">
                <a:solidFill>
                  <a:srgbClr val="3276C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구조와</a:t>
            </a:r>
            <a:r>
              <a:rPr lang="en-US" altLang="ko-KR" sz="4800" b="0" dirty="0" smtClean="0">
                <a:solidFill>
                  <a:srgbClr val="3276C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800" b="0" dirty="0" smtClean="0">
                <a:solidFill>
                  <a:srgbClr val="3276C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800" b="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</a:t>
            </a:r>
            <a:r>
              <a:rPr lang="en-US" altLang="ko-KR" sz="4800" b="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ava Collection API</a:t>
            </a:r>
            <a:endParaRPr lang="ko-KR" altLang="en-US" sz="4800" b="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중앙일보아이티\수업교안\kamejava_ppt\k-02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5689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원소 추가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7544" y="1144687"/>
            <a:ext cx="8208912" cy="4444553"/>
            <a:chOff x="1181100" y="1643063"/>
            <a:chExt cx="5534025" cy="4300537"/>
          </a:xfrm>
        </p:grpSpPr>
        <p:pic>
          <p:nvPicPr>
            <p:cNvPr id="6" name="Picture 2" descr="D:\중앙일보아이티\수업교안\kamejava_ppt\k-022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5875" y="1643063"/>
              <a:ext cx="536257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 descr="D:\중앙일보아이티\수업교안\kamejava_ppt\k-023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38" y="2857500"/>
              <a:ext cx="54578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D:\중앙일보아이티\수업교안\kamejava_ppt\k-024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38" y="3571875"/>
              <a:ext cx="54483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 descr="D:\중앙일보아이티\수업교안\kamejava_ppt\k-025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81100" y="5000625"/>
              <a:ext cx="553402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원소 추가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데이터 검색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Picture 2" descr="D:\중앙일보아이티\수업교안\kamejava_ppt\k-02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529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Iterator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java.util.Iterator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 의해 관리되는 데이터를 반복 검색하기 위한 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5" name="Picture 2" descr="D:\중앙일보아이티\수업교안\kamejava_ppt\k-0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772816"/>
            <a:ext cx="763284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3501008"/>
            <a:ext cx="7632848" cy="158417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Iterator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elements =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collection.iterator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elements.hasNext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elements.next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Vector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java.util.Vector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implements List</a:t>
            </a:r>
          </a:p>
        </p:txBody>
      </p:sp>
      <p:pic>
        <p:nvPicPr>
          <p:cNvPr id="8" name="Picture 2" descr="D:\중앙일보아이티\수업교안\kamejava_ppt\k-02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11" y="1484785"/>
            <a:ext cx="778872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중앙일보아이티\수업교안\kamejava_ppt\k-02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11" y="3284984"/>
            <a:ext cx="778872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Enumeration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java.util.Enumeration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동기화 처리된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 의해 관리되는 데이터를 반복 검색하기 위한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17032"/>
            <a:ext cx="7560840" cy="158417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Enumeration elements =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vector.elements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elements.hasMoreElements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elements.nextElement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Picture 2" descr="D:\중앙일보아이티\수업교안\kamejava_ppt\k-02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999680"/>
            <a:ext cx="7704856" cy="142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Stack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java.util.Stack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extends Vector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LIFO(Last-In Fist-Out)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구조의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콜렉션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클래스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11" name="Picture 2" descr="D:\중앙일보아이티\수업교안\kamejava_ppt\k-03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7686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Stack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클래스의 주요 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Picture 2" descr="D:\중앙일보아이티\수업교안\kamejava_ppt\k-03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97273"/>
            <a:ext cx="8280920" cy="221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LinkedList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java.util.LinkedList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implements List, Queue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Queue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는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FIFO(First-In Fist-Out)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구조로 데이터를 관리하기 위한 인터페이스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5" name="Picture 2" descr="D:\중앙일보아이티\수업교안\kamejava_ppt\k-03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522" y="3739654"/>
            <a:ext cx="3262957" cy="285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중앙일보아이티\수업교안\kamejava_ppt\k-03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169" y="1772816"/>
            <a:ext cx="7744271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java.util.Map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Map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은 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key(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value(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값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쌍으로 데이터를 관리하기 위한 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7" name="Picture 2" descr="D:\중앙일보아이티\수업교안\kamejava_ppt\k-03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14" y="1732186"/>
            <a:ext cx="4643438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중앙일보아이티\수업교안\kamejava_ppt\k-03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90" y="3659287"/>
            <a:ext cx="7617718" cy="17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3680"/>
            <a:ext cx="8136904" cy="562074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구조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(Data Structure)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38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자료구조란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대량의 데이터를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효율적으로 저장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관리하고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 수행 속도를 향상시키기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위한 데이터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저장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구조를 말한다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자료구조의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중요성 때문에 대부분의 프로그래밍 언어에서는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자주 사용하는 자료구조를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표현한 기본 라이브러리를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제공하며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언어 또한 자료구조를 표현한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API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제공하는데 이를 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 API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 </a:t>
            </a:r>
            <a:r>
              <a:rPr lang="en-US" altLang="ko-KR" b="1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Framework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라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부른다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API(Framework)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특징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 API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는 일관된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표준화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사용을 위해 자바 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interface(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이용하여 다양한 자료구조에 대한 기본 규약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(Specification)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명세하고 있으며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b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또한 기본 규약을 준수하는 많은 자료구조 클래스들을 제공한다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HashMap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java.util.HashMap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implements Map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1187624" y="2412901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홍길동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"010-111-1111");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성춘향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"010-222-2222");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한석봉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"010-333-3333");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9" name="직사각형 5"/>
          <p:cNvSpPr>
            <a:spLocks noChangeArrowheads="1"/>
          </p:cNvSpPr>
          <p:nvPr/>
        </p:nvSpPr>
        <p:spPr bwMode="auto">
          <a:xfrm>
            <a:off x="1259062" y="4829090"/>
            <a:ext cx="6797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phone=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성춘향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1" name="Picture 2" descr="D:\중앙일보아이티\수업교안\kamejava_ppt\k-03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716" y="1412776"/>
            <a:ext cx="8354764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D:\중앙일보아이티\수업교안\kamejava_ppt\k-03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53" y="3913088"/>
            <a:ext cx="828332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Generic(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제네릭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 및 필요성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Collection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객체는 저장 시 원소를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Object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형으로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Up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Casting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해서 관리함으로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인하여 검색 시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Down Casting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</a:t>
            </a:r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해야하는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번거로움이 발생할 수 있다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276872"/>
            <a:ext cx="8424936" cy="2736304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new Vector();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내부적으로 요소들을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Object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형으로 관리</a:t>
            </a:r>
            <a:endParaRPr lang="en-US" altLang="ko-KR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temp; 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</a:t>
            </a:r>
            <a:r>
              <a:rPr lang="en-US" altLang="ko-KR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toUpperCase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()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메서드를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사용하기 위해서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선언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for(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=0;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vec.size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++){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       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컴파일시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에러 발생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(String)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//Object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형을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형으로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Down Casting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Generic(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제네릭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타입을 사용한 경우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400" noProof="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 시 </a:t>
            </a:r>
            <a:r>
              <a:rPr lang="en-US" altLang="ko-KR" sz="2400" noProof="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Down Casting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하지 않아도 된다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424936" cy="252028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Vector&lt;String&gt;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new Vector&lt;String&gt;();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형만 저장할 수 있다</a:t>
            </a:r>
            <a:endParaRPr lang="en-US" altLang="ko-KR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temp;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for(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=0;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vec.size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++){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Generic(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제네릭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타입을 사용한 경우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Map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제네릭 타입 사용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424936" cy="374441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Hashtable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&lt;String, String&gt; ht = new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Hashtable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&lt;String, String&gt;( 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해쉬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테이블에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형의 키와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형의 값 선언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사과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"Apple");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딸기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StrawBerry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"Grapes");    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해쉬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테이블의 값을 키를 이용하여 검색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Val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if(Val != null)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-&gt; " + Val);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Enumeration&lt;String&gt;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ht.keys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Enum.hasMoreElements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String  key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Enum.nextElement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String  value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(key);        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(key + " : "+ value);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타입을 이용한 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052736"/>
            <a:ext cx="8424936" cy="72008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kumimoji="1" lang="ko-KR" altLang="en-US" sz="1500" dirty="0" err="1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접근제한자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[</a:t>
            </a:r>
            <a:r>
              <a:rPr kumimoji="1" lang="ko-KR" altLang="en-US" sz="1500" dirty="0" err="1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기타제한자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</a:t>
            </a:r>
            <a:r>
              <a:rPr kumimoji="1" lang="en-US" altLang="ko-KR" sz="1500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class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kumimoji="1" lang="ko-KR" altLang="en-US" sz="1500" dirty="0" err="1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클래스명</a:t>
            </a:r>
            <a:r>
              <a:rPr kumimoji="1" lang="en-US" altLang="ko-KR" sz="15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&lt;T&gt;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[extends </a:t>
            </a:r>
            <a:r>
              <a:rPr kumimoji="1" lang="ko-KR" altLang="en-US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상위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_</a:t>
            </a:r>
            <a:r>
              <a:rPr kumimoji="1" lang="ko-KR" altLang="en-US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[implements </a:t>
            </a:r>
            <a:r>
              <a:rPr kumimoji="1" lang="ko-KR" altLang="en-US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dirty="0" smtClean="0">
              <a:solidFill>
                <a:srgbClr val="0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 smtClean="0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} 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988840"/>
            <a:ext cx="8424936" cy="468052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public class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&lt;T&gt;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private T member;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public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GenericClass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member){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this.member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member;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public void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setMember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member){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      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this.member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member;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public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getMember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(){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return member;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public static void main(String[]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args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) 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66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// Generic </a:t>
            </a:r>
            <a:r>
              <a:rPr kumimoji="1" lang="ko-KR" altLang="en-US" sz="1400" dirty="0" smtClean="0">
                <a:solidFill>
                  <a:srgbClr val="0066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클래스 사용</a:t>
            </a:r>
            <a:endParaRPr kumimoji="1" lang="en-US" altLang="ko-KR" sz="1400" dirty="0" smtClean="0">
              <a:solidFill>
                <a:srgbClr val="006600"/>
              </a:solidFill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&lt;String&gt;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generic = new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&lt;String&gt;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("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김기정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”);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generic.setMember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(“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김기정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”);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String member =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generic.getMember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());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System.out.println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(member);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Generic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타입과 와일드카드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(?)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052736"/>
            <a:ext cx="8424936" cy="410445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public class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CollectionsExam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public static void main(String[]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args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Vector&lt;String&gt; list = new Vector&lt;String&gt;();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Vector&lt;? extends Object&gt;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list;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for(Object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: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 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      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     String temp=(String)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 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Down Casting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필요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}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kumimoji="1"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3680"/>
            <a:ext cx="8280920" cy="562074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Collection API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881063"/>
            <a:ext cx="8896350" cy="55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Collection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주요 메서드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자료구조를 표현한 인터페이스로 반드시 제공해야 하는 기본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표준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규약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메서드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저장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b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검색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수정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삭제 등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CRUD)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선언한 최상의 인터페이스이다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pic>
        <p:nvPicPr>
          <p:cNvPr id="4" name="Picture 9" descr="D:\중앙일보아이티\수업교안\kamejava_ppt\k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8488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Set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주요 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java.util.Set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extends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데이터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중복 저장 없이 데이터를 관리하기 위한 규약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순서와 관련 없이 데이터를 관리한다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HashSet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Set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인터페이스를 구현한 대표적인 클래스이다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848872" cy="33123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2736"/>
            <a:ext cx="8496944" cy="259228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HashSet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set = null;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 = new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HashSet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Banana(“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바나나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(100);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Integer(150));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Calendar.getInstance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Set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 사용 예제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2" descr="D:\중앙일보아이티\수업교안\kamejava_ppt\k-01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969" y="3861048"/>
            <a:ext cx="2786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주요 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java.util.List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extends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순서를 통해 데이터를 관리하기 위한 규약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Set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과 달리 요소가 순차적으로 관리되며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중복을 허용하는 특징을 가진다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ArrayList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Vector,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LinkedList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List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인터페이스를 구현한 대표적 클래스이다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776864" cy="37444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2736"/>
            <a:ext cx="8496944" cy="259228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null;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= new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ArrayList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Banana(“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바나나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(100);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Integer(150));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Calendar.getInstance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 사용 예제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3969618"/>
            <a:ext cx="5562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968" y="1499072"/>
            <a:ext cx="8439792" cy="1008112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item =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list.get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(2);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 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</a:t>
            </a:r>
            <a:r>
              <a:rPr lang="en-US" altLang="ko-KR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get()</a:t>
            </a:r>
            <a:r>
              <a:rPr lang="ko-KR" altLang="en-US" sz="3000" dirty="0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err="1" smtClean="0">
                <a:solidFill>
                  <a:srgbClr val="41697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</a:t>
            </a:r>
            <a:endParaRPr lang="ko-KR" altLang="en-US" sz="3000" dirty="0">
              <a:solidFill>
                <a:srgbClr val="41697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2" descr="D:\중앙일보아이티\수업교안\kamejava_ppt\k-02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867224"/>
            <a:ext cx="64293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51520" y="998711"/>
            <a:ext cx="8640960" cy="63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순서를 이용한 데이터 조회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605</Words>
  <Application>Microsoft Office PowerPoint</Application>
  <PresentationFormat>화면 슬라이드 쇼(4:3)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Arial</vt:lpstr>
      <vt:lpstr>Wingdings</vt:lpstr>
      <vt:lpstr>나눔고딕코딩</vt:lpstr>
      <vt:lpstr>가는각진제목체</vt:lpstr>
      <vt:lpstr>나눔고딕 ExtraBold</vt:lpstr>
      <vt:lpstr>나눔고딕</vt:lpstr>
      <vt:lpstr>HY헤드라인M</vt:lpstr>
      <vt:lpstr>맑은 고딕</vt:lpstr>
      <vt:lpstr>한컴바탕</vt:lpstr>
      <vt:lpstr>Office 테마</vt:lpstr>
      <vt:lpstr>자료 구조와 Java Collection API</vt:lpstr>
      <vt:lpstr>자료 구조(Data Structure)</vt:lpstr>
      <vt:lpstr>Collection API 구조</vt:lpstr>
      <vt:lpstr>Collection 인터페이스의 주요 메서드</vt:lpstr>
      <vt:lpstr>Set 인터페이스의 주요 메서드</vt:lpstr>
      <vt:lpstr>Set 인터페이스 사용 예제</vt:lpstr>
      <vt:lpstr>List 인터페이스의 주요 메서드</vt:lpstr>
      <vt:lpstr>List 인터페이스 사용 예제</vt:lpstr>
      <vt:lpstr>List 인터페이스의 get() 메서드</vt:lpstr>
      <vt:lpstr>List에서 원소 추가, 변경, 삭제</vt:lpstr>
      <vt:lpstr>List에서 원소 추가, 변경, 삭제</vt:lpstr>
      <vt:lpstr>List에서 데이터 검색</vt:lpstr>
      <vt:lpstr>Iterator 인터페이스</vt:lpstr>
      <vt:lpstr>Vector 클래스</vt:lpstr>
      <vt:lpstr>Enumeration 인터페이스</vt:lpstr>
      <vt:lpstr>Stack 클래스</vt:lpstr>
      <vt:lpstr>Stack 클래스의 주요 메서드</vt:lpstr>
      <vt:lpstr>LinkedList 클래스</vt:lpstr>
      <vt:lpstr>Map 인터페이스</vt:lpstr>
      <vt:lpstr>HashMap 클래스</vt:lpstr>
      <vt:lpstr>Generic(제네릭) 소개 및 필요성</vt:lpstr>
      <vt:lpstr>Generic(제네릭) 타입을 사용한 경우</vt:lpstr>
      <vt:lpstr>Generic(제네릭) 타입을 사용한 경우</vt:lpstr>
      <vt:lpstr>Generic 타입을 이용한 Generic 클래스 정의</vt:lpstr>
      <vt:lpstr>Generic 타입과 와일드카드(?)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KOSTA</cp:lastModifiedBy>
  <cp:revision>514</cp:revision>
  <dcterms:created xsi:type="dcterms:W3CDTF">2012-01-05T06:19:19Z</dcterms:created>
  <dcterms:modified xsi:type="dcterms:W3CDTF">2018-08-28T00:56:00Z</dcterms:modified>
</cp:coreProperties>
</file>