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85" r:id="rId4"/>
    <p:sldId id="274" r:id="rId5"/>
    <p:sldId id="275" r:id="rId6"/>
    <p:sldId id="276" r:id="rId7"/>
    <p:sldId id="283" r:id="rId8"/>
    <p:sldId id="284" r:id="rId9"/>
    <p:sldId id="278" r:id="rId10"/>
    <p:sldId id="277" r:id="rId11"/>
    <p:sldId id="279" r:id="rId12"/>
    <p:sldId id="282" r:id="rId13"/>
    <p:sldId id="289" r:id="rId14"/>
    <p:sldId id="287" r:id="rId15"/>
    <p:sldId id="288" r:id="rId1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6600"/>
    <a:srgbClr val="003300"/>
    <a:srgbClr val="004070"/>
    <a:srgbClr val="FFFF99"/>
    <a:srgbClr val="FFFFCC"/>
    <a:srgbClr val="22270F"/>
    <a:srgbClr val="008000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Object Oriented Programming</a:t>
            </a:r>
            <a:endParaRPr lang="ko-KR" altLang="en-US" sz="3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멀티 </a:t>
            </a:r>
            <a:r>
              <a:rPr lang="ko-KR" altLang="en-US" sz="3600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(Multi-Thread) 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ko-KR" altLang="en-US" sz="400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Thread.MAX_PRIORITY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= 10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Thread.MIN_PRIORITY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=  1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Thread.NORM_PRIORITY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= 5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setPriority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(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newPriority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우선순위 값 설정</a:t>
            </a:r>
          </a:p>
          <a:p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getPrioriry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()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현재 우선순위 값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우선순위를 이용한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제어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독립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</a:t>
            </a: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main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종료와 관계없이 독립적으로 실행되는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데몬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</a:t>
            </a: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main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종료되는 시점에서 같이 종료되는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t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hread.setDemon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(true) 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독립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스레드와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데몬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동기화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모니터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동기화 필요성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싱글스레드의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경우 자원을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가지고 작업하는 데 별문제가 없지만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 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멀티스레드의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경우 여러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같은 프로세스 내의 자원을 공유해서 작업을 하기 때문에 서로의 작업에 영향을 주게 된다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만일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 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가 작업하던 도중에 다른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B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에게 </a:t>
            </a:r>
            <a:r>
              <a:rPr lang="ko-KR" altLang="en-US" b="0" dirty="0" err="1">
                <a:latin typeface="가는각진제목체" pitchFamily="18" charset="-127"/>
                <a:ea typeface="가는각진제목체" pitchFamily="18" charset="-127"/>
              </a:rPr>
              <a:t>제어권이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 넘어갔을 때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가 작업하던 공유 데이터를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B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가 임의로 변경하였다면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다시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가 </a:t>
            </a:r>
            <a:r>
              <a:rPr lang="ko-KR" altLang="en-US" b="0" dirty="0" err="1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 받아서 나머지 작업을 마쳤을 때 원래 의도했던 것과는 다른 결과를 얻을 수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즉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데이터의 안정성과 신뢰성을 보장할 수 없다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자바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동기화 모델은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모니터</a:t>
            </a:r>
            <a:r>
              <a:rPr lang="en-US" altLang="ko-KR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(Monitor)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라는 개념을 적용하고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모니터 개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념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하나의 공유 데이터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객체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마다 하나의 모니터를 결합할 수 있으며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모니터는 동시에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개 이상의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스레드에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의해 접근할 수 없도록 막는 잠금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(lock)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기능을 제공함으로써 동기화를 지원한다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즉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데이터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객체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에 모니터를 결합하면 하나의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그 데이터를 사용하는 동안에는 다른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스레드들이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그 데이터를 사용할 수 없게 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자바에서는 </a:t>
            </a:r>
            <a:r>
              <a:rPr lang="en-US" altLang="ko-KR" b="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 </a:t>
            </a:r>
            <a:r>
              <a:rPr lang="ko-KR" altLang="en-US" b="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키워드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가 선언된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 </a:t>
            </a:r>
            <a:r>
              <a:rPr lang="ko-KR" altLang="en-US" b="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블록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에 의해 동기화되는 모든 객체에 고유한 모니터가 결합되어 동기화 작업을 수행하게 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동기화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모니터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 </a:t>
            </a:r>
            <a:r>
              <a:rPr lang="ko-KR" altLang="en-US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키워드가 선언된 </a:t>
            </a:r>
            <a:r>
              <a:rPr lang="ko-KR" altLang="en-US" dirty="0" err="1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en-US" altLang="ko-KR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lang="en-US" altLang="ko-KR" b="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 void </a:t>
            </a:r>
            <a:r>
              <a:rPr lang="en-US" altLang="ko-KR" b="0" dirty="0" err="1">
                <a:latin typeface="가는각진제목체" pitchFamily="18" charset="-127"/>
                <a:ea typeface="가는각진제목체" pitchFamily="18" charset="-127"/>
              </a:rPr>
              <a:t>someMethod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(){</a:t>
            </a:r>
            <a:b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    //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동기화 코드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영역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b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 </a:t>
            </a:r>
            <a:r>
              <a:rPr lang="ko-KR" altLang="en-US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블록</a:t>
            </a:r>
            <a:r>
              <a:rPr lang="en-US" altLang="ko-KR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public void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someMethod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(){</a:t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b="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동기화할 객체 또는 동기화할 클래스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){</a:t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//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동기화 코드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영역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}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3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자바 모니터 동작 과정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모니터락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획득 및 반환 과정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한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동기화 코드 영역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(synchronized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or block)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에 접근하기 위해 </a:t>
            </a:r>
            <a:r>
              <a:rPr lang="en-US" altLang="ko-KR" sz="1400" b="0" dirty="0" err="1" smtClean="0">
                <a:latin typeface="가는각진제목체" pitchFamily="18" charset="-127"/>
                <a:ea typeface="가는각진제목체" pitchFamily="18" charset="-127"/>
              </a:rPr>
              <a:t>EntrySet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에 진입한다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Runnable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-&gt; Blocked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모니터락을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소유한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있다면 해당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모니터락을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반환할때까지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EntrySet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에서 대기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Blocked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모니터락을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소유한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없다면 </a:t>
            </a:r>
            <a:r>
              <a:rPr lang="en-US" altLang="ko-KR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EntrySet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에서 대기하던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중 하나가 선택되어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모니터락을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획득하고 실행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을 하게 된다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b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동기화 코드 영역을 벗어나면서 소유한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모니터락을</a:t>
            </a:r>
            <a:r>
              <a:rPr lang="ko-KR" altLang="en-US" sz="1400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반환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.(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선택된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Runnable 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상태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나머지 </a:t>
            </a:r>
            <a:r>
              <a:rPr lang="ko-KR" altLang="en-US" sz="1400" b="0" dirty="0" err="1" smtClean="0"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Blocked </a:t>
            </a:r>
            <a:r>
              <a:rPr lang="ko-KR" altLang="en-US" sz="1400" b="0" dirty="0" smtClean="0">
                <a:latin typeface="가는각진제목체" pitchFamily="18" charset="-127"/>
                <a:ea typeface="가는각진제목체" pitchFamily="18" charset="-127"/>
              </a:rPr>
              <a:t>상태</a:t>
            </a:r>
            <a: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br>
              <a:rPr lang="en-US" altLang="ko-KR" sz="1400" b="0" dirty="0" smtClean="0">
                <a:latin typeface="가는각진제목체" pitchFamily="18" charset="-127"/>
                <a:ea typeface="가는각진제목체" pitchFamily="18" charset="-127"/>
              </a:rPr>
            </a:b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210823"/>
            <a:ext cx="5976664" cy="377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자바 모니터 동작 과정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조건에 따른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처리 과정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76" y="1255222"/>
            <a:ext cx="6435800" cy="498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정의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운영체제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(OS)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의해 실행중인 하나의 프로세스 내에서 독립적으로 실행되는 일련의 작업 단위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연속적인 실행코드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의미한다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(Sub Process)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프로세스는 단지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감싸는 포장이며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실제 작업은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담당한다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자바 프로그램의 경우 프로그램 실행 시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JVM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에 의해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메인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자동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생성되며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생성된 메인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main()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찾아 실행한다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기본적인 단일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환경 제공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(Thread)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93" y="2673000"/>
            <a:ext cx="6279922" cy="357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멀티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정의</a:t>
            </a:r>
            <a:endParaRPr lang="en-US" altLang="ko-KR" b="0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운영체제에 의해 여러 개의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프로세스들이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동시에 실행되는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멀티 태스킹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(Multi-Tasking)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과 달리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멀티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하나의 프로세스 내에서 여러개의 작업이 동시에 실행되는 것을 의미하며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</a:p>
          <a:p>
            <a:pPr lvl="1"/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멀티태스킹의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경우 각 프로세스들이 독립된 메모리에 존재하며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운영체제는 각각의 프로세스를 제어한다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멀티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경우 멀티 프로세스와 달리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메모리를 공유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하면서 여러 개의 코드가 실행될 수 있기 때문에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리소스 절약과 효율적인 병렬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처리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프로그래밍이 가능하다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일반적인 프로그래밍 언어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(C, C++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의 경우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OS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가 제공하는 스레드를 기본 기능으로 제공하지 않지만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자바의 경우 멀티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지원을 위해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API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를 기본 제공한다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Thread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클래스와 </a:t>
            </a:r>
            <a:r>
              <a:rPr lang="en-US" altLang="ko-KR" b="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인터페이스를 제공하며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동기화 처리를 위해 </a:t>
            </a:r>
            <a:r>
              <a:rPr lang="en-US" altLang="ko-KR" b="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synchronized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키워드를 제공한다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(Thread)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멀티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실행되더라도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CPU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는 원칙적으로 같은 시간에 단 하나의 동작주기를 수행한다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논리적인 측면에서 보면 여러 가지 작업이 동시에 수행되는 것처럼 보이지만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실제 물리적인 측면에서는 매우 짧은 순간마다 하나의 실행이 수행되며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실행 주기가 끝나면 다른 다른 실행이 반복되는 형태이다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멀티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환경에서는 단순히 독립적인 실행 코드를 작성하고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필요할 때마다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늘려 나가면 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단일스레드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                                   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멀티스레드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JVM(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프로세스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 기본적으로 멀티스레드로 동작한다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자바 애플리케이션은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JVM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의 멀티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중 메인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스레드에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의해 실행된다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main()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메소드는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메인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스레드에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의해 최초 실행되는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엔트리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포인트이다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기타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JVM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에 의해 자동으로 실행되는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스레드로는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클래스로더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바이트코드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검증기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우선순위가 가장 낮은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가비지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콜렉터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등이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멀티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Muti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-Thread)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8012" y="2772656"/>
            <a:ext cx="3356132" cy="369332"/>
            <a:chOff x="468012" y="4473411"/>
            <a:chExt cx="335613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68012" y="4473411"/>
              <a:ext cx="125867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main</a:t>
              </a:r>
              <a:r>
                <a:rPr lang="ko-KR" altLang="en-US" sz="1600" dirty="0" err="1" smtClean="0"/>
                <a:t>스레드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672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4728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8784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2840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4" idx="3"/>
              <a:endCxn id="6" idx="1"/>
            </p:cNvCxnSpPr>
            <p:nvPr/>
          </p:nvCxnSpPr>
          <p:spPr>
            <a:xfrm>
              <a:off x="1726690" y="4642688"/>
              <a:ext cx="273982" cy="1538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3"/>
              <a:endCxn id="7" idx="1"/>
            </p:cNvCxnSpPr>
            <p:nvPr/>
          </p:nvCxnSpPr>
          <p:spPr>
            <a:xfrm>
              <a:off x="2311976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  <a:endCxn id="8" idx="1"/>
            </p:cNvCxnSpPr>
            <p:nvPr/>
          </p:nvCxnSpPr>
          <p:spPr>
            <a:xfrm>
              <a:off x="2816032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3320088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313708" y="2784850"/>
            <a:ext cx="2591619" cy="1211942"/>
            <a:chOff x="5313708" y="4473411"/>
            <a:chExt cx="2591619" cy="1211942"/>
          </a:xfrm>
        </p:grpSpPr>
        <p:sp>
          <p:nvSpPr>
            <p:cNvPr id="24" name="TextBox 23"/>
            <p:cNvSpPr txBox="1"/>
            <p:nvPr/>
          </p:nvSpPr>
          <p:spPr>
            <a:xfrm>
              <a:off x="5333532" y="4910479"/>
              <a:ext cx="1491676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스레드</a:t>
              </a:r>
              <a:r>
                <a:rPr lang="en-US" altLang="ko-KR" sz="1600" dirty="0" smtClean="0"/>
                <a:t>-1 ---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3708" y="4473411"/>
              <a:ext cx="2591619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main</a:t>
              </a:r>
              <a:r>
                <a:rPr lang="ko-KR" altLang="en-US" sz="1600" dirty="0" err="1" smtClean="0"/>
                <a:t>스레드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-------------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3532" y="5346799"/>
              <a:ext cx="206774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스레드</a:t>
              </a:r>
              <a:r>
                <a:rPr lang="en-US" altLang="ko-KR" sz="1600" dirty="0" smtClean="0"/>
                <a:t>-2 ----------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JVM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에 의해 자동 생성되는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main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별개로 동작하는 사용자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작성을 위해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Thread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클래스와 </a:t>
            </a:r>
            <a:r>
              <a:rPr lang="en-US" altLang="ko-KR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인터페이스를 제공한다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방법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1) Thread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클래스를 상속 받아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정의</a:t>
            </a:r>
            <a:endParaRPr lang="en-US" altLang="ko-KR" b="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주요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run() : main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main()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같이 사용자 정의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엔트리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포인트 역할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start() :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실행시키기 위한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자바 프로그램에서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생성과 실행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Picture 2" descr="D:\중앙일보아이티\수업교안\kamejava_ppt\k-0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02" y="2119318"/>
            <a:ext cx="5981930" cy="212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방법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2) Runnable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인터페이스 구현하여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정의</a:t>
            </a:r>
            <a:endParaRPr lang="en-US" altLang="ko-KR" b="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run()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추상메소드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구현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자바는 다중상속을 지원하지 않기 때문에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Thread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클래스를 직접 상속받아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구현할 수 없을 때 주로 사용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start()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없기 때문에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Thread(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생성자를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이용하여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생성한 후 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thread.start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()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를 호출 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자바 프로그램에서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생성과 실행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생명 주기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(Life Cycle)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내용 개체 틀 1"/>
          <p:cNvSpPr>
            <a:spLocks noGrp="1"/>
          </p:cNvSpPr>
          <p:nvPr>
            <p:ph idx="14"/>
          </p:nvPr>
        </p:nvSpPr>
        <p:spPr>
          <a:xfrm>
            <a:off x="275605" y="738287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5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개의 상태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(New, Runnable, Running, Block, Dead)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를 가지며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상태가 전이된다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start() </a:t>
            </a:r>
            <a:r>
              <a:rPr lang="ko-KR" alt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호출을 통해 활성화되고 실행되지만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또 다른 </a:t>
            </a:r>
            <a:r>
              <a:rPr lang="ko-KR" alt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스레드에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의해 선점되거나 대기 상태로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전이될 수 있다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실행과 대기가 반복되다가 최종적으로 종료된다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7427" y="1825651"/>
            <a:ext cx="8913440" cy="4665663"/>
            <a:chOff x="141669" y="1761256"/>
            <a:chExt cx="8913440" cy="4665663"/>
          </a:xfrm>
        </p:grpSpPr>
        <p:sp>
          <p:nvSpPr>
            <p:cNvPr id="5" name="직사각형 4"/>
            <p:cNvSpPr/>
            <p:nvPr/>
          </p:nvSpPr>
          <p:spPr>
            <a:xfrm>
              <a:off x="141669" y="5219524"/>
              <a:ext cx="8913440" cy="685800"/>
            </a:xfrm>
            <a:prstGeom prst="rect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AutoShape 296"/>
            <p:cNvCxnSpPr>
              <a:cxnSpLocks noChangeShapeType="1"/>
            </p:cNvCxnSpPr>
            <p:nvPr/>
          </p:nvCxnSpPr>
          <p:spPr bwMode="auto">
            <a:xfrm rot="5400000" flipH="1">
              <a:off x="5899804" y="3158895"/>
              <a:ext cx="2100263" cy="25082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40" name="AutoShape 305"/>
            <p:cNvCxnSpPr>
              <a:cxnSpLocks noChangeShapeType="1"/>
            </p:cNvCxnSpPr>
            <p:nvPr/>
          </p:nvCxnSpPr>
          <p:spPr bwMode="auto">
            <a:xfrm flipV="1">
              <a:off x="1730236" y="3375767"/>
              <a:ext cx="2330450" cy="2111375"/>
            </a:xfrm>
            <a:prstGeom prst="bentConnector3">
              <a:avLst>
                <a:gd name="adj1" fmla="val 101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6" name="AutoShape 271"/>
            <p:cNvSpPr>
              <a:spLocks noChangeArrowheads="1"/>
            </p:cNvSpPr>
            <p:nvPr/>
          </p:nvSpPr>
          <p:spPr bwMode="auto">
            <a:xfrm>
              <a:off x="4060686" y="2970931"/>
              <a:ext cx="1635125" cy="576263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Runnable</a:t>
              </a:r>
              <a:endParaRPr lang="en-US" altLang="ko-KR" sz="16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600" b="1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600" b="1" dirty="0" smtClean="0">
                  <a:latin typeface="가는각진제목체" pitchFamily="18" charset="-127"/>
                  <a:ea typeface="가는각진제목체" pitchFamily="18" charset="-127"/>
                </a:rPr>
                <a:t>실행대기)</a:t>
              </a:r>
              <a:endParaRPr lang="ko-KR" altLang="en-US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" name="AutoShape 272"/>
            <p:cNvSpPr>
              <a:spLocks noChangeArrowheads="1"/>
            </p:cNvSpPr>
            <p:nvPr/>
          </p:nvSpPr>
          <p:spPr bwMode="auto">
            <a:xfrm>
              <a:off x="4060686" y="4121869"/>
              <a:ext cx="1635125" cy="576262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Running</a:t>
              </a:r>
            </a:p>
            <a:p>
              <a:pPr algn="ctr"/>
              <a:r>
                <a:rPr lang="en-US" altLang="ko-KR" sz="1600" b="1" dirty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600" b="1" dirty="0">
                  <a:latin typeface="가는각진제목체" pitchFamily="18" charset="-127"/>
                  <a:ea typeface="가는각진제목체" pitchFamily="18" charset="-127"/>
                </a:rPr>
                <a:t>실행)</a:t>
              </a:r>
            </a:p>
          </p:txBody>
        </p:sp>
        <p:sp>
          <p:nvSpPr>
            <p:cNvPr id="8" name="AutoShape 273"/>
            <p:cNvSpPr>
              <a:spLocks noChangeArrowheads="1"/>
            </p:cNvSpPr>
            <p:nvPr/>
          </p:nvSpPr>
          <p:spPr bwMode="auto">
            <a:xfrm>
              <a:off x="4060686" y="5852244"/>
              <a:ext cx="1635125" cy="57467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Dead</a:t>
              </a:r>
              <a:endParaRPr lang="en-US" altLang="ko-KR" sz="16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600" b="1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600" b="1" dirty="0">
                  <a:latin typeface="가는각진제목체" pitchFamily="18" charset="-127"/>
                  <a:ea typeface="가는각진제목체" pitchFamily="18" charset="-127"/>
                </a:rPr>
                <a:t>종료)</a:t>
              </a:r>
            </a:p>
          </p:txBody>
        </p:sp>
        <p:sp>
          <p:nvSpPr>
            <p:cNvPr id="9" name="Line 274"/>
            <p:cNvSpPr>
              <a:spLocks noChangeShapeType="1"/>
            </p:cNvSpPr>
            <p:nvPr/>
          </p:nvSpPr>
          <p:spPr bwMode="auto">
            <a:xfrm>
              <a:off x="4878249" y="2394669"/>
              <a:ext cx="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" name="Line 275"/>
            <p:cNvSpPr>
              <a:spLocks noChangeShapeType="1"/>
            </p:cNvSpPr>
            <p:nvPr/>
          </p:nvSpPr>
          <p:spPr bwMode="auto">
            <a:xfrm>
              <a:off x="5205274" y="3547194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Line 276"/>
            <p:cNvSpPr>
              <a:spLocks noChangeShapeType="1"/>
            </p:cNvSpPr>
            <p:nvPr/>
          </p:nvSpPr>
          <p:spPr bwMode="auto">
            <a:xfrm flipH="1">
              <a:off x="4878249" y="4783856"/>
              <a:ext cx="0" cy="1033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Line 277"/>
            <p:cNvSpPr>
              <a:spLocks noChangeShapeType="1"/>
            </p:cNvSpPr>
            <p:nvPr/>
          </p:nvSpPr>
          <p:spPr bwMode="auto">
            <a:xfrm flipV="1">
              <a:off x="4551224" y="3547194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" name="Rectangle 278"/>
            <p:cNvSpPr>
              <a:spLocks noChangeAspect="1" noChangeArrowheads="1"/>
            </p:cNvSpPr>
            <p:nvPr/>
          </p:nvSpPr>
          <p:spPr bwMode="auto">
            <a:xfrm>
              <a:off x="3403461" y="2616919"/>
              <a:ext cx="1447800" cy="304800"/>
            </a:xfrm>
            <a:prstGeom prst="rect">
              <a:avLst/>
            </a:prstGeom>
            <a:noFill/>
            <a:ln w="9525">
              <a:solidFill>
                <a:srgbClr val="FFFF99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b="1" dirty="0">
                  <a:latin typeface="가는각진제목체" pitchFamily="18" charset="-127"/>
                  <a:ea typeface="가는각진제목체" pitchFamily="18" charset="-127"/>
                </a:rPr>
                <a:t>Scheduler </a:t>
              </a:r>
              <a:r>
                <a:rPr lang="ko-KR" altLang="en-US" sz="1400" b="1" dirty="0">
                  <a:latin typeface="가는각진제목체" pitchFamily="18" charset="-127"/>
                  <a:ea typeface="가는각진제목체" pitchFamily="18" charset="-127"/>
                </a:rPr>
                <a:t>관리</a:t>
              </a:r>
            </a:p>
          </p:txBody>
        </p:sp>
        <p:sp>
          <p:nvSpPr>
            <p:cNvPr id="14" name="AutoShape 279"/>
            <p:cNvSpPr>
              <a:spLocks noChangeArrowheads="1"/>
            </p:cNvSpPr>
            <p:nvPr/>
          </p:nvSpPr>
          <p:spPr bwMode="auto">
            <a:xfrm>
              <a:off x="4060686" y="1819994"/>
              <a:ext cx="1635125" cy="57467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New</a:t>
              </a:r>
            </a:p>
            <a:p>
              <a:pPr algn="ctr"/>
              <a:r>
                <a:rPr lang="en-US" altLang="ko-KR" sz="1600" b="1" dirty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600" b="1" dirty="0">
                  <a:latin typeface="가는각진제목체" pitchFamily="18" charset="-127"/>
                  <a:ea typeface="가는각진제목체" pitchFamily="18" charset="-127"/>
                </a:rPr>
                <a:t>생성)</a:t>
              </a:r>
            </a:p>
          </p:txBody>
        </p:sp>
        <p:sp>
          <p:nvSpPr>
            <p:cNvPr id="15" name="Rectangle 280"/>
            <p:cNvSpPr>
              <a:spLocks noChangeArrowheads="1"/>
            </p:cNvSpPr>
            <p:nvPr/>
          </p:nvSpPr>
          <p:spPr bwMode="auto">
            <a:xfrm>
              <a:off x="4089261" y="5283919"/>
              <a:ext cx="1752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run()</a:t>
              </a:r>
              <a:r>
                <a:rPr lang="ko-KR" altLang="en-US" sz="1400" b="1" dirty="0" err="1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메서드</a:t>
              </a:r>
              <a:r>
                <a:rPr lang="ko-KR" altLang="en-US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종</a:t>
              </a:r>
              <a:r>
                <a:rPr lang="ko-KR" altLang="en-US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료</a:t>
              </a:r>
            </a:p>
            <a:p>
              <a:r>
                <a:rPr lang="en-US" altLang="ko-KR" sz="1400" strike="sngStrike" dirty="0" smtClean="0">
                  <a:latin typeface="가는각진제목체" pitchFamily="18" charset="-127"/>
                  <a:ea typeface="가는각진제목체" pitchFamily="18" charset="-127"/>
                </a:rPr>
                <a:t>stop</a:t>
              </a:r>
              <a:r>
                <a:rPr lang="en-US" altLang="ko-KR" sz="1400" strike="sngStrike" dirty="0">
                  <a:latin typeface="가는각진제목체" pitchFamily="18" charset="-127"/>
                  <a:ea typeface="가는각진제목체" pitchFamily="18" charset="-127"/>
                </a:rPr>
                <a:t>()</a:t>
              </a:r>
            </a:p>
          </p:txBody>
        </p:sp>
        <p:sp>
          <p:nvSpPr>
            <p:cNvPr id="16" name="Line 281"/>
            <p:cNvSpPr>
              <a:spLocks noChangeShapeType="1"/>
            </p:cNvSpPr>
            <p:nvPr/>
          </p:nvSpPr>
          <p:spPr bwMode="auto">
            <a:xfrm>
              <a:off x="5695811" y="2050181"/>
              <a:ext cx="981075" cy="0"/>
            </a:xfrm>
            <a:prstGeom prst="line">
              <a:avLst/>
            </a:prstGeom>
            <a:noFill/>
            <a:ln w="9525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Line 282"/>
            <p:cNvSpPr>
              <a:spLocks noChangeShapeType="1"/>
            </p:cNvSpPr>
            <p:nvPr/>
          </p:nvSpPr>
          <p:spPr bwMode="auto">
            <a:xfrm>
              <a:off x="4878249" y="2624856"/>
              <a:ext cx="1798637" cy="0"/>
            </a:xfrm>
            <a:prstGeom prst="line">
              <a:avLst/>
            </a:prstGeom>
            <a:noFill/>
            <a:ln w="9525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Rectangle 283"/>
            <p:cNvSpPr>
              <a:spLocks noChangeArrowheads="1"/>
            </p:cNvSpPr>
            <p:nvPr/>
          </p:nvSpPr>
          <p:spPr bwMode="auto">
            <a:xfrm>
              <a:off x="5232261" y="3759919"/>
              <a:ext cx="1069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run() </a:t>
              </a:r>
              <a:r>
                <a:rPr lang="ko-KR" altLang="en-US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수행</a:t>
              </a:r>
            </a:p>
          </p:txBody>
        </p:sp>
        <p:sp>
          <p:nvSpPr>
            <p:cNvPr id="19" name="Rectangle 284"/>
            <p:cNvSpPr>
              <a:spLocks noChangeArrowheads="1"/>
            </p:cNvSpPr>
            <p:nvPr/>
          </p:nvSpPr>
          <p:spPr bwMode="auto">
            <a:xfrm>
              <a:off x="6676887" y="2481981"/>
              <a:ext cx="840134" cy="4318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start()</a:t>
              </a:r>
            </a:p>
          </p:txBody>
        </p:sp>
        <p:sp>
          <p:nvSpPr>
            <p:cNvPr id="20" name="Rectangle 285"/>
            <p:cNvSpPr>
              <a:spLocks noChangeArrowheads="1"/>
            </p:cNvSpPr>
            <p:nvPr/>
          </p:nvSpPr>
          <p:spPr bwMode="auto">
            <a:xfrm>
              <a:off x="6676886" y="1761256"/>
              <a:ext cx="1488206" cy="4318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new Thread()</a:t>
              </a:r>
            </a:p>
          </p:txBody>
        </p:sp>
        <p:sp>
          <p:nvSpPr>
            <p:cNvPr id="21" name="Rectangle 286"/>
            <p:cNvSpPr>
              <a:spLocks noChangeArrowheads="1"/>
            </p:cNvSpPr>
            <p:nvPr/>
          </p:nvSpPr>
          <p:spPr bwMode="auto">
            <a:xfrm>
              <a:off x="3784461" y="3759919"/>
              <a:ext cx="76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yield()</a:t>
              </a:r>
            </a:p>
          </p:txBody>
        </p:sp>
        <p:sp>
          <p:nvSpPr>
            <p:cNvPr id="22" name="AutoShape 287"/>
            <p:cNvSpPr>
              <a:spLocks noChangeArrowheads="1"/>
            </p:cNvSpPr>
            <p:nvPr/>
          </p:nvSpPr>
          <p:spPr bwMode="auto">
            <a:xfrm>
              <a:off x="7670661" y="5360119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봉쇄</a:t>
              </a:r>
            </a:p>
          </p:txBody>
        </p:sp>
        <p:sp>
          <p:nvSpPr>
            <p:cNvPr id="23" name="AutoShape 288"/>
            <p:cNvSpPr>
              <a:spLocks noChangeArrowheads="1"/>
            </p:cNvSpPr>
            <p:nvPr/>
          </p:nvSpPr>
          <p:spPr bwMode="auto">
            <a:xfrm>
              <a:off x="6222861" y="5360119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유보</a:t>
              </a:r>
            </a:p>
          </p:txBody>
        </p:sp>
        <p:sp>
          <p:nvSpPr>
            <p:cNvPr id="24" name="Line 289"/>
            <p:cNvSpPr>
              <a:spLocks noChangeShapeType="1"/>
            </p:cNvSpPr>
            <p:nvPr/>
          </p:nvSpPr>
          <p:spPr bwMode="auto">
            <a:xfrm>
              <a:off x="5689461" y="4674319"/>
              <a:ext cx="10668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Line 290"/>
            <p:cNvSpPr>
              <a:spLocks noChangeShapeType="1"/>
            </p:cNvSpPr>
            <p:nvPr/>
          </p:nvSpPr>
          <p:spPr bwMode="auto">
            <a:xfrm>
              <a:off x="5689461" y="4674319"/>
              <a:ext cx="25146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AutoShape 291"/>
            <p:cNvSpPr>
              <a:spLocks noChangeArrowheads="1"/>
            </p:cNvSpPr>
            <p:nvPr/>
          </p:nvSpPr>
          <p:spPr bwMode="auto">
            <a:xfrm>
              <a:off x="2870061" y="5360119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수면</a:t>
              </a:r>
            </a:p>
          </p:txBody>
        </p:sp>
        <p:sp>
          <p:nvSpPr>
            <p:cNvPr id="27" name="AutoShape 292"/>
            <p:cNvSpPr>
              <a:spLocks noChangeArrowheads="1"/>
            </p:cNvSpPr>
            <p:nvPr/>
          </p:nvSpPr>
          <p:spPr bwMode="auto">
            <a:xfrm>
              <a:off x="1422261" y="5360119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rPr>
                <a:t>대기</a:t>
              </a:r>
            </a:p>
          </p:txBody>
        </p:sp>
        <p:sp>
          <p:nvSpPr>
            <p:cNvPr id="28" name="Line 293"/>
            <p:cNvSpPr>
              <a:spLocks noChangeShapeType="1"/>
            </p:cNvSpPr>
            <p:nvPr/>
          </p:nvSpPr>
          <p:spPr bwMode="auto">
            <a:xfrm flipH="1">
              <a:off x="1955661" y="4674319"/>
              <a:ext cx="21336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H="1">
              <a:off x="3327261" y="4674319"/>
              <a:ext cx="7620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" name="Rectangle 295"/>
            <p:cNvSpPr>
              <a:spLocks noChangeArrowheads="1"/>
            </p:cNvSpPr>
            <p:nvPr/>
          </p:nvSpPr>
          <p:spPr bwMode="auto">
            <a:xfrm>
              <a:off x="6822861" y="4699003"/>
              <a:ext cx="142954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 smtClean="0">
                  <a:latin typeface="가는각진제목체" pitchFamily="18" charset="-127"/>
                  <a:ea typeface="가는각진제목체" pitchFamily="18" charset="-127"/>
                </a:rPr>
                <a:t>I/O Block</a:t>
              </a:r>
              <a:endParaRPr lang="ko-KR" altLang="en-US" sz="14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2" name="Rectangle 297"/>
            <p:cNvSpPr>
              <a:spLocks noChangeArrowheads="1"/>
            </p:cNvSpPr>
            <p:nvPr/>
          </p:nvSpPr>
          <p:spPr bwMode="auto">
            <a:xfrm>
              <a:off x="6815221" y="3834531"/>
              <a:ext cx="1447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 smtClean="0">
                  <a:latin typeface="가는각진제목체" pitchFamily="18" charset="-127"/>
                  <a:ea typeface="가는각진제목체" pitchFamily="18" charset="-127"/>
                </a:rPr>
                <a:t>I/O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en-US" altLang="ko-KR" sz="1400" dirty="0" smtClean="0">
                  <a:latin typeface="가는각진제목체" pitchFamily="18" charset="-127"/>
                  <a:ea typeface="가는각진제목체" pitchFamily="18" charset="-127"/>
                </a:rPr>
                <a:t>Complete</a:t>
              </a:r>
              <a:endParaRPr lang="ko-KR" altLang="en-US" sz="14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3" name="Rectangle 298"/>
            <p:cNvSpPr>
              <a:spLocks noChangeArrowheads="1"/>
            </p:cNvSpPr>
            <p:nvPr/>
          </p:nvSpPr>
          <p:spPr bwMode="auto">
            <a:xfrm>
              <a:off x="5232261" y="4885456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strike="sngStrike" dirty="0">
                  <a:latin typeface="가는각진제목체" pitchFamily="18" charset="-127"/>
                  <a:ea typeface="가는각진제목체" pitchFamily="18" charset="-127"/>
                </a:rPr>
                <a:t>suspend</a:t>
              </a:r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()</a:t>
              </a:r>
            </a:p>
          </p:txBody>
        </p:sp>
        <p:cxnSp>
          <p:nvCxnSpPr>
            <p:cNvPr id="34" name="AutoShape 299"/>
            <p:cNvCxnSpPr>
              <a:cxnSpLocks noChangeShapeType="1"/>
              <a:stCxn id="23" idx="2"/>
              <a:endCxn id="6" idx="3"/>
            </p:cNvCxnSpPr>
            <p:nvPr/>
          </p:nvCxnSpPr>
          <p:spPr bwMode="auto">
            <a:xfrm rot="16200000" flipV="1">
              <a:off x="4985404" y="3970263"/>
              <a:ext cx="2481263" cy="1060450"/>
            </a:xfrm>
            <a:prstGeom prst="bentConnector4">
              <a:avLst>
                <a:gd name="adj1" fmla="val -9213"/>
                <a:gd name="adj2" fmla="val -19611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35" name="Rectangle 300"/>
            <p:cNvSpPr>
              <a:spLocks noChangeArrowheads="1"/>
            </p:cNvSpPr>
            <p:nvPr/>
          </p:nvSpPr>
          <p:spPr bwMode="auto">
            <a:xfrm>
              <a:off x="7365861" y="5969719"/>
              <a:ext cx="1069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strike="sngStrike" dirty="0">
                  <a:latin typeface="가는각진제목체" pitchFamily="18" charset="-127"/>
                  <a:ea typeface="가는각진제목체" pitchFamily="18" charset="-127"/>
                </a:rPr>
                <a:t>resume</a:t>
              </a:r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()</a:t>
              </a:r>
            </a:p>
          </p:txBody>
        </p:sp>
        <p:sp>
          <p:nvSpPr>
            <p:cNvPr id="36" name="Rectangle 301"/>
            <p:cNvSpPr>
              <a:spLocks noChangeArrowheads="1"/>
            </p:cNvSpPr>
            <p:nvPr/>
          </p:nvSpPr>
          <p:spPr bwMode="auto">
            <a:xfrm>
              <a:off x="3705086" y="4809256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sleep()</a:t>
              </a:r>
            </a:p>
          </p:txBody>
        </p:sp>
        <p:sp>
          <p:nvSpPr>
            <p:cNvPr id="37" name="Rectangle 302"/>
            <p:cNvSpPr>
              <a:spLocks noChangeArrowheads="1"/>
            </p:cNvSpPr>
            <p:nvPr/>
          </p:nvSpPr>
          <p:spPr bwMode="auto">
            <a:xfrm>
              <a:off x="2412861" y="4809256"/>
              <a:ext cx="76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wait()</a:t>
              </a:r>
            </a:p>
          </p:txBody>
        </p:sp>
        <p:cxnSp>
          <p:nvCxnSpPr>
            <p:cNvPr id="38" name="AutoShape 303"/>
            <p:cNvCxnSpPr>
              <a:cxnSpLocks noChangeShapeType="1"/>
              <a:stCxn id="26" idx="2"/>
              <a:endCxn id="6" idx="1"/>
            </p:cNvCxnSpPr>
            <p:nvPr/>
          </p:nvCxnSpPr>
          <p:spPr bwMode="auto">
            <a:xfrm rot="5400000" flipH="1" flipV="1">
              <a:off x="2491442" y="4171875"/>
              <a:ext cx="2481263" cy="657225"/>
            </a:xfrm>
            <a:prstGeom prst="bentConnector4">
              <a:avLst>
                <a:gd name="adj1" fmla="val -9213"/>
                <a:gd name="adj2" fmla="val -34009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39" name="Rectangle 304"/>
            <p:cNvSpPr>
              <a:spLocks noChangeArrowheads="1"/>
            </p:cNvSpPr>
            <p:nvPr/>
          </p:nvSpPr>
          <p:spPr bwMode="auto">
            <a:xfrm>
              <a:off x="1727061" y="5969719"/>
              <a:ext cx="1600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sleep </a:t>
              </a:r>
              <a:r>
                <a:rPr lang="ko-KR" altLang="en-US" sz="1400">
                  <a:latin typeface="가는각진제목체" pitchFamily="18" charset="-127"/>
                  <a:ea typeface="가는각진제목체" pitchFamily="18" charset="-127"/>
                </a:rPr>
                <a:t>시간 완료</a:t>
              </a:r>
            </a:p>
          </p:txBody>
        </p:sp>
        <p:sp>
          <p:nvSpPr>
            <p:cNvPr id="41" name="Rectangle 306"/>
            <p:cNvSpPr>
              <a:spLocks noChangeArrowheads="1"/>
            </p:cNvSpPr>
            <p:nvPr/>
          </p:nvSpPr>
          <p:spPr bwMode="auto">
            <a:xfrm>
              <a:off x="1803261" y="3912319"/>
              <a:ext cx="1298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notify()</a:t>
              </a:r>
            </a:p>
            <a:p>
              <a:pPr algn="just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notifyAll()</a:t>
              </a:r>
            </a:p>
          </p:txBody>
        </p:sp>
        <p:sp>
          <p:nvSpPr>
            <p:cNvPr id="45" name="AutoShape 273"/>
            <p:cNvSpPr>
              <a:spLocks noChangeArrowheads="1"/>
            </p:cNvSpPr>
            <p:nvPr/>
          </p:nvSpPr>
          <p:spPr bwMode="auto">
            <a:xfrm>
              <a:off x="213634" y="5338944"/>
              <a:ext cx="1105595" cy="42227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Blocked</a:t>
              </a:r>
              <a:endParaRPr lang="ko-KR" altLang="en-US" sz="1600" b="1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동작할 준비는 되었지만 아직 동작하는 것은 아님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비활성화 상태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객체가 생성된 후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start()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호출하면 실행 대기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상태로 이동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start()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호출했다고 바로 실행되는 것이 아님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단지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스케쥴러에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의해 관리될 수 있도록 등록하는 것임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Running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상태의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스케쥴러에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의해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Running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상태로 이동하여 실제로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동작하는 상태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즉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run()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실행되는 상태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sleep(), suspend(), wait(), join()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명시적으로 호출하거나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입출력이 발생할 경우 대기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상태로 전이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Blocked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코드가 실행되지 않는 상태를 의미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이 상태에서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sleep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의 시간이 종료되었거나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명시적으로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notify(),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notifyAll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(), resume()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  호출하거나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입출력 작업이 완료되었을 경우 다시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Runnable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상태로 전이한다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Dead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완전 종료를 의미하며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종료된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다시 시작할 수 없다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생명 주기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(Life Cycle)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692037"/>
            <a:ext cx="9576000" cy="5688632"/>
          </a:xfrm>
        </p:spPr>
        <p:txBody>
          <a:bodyPr>
            <a:noAutofit/>
          </a:bodyPr>
          <a:lstStyle/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start()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생성된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실행대기상태로 전이시킨다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yield()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실행중인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실행대기상태로 보내어 다른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실행될 수 있도록 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sleep(long 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milisecond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일정 시간 동안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스레드의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실행을 중지하는 것으로서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일정한 주기를 가지고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실행시킬 필요가 있는 프로그램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: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시계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에서 주로 사용된다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sleep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할 경우 다른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실행할 수 있는 기회가 주어진다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suspend()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중지 시킨다는 점에서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sleep()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와 동일하지만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시간 단위로 중지시키는 것이 아니라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suspend()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중지 시킨 후에는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resume()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이용하여 실행 대기상태로 전이시키는 차이가 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그러나 이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메소드는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Dead-Lock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을 유발할 가능성이 있기 때문에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stop()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함께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JDK1.2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이후 버전에서는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Deprecated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경고를 발생하여 사용을 자제하도록 하고 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wait()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중지 시킨 후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notify()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통해서 실행대기상태로 전이하기 때문에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suspend()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유사하지만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synchronized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메소드에서만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사용할 수 있다는 차이점이 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join() / join(long </a:t>
            </a:r>
            <a:r>
              <a:rPr lang="en-US" altLang="ko-KR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milisecond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join()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호출한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기존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종료될 때가지 기다린다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전달인자로 대기시간을 지정하면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대기 시간 안에 기존의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스레드가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종료되지 않을 경우 예외가 발생하도록 되어 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상태 전이를 위한 제어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메소드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838</Words>
  <Application>Microsoft Office PowerPoint</Application>
  <PresentationFormat>사용자 지정</PresentationFormat>
  <Paragraphs>173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멀티 스레드(Multi-Thread) 프로그래밍</vt:lpstr>
      <vt:lpstr>스레드(Thread) 개요</vt:lpstr>
      <vt:lpstr>스레드(Thread) 개요</vt:lpstr>
      <vt:lpstr>멀티 스레드(Muti-Thread) </vt:lpstr>
      <vt:lpstr>자바 프로그램에서 스레드 생성과 실행 </vt:lpstr>
      <vt:lpstr>자바 프로그램에서 스레드 생성과 실행 </vt:lpstr>
      <vt:lpstr>스레드 생명 주기(Life Cycle)</vt:lpstr>
      <vt:lpstr>스레드 생명 주기(Life Cycle)</vt:lpstr>
      <vt:lpstr>스레드 상태 전이를 위한 제어 메소드</vt:lpstr>
      <vt:lpstr>스레드 우선순위를 이용한 스레드 제어</vt:lpstr>
      <vt:lpstr>독립 스레드와 데몬 스레드</vt:lpstr>
      <vt:lpstr>스레드 동기화 / 모니터 모델</vt:lpstr>
      <vt:lpstr>스레드 동기화 / 모니터 모델</vt:lpstr>
      <vt:lpstr>자바 모니터 동작 과정</vt:lpstr>
      <vt:lpstr>자바 모니터 동작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2601</cp:revision>
  <dcterms:created xsi:type="dcterms:W3CDTF">2011-05-05T14:24:12Z</dcterms:created>
  <dcterms:modified xsi:type="dcterms:W3CDTF">2018-09-05T05:51:35Z</dcterms:modified>
</cp:coreProperties>
</file>