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96" r:id="rId3"/>
    <p:sldId id="606" r:id="rId4"/>
    <p:sldId id="583" r:id="rId5"/>
    <p:sldId id="604" r:id="rId6"/>
    <p:sldId id="605" r:id="rId7"/>
    <p:sldId id="597" r:id="rId8"/>
    <p:sldId id="601" r:id="rId9"/>
    <p:sldId id="585" r:id="rId10"/>
    <p:sldId id="599" r:id="rId11"/>
    <p:sldId id="586" r:id="rId12"/>
    <p:sldId id="587" r:id="rId13"/>
    <p:sldId id="600" r:id="rId14"/>
    <p:sldId id="590" r:id="rId15"/>
    <p:sldId id="591" r:id="rId16"/>
    <p:sldId id="592" r:id="rId17"/>
    <p:sldId id="593" r:id="rId18"/>
    <p:sldId id="594" r:id="rId19"/>
    <p:sldId id="595" r:id="rId20"/>
  </p:sldIdLst>
  <p:sldSz cx="9906000" cy="6858000" type="A4"/>
  <p:notesSz cx="6743700" cy="9880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BFBFBF"/>
    <a:srgbClr val="C5C5C5"/>
    <a:srgbClr val="008080"/>
    <a:srgbClr val="FF0066"/>
    <a:srgbClr val="FF3399"/>
    <a:srgbClr val="CC5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0" autoAdjust="0"/>
    <p:restoredTop sz="91087" autoAdjust="0"/>
  </p:normalViewPr>
  <p:slideViewPr>
    <p:cSldViewPr>
      <p:cViewPr>
        <p:scale>
          <a:sx n="66" d="100"/>
          <a:sy n="66" d="100"/>
        </p:scale>
        <p:origin x="-642" y="-102"/>
      </p:cViewPr>
      <p:guideLst>
        <p:guide orient="horz" pos="2160"/>
        <p:guide orient="horz" pos="816"/>
        <p:guide orient="horz" pos="3504"/>
        <p:guide pos="3120"/>
        <p:guide pos="1776"/>
        <p:guide pos="4464"/>
        <p:guide pos="1440"/>
        <p:guide pos="48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402" y="4872"/>
      </p:cViewPr>
      <p:guideLst>
        <p:guide orient="horz" pos="3112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>
            <a:lvl1pPr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b" anchorCtr="0" compatLnSpc="1">
            <a:prstTxWarp prst="textNoShape">
              <a:avLst/>
            </a:prstTxWarp>
          </a:bodyPr>
          <a:lstStyle>
            <a:lvl1pPr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6888"/>
            <a:ext cx="29225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0DDD4E4-FBCE-4546-96A5-FEF8526BF5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027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>
            <a:lvl1pPr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9775"/>
            <a:ext cx="5354638" cy="3706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92650"/>
            <a:ext cx="4943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 smtClean="0"/>
              <a:t>마스터 문자열 유형 편집</a:t>
            </a:r>
          </a:p>
          <a:p>
            <a:pPr lvl="1"/>
            <a:r>
              <a:rPr lang="ko-KR" altLang="ko-KR" noProof="0" smtClean="0"/>
              <a:t>둘째 수준</a:t>
            </a:r>
          </a:p>
          <a:p>
            <a:pPr lvl="2"/>
            <a:r>
              <a:rPr lang="ko-KR" altLang="ko-KR" noProof="0" smtClean="0"/>
              <a:t>셋째 수준</a:t>
            </a:r>
          </a:p>
          <a:p>
            <a:pPr lvl="3"/>
            <a:r>
              <a:rPr lang="ko-KR" altLang="ko-KR" noProof="0" smtClean="0"/>
              <a:t>넷째 수준</a:t>
            </a:r>
          </a:p>
          <a:p>
            <a:pPr lvl="4"/>
            <a:r>
              <a:rPr lang="ko-KR" altLang="ko-KR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b" anchorCtr="0" compatLnSpc="1">
            <a:prstTxWarp prst="textNoShape">
              <a:avLst/>
            </a:prstTxWarp>
          </a:bodyPr>
          <a:lstStyle>
            <a:lvl1pPr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6888"/>
            <a:ext cx="29225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2A764F64-050E-40C3-BEF7-2CC82540BFC1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66627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DB981D28-C61E-4863-807A-9FEDA63CD81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CEDE6A1C-4FE7-44BA-835B-487CCE7377CD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146300" cy="487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286500" cy="487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EC568007-A0F1-4285-A231-B3E13BC606E9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B601C9FF-2D59-410D-B892-F84D58F34CA3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990F43B6-4300-4CFD-BBCB-E00CED5EFC68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5500" y="1981200"/>
            <a:ext cx="4175125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3025" y="1981200"/>
            <a:ext cx="4175125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565DAEFF-FF05-4DDA-ABB3-5FD4291F632B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11C67949-AEA9-4BFF-A742-F76689449349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66590D67-2A21-40E3-9FDD-3EB009D53202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C2D58193-A643-4DB0-8DE6-C4B7E58A5256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40382A6A-7F5E-478D-AC9F-822F4F90814E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1FB9D8C7-552D-4545-AA4D-D0027E67EB55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o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360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981200"/>
            <a:ext cx="85026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6050" y="64770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/>
            </a:lvl1pPr>
          </a:lstStyle>
          <a:p>
            <a:pPr>
              <a:defRPr/>
            </a:pPr>
            <a:r>
              <a:rPr lang="ko-KR" altLang="en-US"/>
              <a:t>-</a:t>
            </a:r>
            <a:fld id="{E16D4D10-BEA8-4A92-A54E-84DA536672D1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gray">
          <a:xfrm>
            <a:off x="7620000" y="228600"/>
            <a:ext cx="1981200" cy="4572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7848600" y="228600"/>
            <a:ext cx="16764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gray">
          <a:xfrm>
            <a:off x="344488" y="2259310"/>
            <a:ext cx="9505056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Network Programming</a:t>
            </a:r>
            <a:endParaRPr lang="ko-KR" altLang="en-US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1" name="Text Box 12"/>
          <p:cNvSpPr txBox="1">
            <a:spLocks noChangeArrowheads="1"/>
          </p:cNvSpPr>
          <p:nvPr/>
        </p:nvSpPr>
        <p:spPr bwMode="gray">
          <a:xfrm>
            <a:off x="2209800" y="4343400"/>
            <a:ext cx="5562600" cy="8309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김 기 정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bangry313@gmail.com</a:t>
            </a:r>
            <a:endParaRPr lang="ko-KR" altLang="en-US" sz="1600" i="1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87135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TCP/IP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기반 자바 네트워크 프로그래밍 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절차</a:t>
            </a:r>
            <a:endParaRPr kumimoji="1" lang="ko-KR" altLang="en-US" sz="3200" b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8504" y="1301080"/>
            <a:ext cx="84359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4"/>
              </a:buBlip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네트워크</a:t>
            </a:r>
            <a:r>
              <a:rPr lang="en-US" altLang="ko-KR" sz="2000" dirty="0">
                <a:latin typeface="가는각진제목체" pitchFamily="18" charset="-127"/>
                <a:ea typeface="가는각진제목체" pitchFamily="18" charset="-127"/>
              </a:rPr>
              <a:t>(java.net)</a:t>
            </a:r>
            <a:r>
              <a:rPr lang="ko-KR" altLang="en-US" sz="20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APIs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와 스트림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(java.io) APIs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사용하여 네트워크 프로그램을 개발할 수 있다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2000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endParaRPr kumimoji="1" lang="en-US" altLang="ko-KR" sz="20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10245" name="그룹 17"/>
          <p:cNvGrpSpPr>
            <a:grpSpLocks/>
          </p:cNvGrpSpPr>
          <p:nvPr/>
        </p:nvGrpSpPr>
        <p:grpSpPr bwMode="auto">
          <a:xfrm>
            <a:off x="992560" y="1999680"/>
            <a:ext cx="7920880" cy="4237632"/>
            <a:chOff x="1371600" y="3657600"/>
            <a:chExt cx="5867400" cy="2286000"/>
          </a:xfrm>
        </p:grpSpPr>
        <p:pic>
          <p:nvPicPr>
            <p:cNvPr id="1024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19800" y="4106863"/>
              <a:ext cx="1116013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6088" y="4191000"/>
              <a:ext cx="874712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6119813" y="5416550"/>
              <a:ext cx="635510" cy="18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Server</a:t>
              </a:r>
              <a:endParaRPr lang="en-US" altLang="ko-KR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1897324" y="5372518"/>
              <a:ext cx="577327" cy="18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Client</a:t>
              </a:r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>
              <a:off x="2819400" y="4419600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098800" y="4141788"/>
              <a:ext cx="2332343" cy="18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1. IP</a:t>
              </a:r>
              <a:r>
                <a:rPr lang="ko-KR" altLang="en-US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주소지정</a:t>
              </a:r>
              <a:r>
                <a:rPr lang="en-US" altLang="ko-KR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en-US" altLang="ko-KR" sz="1600" dirty="0" err="1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InetAddress</a:t>
              </a:r>
              <a:r>
                <a:rPr lang="ko-KR" altLang="en-US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클래스</a:t>
              </a:r>
              <a:r>
                <a:rPr lang="en-US" altLang="ko-KR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10252" name="Rectangle 14"/>
            <p:cNvSpPr>
              <a:spLocks noChangeArrowheads="1"/>
            </p:cNvSpPr>
            <p:nvPr/>
          </p:nvSpPr>
          <p:spPr bwMode="auto">
            <a:xfrm>
              <a:off x="1371600" y="3657600"/>
              <a:ext cx="58674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253" name="Line 16"/>
            <p:cNvSpPr>
              <a:spLocks noChangeShapeType="1"/>
            </p:cNvSpPr>
            <p:nvPr/>
          </p:nvSpPr>
          <p:spPr bwMode="auto">
            <a:xfrm>
              <a:off x="2819400" y="47244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254" name="Text Box 17"/>
            <p:cNvSpPr txBox="1">
              <a:spLocks noChangeArrowheads="1"/>
            </p:cNvSpPr>
            <p:nvPr/>
          </p:nvSpPr>
          <p:spPr bwMode="auto">
            <a:xfrm>
              <a:off x="3124200" y="4495800"/>
              <a:ext cx="2037861" cy="18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2. TCP</a:t>
              </a:r>
              <a:r>
                <a:rPr lang="ko-KR" altLang="en-US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로 연결</a:t>
              </a:r>
              <a:r>
                <a:rPr lang="en-US" altLang="ko-KR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(Socket</a:t>
              </a:r>
              <a:r>
                <a:rPr lang="ko-KR" altLang="en-US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클래스</a:t>
              </a:r>
              <a:r>
                <a:rPr lang="en-US" altLang="ko-KR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10255" name="Line 19"/>
            <p:cNvSpPr>
              <a:spLocks noChangeShapeType="1"/>
            </p:cNvSpPr>
            <p:nvPr/>
          </p:nvSpPr>
          <p:spPr bwMode="auto">
            <a:xfrm>
              <a:off x="2819400" y="50292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ko-KR" altLang="en-US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256" name="Text Box 20"/>
            <p:cNvSpPr txBox="1">
              <a:spLocks noChangeArrowheads="1"/>
            </p:cNvSpPr>
            <p:nvPr/>
          </p:nvSpPr>
          <p:spPr bwMode="auto">
            <a:xfrm>
              <a:off x="3124200" y="4800600"/>
              <a:ext cx="1959491" cy="18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3. </a:t>
              </a:r>
              <a:r>
                <a:rPr lang="ko-KR" altLang="en-US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소켓을 사용하여 </a:t>
              </a:r>
              <a:r>
                <a:rPr lang="ko-KR" altLang="en-US" sz="1600" dirty="0" err="1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스트림</a:t>
              </a:r>
              <a:r>
                <a:rPr lang="ko-KR" altLang="en-US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 생성</a:t>
              </a:r>
            </a:p>
          </p:txBody>
        </p:sp>
        <p:sp>
          <p:nvSpPr>
            <p:cNvPr id="10257" name="Text Box 21"/>
            <p:cNvSpPr txBox="1">
              <a:spLocks noChangeArrowheads="1"/>
            </p:cNvSpPr>
            <p:nvPr/>
          </p:nvSpPr>
          <p:spPr bwMode="auto">
            <a:xfrm>
              <a:off x="3124200" y="5059363"/>
              <a:ext cx="1959491" cy="18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4. </a:t>
              </a:r>
              <a:r>
                <a:rPr lang="ko-KR" altLang="en-US" sz="1600" dirty="0" err="1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스트림을</a:t>
              </a:r>
              <a:r>
                <a:rPr lang="ko-KR" altLang="en-US" sz="1600" dirty="0">
                  <a:solidFill>
                    <a:schemeClr val="folHlink"/>
                  </a:solidFill>
                  <a:latin typeface="가는각진제목체" pitchFamily="18" charset="-127"/>
                  <a:ea typeface="가는각진제목체" pitchFamily="18" charset="-127"/>
                </a:rPr>
                <a:t> 통한 데이터의 교환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TCP/IP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기반 </a:t>
            </a:r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Socket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프로그래밍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88504" y="1301080"/>
            <a:ext cx="8928992" cy="49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자바 프로그램은 </a:t>
            </a:r>
            <a:r>
              <a:rPr kumimoji="1" lang="en-US" altLang="ko-KR" sz="20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OS</a:t>
            </a:r>
            <a:r>
              <a:rPr kumimoji="1" lang="ko-KR" altLang="en-US" sz="20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에서 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지원하는 소켓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(Socket)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kumimoji="1" lang="ko-KR" altLang="en-US" sz="20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통해서 네트워크 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통신을 구현할 수 있다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endParaRPr kumimoji="1" lang="ko-KR" altLang="en-US" sz="20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소켓은 네트워크 통신의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데이터 </a:t>
            </a:r>
            <a:r>
              <a:rPr kumimoji="1" lang="ko-KR" altLang="en-US" sz="2000" b="0" dirty="0" err="1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종단점을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나타낸다. 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소켓은 실제 데이터가 어떻게 네트워크로 전송되는지 상관하지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않고</a:t>
            </a:r>
            <a:r>
              <a:rPr kumimoji="1" lang="en-US" altLang="ko-KR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즉 프로토콜에 상관없이 읽기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쓰기를 위한 인터페이스를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제공한다.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소켓은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전송계층과 네트워크계층이 캡슐화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되어 있기 때문에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네트워크 계층에 신경 쓰지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않고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프로그래밍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할 수 있다.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자바는 </a:t>
            </a:r>
            <a:r>
              <a:rPr kumimoji="1" lang="en-US" altLang="ko-KR" sz="20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TCP/IP </a:t>
            </a:r>
            <a:r>
              <a:rPr kumimoji="1" lang="ko-KR" altLang="en-US" sz="20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계층을 통한 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데이터 통신을 지원하기 위해 </a:t>
            </a:r>
            <a:r>
              <a:rPr kumimoji="1" lang="en-US" altLang="ko-KR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java.net.Socket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과  </a:t>
            </a:r>
            <a:r>
              <a:rPr kumimoji="1" lang="en-US" altLang="ko-KR" sz="2000" dirty="0" err="1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java.net.ServerSocket</a:t>
            </a:r>
            <a:r>
              <a:rPr kumimoji="1" lang="en-US" altLang="ko-KR" sz="20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2000" dirty="0" err="1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클래스을</a:t>
            </a:r>
            <a:r>
              <a:rPr kumimoji="1" lang="ko-KR" altLang="en-US" sz="20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제공한다.</a:t>
            </a:r>
            <a:endParaRPr kumimoji="1" lang="ko-KR" altLang="en-US" sz="20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자바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클라이언트는 </a:t>
            </a:r>
            <a:r>
              <a:rPr kumimoji="1" lang="en-US" altLang="ko-KR" sz="2000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java.net.Socket</a:t>
            </a:r>
            <a:r>
              <a:rPr kumimoji="1" lang="en-US" altLang="ko-KR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클래스의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객체를 생성하여 </a:t>
            </a:r>
            <a:r>
              <a:rPr kumimoji="1" lang="en-US" altLang="ko-KR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서버와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연결을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시도한다. 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자바 서버는 </a:t>
            </a:r>
            <a:r>
              <a:rPr kumimoji="1" lang="en-US" altLang="ko-KR" sz="2000" b="0" dirty="0" err="1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java.net.ServerSocket</a:t>
            </a:r>
            <a:r>
              <a:rPr kumimoji="1" lang="en-US" altLang="ko-KR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클래스의 객체를 생성하여 </a:t>
            </a:r>
            <a:r>
              <a:rPr kumimoji="1" lang="en-US" altLang="ko-KR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연결을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수신하여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클라이언트와 서버가 연결되게 된다. </a:t>
            </a:r>
          </a:p>
          <a:p>
            <a:pPr marL="800100" lvl="1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클라이언트 편에 있는 소켓을 </a:t>
            </a:r>
            <a:r>
              <a:rPr kumimoji="1" lang="en-US" altLang="ko-KR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소켓 이라고 하고, </a:t>
            </a:r>
            <a:r>
              <a:rPr kumimoji="1" lang="ko-KR" altLang="en-US" sz="20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서버쪽에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있는 소켓을 </a:t>
            </a:r>
            <a:r>
              <a:rPr kumimoji="1" lang="en-US" altLang="ko-KR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sz="20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서버 소켓이라고 부른다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20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2" name="Group 1391"/>
          <p:cNvGrpSpPr>
            <a:grpSpLocks/>
          </p:cNvGrpSpPr>
          <p:nvPr/>
        </p:nvGrpSpPr>
        <p:grpSpPr bwMode="auto">
          <a:xfrm>
            <a:off x="704528" y="1690688"/>
            <a:ext cx="8640369" cy="4546624"/>
            <a:chOff x="295" y="618"/>
            <a:chExt cx="5306" cy="1950"/>
          </a:xfrm>
        </p:grpSpPr>
        <p:sp>
          <p:nvSpPr>
            <p:cNvPr id="12293" name="AutoShape 469"/>
            <p:cNvSpPr>
              <a:spLocks/>
            </p:cNvSpPr>
            <p:nvPr/>
          </p:nvSpPr>
          <p:spPr bwMode="auto">
            <a:xfrm>
              <a:off x="3872" y="1267"/>
              <a:ext cx="726" cy="182"/>
            </a:xfrm>
            <a:prstGeom prst="accentBorderCallout2">
              <a:avLst>
                <a:gd name="adj1" fmla="val 39560"/>
                <a:gd name="adj2" fmla="val -6611"/>
                <a:gd name="adj3" fmla="val 39560"/>
                <a:gd name="adj4" fmla="val -15287"/>
                <a:gd name="adj5" fmla="val 130218"/>
                <a:gd name="adj6" fmla="val -42838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1. </a:t>
              </a:r>
              <a:r>
                <a:rPr lang="ko-KR" altLang="en-US" sz="1400">
                  <a:latin typeface="가는각진제목체" pitchFamily="18" charset="-127"/>
                  <a:ea typeface="가는각진제목체" pitchFamily="18" charset="-127"/>
                </a:rPr>
                <a:t>요청 대기</a:t>
              </a:r>
            </a:p>
          </p:txBody>
        </p:sp>
        <p:sp>
          <p:nvSpPr>
            <p:cNvPr id="12294" name="Rectangle 1161"/>
            <p:cNvSpPr>
              <a:spLocks noChangeArrowheads="1"/>
            </p:cNvSpPr>
            <p:nvPr/>
          </p:nvSpPr>
          <p:spPr bwMode="auto">
            <a:xfrm>
              <a:off x="703" y="663"/>
              <a:ext cx="4134" cy="1905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295" name="Rectangle 1162"/>
            <p:cNvSpPr>
              <a:spLocks noChangeArrowheads="1"/>
            </p:cNvSpPr>
            <p:nvPr/>
          </p:nvSpPr>
          <p:spPr bwMode="auto">
            <a:xfrm>
              <a:off x="658" y="618"/>
              <a:ext cx="4129" cy="19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296" name="Rectangle 1163"/>
            <p:cNvSpPr>
              <a:spLocks noChangeArrowheads="1"/>
            </p:cNvSpPr>
            <p:nvPr/>
          </p:nvSpPr>
          <p:spPr bwMode="auto">
            <a:xfrm>
              <a:off x="943" y="1099"/>
              <a:ext cx="810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808080"/>
                  </a:solidFill>
                  <a:latin typeface="가는각진제목체" pitchFamily="18" charset="-127"/>
                  <a:ea typeface="가는각진제목체" pitchFamily="18" charset="-127"/>
                </a:rPr>
                <a:t>Client Program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297" name="Rectangle 1164"/>
            <p:cNvSpPr>
              <a:spLocks noChangeArrowheads="1"/>
            </p:cNvSpPr>
            <p:nvPr/>
          </p:nvSpPr>
          <p:spPr bwMode="auto">
            <a:xfrm>
              <a:off x="842" y="1042"/>
              <a:ext cx="1120" cy="25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298" name="Rectangle 1165"/>
            <p:cNvSpPr>
              <a:spLocks noChangeArrowheads="1"/>
            </p:cNvSpPr>
            <p:nvPr/>
          </p:nvSpPr>
          <p:spPr bwMode="auto">
            <a:xfrm>
              <a:off x="802" y="1002"/>
              <a:ext cx="1105" cy="241"/>
            </a:xfrm>
            <a:prstGeom prst="rect">
              <a:avLst/>
            </a:prstGeom>
            <a:solidFill>
              <a:srgbClr val="FFE8D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299" name="Rectangle 1166"/>
            <p:cNvSpPr>
              <a:spLocks noChangeArrowheads="1"/>
            </p:cNvSpPr>
            <p:nvPr/>
          </p:nvSpPr>
          <p:spPr bwMode="auto">
            <a:xfrm>
              <a:off x="895" y="1051"/>
              <a:ext cx="810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</a:rPr>
                <a:t>Client Program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0" name="Rectangle 1167"/>
            <p:cNvSpPr>
              <a:spLocks noChangeArrowheads="1"/>
            </p:cNvSpPr>
            <p:nvPr/>
          </p:nvSpPr>
          <p:spPr bwMode="auto">
            <a:xfrm>
              <a:off x="3610" y="1099"/>
              <a:ext cx="852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808080"/>
                  </a:solidFill>
                  <a:latin typeface="가는각진제목체" pitchFamily="18" charset="-127"/>
                  <a:ea typeface="가는각진제목체" pitchFamily="18" charset="-127"/>
                </a:rPr>
                <a:t>Server Program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1" name="Rectangle 1168"/>
            <p:cNvSpPr>
              <a:spLocks noChangeArrowheads="1"/>
            </p:cNvSpPr>
            <p:nvPr/>
          </p:nvSpPr>
          <p:spPr bwMode="auto">
            <a:xfrm>
              <a:off x="3530" y="1042"/>
              <a:ext cx="1120" cy="25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2" name="Rectangle 1169"/>
            <p:cNvSpPr>
              <a:spLocks noChangeArrowheads="1"/>
            </p:cNvSpPr>
            <p:nvPr/>
          </p:nvSpPr>
          <p:spPr bwMode="auto">
            <a:xfrm>
              <a:off x="3490" y="1002"/>
              <a:ext cx="1105" cy="241"/>
            </a:xfrm>
            <a:prstGeom prst="rect">
              <a:avLst/>
            </a:prstGeom>
            <a:solidFill>
              <a:srgbClr val="FFE8D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3" name="Rectangle 1170"/>
            <p:cNvSpPr>
              <a:spLocks noChangeArrowheads="1"/>
            </p:cNvSpPr>
            <p:nvPr/>
          </p:nvSpPr>
          <p:spPr bwMode="auto">
            <a:xfrm>
              <a:off x="3562" y="1051"/>
              <a:ext cx="852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 dirty="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</a:rPr>
                <a:t>Server Program</a:t>
              </a:r>
              <a:endParaRPr lang="en-US" altLang="ko-KR" sz="14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4" name="Rectangle 1171"/>
            <p:cNvSpPr>
              <a:spLocks noChangeArrowheads="1"/>
            </p:cNvSpPr>
            <p:nvPr/>
          </p:nvSpPr>
          <p:spPr bwMode="auto">
            <a:xfrm>
              <a:off x="847" y="1287"/>
              <a:ext cx="1110" cy="91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5" name="Rectangle 1172"/>
            <p:cNvSpPr>
              <a:spLocks noChangeArrowheads="1"/>
            </p:cNvSpPr>
            <p:nvPr/>
          </p:nvSpPr>
          <p:spPr bwMode="auto">
            <a:xfrm>
              <a:off x="802" y="1242"/>
              <a:ext cx="1105" cy="91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6" name="Rectangle 1173"/>
            <p:cNvSpPr>
              <a:spLocks noChangeArrowheads="1"/>
            </p:cNvSpPr>
            <p:nvPr/>
          </p:nvSpPr>
          <p:spPr bwMode="auto">
            <a:xfrm>
              <a:off x="3535" y="1287"/>
              <a:ext cx="1110" cy="91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7" name="Rectangle 1174"/>
            <p:cNvSpPr>
              <a:spLocks noChangeArrowheads="1"/>
            </p:cNvSpPr>
            <p:nvPr/>
          </p:nvSpPr>
          <p:spPr bwMode="auto">
            <a:xfrm>
              <a:off x="3490" y="1242"/>
              <a:ext cx="1105" cy="91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8" name="Rectangle 1175"/>
            <p:cNvSpPr>
              <a:spLocks noChangeArrowheads="1"/>
            </p:cNvSpPr>
            <p:nvPr/>
          </p:nvSpPr>
          <p:spPr bwMode="auto">
            <a:xfrm>
              <a:off x="1711" y="1359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09" name="Rectangle 1176"/>
            <p:cNvSpPr>
              <a:spLocks noChangeArrowheads="1"/>
            </p:cNvSpPr>
            <p:nvPr/>
          </p:nvSpPr>
          <p:spPr bwMode="auto">
            <a:xfrm>
              <a:off x="1666" y="1338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0" name="Rectangle 1177"/>
            <p:cNvSpPr>
              <a:spLocks noChangeArrowheads="1"/>
            </p:cNvSpPr>
            <p:nvPr/>
          </p:nvSpPr>
          <p:spPr bwMode="auto">
            <a:xfrm>
              <a:off x="1753" y="1559"/>
              <a:ext cx="29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ko-KR" sz="1400">
                  <a:solidFill>
                    <a:srgbClr val="808080"/>
                  </a:solidFill>
                  <a:latin typeface="가는각진제목체" pitchFamily="18" charset="-127"/>
                  <a:ea typeface="가는각진제목체" pitchFamily="18" charset="-127"/>
                </a:rPr>
                <a:t>#1234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1" name="Rectangle 1178"/>
            <p:cNvSpPr>
              <a:spLocks noChangeArrowheads="1"/>
            </p:cNvSpPr>
            <p:nvPr/>
          </p:nvSpPr>
          <p:spPr bwMode="auto">
            <a:xfrm>
              <a:off x="1711" y="1479"/>
              <a:ext cx="438" cy="29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2" name="Rectangle 1179"/>
            <p:cNvSpPr>
              <a:spLocks noChangeArrowheads="1"/>
            </p:cNvSpPr>
            <p:nvPr/>
          </p:nvSpPr>
          <p:spPr bwMode="auto">
            <a:xfrm>
              <a:off x="1666" y="1434"/>
              <a:ext cx="433" cy="28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3" name="Rectangle 1180"/>
            <p:cNvSpPr>
              <a:spLocks noChangeArrowheads="1"/>
            </p:cNvSpPr>
            <p:nvPr/>
          </p:nvSpPr>
          <p:spPr bwMode="auto">
            <a:xfrm>
              <a:off x="1705" y="1511"/>
              <a:ext cx="29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#4444</a:t>
              </a:r>
              <a:endParaRPr lang="en-US" altLang="ko-KR" sz="14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4" name="Rectangle 1181"/>
            <p:cNvSpPr>
              <a:spLocks noChangeArrowheads="1"/>
            </p:cNvSpPr>
            <p:nvPr/>
          </p:nvSpPr>
          <p:spPr bwMode="auto">
            <a:xfrm>
              <a:off x="1711" y="1743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5" name="Rectangle 1182"/>
            <p:cNvSpPr>
              <a:spLocks noChangeArrowheads="1"/>
            </p:cNvSpPr>
            <p:nvPr/>
          </p:nvSpPr>
          <p:spPr bwMode="auto">
            <a:xfrm>
              <a:off x="1666" y="1722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6" name="Rectangle 1183"/>
            <p:cNvSpPr>
              <a:spLocks noChangeArrowheads="1"/>
            </p:cNvSpPr>
            <p:nvPr/>
          </p:nvSpPr>
          <p:spPr bwMode="auto">
            <a:xfrm>
              <a:off x="1711" y="1839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7" name="Rectangle 1184"/>
            <p:cNvSpPr>
              <a:spLocks noChangeArrowheads="1"/>
            </p:cNvSpPr>
            <p:nvPr/>
          </p:nvSpPr>
          <p:spPr bwMode="auto">
            <a:xfrm>
              <a:off x="1666" y="1818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8" name="Rectangle 1185"/>
            <p:cNvSpPr>
              <a:spLocks noChangeArrowheads="1"/>
            </p:cNvSpPr>
            <p:nvPr/>
          </p:nvSpPr>
          <p:spPr bwMode="auto">
            <a:xfrm>
              <a:off x="1711" y="1935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19" name="Rectangle 1186"/>
            <p:cNvSpPr>
              <a:spLocks noChangeArrowheads="1"/>
            </p:cNvSpPr>
            <p:nvPr/>
          </p:nvSpPr>
          <p:spPr bwMode="auto">
            <a:xfrm>
              <a:off x="1666" y="1914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0" name="Rectangle 1187"/>
            <p:cNvSpPr>
              <a:spLocks noChangeArrowheads="1"/>
            </p:cNvSpPr>
            <p:nvPr/>
          </p:nvSpPr>
          <p:spPr bwMode="auto">
            <a:xfrm>
              <a:off x="2540" y="1555"/>
              <a:ext cx="361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ko-KR" sz="1400">
                  <a:solidFill>
                    <a:srgbClr val="808080"/>
                  </a:solidFill>
                  <a:latin typeface="가는각진제목체" pitchFamily="18" charset="-127"/>
                  <a:ea typeface="가는각진제목체" pitchFamily="18" charset="-127"/>
                </a:rPr>
                <a:t>TCP/IP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1" name="Rectangle 1188"/>
            <p:cNvSpPr>
              <a:spLocks noChangeArrowheads="1"/>
            </p:cNvSpPr>
            <p:nvPr/>
          </p:nvSpPr>
          <p:spPr bwMode="auto">
            <a:xfrm>
              <a:off x="2143" y="1527"/>
              <a:ext cx="1206" cy="19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2" name="Rectangle 1189"/>
            <p:cNvSpPr>
              <a:spLocks noChangeArrowheads="1"/>
            </p:cNvSpPr>
            <p:nvPr/>
          </p:nvSpPr>
          <p:spPr bwMode="auto">
            <a:xfrm>
              <a:off x="2098" y="1482"/>
              <a:ext cx="1201" cy="193"/>
            </a:xfrm>
            <a:prstGeom prst="rect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3" name="Rectangle 1190"/>
            <p:cNvSpPr>
              <a:spLocks noChangeArrowheads="1"/>
            </p:cNvSpPr>
            <p:nvPr/>
          </p:nvSpPr>
          <p:spPr bwMode="auto">
            <a:xfrm>
              <a:off x="2492" y="1507"/>
              <a:ext cx="361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TCP/IP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4" name="Rectangle 1191"/>
            <p:cNvSpPr>
              <a:spLocks noChangeArrowheads="1"/>
            </p:cNvSpPr>
            <p:nvPr/>
          </p:nvSpPr>
          <p:spPr bwMode="auto">
            <a:xfrm>
              <a:off x="3343" y="1359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5" name="Rectangle 1192"/>
            <p:cNvSpPr>
              <a:spLocks noChangeArrowheads="1"/>
            </p:cNvSpPr>
            <p:nvPr/>
          </p:nvSpPr>
          <p:spPr bwMode="auto">
            <a:xfrm>
              <a:off x="3298" y="1338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6" name="Rectangle 1193"/>
            <p:cNvSpPr>
              <a:spLocks noChangeArrowheads="1"/>
            </p:cNvSpPr>
            <p:nvPr/>
          </p:nvSpPr>
          <p:spPr bwMode="auto">
            <a:xfrm>
              <a:off x="3385" y="1559"/>
              <a:ext cx="29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808080"/>
                  </a:solidFill>
                  <a:latin typeface="가는각진제목체" pitchFamily="18" charset="-127"/>
                  <a:ea typeface="가는각진제목체" pitchFamily="18" charset="-127"/>
                </a:rPr>
                <a:t>#4444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7" name="Rectangle 1194"/>
            <p:cNvSpPr>
              <a:spLocks noChangeArrowheads="1"/>
            </p:cNvSpPr>
            <p:nvPr/>
          </p:nvSpPr>
          <p:spPr bwMode="auto">
            <a:xfrm>
              <a:off x="3343" y="1479"/>
              <a:ext cx="438" cy="29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8" name="Rectangle 1195"/>
            <p:cNvSpPr>
              <a:spLocks noChangeArrowheads="1"/>
            </p:cNvSpPr>
            <p:nvPr/>
          </p:nvSpPr>
          <p:spPr bwMode="auto">
            <a:xfrm>
              <a:off x="3298" y="1434"/>
              <a:ext cx="433" cy="28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29" name="Rectangle 1196"/>
            <p:cNvSpPr>
              <a:spLocks noChangeArrowheads="1"/>
            </p:cNvSpPr>
            <p:nvPr/>
          </p:nvSpPr>
          <p:spPr bwMode="auto">
            <a:xfrm>
              <a:off x="3337" y="1511"/>
              <a:ext cx="29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#4444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0" name="Rectangle 1197"/>
            <p:cNvSpPr>
              <a:spLocks noChangeArrowheads="1"/>
            </p:cNvSpPr>
            <p:nvPr/>
          </p:nvSpPr>
          <p:spPr bwMode="auto">
            <a:xfrm>
              <a:off x="3343" y="1743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1" name="Rectangle 1198"/>
            <p:cNvSpPr>
              <a:spLocks noChangeArrowheads="1"/>
            </p:cNvSpPr>
            <p:nvPr/>
          </p:nvSpPr>
          <p:spPr bwMode="auto">
            <a:xfrm>
              <a:off x="3298" y="1722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2" name="Rectangle 1199"/>
            <p:cNvSpPr>
              <a:spLocks noChangeArrowheads="1"/>
            </p:cNvSpPr>
            <p:nvPr/>
          </p:nvSpPr>
          <p:spPr bwMode="auto">
            <a:xfrm>
              <a:off x="3343" y="1839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3" name="Rectangle 1200"/>
            <p:cNvSpPr>
              <a:spLocks noChangeArrowheads="1"/>
            </p:cNvSpPr>
            <p:nvPr/>
          </p:nvSpPr>
          <p:spPr bwMode="auto">
            <a:xfrm>
              <a:off x="3298" y="1818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4" name="Rectangle 1201"/>
            <p:cNvSpPr>
              <a:spLocks noChangeArrowheads="1"/>
            </p:cNvSpPr>
            <p:nvPr/>
          </p:nvSpPr>
          <p:spPr bwMode="auto">
            <a:xfrm>
              <a:off x="3343" y="1935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5" name="Rectangle 1202"/>
            <p:cNvSpPr>
              <a:spLocks noChangeArrowheads="1"/>
            </p:cNvSpPr>
            <p:nvPr/>
          </p:nvSpPr>
          <p:spPr bwMode="auto">
            <a:xfrm>
              <a:off x="3298" y="1914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6" name="Rectangle 1221"/>
            <p:cNvSpPr>
              <a:spLocks noChangeArrowheads="1"/>
            </p:cNvSpPr>
            <p:nvPr/>
          </p:nvSpPr>
          <p:spPr bwMode="auto">
            <a:xfrm>
              <a:off x="1090" y="1443"/>
              <a:ext cx="34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7" name="Rectangle 1222"/>
            <p:cNvSpPr>
              <a:spLocks noChangeArrowheads="1"/>
            </p:cNvSpPr>
            <p:nvPr/>
          </p:nvSpPr>
          <p:spPr bwMode="auto">
            <a:xfrm>
              <a:off x="1148" y="1485"/>
              <a:ext cx="8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…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8" name="Rectangle 1223"/>
            <p:cNvSpPr>
              <a:spLocks noChangeArrowheads="1"/>
            </p:cNvSpPr>
            <p:nvPr/>
          </p:nvSpPr>
          <p:spPr bwMode="auto">
            <a:xfrm>
              <a:off x="4018" y="1434"/>
              <a:ext cx="34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39" name="Rectangle 1224"/>
            <p:cNvSpPr>
              <a:spLocks noChangeArrowheads="1"/>
            </p:cNvSpPr>
            <p:nvPr/>
          </p:nvSpPr>
          <p:spPr bwMode="auto">
            <a:xfrm>
              <a:off x="4076" y="1476"/>
              <a:ext cx="8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…</a:t>
              </a:r>
              <a:endParaRPr lang="en-US" altLang="ko-KR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12340" name="Group 1300"/>
            <p:cNvGrpSpPr>
              <a:grpSpLocks/>
            </p:cNvGrpSpPr>
            <p:nvPr/>
          </p:nvGrpSpPr>
          <p:grpSpPr bwMode="auto">
            <a:xfrm>
              <a:off x="1609" y="1281"/>
              <a:ext cx="594" cy="786"/>
              <a:chOff x="1929" y="1284"/>
              <a:chExt cx="594" cy="786"/>
            </a:xfrm>
          </p:grpSpPr>
          <p:sp>
            <p:nvSpPr>
              <p:cNvPr id="12431" name="Freeform 1225"/>
              <p:cNvSpPr>
                <a:spLocks/>
              </p:cNvSpPr>
              <p:nvPr/>
            </p:nvSpPr>
            <p:spPr bwMode="auto">
              <a:xfrm>
                <a:off x="1929" y="128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6 h 18"/>
                  <a:gd name="T6" fmla="*/ 15 w 18"/>
                  <a:gd name="T7" fmla="*/ 3 h 18"/>
                  <a:gd name="T8" fmla="*/ 12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6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2" name="Freeform 1226"/>
              <p:cNvSpPr>
                <a:spLocks/>
              </p:cNvSpPr>
              <p:nvPr/>
            </p:nvSpPr>
            <p:spPr bwMode="auto">
              <a:xfrm>
                <a:off x="1929" y="132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3" name="Freeform 1227"/>
              <p:cNvSpPr>
                <a:spLocks/>
              </p:cNvSpPr>
              <p:nvPr/>
            </p:nvSpPr>
            <p:spPr bwMode="auto">
              <a:xfrm>
                <a:off x="1929" y="135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4" name="Freeform 1228"/>
              <p:cNvSpPr>
                <a:spLocks/>
              </p:cNvSpPr>
              <p:nvPr/>
            </p:nvSpPr>
            <p:spPr bwMode="auto">
              <a:xfrm>
                <a:off x="1929" y="139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5" name="Freeform 1229"/>
              <p:cNvSpPr>
                <a:spLocks/>
              </p:cNvSpPr>
              <p:nvPr/>
            </p:nvSpPr>
            <p:spPr bwMode="auto">
              <a:xfrm>
                <a:off x="1929" y="142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6" name="Freeform 1230"/>
              <p:cNvSpPr>
                <a:spLocks/>
              </p:cNvSpPr>
              <p:nvPr/>
            </p:nvSpPr>
            <p:spPr bwMode="auto">
              <a:xfrm>
                <a:off x="1929" y="146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7" name="Freeform 1231"/>
              <p:cNvSpPr>
                <a:spLocks/>
              </p:cNvSpPr>
              <p:nvPr/>
            </p:nvSpPr>
            <p:spPr bwMode="auto">
              <a:xfrm>
                <a:off x="1929" y="150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8" name="Freeform 1232"/>
              <p:cNvSpPr>
                <a:spLocks/>
              </p:cNvSpPr>
              <p:nvPr/>
            </p:nvSpPr>
            <p:spPr bwMode="auto">
              <a:xfrm>
                <a:off x="1929" y="153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9" name="Freeform 1233"/>
              <p:cNvSpPr>
                <a:spLocks/>
              </p:cNvSpPr>
              <p:nvPr/>
            </p:nvSpPr>
            <p:spPr bwMode="auto">
              <a:xfrm>
                <a:off x="1929" y="157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0" name="Freeform 1234"/>
              <p:cNvSpPr>
                <a:spLocks/>
              </p:cNvSpPr>
              <p:nvPr/>
            </p:nvSpPr>
            <p:spPr bwMode="auto">
              <a:xfrm>
                <a:off x="1929" y="160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1" name="Freeform 1235"/>
              <p:cNvSpPr>
                <a:spLocks/>
              </p:cNvSpPr>
              <p:nvPr/>
            </p:nvSpPr>
            <p:spPr bwMode="auto">
              <a:xfrm>
                <a:off x="1929" y="164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2" name="Freeform 1236"/>
              <p:cNvSpPr>
                <a:spLocks/>
              </p:cNvSpPr>
              <p:nvPr/>
            </p:nvSpPr>
            <p:spPr bwMode="auto">
              <a:xfrm>
                <a:off x="1929" y="168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3" name="Freeform 1237"/>
              <p:cNvSpPr>
                <a:spLocks/>
              </p:cNvSpPr>
              <p:nvPr/>
            </p:nvSpPr>
            <p:spPr bwMode="auto">
              <a:xfrm>
                <a:off x="1929" y="171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4" name="Freeform 1238"/>
              <p:cNvSpPr>
                <a:spLocks/>
              </p:cNvSpPr>
              <p:nvPr/>
            </p:nvSpPr>
            <p:spPr bwMode="auto">
              <a:xfrm>
                <a:off x="1929" y="175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5" name="Freeform 1239"/>
              <p:cNvSpPr>
                <a:spLocks/>
              </p:cNvSpPr>
              <p:nvPr/>
            </p:nvSpPr>
            <p:spPr bwMode="auto">
              <a:xfrm>
                <a:off x="1929" y="178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6" name="Freeform 1240"/>
              <p:cNvSpPr>
                <a:spLocks/>
              </p:cNvSpPr>
              <p:nvPr/>
            </p:nvSpPr>
            <p:spPr bwMode="auto">
              <a:xfrm>
                <a:off x="1929" y="182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7" name="Freeform 1241"/>
              <p:cNvSpPr>
                <a:spLocks/>
              </p:cNvSpPr>
              <p:nvPr/>
            </p:nvSpPr>
            <p:spPr bwMode="auto">
              <a:xfrm>
                <a:off x="1929" y="186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8" name="Freeform 1242"/>
              <p:cNvSpPr>
                <a:spLocks/>
              </p:cNvSpPr>
              <p:nvPr/>
            </p:nvSpPr>
            <p:spPr bwMode="auto">
              <a:xfrm>
                <a:off x="1929" y="189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49" name="Freeform 1243"/>
              <p:cNvSpPr>
                <a:spLocks/>
              </p:cNvSpPr>
              <p:nvPr/>
            </p:nvSpPr>
            <p:spPr bwMode="auto">
              <a:xfrm>
                <a:off x="1929" y="193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0" name="Freeform 1244"/>
              <p:cNvSpPr>
                <a:spLocks/>
              </p:cNvSpPr>
              <p:nvPr/>
            </p:nvSpPr>
            <p:spPr bwMode="auto">
              <a:xfrm>
                <a:off x="1929" y="196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1" name="Freeform 1245"/>
              <p:cNvSpPr>
                <a:spLocks/>
              </p:cNvSpPr>
              <p:nvPr/>
            </p:nvSpPr>
            <p:spPr bwMode="auto">
              <a:xfrm>
                <a:off x="1929" y="200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2" name="Freeform 1246"/>
              <p:cNvSpPr>
                <a:spLocks/>
              </p:cNvSpPr>
              <p:nvPr/>
            </p:nvSpPr>
            <p:spPr bwMode="auto">
              <a:xfrm>
                <a:off x="1929" y="204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3" name="Freeform 1247"/>
              <p:cNvSpPr>
                <a:spLocks/>
              </p:cNvSpPr>
              <p:nvPr/>
            </p:nvSpPr>
            <p:spPr bwMode="auto">
              <a:xfrm>
                <a:off x="195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4" name="Freeform 1248"/>
              <p:cNvSpPr>
                <a:spLocks/>
              </p:cNvSpPr>
              <p:nvPr/>
            </p:nvSpPr>
            <p:spPr bwMode="auto">
              <a:xfrm>
                <a:off x="198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5" name="Freeform 1249"/>
              <p:cNvSpPr>
                <a:spLocks/>
              </p:cNvSpPr>
              <p:nvPr/>
            </p:nvSpPr>
            <p:spPr bwMode="auto">
              <a:xfrm>
                <a:off x="202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6" name="Freeform 1250"/>
              <p:cNvSpPr>
                <a:spLocks/>
              </p:cNvSpPr>
              <p:nvPr/>
            </p:nvSpPr>
            <p:spPr bwMode="auto">
              <a:xfrm>
                <a:off x="206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7" name="Freeform 1251"/>
              <p:cNvSpPr>
                <a:spLocks/>
              </p:cNvSpPr>
              <p:nvPr/>
            </p:nvSpPr>
            <p:spPr bwMode="auto">
              <a:xfrm>
                <a:off x="209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8" name="Freeform 1252"/>
              <p:cNvSpPr>
                <a:spLocks/>
              </p:cNvSpPr>
              <p:nvPr/>
            </p:nvSpPr>
            <p:spPr bwMode="auto">
              <a:xfrm>
                <a:off x="213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59" name="Freeform 1253"/>
              <p:cNvSpPr>
                <a:spLocks/>
              </p:cNvSpPr>
              <p:nvPr/>
            </p:nvSpPr>
            <p:spPr bwMode="auto">
              <a:xfrm>
                <a:off x="216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0" name="Freeform 1254"/>
              <p:cNvSpPr>
                <a:spLocks/>
              </p:cNvSpPr>
              <p:nvPr/>
            </p:nvSpPr>
            <p:spPr bwMode="auto">
              <a:xfrm>
                <a:off x="220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1" name="Freeform 1255"/>
              <p:cNvSpPr>
                <a:spLocks/>
              </p:cNvSpPr>
              <p:nvPr/>
            </p:nvSpPr>
            <p:spPr bwMode="auto">
              <a:xfrm>
                <a:off x="224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2" name="Freeform 1256"/>
              <p:cNvSpPr>
                <a:spLocks/>
              </p:cNvSpPr>
              <p:nvPr/>
            </p:nvSpPr>
            <p:spPr bwMode="auto">
              <a:xfrm>
                <a:off x="227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3" name="Freeform 1257"/>
              <p:cNvSpPr>
                <a:spLocks/>
              </p:cNvSpPr>
              <p:nvPr/>
            </p:nvSpPr>
            <p:spPr bwMode="auto">
              <a:xfrm>
                <a:off x="231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4" name="Freeform 1258"/>
              <p:cNvSpPr>
                <a:spLocks/>
              </p:cNvSpPr>
              <p:nvPr/>
            </p:nvSpPr>
            <p:spPr bwMode="auto">
              <a:xfrm>
                <a:off x="234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5" name="Freeform 1259"/>
              <p:cNvSpPr>
                <a:spLocks/>
              </p:cNvSpPr>
              <p:nvPr/>
            </p:nvSpPr>
            <p:spPr bwMode="auto">
              <a:xfrm>
                <a:off x="238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6" name="Freeform 1260"/>
              <p:cNvSpPr>
                <a:spLocks/>
              </p:cNvSpPr>
              <p:nvPr/>
            </p:nvSpPr>
            <p:spPr bwMode="auto">
              <a:xfrm>
                <a:off x="242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7" name="Freeform 1261"/>
              <p:cNvSpPr>
                <a:spLocks/>
              </p:cNvSpPr>
              <p:nvPr/>
            </p:nvSpPr>
            <p:spPr bwMode="auto">
              <a:xfrm>
                <a:off x="245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8" name="Freeform 1262"/>
              <p:cNvSpPr>
                <a:spLocks/>
              </p:cNvSpPr>
              <p:nvPr/>
            </p:nvSpPr>
            <p:spPr bwMode="auto">
              <a:xfrm>
                <a:off x="249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69" name="Freeform 1263"/>
              <p:cNvSpPr>
                <a:spLocks/>
              </p:cNvSpPr>
              <p:nvPr/>
            </p:nvSpPr>
            <p:spPr bwMode="auto">
              <a:xfrm>
                <a:off x="2505" y="202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0" name="Freeform 1264"/>
              <p:cNvSpPr>
                <a:spLocks/>
              </p:cNvSpPr>
              <p:nvPr/>
            </p:nvSpPr>
            <p:spPr bwMode="auto">
              <a:xfrm>
                <a:off x="2505" y="199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1" name="Freeform 1265"/>
              <p:cNvSpPr>
                <a:spLocks/>
              </p:cNvSpPr>
              <p:nvPr/>
            </p:nvSpPr>
            <p:spPr bwMode="auto">
              <a:xfrm>
                <a:off x="2505" y="195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2" name="Freeform 1266"/>
              <p:cNvSpPr>
                <a:spLocks/>
              </p:cNvSpPr>
              <p:nvPr/>
            </p:nvSpPr>
            <p:spPr bwMode="auto">
              <a:xfrm>
                <a:off x="2505" y="192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3" name="Freeform 1267"/>
              <p:cNvSpPr>
                <a:spLocks/>
              </p:cNvSpPr>
              <p:nvPr/>
            </p:nvSpPr>
            <p:spPr bwMode="auto">
              <a:xfrm>
                <a:off x="2505" y="188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4" name="Freeform 1268"/>
              <p:cNvSpPr>
                <a:spLocks/>
              </p:cNvSpPr>
              <p:nvPr/>
            </p:nvSpPr>
            <p:spPr bwMode="auto">
              <a:xfrm>
                <a:off x="2505" y="184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5" name="Freeform 1269"/>
              <p:cNvSpPr>
                <a:spLocks/>
              </p:cNvSpPr>
              <p:nvPr/>
            </p:nvSpPr>
            <p:spPr bwMode="auto">
              <a:xfrm>
                <a:off x="2505" y="181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6" name="Freeform 1270"/>
              <p:cNvSpPr>
                <a:spLocks/>
              </p:cNvSpPr>
              <p:nvPr/>
            </p:nvSpPr>
            <p:spPr bwMode="auto">
              <a:xfrm>
                <a:off x="2505" y="177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7" name="Freeform 1271"/>
              <p:cNvSpPr>
                <a:spLocks/>
              </p:cNvSpPr>
              <p:nvPr/>
            </p:nvSpPr>
            <p:spPr bwMode="auto">
              <a:xfrm>
                <a:off x="2505" y="174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8" name="Freeform 1272"/>
              <p:cNvSpPr>
                <a:spLocks/>
              </p:cNvSpPr>
              <p:nvPr/>
            </p:nvSpPr>
            <p:spPr bwMode="auto">
              <a:xfrm>
                <a:off x="2505" y="170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79" name="Freeform 1273"/>
              <p:cNvSpPr>
                <a:spLocks/>
              </p:cNvSpPr>
              <p:nvPr/>
            </p:nvSpPr>
            <p:spPr bwMode="auto">
              <a:xfrm>
                <a:off x="2505" y="166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0" name="Freeform 1274"/>
              <p:cNvSpPr>
                <a:spLocks/>
              </p:cNvSpPr>
              <p:nvPr/>
            </p:nvSpPr>
            <p:spPr bwMode="auto">
              <a:xfrm>
                <a:off x="2505" y="163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1" name="Freeform 1275"/>
              <p:cNvSpPr>
                <a:spLocks/>
              </p:cNvSpPr>
              <p:nvPr/>
            </p:nvSpPr>
            <p:spPr bwMode="auto">
              <a:xfrm>
                <a:off x="2505" y="159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2" name="Freeform 1276"/>
              <p:cNvSpPr>
                <a:spLocks/>
              </p:cNvSpPr>
              <p:nvPr/>
            </p:nvSpPr>
            <p:spPr bwMode="auto">
              <a:xfrm>
                <a:off x="2505" y="156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3" name="Freeform 1277"/>
              <p:cNvSpPr>
                <a:spLocks/>
              </p:cNvSpPr>
              <p:nvPr/>
            </p:nvSpPr>
            <p:spPr bwMode="auto">
              <a:xfrm>
                <a:off x="2505" y="152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4" name="Freeform 1278"/>
              <p:cNvSpPr>
                <a:spLocks/>
              </p:cNvSpPr>
              <p:nvPr/>
            </p:nvSpPr>
            <p:spPr bwMode="auto">
              <a:xfrm>
                <a:off x="2505" y="148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5" name="Freeform 1279"/>
              <p:cNvSpPr>
                <a:spLocks/>
              </p:cNvSpPr>
              <p:nvPr/>
            </p:nvSpPr>
            <p:spPr bwMode="auto">
              <a:xfrm>
                <a:off x="2505" y="145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6" name="Freeform 1280"/>
              <p:cNvSpPr>
                <a:spLocks/>
              </p:cNvSpPr>
              <p:nvPr/>
            </p:nvSpPr>
            <p:spPr bwMode="auto">
              <a:xfrm>
                <a:off x="2505" y="141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7" name="Freeform 1281"/>
              <p:cNvSpPr>
                <a:spLocks/>
              </p:cNvSpPr>
              <p:nvPr/>
            </p:nvSpPr>
            <p:spPr bwMode="auto">
              <a:xfrm>
                <a:off x="2505" y="138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8" name="Freeform 1282"/>
              <p:cNvSpPr>
                <a:spLocks/>
              </p:cNvSpPr>
              <p:nvPr/>
            </p:nvSpPr>
            <p:spPr bwMode="auto">
              <a:xfrm>
                <a:off x="2505" y="134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89" name="Freeform 1283"/>
              <p:cNvSpPr>
                <a:spLocks/>
              </p:cNvSpPr>
              <p:nvPr/>
            </p:nvSpPr>
            <p:spPr bwMode="auto">
              <a:xfrm>
                <a:off x="2505" y="130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0" name="Freeform 1284"/>
              <p:cNvSpPr>
                <a:spLocks/>
              </p:cNvSpPr>
              <p:nvPr/>
            </p:nvSpPr>
            <p:spPr bwMode="auto">
              <a:xfrm>
                <a:off x="249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1" name="Freeform 1285"/>
              <p:cNvSpPr>
                <a:spLocks/>
              </p:cNvSpPr>
              <p:nvPr/>
            </p:nvSpPr>
            <p:spPr bwMode="auto">
              <a:xfrm>
                <a:off x="245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2" name="Freeform 1286"/>
              <p:cNvSpPr>
                <a:spLocks/>
              </p:cNvSpPr>
              <p:nvPr/>
            </p:nvSpPr>
            <p:spPr bwMode="auto">
              <a:xfrm>
                <a:off x="242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3" name="Freeform 1287"/>
              <p:cNvSpPr>
                <a:spLocks/>
              </p:cNvSpPr>
              <p:nvPr/>
            </p:nvSpPr>
            <p:spPr bwMode="auto">
              <a:xfrm>
                <a:off x="238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4" name="Freeform 1288"/>
              <p:cNvSpPr>
                <a:spLocks/>
              </p:cNvSpPr>
              <p:nvPr/>
            </p:nvSpPr>
            <p:spPr bwMode="auto">
              <a:xfrm>
                <a:off x="234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5" name="Freeform 1289"/>
              <p:cNvSpPr>
                <a:spLocks/>
              </p:cNvSpPr>
              <p:nvPr/>
            </p:nvSpPr>
            <p:spPr bwMode="auto">
              <a:xfrm>
                <a:off x="231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6" name="Freeform 1290"/>
              <p:cNvSpPr>
                <a:spLocks/>
              </p:cNvSpPr>
              <p:nvPr/>
            </p:nvSpPr>
            <p:spPr bwMode="auto">
              <a:xfrm>
                <a:off x="227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7" name="Freeform 1291"/>
              <p:cNvSpPr>
                <a:spLocks/>
              </p:cNvSpPr>
              <p:nvPr/>
            </p:nvSpPr>
            <p:spPr bwMode="auto">
              <a:xfrm>
                <a:off x="224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8" name="Freeform 1292"/>
              <p:cNvSpPr>
                <a:spLocks/>
              </p:cNvSpPr>
              <p:nvPr/>
            </p:nvSpPr>
            <p:spPr bwMode="auto">
              <a:xfrm>
                <a:off x="220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99" name="Freeform 1293"/>
              <p:cNvSpPr>
                <a:spLocks/>
              </p:cNvSpPr>
              <p:nvPr/>
            </p:nvSpPr>
            <p:spPr bwMode="auto">
              <a:xfrm>
                <a:off x="216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500" name="Freeform 1294"/>
              <p:cNvSpPr>
                <a:spLocks/>
              </p:cNvSpPr>
              <p:nvPr/>
            </p:nvSpPr>
            <p:spPr bwMode="auto">
              <a:xfrm>
                <a:off x="213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501" name="Freeform 1295"/>
              <p:cNvSpPr>
                <a:spLocks/>
              </p:cNvSpPr>
              <p:nvPr/>
            </p:nvSpPr>
            <p:spPr bwMode="auto">
              <a:xfrm>
                <a:off x="209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502" name="Freeform 1296"/>
              <p:cNvSpPr>
                <a:spLocks/>
              </p:cNvSpPr>
              <p:nvPr/>
            </p:nvSpPr>
            <p:spPr bwMode="auto">
              <a:xfrm>
                <a:off x="206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503" name="Freeform 1297"/>
              <p:cNvSpPr>
                <a:spLocks/>
              </p:cNvSpPr>
              <p:nvPr/>
            </p:nvSpPr>
            <p:spPr bwMode="auto">
              <a:xfrm>
                <a:off x="202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504" name="Freeform 1298"/>
              <p:cNvSpPr>
                <a:spLocks/>
              </p:cNvSpPr>
              <p:nvPr/>
            </p:nvSpPr>
            <p:spPr bwMode="auto">
              <a:xfrm>
                <a:off x="198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505" name="Freeform 1299"/>
              <p:cNvSpPr>
                <a:spLocks/>
              </p:cNvSpPr>
              <p:nvPr/>
            </p:nvSpPr>
            <p:spPr bwMode="auto">
              <a:xfrm>
                <a:off x="195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12341" name="Group 1376"/>
            <p:cNvGrpSpPr>
              <a:grpSpLocks/>
            </p:cNvGrpSpPr>
            <p:nvPr/>
          </p:nvGrpSpPr>
          <p:grpSpPr bwMode="auto">
            <a:xfrm>
              <a:off x="3241" y="1281"/>
              <a:ext cx="594" cy="786"/>
              <a:chOff x="3561" y="1284"/>
              <a:chExt cx="594" cy="786"/>
            </a:xfrm>
          </p:grpSpPr>
          <p:sp>
            <p:nvSpPr>
              <p:cNvPr id="12356" name="Freeform 1301"/>
              <p:cNvSpPr>
                <a:spLocks/>
              </p:cNvSpPr>
              <p:nvPr/>
            </p:nvSpPr>
            <p:spPr bwMode="auto">
              <a:xfrm>
                <a:off x="3561" y="128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6 h 18"/>
                  <a:gd name="T6" fmla="*/ 15 w 18"/>
                  <a:gd name="T7" fmla="*/ 3 h 18"/>
                  <a:gd name="T8" fmla="*/ 12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6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57" name="Freeform 1302"/>
              <p:cNvSpPr>
                <a:spLocks/>
              </p:cNvSpPr>
              <p:nvPr/>
            </p:nvSpPr>
            <p:spPr bwMode="auto">
              <a:xfrm>
                <a:off x="3561" y="132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58" name="Freeform 1303"/>
              <p:cNvSpPr>
                <a:spLocks/>
              </p:cNvSpPr>
              <p:nvPr/>
            </p:nvSpPr>
            <p:spPr bwMode="auto">
              <a:xfrm>
                <a:off x="3561" y="135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59" name="Freeform 1304"/>
              <p:cNvSpPr>
                <a:spLocks/>
              </p:cNvSpPr>
              <p:nvPr/>
            </p:nvSpPr>
            <p:spPr bwMode="auto">
              <a:xfrm>
                <a:off x="3561" y="139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0" name="Freeform 1305"/>
              <p:cNvSpPr>
                <a:spLocks/>
              </p:cNvSpPr>
              <p:nvPr/>
            </p:nvSpPr>
            <p:spPr bwMode="auto">
              <a:xfrm>
                <a:off x="3561" y="142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1" name="Freeform 1306"/>
              <p:cNvSpPr>
                <a:spLocks/>
              </p:cNvSpPr>
              <p:nvPr/>
            </p:nvSpPr>
            <p:spPr bwMode="auto">
              <a:xfrm>
                <a:off x="3561" y="146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2" name="Freeform 1307"/>
              <p:cNvSpPr>
                <a:spLocks/>
              </p:cNvSpPr>
              <p:nvPr/>
            </p:nvSpPr>
            <p:spPr bwMode="auto">
              <a:xfrm>
                <a:off x="3561" y="150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3" name="Freeform 1308"/>
              <p:cNvSpPr>
                <a:spLocks/>
              </p:cNvSpPr>
              <p:nvPr/>
            </p:nvSpPr>
            <p:spPr bwMode="auto">
              <a:xfrm>
                <a:off x="3561" y="153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4" name="Freeform 1309"/>
              <p:cNvSpPr>
                <a:spLocks/>
              </p:cNvSpPr>
              <p:nvPr/>
            </p:nvSpPr>
            <p:spPr bwMode="auto">
              <a:xfrm>
                <a:off x="3561" y="157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5" name="Freeform 1310"/>
              <p:cNvSpPr>
                <a:spLocks/>
              </p:cNvSpPr>
              <p:nvPr/>
            </p:nvSpPr>
            <p:spPr bwMode="auto">
              <a:xfrm>
                <a:off x="3561" y="160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6" name="Freeform 1311"/>
              <p:cNvSpPr>
                <a:spLocks/>
              </p:cNvSpPr>
              <p:nvPr/>
            </p:nvSpPr>
            <p:spPr bwMode="auto">
              <a:xfrm>
                <a:off x="3561" y="164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7" name="Freeform 1312"/>
              <p:cNvSpPr>
                <a:spLocks/>
              </p:cNvSpPr>
              <p:nvPr/>
            </p:nvSpPr>
            <p:spPr bwMode="auto">
              <a:xfrm>
                <a:off x="3561" y="168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8" name="Freeform 1313"/>
              <p:cNvSpPr>
                <a:spLocks/>
              </p:cNvSpPr>
              <p:nvPr/>
            </p:nvSpPr>
            <p:spPr bwMode="auto">
              <a:xfrm>
                <a:off x="3561" y="171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69" name="Freeform 1314"/>
              <p:cNvSpPr>
                <a:spLocks/>
              </p:cNvSpPr>
              <p:nvPr/>
            </p:nvSpPr>
            <p:spPr bwMode="auto">
              <a:xfrm>
                <a:off x="3561" y="175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0" name="Freeform 1315"/>
              <p:cNvSpPr>
                <a:spLocks/>
              </p:cNvSpPr>
              <p:nvPr/>
            </p:nvSpPr>
            <p:spPr bwMode="auto">
              <a:xfrm>
                <a:off x="3561" y="178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1" name="Freeform 1316"/>
              <p:cNvSpPr>
                <a:spLocks/>
              </p:cNvSpPr>
              <p:nvPr/>
            </p:nvSpPr>
            <p:spPr bwMode="auto">
              <a:xfrm>
                <a:off x="3561" y="182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2" name="Freeform 1317"/>
              <p:cNvSpPr>
                <a:spLocks/>
              </p:cNvSpPr>
              <p:nvPr/>
            </p:nvSpPr>
            <p:spPr bwMode="auto">
              <a:xfrm>
                <a:off x="3561" y="186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3" name="Freeform 1318"/>
              <p:cNvSpPr>
                <a:spLocks/>
              </p:cNvSpPr>
              <p:nvPr/>
            </p:nvSpPr>
            <p:spPr bwMode="auto">
              <a:xfrm>
                <a:off x="3561" y="189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4" name="Freeform 1319"/>
              <p:cNvSpPr>
                <a:spLocks/>
              </p:cNvSpPr>
              <p:nvPr/>
            </p:nvSpPr>
            <p:spPr bwMode="auto">
              <a:xfrm>
                <a:off x="3561" y="193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5" name="Freeform 1320"/>
              <p:cNvSpPr>
                <a:spLocks/>
              </p:cNvSpPr>
              <p:nvPr/>
            </p:nvSpPr>
            <p:spPr bwMode="auto">
              <a:xfrm>
                <a:off x="3561" y="196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6" name="Freeform 1321"/>
              <p:cNvSpPr>
                <a:spLocks/>
              </p:cNvSpPr>
              <p:nvPr/>
            </p:nvSpPr>
            <p:spPr bwMode="auto">
              <a:xfrm>
                <a:off x="3561" y="200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7" name="Freeform 1322"/>
              <p:cNvSpPr>
                <a:spLocks/>
              </p:cNvSpPr>
              <p:nvPr/>
            </p:nvSpPr>
            <p:spPr bwMode="auto">
              <a:xfrm>
                <a:off x="3561" y="204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8" name="Freeform 1323"/>
              <p:cNvSpPr>
                <a:spLocks/>
              </p:cNvSpPr>
              <p:nvPr/>
            </p:nvSpPr>
            <p:spPr bwMode="auto">
              <a:xfrm>
                <a:off x="358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79" name="Freeform 1324"/>
              <p:cNvSpPr>
                <a:spLocks/>
              </p:cNvSpPr>
              <p:nvPr/>
            </p:nvSpPr>
            <p:spPr bwMode="auto">
              <a:xfrm>
                <a:off x="362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0" name="Freeform 1325"/>
              <p:cNvSpPr>
                <a:spLocks/>
              </p:cNvSpPr>
              <p:nvPr/>
            </p:nvSpPr>
            <p:spPr bwMode="auto">
              <a:xfrm>
                <a:off x="365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1" name="Freeform 1326"/>
              <p:cNvSpPr>
                <a:spLocks/>
              </p:cNvSpPr>
              <p:nvPr/>
            </p:nvSpPr>
            <p:spPr bwMode="auto">
              <a:xfrm>
                <a:off x="369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2" name="Freeform 1327"/>
              <p:cNvSpPr>
                <a:spLocks/>
              </p:cNvSpPr>
              <p:nvPr/>
            </p:nvSpPr>
            <p:spPr bwMode="auto">
              <a:xfrm>
                <a:off x="372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3" name="Freeform 1328"/>
              <p:cNvSpPr>
                <a:spLocks/>
              </p:cNvSpPr>
              <p:nvPr/>
            </p:nvSpPr>
            <p:spPr bwMode="auto">
              <a:xfrm>
                <a:off x="376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4" name="Freeform 1329"/>
              <p:cNvSpPr>
                <a:spLocks/>
              </p:cNvSpPr>
              <p:nvPr/>
            </p:nvSpPr>
            <p:spPr bwMode="auto">
              <a:xfrm>
                <a:off x="380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5" name="Freeform 1330"/>
              <p:cNvSpPr>
                <a:spLocks/>
              </p:cNvSpPr>
              <p:nvPr/>
            </p:nvSpPr>
            <p:spPr bwMode="auto">
              <a:xfrm>
                <a:off x="383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6" name="Freeform 1331"/>
              <p:cNvSpPr>
                <a:spLocks/>
              </p:cNvSpPr>
              <p:nvPr/>
            </p:nvSpPr>
            <p:spPr bwMode="auto">
              <a:xfrm>
                <a:off x="387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7" name="Freeform 1332"/>
              <p:cNvSpPr>
                <a:spLocks/>
              </p:cNvSpPr>
              <p:nvPr/>
            </p:nvSpPr>
            <p:spPr bwMode="auto">
              <a:xfrm>
                <a:off x="390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8" name="Freeform 1333"/>
              <p:cNvSpPr>
                <a:spLocks/>
              </p:cNvSpPr>
              <p:nvPr/>
            </p:nvSpPr>
            <p:spPr bwMode="auto">
              <a:xfrm>
                <a:off x="394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89" name="Freeform 1334"/>
              <p:cNvSpPr>
                <a:spLocks/>
              </p:cNvSpPr>
              <p:nvPr/>
            </p:nvSpPr>
            <p:spPr bwMode="auto">
              <a:xfrm>
                <a:off x="398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0" name="Freeform 1335"/>
              <p:cNvSpPr>
                <a:spLocks/>
              </p:cNvSpPr>
              <p:nvPr/>
            </p:nvSpPr>
            <p:spPr bwMode="auto">
              <a:xfrm>
                <a:off x="401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1" name="Freeform 1336"/>
              <p:cNvSpPr>
                <a:spLocks/>
              </p:cNvSpPr>
              <p:nvPr/>
            </p:nvSpPr>
            <p:spPr bwMode="auto">
              <a:xfrm>
                <a:off x="405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2" name="Freeform 1337"/>
              <p:cNvSpPr>
                <a:spLocks/>
              </p:cNvSpPr>
              <p:nvPr/>
            </p:nvSpPr>
            <p:spPr bwMode="auto">
              <a:xfrm>
                <a:off x="408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3" name="Freeform 1338"/>
              <p:cNvSpPr>
                <a:spLocks/>
              </p:cNvSpPr>
              <p:nvPr/>
            </p:nvSpPr>
            <p:spPr bwMode="auto">
              <a:xfrm>
                <a:off x="412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4" name="Freeform 1339"/>
              <p:cNvSpPr>
                <a:spLocks/>
              </p:cNvSpPr>
              <p:nvPr/>
            </p:nvSpPr>
            <p:spPr bwMode="auto">
              <a:xfrm>
                <a:off x="4137" y="202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5" name="Freeform 1340"/>
              <p:cNvSpPr>
                <a:spLocks/>
              </p:cNvSpPr>
              <p:nvPr/>
            </p:nvSpPr>
            <p:spPr bwMode="auto">
              <a:xfrm>
                <a:off x="4137" y="199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6" name="Freeform 1341"/>
              <p:cNvSpPr>
                <a:spLocks/>
              </p:cNvSpPr>
              <p:nvPr/>
            </p:nvSpPr>
            <p:spPr bwMode="auto">
              <a:xfrm>
                <a:off x="4137" y="195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7" name="Freeform 1342"/>
              <p:cNvSpPr>
                <a:spLocks/>
              </p:cNvSpPr>
              <p:nvPr/>
            </p:nvSpPr>
            <p:spPr bwMode="auto">
              <a:xfrm>
                <a:off x="4137" y="192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8" name="Freeform 1343"/>
              <p:cNvSpPr>
                <a:spLocks/>
              </p:cNvSpPr>
              <p:nvPr/>
            </p:nvSpPr>
            <p:spPr bwMode="auto">
              <a:xfrm>
                <a:off x="4137" y="188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99" name="Freeform 1344"/>
              <p:cNvSpPr>
                <a:spLocks/>
              </p:cNvSpPr>
              <p:nvPr/>
            </p:nvSpPr>
            <p:spPr bwMode="auto">
              <a:xfrm>
                <a:off x="4137" y="184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0" name="Freeform 1345"/>
              <p:cNvSpPr>
                <a:spLocks/>
              </p:cNvSpPr>
              <p:nvPr/>
            </p:nvSpPr>
            <p:spPr bwMode="auto">
              <a:xfrm>
                <a:off x="4137" y="181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1" name="Freeform 1346"/>
              <p:cNvSpPr>
                <a:spLocks/>
              </p:cNvSpPr>
              <p:nvPr/>
            </p:nvSpPr>
            <p:spPr bwMode="auto">
              <a:xfrm>
                <a:off x="4137" y="177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2" name="Freeform 1347"/>
              <p:cNvSpPr>
                <a:spLocks/>
              </p:cNvSpPr>
              <p:nvPr/>
            </p:nvSpPr>
            <p:spPr bwMode="auto">
              <a:xfrm>
                <a:off x="4137" y="174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3" name="Freeform 1348"/>
              <p:cNvSpPr>
                <a:spLocks/>
              </p:cNvSpPr>
              <p:nvPr/>
            </p:nvSpPr>
            <p:spPr bwMode="auto">
              <a:xfrm>
                <a:off x="4137" y="170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4" name="Freeform 1349"/>
              <p:cNvSpPr>
                <a:spLocks/>
              </p:cNvSpPr>
              <p:nvPr/>
            </p:nvSpPr>
            <p:spPr bwMode="auto">
              <a:xfrm>
                <a:off x="4137" y="166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5" name="Freeform 1350"/>
              <p:cNvSpPr>
                <a:spLocks/>
              </p:cNvSpPr>
              <p:nvPr/>
            </p:nvSpPr>
            <p:spPr bwMode="auto">
              <a:xfrm>
                <a:off x="4137" y="163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6" name="Freeform 1351"/>
              <p:cNvSpPr>
                <a:spLocks/>
              </p:cNvSpPr>
              <p:nvPr/>
            </p:nvSpPr>
            <p:spPr bwMode="auto">
              <a:xfrm>
                <a:off x="4137" y="159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7" name="Freeform 1352"/>
              <p:cNvSpPr>
                <a:spLocks/>
              </p:cNvSpPr>
              <p:nvPr/>
            </p:nvSpPr>
            <p:spPr bwMode="auto">
              <a:xfrm>
                <a:off x="4137" y="156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8" name="Freeform 1353"/>
              <p:cNvSpPr>
                <a:spLocks/>
              </p:cNvSpPr>
              <p:nvPr/>
            </p:nvSpPr>
            <p:spPr bwMode="auto">
              <a:xfrm>
                <a:off x="4137" y="152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09" name="Freeform 1354"/>
              <p:cNvSpPr>
                <a:spLocks/>
              </p:cNvSpPr>
              <p:nvPr/>
            </p:nvSpPr>
            <p:spPr bwMode="auto">
              <a:xfrm>
                <a:off x="4137" y="148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0" name="Freeform 1355"/>
              <p:cNvSpPr>
                <a:spLocks/>
              </p:cNvSpPr>
              <p:nvPr/>
            </p:nvSpPr>
            <p:spPr bwMode="auto">
              <a:xfrm>
                <a:off x="4137" y="145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1" name="Freeform 1356"/>
              <p:cNvSpPr>
                <a:spLocks/>
              </p:cNvSpPr>
              <p:nvPr/>
            </p:nvSpPr>
            <p:spPr bwMode="auto">
              <a:xfrm>
                <a:off x="4137" y="141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2" name="Freeform 1357"/>
              <p:cNvSpPr>
                <a:spLocks/>
              </p:cNvSpPr>
              <p:nvPr/>
            </p:nvSpPr>
            <p:spPr bwMode="auto">
              <a:xfrm>
                <a:off x="4137" y="138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3" name="Freeform 1358"/>
              <p:cNvSpPr>
                <a:spLocks/>
              </p:cNvSpPr>
              <p:nvPr/>
            </p:nvSpPr>
            <p:spPr bwMode="auto">
              <a:xfrm>
                <a:off x="4137" y="134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4" name="Freeform 1359"/>
              <p:cNvSpPr>
                <a:spLocks/>
              </p:cNvSpPr>
              <p:nvPr/>
            </p:nvSpPr>
            <p:spPr bwMode="auto">
              <a:xfrm>
                <a:off x="4137" y="130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5" name="Freeform 1360"/>
              <p:cNvSpPr>
                <a:spLocks/>
              </p:cNvSpPr>
              <p:nvPr/>
            </p:nvSpPr>
            <p:spPr bwMode="auto">
              <a:xfrm>
                <a:off x="412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6" name="Freeform 1361"/>
              <p:cNvSpPr>
                <a:spLocks/>
              </p:cNvSpPr>
              <p:nvPr/>
            </p:nvSpPr>
            <p:spPr bwMode="auto">
              <a:xfrm>
                <a:off x="408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7" name="Freeform 1362"/>
              <p:cNvSpPr>
                <a:spLocks/>
              </p:cNvSpPr>
              <p:nvPr/>
            </p:nvSpPr>
            <p:spPr bwMode="auto">
              <a:xfrm>
                <a:off x="405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8" name="Freeform 1363"/>
              <p:cNvSpPr>
                <a:spLocks/>
              </p:cNvSpPr>
              <p:nvPr/>
            </p:nvSpPr>
            <p:spPr bwMode="auto">
              <a:xfrm>
                <a:off x="401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19" name="Freeform 1364"/>
              <p:cNvSpPr>
                <a:spLocks/>
              </p:cNvSpPr>
              <p:nvPr/>
            </p:nvSpPr>
            <p:spPr bwMode="auto">
              <a:xfrm>
                <a:off x="398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0" name="Freeform 1365"/>
              <p:cNvSpPr>
                <a:spLocks/>
              </p:cNvSpPr>
              <p:nvPr/>
            </p:nvSpPr>
            <p:spPr bwMode="auto">
              <a:xfrm>
                <a:off x="394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1" name="Freeform 1366"/>
              <p:cNvSpPr>
                <a:spLocks/>
              </p:cNvSpPr>
              <p:nvPr/>
            </p:nvSpPr>
            <p:spPr bwMode="auto">
              <a:xfrm>
                <a:off x="390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2" name="Freeform 1367"/>
              <p:cNvSpPr>
                <a:spLocks/>
              </p:cNvSpPr>
              <p:nvPr/>
            </p:nvSpPr>
            <p:spPr bwMode="auto">
              <a:xfrm>
                <a:off x="387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3" name="Freeform 1368"/>
              <p:cNvSpPr>
                <a:spLocks/>
              </p:cNvSpPr>
              <p:nvPr/>
            </p:nvSpPr>
            <p:spPr bwMode="auto">
              <a:xfrm>
                <a:off x="383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4" name="Freeform 1369"/>
              <p:cNvSpPr>
                <a:spLocks/>
              </p:cNvSpPr>
              <p:nvPr/>
            </p:nvSpPr>
            <p:spPr bwMode="auto">
              <a:xfrm>
                <a:off x="380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5" name="Freeform 1370"/>
              <p:cNvSpPr>
                <a:spLocks/>
              </p:cNvSpPr>
              <p:nvPr/>
            </p:nvSpPr>
            <p:spPr bwMode="auto">
              <a:xfrm>
                <a:off x="376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6" name="Freeform 1371"/>
              <p:cNvSpPr>
                <a:spLocks/>
              </p:cNvSpPr>
              <p:nvPr/>
            </p:nvSpPr>
            <p:spPr bwMode="auto">
              <a:xfrm>
                <a:off x="372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7" name="Freeform 1372"/>
              <p:cNvSpPr>
                <a:spLocks/>
              </p:cNvSpPr>
              <p:nvPr/>
            </p:nvSpPr>
            <p:spPr bwMode="auto">
              <a:xfrm>
                <a:off x="369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8" name="Freeform 1373"/>
              <p:cNvSpPr>
                <a:spLocks/>
              </p:cNvSpPr>
              <p:nvPr/>
            </p:nvSpPr>
            <p:spPr bwMode="auto">
              <a:xfrm>
                <a:off x="365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29" name="Freeform 1374"/>
              <p:cNvSpPr>
                <a:spLocks/>
              </p:cNvSpPr>
              <p:nvPr/>
            </p:nvSpPr>
            <p:spPr bwMode="auto">
              <a:xfrm>
                <a:off x="362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430" name="Freeform 1375"/>
              <p:cNvSpPr>
                <a:spLocks/>
              </p:cNvSpPr>
              <p:nvPr/>
            </p:nvSpPr>
            <p:spPr bwMode="auto">
              <a:xfrm>
                <a:off x="358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12342" name="Rectangle 1377"/>
            <p:cNvSpPr>
              <a:spLocks noChangeArrowheads="1"/>
            </p:cNvSpPr>
            <p:nvPr/>
          </p:nvSpPr>
          <p:spPr bwMode="auto">
            <a:xfrm>
              <a:off x="2482" y="1098"/>
              <a:ext cx="433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43" name="Rectangle 1378"/>
            <p:cNvSpPr>
              <a:spLocks noChangeArrowheads="1"/>
            </p:cNvSpPr>
            <p:nvPr/>
          </p:nvSpPr>
          <p:spPr bwMode="auto">
            <a:xfrm>
              <a:off x="2506" y="1139"/>
              <a:ext cx="260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포트들</a:t>
              </a:r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12344" name="Group 1381"/>
            <p:cNvGrpSpPr>
              <a:grpSpLocks/>
            </p:cNvGrpSpPr>
            <p:nvPr/>
          </p:nvGrpSpPr>
          <p:grpSpPr bwMode="auto">
            <a:xfrm>
              <a:off x="2194" y="1194"/>
              <a:ext cx="288" cy="192"/>
              <a:chOff x="2514" y="1197"/>
              <a:chExt cx="288" cy="192"/>
            </a:xfrm>
          </p:grpSpPr>
          <p:sp>
            <p:nvSpPr>
              <p:cNvPr id="12354" name="Line 1379"/>
              <p:cNvSpPr>
                <a:spLocks noChangeShapeType="1"/>
              </p:cNvSpPr>
              <p:nvPr/>
            </p:nvSpPr>
            <p:spPr bwMode="auto">
              <a:xfrm flipH="1">
                <a:off x="2564" y="1197"/>
                <a:ext cx="238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55" name="Freeform 1380"/>
              <p:cNvSpPr>
                <a:spLocks/>
              </p:cNvSpPr>
              <p:nvPr/>
            </p:nvSpPr>
            <p:spPr bwMode="auto">
              <a:xfrm>
                <a:off x="2514" y="1329"/>
                <a:ext cx="70" cy="60"/>
              </a:xfrm>
              <a:custGeom>
                <a:avLst/>
                <a:gdLst>
                  <a:gd name="T0" fmla="*/ 36 w 70"/>
                  <a:gd name="T1" fmla="*/ 0 h 60"/>
                  <a:gd name="T2" fmla="*/ 0 w 70"/>
                  <a:gd name="T3" fmla="*/ 60 h 60"/>
                  <a:gd name="T4" fmla="*/ 70 w 70"/>
                  <a:gd name="T5" fmla="*/ 52 h 60"/>
                  <a:gd name="T6" fmla="*/ 36 w 7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0"/>
                  <a:gd name="T14" fmla="*/ 70 w 7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0">
                    <a:moveTo>
                      <a:pt x="36" y="0"/>
                    </a:moveTo>
                    <a:lnTo>
                      <a:pt x="0" y="60"/>
                    </a:lnTo>
                    <a:lnTo>
                      <a:pt x="70" y="5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12345" name="Group 1384"/>
            <p:cNvGrpSpPr>
              <a:grpSpLocks/>
            </p:cNvGrpSpPr>
            <p:nvPr/>
          </p:nvGrpSpPr>
          <p:grpSpPr bwMode="auto">
            <a:xfrm>
              <a:off x="2914" y="1866"/>
              <a:ext cx="336" cy="110"/>
              <a:chOff x="3234" y="1869"/>
              <a:chExt cx="336" cy="110"/>
            </a:xfrm>
          </p:grpSpPr>
          <p:sp>
            <p:nvSpPr>
              <p:cNvPr id="12352" name="Line 1382"/>
              <p:cNvSpPr>
                <a:spLocks noChangeShapeType="1"/>
              </p:cNvSpPr>
              <p:nvPr/>
            </p:nvSpPr>
            <p:spPr bwMode="auto">
              <a:xfrm>
                <a:off x="3234" y="1869"/>
                <a:ext cx="278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2353" name="Freeform 1383"/>
              <p:cNvSpPr>
                <a:spLocks/>
              </p:cNvSpPr>
              <p:nvPr/>
            </p:nvSpPr>
            <p:spPr bwMode="auto">
              <a:xfrm>
                <a:off x="3501" y="1918"/>
                <a:ext cx="69" cy="61"/>
              </a:xfrm>
              <a:custGeom>
                <a:avLst/>
                <a:gdLst>
                  <a:gd name="T0" fmla="*/ 0 w 69"/>
                  <a:gd name="T1" fmla="*/ 61 h 61"/>
                  <a:gd name="T2" fmla="*/ 69 w 69"/>
                  <a:gd name="T3" fmla="*/ 47 h 61"/>
                  <a:gd name="T4" fmla="*/ 17 w 69"/>
                  <a:gd name="T5" fmla="*/ 0 h 61"/>
                  <a:gd name="T6" fmla="*/ 0 w 69"/>
                  <a:gd name="T7" fmla="*/ 61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61"/>
                  <a:gd name="T14" fmla="*/ 69 w 69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61">
                    <a:moveTo>
                      <a:pt x="0" y="61"/>
                    </a:moveTo>
                    <a:lnTo>
                      <a:pt x="69" y="47"/>
                    </a:lnTo>
                    <a:lnTo>
                      <a:pt x="17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12346" name="Rectangle 1385"/>
            <p:cNvSpPr>
              <a:spLocks noChangeArrowheads="1"/>
            </p:cNvSpPr>
            <p:nvPr/>
          </p:nvSpPr>
          <p:spPr bwMode="auto">
            <a:xfrm>
              <a:off x="2482" y="1770"/>
              <a:ext cx="433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47" name="Rectangle 1386"/>
            <p:cNvSpPr>
              <a:spLocks noChangeArrowheads="1"/>
            </p:cNvSpPr>
            <p:nvPr/>
          </p:nvSpPr>
          <p:spPr bwMode="auto">
            <a:xfrm>
              <a:off x="2506" y="1811"/>
              <a:ext cx="260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포트들</a:t>
              </a:r>
              <a:endParaRPr lang="ko-KR" altLang="en-US" sz="14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48" name="AutoShape 698"/>
            <p:cNvSpPr>
              <a:spLocks/>
            </p:cNvSpPr>
            <p:nvPr/>
          </p:nvSpPr>
          <p:spPr bwMode="auto">
            <a:xfrm>
              <a:off x="295" y="1298"/>
              <a:ext cx="1134" cy="318"/>
            </a:xfrm>
            <a:prstGeom prst="accentBorderCallout2">
              <a:avLst>
                <a:gd name="adj1" fmla="val 22644"/>
                <a:gd name="adj2" fmla="val 104231"/>
                <a:gd name="adj3" fmla="val 22644"/>
                <a:gd name="adj4" fmla="val 118606"/>
                <a:gd name="adj5" fmla="val 65407"/>
                <a:gd name="adj6" fmla="val 136065"/>
              </a:avLst>
            </a:prstGeom>
            <a:solidFill>
              <a:srgbClr val="E1F5FF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 b="0" dirty="0">
                  <a:latin typeface="가는각진제목체" pitchFamily="18" charset="-127"/>
                  <a:ea typeface="가는각진제목체" pitchFamily="18" charset="-127"/>
                </a:rPr>
                <a:t>2. </a:t>
              </a:r>
              <a:r>
                <a:rPr lang="ko-KR" altLang="en-US" sz="1400" b="0" dirty="0">
                  <a:latin typeface="가는각진제목체" pitchFamily="18" charset="-127"/>
                  <a:ea typeface="가는각진제목체" pitchFamily="18" charset="-127"/>
                </a:rPr>
                <a:t>서비스 요청</a:t>
              </a:r>
            </a:p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 b="0" dirty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Socket - Port </a:t>
              </a:r>
              <a:r>
                <a:rPr lang="en-US" altLang="ko-KR" sz="1400" b="0" dirty="0" smtClean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#4444</a:t>
              </a:r>
              <a:endPara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49" name="AutoShape 927"/>
            <p:cNvSpPr>
              <a:spLocks/>
            </p:cNvSpPr>
            <p:nvPr/>
          </p:nvSpPr>
          <p:spPr bwMode="auto">
            <a:xfrm>
              <a:off x="3390" y="710"/>
              <a:ext cx="987" cy="197"/>
            </a:xfrm>
            <a:prstGeom prst="accentBorderCallout2">
              <a:avLst>
                <a:gd name="adj1" fmla="val 36546"/>
                <a:gd name="adj2" fmla="val -4861"/>
                <a:gd name="adj3" fmla="val 36546"/>
                <a:gd name="adj4" fmla="val -21176"/>
                <a:gd name="adj5" fmla="val 395940"/>
                <a:gd name="adj6" fmla="val -50963"/>
              </a:avLst>
            </a:prstGeom>
            <a:solidFill>
              <a:srgbClr val="E1F5FF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sz="1400" dirty="0">
                  <a:latin typeface="가는각진제목체" pitchFamily="18" charset="-127"/>
                  <a:ea typeface="가는각진제목체" pitchFamily="18" charset="-127"/>
                </a:rPr>
                <a:t>3. </a:t>
              </a:r>
              <a:r>
                <a:rPr lang="ko-KR" altLang="en-US" sz="1400" dirty="0">
                  <a:latin typeface="가는각진제목체" pitchFamily="18" charset="-127"/>
                  <a:ea typeface="가는각진제목체" pitchFamily="18" charset="-127"/>
                </a:rPr>
                <a:t>가상 </a:t>
              </a: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</a:rPr>
                <a:t>채널 </a:t>
              </a:r>
              <a:r>
                <a:rPr lang="ko-KR" altLang="en-US" sz="1400" dirty="0">
                  <a:latin typeface="가는각진제목체" pitchFamily="18" charset="-127"/>
                  <a:ea typeface="가는각진제목체" pitchFamily="18" charset="-127"/>
                </a:rPr>
                <a:t>생성</a:t>
              </a:r>
            </a:p>
          </p:txBody>
        </p:sp>
        <p:sp>
          <p:nvSpPr>
            <p:cNvPr id="12350" name="AutoShape 930"/>
            <p:cNvSpPr>
              <a:spLocks/>
            </p:cNvSpPr>
            <p:nvPr/>
          </p:nvSpPr>
          <p:spPr bwMode="auto">
            <a:xfrm>
              <a:off x="975" y="2241"/>
              <a:ext cx="726" cy="182"/>
            </a:xfrm>
            <a:prstGeom prst="accentBorderCallout2">
              <a:avLst>
                <a:gd name="adj1" fmla="val 39560"/>
                <a:gd name="adj2" fmla="val 106611"/>
                <a:gd name="adj3" fmla="val 39560"/>
                <a:gd name="adj4" fmla="val 114736"/>
                <a:gd name="adj5" fmla="val -353296"/>
                <a:gd name="adj6" fmla="val 151241"/>
              </a:avLst>
            </a:prstGeom>
            <a:solidFill>
              <a:srgbClr val="E1F5FF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4. </a:t>
              </a:r>
              <a:r>
                <a:rPr lang="ko-KR" altLang="en-US" sz="1400">
                  <a:latin typeface="가는각진제목체" pitchFamily="18" charset="-127"/>
                  <a:ea typeface="가는각진제목체" pitchFamily="18" charset="-127"/>
                </a:rPr>
                <a:t>요청 전달</a:t>
              </a:r>
            </a:p>
          </p:txBody>
        </p:sp>
        <p:sp>
          <p:nvSpPr>
            <p:cNvPr id="12351" name="AutoShape 1389"/>
            <p:cNvSpPr>
              <a:spLocks/>
            </p:cNvSpPr>
            <p:nvPr/>
          </p:nvSpPr>
          <p:spPr bwMode="auto">
            <a:xfrm>
              <a:off x="4105" y="1298"/>
              <a:ext cx="1496" cy="318"/>
            </a:xfrm>
            <a:prstGeom prst="accentBorderCallout2">
              <a:avLst>
                <a:gd name="adj1" fmla="val 22644"/>
                <a:gd name="adj2" fmla="val -3361"/>
                <a:gd name="adj3" fmla="val 22644"/>
                <a:gd name="adj4" fmla="val -21148"/>
                <a:gd name="adj5" fmla="val 92769"/>
                <a:gd name="adj6" fmla="val -29551"/>
              </a:avLst>
            </a:prstGeom>
            <a:solidFill>
              <a:srgbClr val="E1F5FF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457200" indent="-457200">
                <a:buFont typeface="Wingdings" pitchFamily="2" charset="2"/>
                <a:buNone/>
              </a:pPr>
              <a:r>
                <a:rPr lang="en-US" altLang="ko-KR" sz="1400" b="0" dirty="0">
                  <a:latin typeface="가는각진제목체" pitchFamily="18" charset="-127"/>
                  <a:ea typeface="가는각진제목체" pitchFamily="18" charset="-127"/>
                </a:rPr>
                <a:t>1. </a:t>
              </a:r>
              <a:r>
                <a:rPr lang="ko-KR" altLang="en-US" sz="1400" b="0" dirty="0">
                  <a:latin typeface="가는각진제목체" pitchFamily="18" charset="-127"/>
                  <a:ea typeface="가는각진제목체" pitchFamily="18" charset="-127"/>
                </a:rPr>
                <a:t>요청 대기</a:t>
              </a:r>
            </a:p>
            <a:p>
              <a:pPr marL="457200" indent="-457200">
                <a:buFont typeface="Wingdings" pitchFamily="2" charset="2"/>
                <a:buNone/>
              </a:pPr>
              <a:r>
                <a:rPr lang="ko-KR" altLang="en-US" sz="1400" b="0" dirty="0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en-US" altLang="ko-KR" sz="1400" b="0" dirty="0" err="1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ServerSocket</a:t>
              </a:r>
              <a:r>
                <a:rPr lang="en-US" altLang="ko-KR" sz="1400" b="0" dirty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</a:rPr>
                <a:t> - Port #4444</a:t>
              </a:r>
            </a:p>
          </p:txBody>
        </p:sp>
      </p:grpSp>
      <p:sp>
        <p:nvSpPr>
          <p:cNvPr id="218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TCP/IP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기반 </a:t>
            </a:r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Socket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6" name="그룹 34"/>
          <p:cNvGrpSpPr>
            <a:grpSpLocks/>
          </p:cNvGrpSpPr>
          <p:nvPr/>
        </p:nvGrpSpPr>
        <p:grpSpPr bwMode="auto">
          <a:xfrm>
            <a:off x="1063450" y="1268760"/>
            <a:ext cx="7921998" cy="5372131"/>
            <a:chOff x="884238" y="1268413"/>
            <a:chExt cx="6854825" cy="5373461"/>
          </a:xfrm>
        </p:grpSpPr>
        <p:graphicFrame>
          <p:nvGraphicFramePr>
            <p:cNvPr id="7" name="Group 105"/>
            <p:cNvGraphicFramePr>
              <a:graphicFrameLocks/>
            </p:cNvGraphicFramePr>
            <p:nvPr/>
          </p:nvGraphicFramePr>
          <p:xfrm>
            <a:off x="884238" y="1268413"/>
            <a:ext cx="6294054" cy="2799456"/>
          </p:xfrm>
          <a:graphic>
            <a:graphicData uri="http://schemas.openxmlformats.org/drawingml/2006/table">
              <a:tbl>
                <a:tblPr/>
                <a:tblGrid>
                  <a:gridCol w="3600450"/>
                  <a:gridCol w="3673475"/>
                </a:tblGrid>
                <a:tr h="42227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나눔고딕" pitchFamily="50" charset="-127"/>
                            <a:ea typeface="나눔고딕" pitchFamily="50" charset="-127"/>
                          </a:rPr>
                          <a:t>TCP Server Lifecycle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AEAE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나눔고딕" pitchFamily="50" charset="-127"/>
                            <a:ea typeface="나눔고딕" pitchFamily="50" charset="-127"/>
                          </a:rPr>
                          <a:t>TCP Client Lifecycle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AEAEA"/>
                      </a:solidFill>
                    </a:tcPr>
                  </a:tc>
                </a:tr>
                <a:tr h="237648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endParaRPr kumimoji="1" lang="ko-KR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endParaRPr kumimoji="1" lang="ko-KR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3318" name="Group 41"/>
            <p:cNvGrpSpPr>
              <a:grpSpLocks/>
            </p:cNvGrpSpPr>
            <p:nvPr/>
          </p:nvGrpSpPr>
          <p:grpSpPr bwMode="auto">
            <a:xfrm>
              <a:off x="1316038" y="1835150"/>
              <a:ext cx="2679700" cy="2089150"/>
              <a:chOff x="1056" y="981"/>
              <a:chExt cx="1688" cy="1270"/>
            </a:xfrm>
          </p:grpSpPr>
          <p:sp>
            <p:nvSpPr>
              <p:cNvPr id="13333" name="Rectangle 12"/>
              <p:cNvSpPr>
                <a:spLocks noChangeArrowheads="1"/>
              </p:cNvSpPr>
              <p:nvPr/>
            </p:nvSpPr>
            <p:spPr bwMode="auto">
              <a:xfrm>
                <a:off x="1056" y="981"/>
                <a:ext cx="1210" cy="162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>
                    <a:latin typeface="가는각진제목체" pitchFamily="18" charset="-127"/>
                    <a:ea typeface="가는각진제목체" pitchFamily="18" charset="-127"/>
                  </a:rPr>
                  <a:t>ServerSocket()</a:t>
                </a:r>
              </a:p>
            </p:txBody>
          </p:sp>
          <p:sp>
            <p:nvSpPr>
              <p:cNvPr id="13334" name="Rectangle 13"/>
              <p:cNvSpPr>
                <a:spLocks noChangeArrowheads="1"/>
              </p:cNvSpPr>
              <p:nvPr/>
            </p:nvSpPr>
            <p:spPr bwMode="auto">
              <a:xfrm>
                <a:off x="1056" y="1251"/>
                <a:ext cx="1210" cy="163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 dirty="0" smtClean="0">
                    <a:latin typeface="가는각진제목체" pitchFamily="18" charset="-127"/>
                    <a:ea typeface="가는각진제목체" pitchFamily="18" charset="-127"/>
                  </a:rPr>
                  <a:t>accept</a:t>
                </a:r>
                <a:r>
                  <a:rPr lang="en-US" altLang="ko-KR" sz="1200" dirty="0">
                    <a:latin typeface="가는각진제목체" pitchFamily="18" charset="-127"/>
                    <a:ea typeface="가는각진제목체" pitchFamily="18" charset="-127"/>
                  </a:rPr>
                  <a:t>()</a:t>
                </a:r>
              </a:p>
            </p:txBody>
          </p:sp>
          <p:sp>
            <p:nvSpPr>
              <p:cNvPr id="13335" name="Rectangle 14"/>
              <p:cNvSpPr>
                <a:spLocks noChangeArrowheads="1"/>
              </p:cNvSpPr>
              <p:nvPr/>
            </p:nvSpPr>
            <p:spPr bwMode="auto">
              <a:xfrm>
                <a:off x="1056" y="1521"/>
                <a:ext cx="1210" cy="244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 dirty="0" err="1">
                    <a:latin typeface="가는각진제목체" pitchFamily="18" charset="-127"/>
                    <a:ea typeface="가는각진제목체" pitchFamily="18" charset="-127"/>
                  </a:rPr>
                  <a:t>getInputStream</a:t>
                </a:r>
                <a:r>
                  <a:rPr lang="en-US" altLang="ko-KR" sz="1200" dirty="0">
                    <a:latin typeface="가는각진제목체" pitchFamily="18" charset="-127"/>
                    <a:ea typeface="가는각진제목체" pitchFamily="18" charset="-127"/>
                  </a:rPr>
                  <a:t>()</a:t>
                </a:r>
              </a:p>
              <a:p>
                <a:pPr algn="ctr"/>
                <a:r>
                  <a:rPr lang="en-US" altLang="ko-KR" sz="1200" dirty="0" err="1">
                    <a:latin typeface="가는각진제목체" pitchFamily="18" charset="-127"/>
                    <a:ea typeface="가는각진제목체" pitchFamily="18" charset="-127"/>
                  </a:rPr>
                  <a:t>getOutputStream</a:t>
                </a:r>
                <a:endParaRPr lang="en-US" altLang="ko-KR" sz="1200" dirty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36" name="Rectangle 15"/>
              <p:cNvSpPr>
                <a:spLocks noChangeArrowheads="1"/>
              </p:cNvSpPr>
              <p:nvPr/>
            </p:nvSpPr>
            <p:spPr bwMode="auto">
              <a:xfrm>
                <a:off x="1056" y="1846"/>
                <a:ext cx="1210" cy="162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가는각진제목체" pitchFamily="18" charset="-127"/>
                    <a:ea typeface="가는각진제목체" pitchFamily="18" charset="-127"/>
                  </a:rPr>
                  <a:t>연결중 대화</a:t>
                </a:r>
              </a:p>
            </p:txBody>
          </p:sp>
          <p:sp>
            <p:nvSpPr>
              <p:cNvPr id="13337" name="Rectangle 16"/>
              <p:cNvSpPr>
                <a:spLocks noChangeArrowheads="1"/>
              </p:cNvSpPr>
              <p:nvPr/>
            </p:nvSpPr>
            <p:spPr bwMode="auto">
              <a:xfrm>
                <a:off x="1056" y="2089"/>
                <a:ext cx="1210" cy="162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가는각진제목체" pitchFamily="18" charset="-127"/>
                    <a:ea typeface="가는각진제목체" pitchFamily="18" charset="-127"/>
                  </a:rPr>
                  <a:t>연결 끊음</a:t>
                </a:r>
              </a:p>
            </p:txBody>
          </p:sp>
          <p:sp>
            <p:nvSpPr>
              <p:cNvPr id="13338" name="Line 17"/>
              <p:cNvSpPr>
                <a:spLocks noChangeShapeType="1"/>
              </p:cNvSpPr>
              <p:nvPr/>
            </p:nvSpPr>
            <p:spPr bwMode="auto">
              <a:xfrm>
                <a:off x="1636" y="1143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39" name="Line 18"/>
              <p:cNvSpPr>
                <a:spLocks noChangeShapeType="1"/>
              </p:cNvSpPr>
              <p:nvPr/>
            </p:nvSpPr>
            <p:spPr bwMode="auto">
              <a:xfrm>
                <a:off x="1636" y="1414"/>
                <a:ext cx="0" cy="1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40" name="Line 19"/>
              <p:cNvSpPr>
                <a:spLocks noChangeShapeType="1"/>
              </p:cNvSpPr>
              <p:nvPr/>
            </p:nvSpPr>
            <p:spPr bwMode="auto">
              <a:xfrm>
                <a:off x="1636" y="1765"/>
                <a:ext cx="0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41" name="Line 20"/>
              <p:cNvSpPr>
                <a:spLocks noChangeShapeType="1"/>
              </p:cNvSpPr>
              <p:nvPr/>
            </p:nvSpPr>
            <p:spPr bwMode="auto">
              <a:xfrm>
                <a:off x="1636" y="2008"/>
                <a:ext cx="0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42" name="Line 21"/>
              <p:cNvSpPr>
                <a:spLocks noChangeShapeType="1"/>
              </p:cNvSpPr>
              <p:nvPr/>
            </p:nvSpPr>
            <p:spPr bwMode="auto">
              <a:xfrm>
                <a:off x="2266" y="2170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43" name="Line 22"/>
              <p:cNvSpPr>
                <a:spLocks noChangeShapeType="1"/>
              </p:cNvSpPr>
              <p:nvPr/>
            </p:nvSpPr>
            <p:spPr bwMode="auto">
              <a:xfrm>
                <a:off x="2744" y="1197"/>
                <a:ext cx="0" cy="9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44" name="Line 23"/>
              <p:cNvSpPr>
                <a:spLocks noChangeShapeType="1"/>
              </p:cNvSpPr>
              <p:nvPr/>
            </p:nvSpPr>
            <p:spPr bwMode="auto">
              <a:xfrm rot="10800000">
                <a:off x="1711" y="1197"/>
                <a:ext cx="1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13319" name="Group 42"/>
            <p:cNvGrpSpPr>
              <a:grpSpLocks/>
            </p:cNvGrpSpPr>
            <p:nvPr/>
          </p:nvGrpSpPr>
          <p:grpSpPr bwMode="auto">
            <a:xfrm>
              <a:off x="4916488" y="1835150"/>
              <a:ext cx="2822575" cy="2087563"/>
              <a:chOff x="1057" y="2795"/>
              <a:chExt cx="1778" cy="1315"/>
            </a:xfrm>
          </p:grpSpPr>
          <p:sp>
            <p:nvSpPr>
              <p:cNvPr id="13321" name="Rectangle 26"/>
              <p:cNvSpPr>
                <a:spLocks noChangeArrowheads="1"/>
              </p:cNvSpPr>
              <p:nvPr/>
            </p:nvSpPr>
            <p:spPr bwMode="auto">
              <a:xfrm>
                <a:off x="1057" y="2795"/>
                <a:ext cx="1274" cy="168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>
                    <a:latin typeface="가는각진제목체" pitchFamily="18" charset="-127"/>
                    <a:ea typeface="가는각진제목체" pitchFamily="18" charset="-127"/>
                  </a:rPr>
                  <a:t>Socket()</a:t>
                </a:r>
              </a:p>
            </p:txBody>
          </p:sp>
          <p:sp>
            <p:nvSpPr>
              <p:cNvPr id="13322" name="Rectangle 27"/>
              <p:cNvSpPr>
                <a:spLocks noChangeArrowheads="1"/>
              </p:cNvSpPr>
              <p:nvPr/>
            </p:nvSpPr>
            <p:spPr bwMode="auto">
              <a:xfrm>
                <a:off x="1057" y="3075"/>
                <a:ext cx="1274" cy="168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가는각진제목체" pitchFamily="18" charset="-127"/>
                    <a:ea typeface="가는각진제목체" pitchFamily="18" charset="-127"/>
                  </a:rPr>
                  <a:t>내부적으로 </a:t>
                </a:r>
                <a:r>
                  <a:rPr lang="en-US" altLang="ko-KR" sz="1200">
                    <a:latin typeface="가는각진제목체" pitchFamily="18" charset="-127"/>
                    <a:ea typeface="가는각진제목체" pitchFamily="18" charset="-127"/>
                  </a:rPr>
                  <a:t>Connect() </a:t>
                </a:r>
                <a:r>
                  <a:rPr lang="ko-KR" altLang="en-US" sz="1200">
                    <a:latin typeface="가는각진제목체" pitchFamily="18" charset="-127"/>
                    <a:ea typeface="가는각진제목체" pitchFamily="18" charset="-127"/>
                  </a:rPr>
                  <a:t>수행</a:t>
                </a:r>
              </a:p>
            </p:txBody>
          </p:sp>
          <p:sp>
            <p:nvSpPr>
              <p:cNvPr id="13323" name="Rectangle 28"/>
              <p:cNvSpPr>
                <a:spLocks noChangeArrowheads="1"/>
              </p:cNvSpPr>
              <p:nvPr/>
            </p:nvSpPr>
            <p:spPr bwMode="auto">
              <a:xfrm>
                <a:off x="1057" y="3355"/>
                <a:ext cx="1274" cy="252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>
                    <a:latin typeface="가는각진제목체" pitchFamily="18" charset="-127"/>
                    <a:ea typeface="가는각진제목체" pitchFamily="18" charset="-127"/>
                  </a:rPr>
                  <a:t>getInputStream()</a:t>
                </a:r>
              </a:p>
              <a:p>
                <a:pPr algn="ctr"/>
                <a:r>
                  <a:rPr lang="en-US" altLang="ko-KR" sz="1200">
                    <a:latin typeface="가는각진제목체" pitchFamily="18" charset="-127"/>
                    <a:ea typeface="가는각진제목체" pitchFamily="18" charset="-127"/>
                  </a:rPr>
                  <a:t>getOutputStream</a:t>
                </a:r>
              </a:p>
            </p:txBody>
          </p:sp>
          <p:sp>
            <p:nvSpPr>
              <p:cNvPr id="13324" name="Rectangle 29"/>
              <p:cNvSpPr>
                <a:spLocks noChangeArrowheads="1"/>
              </p:cNvSpPr>
              <p:nvPr/>
            </p:nvSpPr>
            <p:spPr bwMode="auto">
              <a:xfrm>
                <a:off x="1057" y="3691"/>
                <a:ext cx="1274" cy="167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가는각진제목체" pitchFamily="18" charset="-127"/>
                    <a:ea typeface="가는각진제목체" pitchFamily="18" charset="-127"/>
                  </a:rPr>
                  <a:t>연결중 대화</a:t>
                </a:r>
              </a:p>
            </p:txBody>
          </p:sp>
          <p:sp>
            <p:nvSpPr>
              <p:cNvPr id="13325" name="Rectangle 30"/>
              <p:cNvSpPr>
                <a:spLocks noChangeArrowheads="1"/>
              </p:cNvSpPr>
              <p:nvPr/>
            </p:nvSpPr>
            <p:spPr bwMode="auto">
              <a:xfrm>
                <a:off x="1057" y="3942"/>
                <a:ext cx="1274" cy="168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가는각진제목체" pitchFamily="18" charset="-127"/>
                    <a:ea typeface="가는각진제목체" pitchFamily="18" charset="-127"/>
                  </a:rPr>
                  <a:t>연결 끊음</a:t>
                </a:r>
              </a:p>
            </p:txBody>
          </p:sp>
          <p:sp>
            <p:nvSpPr>
              <p:cNvPr id="13326" name="Line 31"/>
              <p:cNvSpPr>
                <a:spLocks noChangeShapeType="1"/>
              </p:cNvSpPr>
              <p:nvPr/>
            </p:nvSpPr>
            <p:spPr bwMode="auto">
              <a:xfrm>
                <a:off x="1668" y="2963"/>
                <a:ext cx="0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27" name="Line 32"/>
              <p:cNvSpPr>
                <a:spLocks noChangeShapeType="1"/>
              </p:cNvSpPr>
              <p:nvPr/>
            </p:nvSpPr>
            <p:spPr bwMode="auto">
              <a:xfrm>
                <a:off x="1668" y="3243"/>
                <a:ext cx="0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28" name="Line 33"/>
              <p:cNvSpPr>
                <a:spLocks noChangeShapeType="1"/>
              </p:cNvSpPr>
              <p:nvPr/>
            </p:nvSpPr>
            <p:spPr bwMode="auto">
              <a:xfrm>
                <a:off x="1668" y="3607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29" name="Line 34"/>
              <p:cNvSpPr>
                <a:spLocks noChangeShapeType="1"/>
              </p:cNvSpPr>
              <p:nvPr/>
            </p:nvSpPr>
            <p:spPr bwMode="auto">
              <a:xfrm>
                <a:off x="1668" y="3858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30" name="Line 35"/>
              <p:cNvSpPr>
                <a:spLocks noChangeShapeType="1"/>
              </p:cNvSpPr>
              <p:nvPr/>
            </p:nvSpPr>
            <p:spPr bwMode="auto">
              <a:xfrm>
                <a:off x="2331" y="4026"/>
                <a:ext cx="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31" name="Line 36"/>
              <p:cNvSpPr>
                <a:spLocks noChangeShapeType="1"/>
              </p:cNvSpPr>
              <p:nvPr/>
            </p:nvSpPr>
            <p:spPr bwMode="auto">
              <a:xfrm>
                <a:off x="2835" y="3028"/>
                <a:ext cx="0" cy="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3332" name="Line 37"/>
              <p:cNvSpPr>
                <a:spLocks noChangeShapeType="1"/>
              </p:cNvSpPr>
              <p:nvPr/>
            </p:nvSpPr>
            <p:spPr bwMode="auto">
              <a:xfrm rot="10800000">
                <a:off x="1747" y="3019"/>
                <a:ext cx="1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aphicFrame>
          <p:nvGraphicFramePr>
            <p:cNvPr id="34" name="Group 153"/>
            <p:cNvGraphicFramePr>
              <a:graphicFrameLocks/>
            </p:cNvGraphicFramePr>
            <p:nvPr/>
          </p:nvGraphicFramePr>
          <p:xfrm>
            <a:off x="884238" y="4221163"/>
            <a:ext cx="6294054" cy="2420711"/>
          </p:xfrm>
          <a:graphic>
            <a:graphicData uri="http://schemas.openxmlformats.org/drawingml/2006/table">
              <a:tbl>
                <a:tblPr/>
                <a:tblGrid>
                  <a:gridCol w="3600450"/>
                  <a:gridCol w="3673475"/>
                </a:tblGrid>
                <a:tr h="36036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Server Algorithm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DDDD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Client Algorithm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DDDDD"/>
                      </a:solidFill>
                    </a:tcPr>
                  </a:tc>
                </a:tr>
                <a:tr h="1793875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1.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소켓 생성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2.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소켓과 포트를 </a:t>
                        </a:r>
                        <a:r>
                          <a:rPr kumimoji="1" lang="ko-KR" altLang="en-US" sz="14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바인드</a:t>
                        </a: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(Bind)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를 통한 이름 부여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3.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연결을 위한 </a:t>
                        </a: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listen queue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설정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4.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연결을 </a:t>
                        </a: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Accept 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5.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연결을 통한 쓰기 작업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6.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연결로부터 읽기 작업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7.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 닫기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1.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소켓 생성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2.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서버 포트에 연결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3.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연결로부터 읽기 작업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4.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연결로부터 쓰기 작업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5.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 닫기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TCP/IP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기반 </a:t>
            </a:r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Socket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661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Socket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과의 입출력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스트림 생성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8504" y="1301080"/>
            <a:ext cx="8435975" cy="529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소켓은 두 개의 네트워크 사이에서 바이트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스트림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통신을 제공한다.</a:t>
            </a: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클래스에는 바이트를 읽기 위한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메서드와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쓰기 위한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메서드를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제공하고 있다.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이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두가지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메서드를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이용해서 클라이언트와 서버 간에 통신을 할 수 있다.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아래의 내용은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클래스에서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스트림을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생성할 수 있는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메서드이다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소켓 클래스와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스트림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메서드를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이용한 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클라이언트 코드</a:t>
            </a: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20552" y="2662808"/>
            <a:ext cx="6324600" cy="838200"/>
          </a:xfrm>
          <a:prstGeom prst="rect">
            <a:avLst/>
          </a:prstGeom>
          <a:solidFill>
            <a:srgbClr val="FFCC00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java.io.InputStream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getInputStream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  <a:p>
            <a:pPr eaLnBrk="1" latinLnBrk="1" hangingPunct="1"/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java.io.OutputStream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getOutputStream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;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935360" y="4324694"/>
            <a:ext cx="6321896" cy="2330152"/>
          </a:xfrm>
          <a:prstGeom prst="rect">
            <a:avLst/>
          </a:prstGeom>
          <a:solidFill>
            <a:srgbClr val="FFCC00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try{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= new Socket(“211.238.132.50”,4000);</a:t>
            </a:r>
          </a:p>
          <a:p>
            <a:pPr eaLnBrk="1" latinLnBrk="1" hangingPunct="1"/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in =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socket.getInputStream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pPr eaLnBrk="1" latinLnBrk="1" hangingPunct="1"/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OutputStream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out =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socket.getOutputStream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(); 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}catch(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UnkwonHostException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ukhe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){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	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ukhe.printStackTrace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}catch(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){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	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ioe.printStackTrace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80654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Socket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으로부터 얻을 수 있는 정보와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종료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88504" y="1301080"/>
            <a:ext cx="9001000" cy="50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Socket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클래스에서는 로컬의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IP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주소와 포트를 알 수 있는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메서드와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Socket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으로 연결되어 있는 원격 호스트의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IP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주소와 포트를 알 수 있는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메서드를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제공하고 있다.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Socket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클래스에 있는 중요 </a:t>
            </a:r>
            <a:r>
              <a:rPr kumimoji="1"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메소드</a:t>
            </a: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소켓은 시스템에 의해 자동으로 종료 되는 경우가 있다. 예를 들어 프로그램이 종료되거나,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가비지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컬렉터에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의해 처리되는 경우에 소켓이 자동으로 종료 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소켓이 시스템에 의해 자동으로 닫히는 것은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바람직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하지 않다.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소켓의 사용이 끝나면 연결을 끊기 위해서는 소켓의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close()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를 호출 해야 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이런 소켓을 닫는 코딩은 일반적으로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finally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블록에서 처리 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소켓이 닫히더라도 </a:t>
            </a:r>
            <a:r>
              <a:rPr kumimoji="1" lang="en-US" altLang="ko-KR" dirty="0" err="1">
                <a:latin typeface="가는각진제목체" pitchFamily="18" charset="-127"/>
                <a:ea typeface="가는각진제목체" pitchFamily="18" charset="-127"/>
              </a:rPr>
              <a:t>getInetAddress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(), </a:t>
            </a:r>
            <a:r>
              <a:rPr kumimoji="1" lang="en-US" altLang="ko-KR" dirty="0" err="1">
                <a:latin typeface="가는각진제목체" pitchFamily="18" charset="-127"/>
                <a:ea typeface="가는각진제목체" pitchFamily="18" charset="-127"/>
              </a:rPr>
              <a:t>getPort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등의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메서드는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사용할 수 있으나, </a:t>
            </a:r>
            <a:r>
              <a:rPr kumimoji="1" lang="en-US" altLang="ko-KR" dirty="0" err="1">
                <a:latin typeface="가는각진제목체" pitchFamily="18" charset="-127"/>
                <a:ea typeface="가는각진제목체" pitchFamily="18" charset="-127"/>
              </a:rPr>
              <a:t>getInputStream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(), </a:t>
            </a:r>
            <a:r>
              <a:rPr kumimoji="1" lang="en-US" altLang="ko-KR" dirty="0" err="1">
                <a:latin typeface="가는각진제목체" pitchFamily="18" charset="-127"/>
                <a:ea typeface="가는각진제목체" pitchFamily="18" charset="-127"/>
              </a:rPr>
              <a:t>getOutputStream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()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을 사용하게 되면 </a:t>
            </a:r>
            <a:r>
              <a:rPr kumimoji="1" lang="en-US" altLang="ko-KR" dirty="0" err="1"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을 발생하게 된다.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45703" y="2276872"/>
            <a:ext cx="5981353" cy="11430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public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InetAddress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getInetAddress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public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int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getPort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public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InetAddress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getLocalAddress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public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int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getLocalPort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ServerSocket</a:t>
            </a:r>
            <a:r>
              <a:rPr kumimoji="1" lang="en-US" altLang="ko-KR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클래스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77465" y="1301080"/>
            <a:ext cx="901203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클라이언트와의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TCP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연결을 받기 위해서는 </a:t>
            </a:r>
            <a:r>
              <a:rPr kumimoji="1" lang="en-US" altLang="ko-KR" dirty="0" err="1">
                <a:latin typeface="가는각진제목체" pitchFamily="18" charset="-127"/>
                <a:ea typeface="가는각진제목체" pitchFamily="18" charset="-127"/>
              </a:rPr>
              <a:t>java.net.ServerSocket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클래스의 객체를 생성해야 한다.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서버 소켓은 네트워크 통신을 수행하기 위해 서버 소켓을 바로 사용하는 것이 아니라 클라이언트의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연결 요청에 대한 </a:t>
            </a:r>
            <a:r>
              <a:rPr kumimoji="1" lang="en-US" altLang="ko-KR" dirty="0" err="1">
                <a:latin typeface="가는각진제목체" pitchFamily="18" charset="-127"/>
                <a:ea typeface="가는각진제목체" pitchFamily="18" charset="-127"/>
              </a:rPr>
              <a:t>java.net.Socket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객체를 생성하는 역할을 한다.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서버 소켓 객체를 생성하여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accept()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메서드가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하는 역할은 클라이언트의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요청이 있을 때 까지 </a:t>
            </a:r>
            <a:r>
              <a:rPr kumimoji="1"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블럭킹</a:t>
            </a:r>
            <a:r>
              <a:rPr kumimoji="1"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되는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메서드이다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클라이언트의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요청이 들어 왔다면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accept()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메서드는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Socket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객체를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리턴하게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그런 후에 다른 클라이언트의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요청을 기다리게 되므로 일반적으로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accept()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메서드는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무한 루프 블록에 안에 존재 하게 되고, 리턴 되는 </a:t>
            </a:r>
            <a:r>
              <a:rPr kumimoji="1" lang="en-US" altLang="ko-KR" dirty="0" err="1">
                <a:latin typeface="가는각진제목체" pitchFamily="18" charset="-127"/>
                <a:ea typeface="가는각진제목체" pitchFamily="18" charset="-127"/>
              </a:rPr>
              <a:t>java.net.Socket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클랫의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객체를 이용하여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스레드를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만들게 된다.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ServerSocket</a:t>
            </a:r>
            <a:r>
              <a:rPr kumimoji="1" lang="en-US" altLang="ko-KR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32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인스턴스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생성</a:t>
            </a:r>
            <a:endParaRPr kumimoji="1" lang="ko-KR" altLang="en-US" sz="3200" b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77465" y="1301080"/>
            <a:ext cx="879601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서버 소켓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생성자는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바인딩에 사용할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포트 번호를 인자로 받는다.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만약 기존의 </a:t>
            </a:r>
            <a:r>
              <a:rPr kumimoji="1" lang="en-US" altLang="ko-KR" dirty="0"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포트 번호가 </a:t>
            </a:r>
            <a:r>
              <a:rPr kumimoji="1" lang="ko-KR" altLang="en-US" dirty="0" err="1">
                <a:latin typeface="가는각진제목체" pitchFamily="18" charset="-127"/>
                <a:ea typeface="가는각진제목체" pitchFamily="18" charset="-127"/>
              </a:rPr>
              <a:t>바인딩되어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 있다면 </a:t>
            </a:r>
            <a:r>
              <a:rPr kumimoji="1"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java.io.IOException</a:t>
            </a:r>
            <a:r>
              <a:rPr kumimoji="1"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발생한다</a:t>
            </a: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생성자</a:t>
            </a: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 smtClean="0">
                <a:latin typeface="가는각진제목체" pitchFamily="18" charset="-127"/>
                <a:ea typeface="가는각진제목체" pitchFamily="18" charset="-127"/>
              </a:rPr>
              <a:t>만약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어떤 </a:t>
            </a:r>
            <a:r>
              <a:rPr kumimoji="1" lang="ko-KR" altLang="en-US" dirty="0" smtClean="0">
                <a:latin typeface="가는각진제목체" pitchFamily="18" charset="-127"/>
                <a:ea typeface="가는각진제목체" pitchFamily="18" charset="-127"/>
              </a:rPr>
              <a:t>네트워크 프로세스가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이미 특정한 포트로 </a:t>
            </a:r>
            <a:r>
              <a:rPr kumimoji="1" lang="ko-KR" altLang="en-US" dirty="0" smtClean="0">
                <a:latin typeface="가는각진제목체" pitchFamily="18" charset="-127"/>
                <a:ea typeface="가는각진제목체" pitchFamily="18" charset="-127"/>
              </a:rPr>
              <a:t>바인딩 되어 있는 상태라면 </a:t>
            </a:r>
            <a:r>
              <a:rPr kumimoji="1"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발생하며,  </a:t>
            </a:r>
            <a:r>
              <a:rPr kumimoji="1" lang="en-US" altLang="ko-KR" dirty="0" smtClean="0">
                <a:latin typeface="가는각진제목체" pitchFamily="18" charset="-127"/>
                <a:ea typeface="가는각진제목체" pitchFamily="18" charset="-127"/>
              </a:rPr>
              <a:t>Port </a:t>
            </a:r>
            <a:r>
              <a:rPr kumimoji="1" lang="ko-KR" altLang="en-US" dirty="0" smtClean="0">
                <a:latin typeface="가는각진제목체" pitchFamily="18" charset="-127"/>
                <a:ea typeface="가는각진제목체" pitchFamily="18" charset="-127"/>
              </a:rPr>
              <a:t>번호는 </a:t>
            </a:r>
            <a:r>
              <a:rPr kumimoji="1" lang="ko-KR" altLang="en-US" dirty="0">
                <a:latin typeface="가는각진제목체" pitchFamily="18" charset="-127"/>
                <a:ea typeface="가는각진제목체" pitchFamily="18" charset="-127"/>
              </a:rPr>
              <a:t>잘 알려진 포트 번호는 제외를 하는 것이 바람직하다.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20552" y="2363394"/>
            <a:ext cx="8064896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public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ServerSocket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int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port) throws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SecurityException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8042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ServerSocket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으로부터 </a:t>
            </a:r>
            <a:r>
              <a:rPr kumimoji="1" lang="en-US" altLang="ko-KR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Socket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연결 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수신</a:t>
            </a:r>
            <a:endParaRPr kumimoji="1" lang="ko-KR" altLang="en-US" sz="3200" b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8504" y="1301080"/>
            <a:ext cx="885698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서버소켓의 주요 작업은 들어오는 연결 요청들을 수신하고 각 요청을  </a:t>
            </a:r>
            <a:r>
              <a:rPr kumimoji="1" lang="en-US" altLang="ko-KR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java.net.Socket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객체를 생성하는 것이다.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이런 역할을 수행하는 것이 </a:t>
            </a:r>
            <a:r>
              <a:rPr kumimoji="1" lang="en-US" altLang="ko-KR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ServerSocket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클래스의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accept()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메서드이다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클라이언트에 들어오는 요청이 없다면 요청이 올 때까지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accept()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메서드는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블록화 되거나 타임아웃이 되면 종료한다.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accept()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메서드의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형식</a:t>
            </a: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accept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메서드는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일반적으로 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무한반복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처리한다.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클라이언트의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요청이 오면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accept()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메서드를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통해 </a:t>
            </a:r>
            <a:r>
              <a:rPr kumimoji="1" lang="en-US" altLang="ko-KR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java.net.Socket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클래스의 객체를 생성한 후에 다른 클라이언트의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요청이 기다리게 되기 때문에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accept()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메서드를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무한반복으로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처리 해야 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accept</a:t>
            </a:r>
            <a:r>
              <a:rPr kumimoji="1" lang="en-US" altLang="ko-KR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메서드에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의해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리턴된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java.net.Socket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클래스의 객체는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Thread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로 처리하여 계속 유지 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시킬 수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있게 한다.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945703" y="3259832"/>
            <a:ext cx="6599585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 accept() throws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IOException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SecurityException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9490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32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ServerSocket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으로부터 얻을 수 있는 정보와 </a:t>
            </a:r>
            <a:r>
              <a:rPr kumimoji="1" lang="ko-KR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종료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8504" y="1301080"/>
            <a:ext cx="892899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서버 소켓 클래스에서는 클라이언트의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 Connection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으로 생성된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이용하여 클라이언트의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IP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와 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port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알아 낼 수 있다.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서버의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IP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주소를 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알 수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있는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서버의 </a:t>
            </a:r>
            <a:r>
              <a:rPr kumimoji="1" lang="en-US" altLang="ko-KR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port 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번호를 알 수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있는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메서드</a:t>
            </a: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dirty="0" err="1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java.net.Socket</a:t>
            </a:r>
            <a:r>
              <a:rPr kumimoji="1" lang="en-US" altLang="ko-KR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클래스의 종료 </a:t>
            </a:r>
            <a:r>
              <a:rPr kumimoji="1" lang="ko-KR" altLang="en-US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처럼</a:t>
            </a:r>
            <a:r>
              <a:rPr kumimoji="1" lang="ko-KR" altLang="en-US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, 서버 소켓의 종료는 </a:t>
            </a:r>
            <a:r>
              <a:rPr kumimoji="1" lang="en-US" altLang="ko-KR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close</a:t>
            </a:r>
            <a:r>
              <a:rPr kumimoji="1" lang="en-US" altLang="ko-KR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kumimoji="1" lang="ko-KR" altLang="en-US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사용한다</a:t>
            </a:r>
            <a:endParaRPr kumimoji="1" lang="ko-KR" altLang="en-US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945704" y="1986880"/>
            <a:ext cx="6455568" cy="9144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Socket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tcpSocket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serverS.accept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pPr eaLnBrk="1" latinLnBrk="1" hangingPunct="1"/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System.out.println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("</a:t>
            </a:r>
            <a:r>
              <a:rPr kumimoji="1" lang="ko-KR" altLang="en-US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클라이언트의 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IP </a:t>
            </a:r>
            <a:r>
              <a:rPr kumimoji="1" lang="ko-KR" altLang="en-US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주소 : "+</a:t>
            </a:r>
          </a:p>
          <a:p>
            <a:pPr eaLnBrk="1" latinLnBrk="1" hangingPunct="1"/>
            <a:r>
              <a:rPr kumimoji="1" lang="ko-KR" altLang="en-US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                  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tcpSocket.getInetAddress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().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getHostName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());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945704" y="3552056"/>
            <a:ext cx="4439344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public InetAddress getInetAddress();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945704" y="4581128"/>
            <a:ext cx="4439344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public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int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getLocalPort</a:t>
            </a:r>
            <a:r>
              <a:rPr kumimoji="1" lang="en-US" altLang="ko-KR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네트워크</a:t>
            </a:r>
            <a:r>
              <a:rPr kumimoji="1" lang="en-US" altLang="ko-KR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정의</a:t>
            </a:r>
            <a:endParaRPr kumimoji="1" lang="ko-KR" altLang="en-US" sz="3200" b="0" dirty="0">
              <a:solidFill>
                <a:srgbClr val="CC5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549473" y="1301080"/>
            <a:ext cx="9012039" cy="522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통신이 가능한 여러 장치들이 데이터 통신을 위해 연결되어 있는 구조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정보 기기들의 통신망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를 말한다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정보기기들은 컴퓨터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스마트 폰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프린터 등이 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Host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가 될 수도 있고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Hub</a:t>
            </a:r>
            <a:r>
              <a:rPr lang="en-US" altLang="ko-KR" sz="2000" dirty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Router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ko-KR" altLang="en-US" sz="2000" dirty="0">
                <a:latin typeface="가는각진제목체" pitchFamily="18" charset="-127"/>
                <a:ea typeface="가는각진제목체" pitchFamily="18" charset="-127"/>
              </a:rPr>
              <a:t>이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될 수 있다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데이터 통신이란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  <a:endParaRPr lang="en-US" altLang="ko-KR" sz="200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b="0" dirty="0" smtClean="0">
                <a:latin typeface="가는각진제목체" pitchFamily="18" charset="-127"/>
                <a:ea typeface="가는각진제목체" pitchFamily="18" charset="-127"/>
              </a:rPr>
              <a:t>네트워크상의 서로 다른 </a:t>
            </a:r>
            <a:r>
              <a:rPr lang="ko-KR" altLang="en-US" sz="2000" b="0" dirty="0" err="1" smtClean="0">
                <a:latin typeface="가는각진제목체" pitchFamily="18" charset="-127"/>
                <a:ea typeface="가는각진제목체" pitchFamily="18" charset="-127"/>
              </a:rPr>
              <a:t>이기종의</a:t>
            </a:r>
            <a:r>
              <a:rPr lang="ko-KR" altLang="en-US" sz="2000" b="0" dirty="0" smtClean="0">
                <a:latin typeface="가는각진제목체" pitchFamily="18" charset="-127"/>
                <a:ea typeface="가는각진제목체" pitchFamily="18" charset="-127"/>
              </a:rPr>
              <a:t> 정보기기들이 다양한 </a:t>
            </a:r>
            <a:r>
              <a:rPr lang="ko-KR" altLang="en-US" sz="2000" u="sng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통신규약</a:t>
            </a:r>
            <a:r>
              <a:rPr lang="en-US" altLang="ko-KR" sz="2000" u="sng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(Protocol)</a:t>
            </a:r>
            <a:r>
              <a:rPr lang="ko-KR" altLang="en-US" sz="2000" b="0" dirty="0" smtClean="0">
                <a:latin typeface="가는각진제목체" pitchFamily="18" charset="-127"/>
                <a:ea typeface="가는각진제목체" pitchFamily="18" charset="-127"/>
              </a:rPr>
              <a:t>을 이용하여 데이터를 교환 하는 것</a:t>
            </a: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1278860" y="3789040"/>
            <a:ext cx="7778596" cy="28083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통신규약</a:t>
            </a:r>
            <a:r>
              <a:rPr kumimoji="1" lang="en-US" altLang="ko-KR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(Protocol) </a:t>
            </a:r>
            <a:r>
              <a:rPr kumimoji="1" lang="ko-KR" altLang="en-US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정의</a:t>
            </a:r>
            <a:endParaRPr kumimoji="1" lang="ko-KR" altLang="en-US" sz="3200" b="0" dirty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88504" y="1301080"/>
            <a:ext cx="8928992" cy="529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네트워크상의 </a:t>
            </a:r>
            <a:r>
              <a:rPr kumimoji="1"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이기종의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정보 기기들이 데이터를 정확하고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효율적으로 교환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송수신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하기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위해 연결 방법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데이터 전달 방식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데이터 종류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데이터 형식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데이터 오류 검출 방식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전송 속도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등에 대한 </a:t>
            </a:r>
            <a:r>
              <a:rPr kumimoji="1"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통신 규약</a:t>
            </a:r>
            <a:r>
              <a:rPr kumimoji="1"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약속</a:t>
            </a:r>
            <a:r>
              <a:rPr kumimoji="1"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1"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을 명세화한 것</a:t>
            </a:r>
            <a:endParaRPr lang="en-US" altLang="ko-KR" b="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잘 알려지고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자주 사용하는 네트워크 프로토콜의 종류</a:t>
            </a:r>
            <a:endParaRPr kumimoji="1" lang="en-US" altLang="ko-KR" sz="20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네트워크상의 다양한 </a:t>
            </a:r>
            <a:r>
              <a:rPr kumimoji="1"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이기종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간의 </a:t>
            </a:r>
            <a:r>
              <a:rPr kumimoji="1" lang="ko-KR" altLang="en-US" b="0" dirty="0">
                <a:latin typeface="가는각진제목체" pitchFamily="18" charset="-127"/>
                <a:ea typeface="가는각진제목체" pitchFamily="18" charset="-127"/>
              </a:rPr>
              <a:t>통신을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지원하기 위한 </a:t>
            </a:r>
            <a:r>
              <a:rPr kumimoji="1"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TCP</a:t>
            </a:r>
            <a:r>
              <a:rPr kumimoji="1" lang="en-US" altLang="ko-KR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UDP, IP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kumimoji="1" lang="en-US" altLang="ko-KR" b="0" smtClean="0">
                <a:latin typeface="가는각진제목체" pitchFamily="18" charset="-127"/>
                <a:ea typeface="가는각진제목체" pitchFamily="18" charset="-127"/>
              </a:rPr>
              <a:t>…</a:t>
            </a:r>
            <a:endParaRPr lang="ko-KR" altLang="en-US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b="0" dirty="0" err="1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아이피</a:t>
            </a:r>
            <a:r>
              <a:rPr kumimoji="1" lang="ko-KR" altLang="en-US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3200" b="0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주소(</a:t>
            </a:r>
            <a:r>
              <a:rPr kumimoji="1" lang="en-US" altLang="ko-KR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IP Address)</a:t>
            </a:r>
            <a:r>
              <a:rPr kumimoji="1" lang="en-US" altLang="ko-KR" sz="3200" b="0" dirty="0" smtClean="0">
                <a:solidFill>
                  <a:srgbClr val="CC5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kumimoji="1" lang="ko-KR" altLang="en-US" sz="3200" b="0" dirty="0">
              <a:solidFill>
                <a:srgbClr val="CC5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549473" y="1301080"/>
            <a:ext cx="9012039" cy="50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네트워크상에 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연결되어 있는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하나하나의 컴퓨터를 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하나의 </a:t>
            </a:r>
            <a:r>
              <a:rPr kumimoji="1" lang="ko-KR" altLang="en-US" sz="2000" u="sng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호스트</a:t>
            </a:r>
            <a:r>
              <a:rPr kumimoji="1" lang="en-US" altLang="ko-KR" sz="2000" u="sng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(Host)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라 부르며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각각의 </a:t>
            </a:r>
            <a:r>
              <a:rPr kumimoji="1"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호스트를 구별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하기 위해 컴퓨터와 기타 </a:t>
            </a:r>
            <a:r>
              <a:rPr kumimoji="1"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통신장비에 부여하는 고유한 주소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를 </a:t>
            </a:r>
            <a:r>
              <a:rPr kumimoji="1"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아이피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주소(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IP </a:t>
            </a:r>
            <a:r>
              <a:rPr kumimoji="1" lang="en-US" altLang="ko-KR" sz="2000" dirty="0">
                <a:latin typeface="가는각진제목체" pitchFamily="18" charset="-127"/>
                <a:ea typeface="가는각진제목체" pitchFamily="18" charset="-127"/>
              </a:rPr>
              <a:t>address)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라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전세계 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IP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주소는 </a:t>
            </a:r>
            <a:r>
              <a:rPr kumimoji="1" lang="en-US" altLang="ko-KR" sz="2000" dirty="0" err="1" smtClean="0">
                <a:latin typeface="가는각진제목체" pitchFamily="18" charset="-127"/>
                <a:ea typeface="가는각진제목체" pitchFamily="18" charset="-127"/>
              </a:rPr>
              <a:t>InterNic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(Internet Network Information Center)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에서 관리하며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한국은 한국인터넷진흥원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en-US" altLang="ko-KR" sz="2000" dirty="0" err="1">
                <a:latin typeface="가는각진제목체" pitchFamily="18" charset="-127"/>
                <a:ea typeface="가는각진제목체" pitchFamily="18" charset="-127"/>
              </a:rPr>
              <a:t>KRNic</a:t>
            </a:r>
            <a:r>
              <a:rPr kumimoji="1" lang="en-US" altLang="ko-KR" sz="20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에서 관리하고 있다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	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아이피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주소는 32비트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또는 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64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비트 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숫자로 구성된 주소체계를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사용한다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아이피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주소는 숫자를 그대로 인식하기 힘들기 때문에, 8비트씩 끊어서 표현하는데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각 자리는 1바이트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(0~255)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범위를 갖게 된다</a:t>
            </a:r>
            <a:endParaRPr kumimoji="1" lang="en-US" altLang="ko-KR" sz="20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32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비트 </a:t>
            </a:r>
            <a:r>
              <a:rPr kumimoji="1"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아이피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주소 체계 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: 192.168.0.19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64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비트 </a:t>
            </a:r>
            <a:r>
              <a:rPr kumimoji="1"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아이피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주소 체계 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: 2001:0:9d38:6ab8:1c61:3db2:3f57:ffec</a:t>
            </a:r>
            <a:endParaRPr kumimoji="1" lang="ko-KR" altLang="en-US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endParaRPr kumimoji="1" lang="en-US" altLang="ko-KR" sz="2000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9490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ko-KR" altLang="en-US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도메인(</a:t>
            </a:r>
            <a:r>
              <a:rPr kumimoji="1" lang="en-US" altLang="ko-KR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Domain) / DNS(Domain Name System)</a:t>
            </a:r>
            <a:r>
              <a:rPr kumimoji="1" lang="en-US" altLang="ko-KR" sz="3200" b="0" dirty="0" smtClean="0">
                <a:solidFill>
                  <a:srgbClr val="CC5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kumimoji="1" lang="ko-KR" altLang="en-US" sz="3200" b="0" dirty="0">
              <a:solidFill>
                <a:srgbClr val="CC5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549473" y="1301080"/>
            <a:ext cx="8940031" cy="50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도메인이란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인터넷에 연결된 컴퓨터를 쉽게 찾아 갈 수 있도록 </a:t>
            </a:r>
            <a:r>
              <a:rPr kumimoji="1"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아이피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주소를 사람이 기억하기 쉬운 문자열로 만든 주소형식을 말한다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172.17.1.50  -&gt; 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  <a:hlinkClick r:id="rId5"/>
              </a:rPr>
              <a:t>www.naver.com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kumimoji="1" lang="ko-KR" altLang="en-US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DNS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는 인터넷상에서 사람들이 인식하기 쉬운 도메인 이름을 컴퓨터가 인식할 수 있도록 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IP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주소로 변환해주는 시스템을 말한다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자바 표준 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API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에는 네트워크 관련 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API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로 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아이피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주소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도메인을 추상화한</a:t>
            </a:r>
            <a:r>
              <a:rPr lang="en-US" altLang="ko-KR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InetAddress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클래스를 제공한다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20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4608" y="3530504"/>
            <a:ext cx="69127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포트</a:t>
            </a:r>
            <a:r>
              <a:rPr kumimoji="1" lang="en-US" altLang="ko-KR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(Port)</a:t>
            </a:r>
            <a:endParaRPr kumimoji="1" lang="ko-KR" altLang="en-US" sz="3200" b="0" dirty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88504" y="1301080"/>
            <a:ext cx="9145016" cy="5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포트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en-US" altLang="ko-KR" sz="2000" dirty="0">
                <a:latin typeface="가는각진제목체" pitchFamily="18" charset="-127"/>
                <a:ea typeface="가는각진제목체" pitchFamily="18" charset="-127"/>
              </a:rPr>
              <a:t>Port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는 컴퓨터와 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주변장치를 접속하기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위해 사용하는 </a:t>
            </a:r>
            <a:r>
              <a:rPr kumimoji="1" lang="ko-KR" altLang="en-US" sz="2000" u="sng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물리적 포트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네트워크상의 호스트에서 동작하는 통신 프로그램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소프트웨어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이 데이터 송수신을 위해 사용하는 </a:t>
            </a:r>
            <a:r>
              <a:rPr kumimoji="1" lang="ko-KR" altLang="en-US" sz="2000" u="sng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논리적 포트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로 구분할 수 있다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논리적 포트는 프로그램을 구별하는 </a:t>
            </a:r>
            <a:r>
              <a:rPr kumimoji="1"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식별자로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사용된다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en-US" altLang="ko-KR" sz="20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논리적인 포트번호는 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16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비트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0 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~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65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536) 범위의 숫자로 구성된다</a:t>
            </a:r>
            <a:endParaRPr kumimoji="1" lang="en-US" altLang="ko-KR" sz="20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예약 포트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0 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~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511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: FTP</a:t>
            </a:r>
            <a:r>
              <a:rPr kumimoji="1" lang="en-US" altLang="ko-KR" b="0" dirty="0">
                <a:latin typeface="가는각진제목체" pitchFamily="18" charset="-127"/>
                <a:ea typeface="가는각진제목체" pitchFamily="18" charset="-127"/>
              </a:rPr>
              <a:t>, TELNET, HTTP, 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SMTP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등과 같이 잘 알려진 </a:t>
            </a:r>
            <a:r>
              <a:rPr kumimoji="1" lang="ko-KR" altLang="en-US" b="0" dirty="0">
                <a:latin typeface="가는각진제목체" pitchFamily="18" charset="-127"/>
                <a:ea typeface="가는각진제목체" pitchFamily="18" charset="-127"/>
              </a:rPr>
              <a:t>표준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프로토콜에서 사용하기 위해 예약되어 있는 포트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예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 21(FTP), 23(TELNET), 25(SMTP), POP3(110),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80(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HTTP)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endParaRPr kumimoji="1"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시스템 포트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512 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~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102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4) :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운영체제에 의해 예약되어 있는 포트</a:t>
            </a:r>
            <a:endParaRPr kumimoji="1"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1025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이상 </a:t>
            </a:r>
            <a:r>
              <a:rPr kumimoji="1"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1"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기타 네트워크 프로그램이 사용하는 포트</a:t>
            </a:r>
            <a:endParaRPr kumimoji="1"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URL(Uniform Resource </a:t>
            </a:r>
            <a:r>
              <a:rPr kumimoji="1" lang="en-US" altLang="ko-KR" sz="32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Locator)</a:t>
            </a:r>
            <a:endParaRPr kumimoji="1" lang="ko-KR" altLang="en-US" sz="3200" b="0" dirty="0">
              <a:solidFill>
                <a:srgbClr val="CC5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88504" y="1301080"/>
            <a:ext cx="8928992" cy="50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인터넷상의 특정 자원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(Resource)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을 가르키는 </a:t>
            </a:r>
            <a:r>
              <a:rPr lang="ko-KR" altLang="en-US" sz="2000" dirty="0">
                <a:latin typeface="가는각진제목체" pitchFamily="18" charset="-127"/>
                <a:ea typeface="가는각진제목체" pitchFamily="18" charset="-127"/>
              </a:rPr>
              <a:t>고유한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주소 형식을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말한다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2000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>
                <a:latin typeface="가는각진제목체" pitchFamily="18" charset="-127"/>
                <a:ea typeface="가는각진제목체" pitchFamily="18" charset="-127"/>
              </a:rPr>
              <a:t>형식</a:t>
            </a:r>
            <a:endParaRPr lang="en-US" altLang="ko-KR" sz="200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Protocol</a:t>
            </a:r>
            <a:r>
              <a:rPr lang="en-US" altLang="ko-KR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://hostname[:port]/path/filename#section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Protocol 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인터넷상의 특정 자원에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접근하기 위해 사용되는 프로토콜</a:t>
            </a:r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HostName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도메인네임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or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아이피주소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접근하고자 하는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자원의 주소</a:t>
            </a:r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Port 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네트워크 통신 프로그램을 구별하기 위한 숫자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(0~65536)</a:t>
            </a:r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257300" lvl="2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(Echo:7 DayTime:13 FTP:21 Telnet:23 SMPT:25 HTTP:80)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Path :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접근하려는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호스트의 리소스 경로</a:t>
            </a:r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FileName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: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접근하려는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파일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리소스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Section :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파일내의 특정 위치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표준 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API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에는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URL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을 추상화한 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URL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클래스를 제공한다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1147539" y="2420888"/>
            <a:ext cx="6181725" cy="1008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928960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ko-KR" altLang="en-US" sz="3000" b="0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네트워크 통신 </a:t>
            </a:r>
            <a:r>
              <a:rPr kumimoji="1" lang="ko-KR" altLang="en-US" sz="30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모델 및 대표적인 프로토콜</a:t>
            </a:r>
            <a:r>
              <a:rPr kumimoji="1" lang="en-US" altLang="ko-KR" sz="3000" b="0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(protocol)</a:t>
            </a:r>
            <a:endParaRPr kumimoji="1" lang="ko-KR" altLang="en-US" sz="3000" b="0" dirty="0">
              <a:solidFill>
                <a:schemeClr val="accent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2520" y="1628800"/>
            <a:ext cx="8712968" cy="4824536"/>
            <a:chOff x="1237753" y="1501799"/>
            <a:chExt cx="7459663" cy="4735513"/>
          </a:xfrm>
        </p:grpSpPr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1577975" y="4949825"/>
              <a:ext cx="1693863" cy="312738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Physical Layer</a:t>
              </a:r>
              <a:endParaRPr lang="ko-KR" altLang="en-US" sz="100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197" name="Rectangle 6"/>
            <p:cNvSpPr>
              <a:spLocks noChangeArrowheads="1"/>
            </p:cNvSpPr>
            <p:nvPr/>
          </p:nvSpPr>
          <p:spPr bwMode="auto">
            <a:xfrm>
              <a:off x="1577975" y="4322763"/>
              <a:ext cx="1693863" cy="31432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 dirty="0" err="1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DataLink</a:t>
              </a:r>
              <a:r>
                <a:rPr lang="en-US" altLang="ko-KR" sz="1000" dirty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 Layer</a:t>
              </a:r>
              <a:endParaRPr lang="ko-KR" altLang="en-US" sz="1000" dirty="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198" name="Rectangle 7"/>
            <p:cNvSpPr>
              <a:spLocks noChangeArrowheads="1"/>
            </p:cNvSpPr>
            <p:nvPr/>
          </p:nvSpPr>
          <p:spPr bwMode="auto">
            <a:xfrm>
              <a:off x="1577975" y="3695700"/>
              <a:ext cx="1693863" cy="31432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Network </a:t>
              </a:r>
              <a:r>
                <a:rPr lang="en-US" altLang="ko-KR" sz="1000" dirty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Layer</a:t>
              </a:r>
              <a:endParaRPr lang="ko-KR" altLang="en-US" sz="1000" dirty="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199" name="Rectangle 8"/>
            <p:cNvSpPr>
              <a:spLocks noChangeArrowheads="1"/>
            </p:cNvSpPr>
            <p:nvPr/>
          </p:nvSpPr>
          <p:spPr bwMode="auto">
            <a:xfrm>
              <a:off x="1577975" y="3068638"/>
              <a:ext cx="1693863" cy="31432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Transfer Layer</a:t>
              </a:r>
              <a:endParaRPr lang="ko-KR" altLang="en-US" sz="100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00" name="Rectangle 9"/>
            <p:cNvSpPr>
              <a:spLocks noChangeArrowheads="1"/>
            </p:cNvSpPr>
            <p:nvPr/>
          </p:nvSpPr>
          <p:spPr bwMode="auto">
            <a:xfrm>
              <a:off x="1577975" y="2459038"/>
              <a:ext cx="1811338" cy="296862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Application Layer(</a:t>
              </a:r>
              <a:r>
                <a:rPr lang="ko-KR" altLang="en-US" sz="1000" dirty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클라이언트</a:t>
              </a:r>
              <a:r>
                <a:rPr lang="en-US" altLang="ko-KR" sz="1000" dirty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)</a:t>
              </a:r>
              <a:endParaRPr lang="ko-KR" altLang="en-US" sz="1000" dirty="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02" name="Rectangle 19"/>
            <p:cNvSpPr>
              <a:spLocks noChangeArrowheads="1"/>
            </p:cNvSpPr>
            <p:nvPr/>
          </p:nvSpPr>
          <p:spPr bwMode="auto">
            <a:xfrm>
              <a:off x="6550025" y="4949825"/>
              <a:ext cx="1695450" cy="312738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Physical Layer</a:t>
              </a:r>
              <a:endParaRPr lang="ko-KR" altLang="en-US" sz="100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03" name="Rectangle 20"/>
            <p:cNvSpPr>
              <a:spLocks noChangeArrowheads="1"/>
            </p:cNvSpPr>
            <p:nvPr/>
          </p:nvSpPr>
          <p:spPr bwMode="auto">
            <a:xfrm>
              <a:off x="6550025" y="4322763"/>
              <a:ext cx="1695450" cy="314325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DataLink Layer</a:t>
              </a:r>
              <a:endParaRPr lang="ko-KR" altLang="en-US" sz="100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04" name="Rectangle 21"/>
            <p:cNvSpPr>
              <a:spLocks noChangeArrowheads="1"/>
            </p:cNvSpPr>
            <p:nvPr/>
          </p:nvSpPr>
          <p:spPr bwMode="auto">
            <a:xfrm>
              <a:off x="6550025" y="3695700"/>
              <a:ext cx="1695450" cy="314325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Network </a:t>
              </a:r>
              <a:r>
                <a:rPr lang="en-US" altLang="ko-KR" sz="1000" dirty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Layer</a:t>
              </a:r>
              <a:endParaRPr lang="ko-KR" altLang="en-US" sz="1000" dirty="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05" name="Rectangle 22"/>
            <p:cNvSpPr>
              <a:spLocks noChangeArrowheads="1"/>
            </p:cNvSpPr>
            <p:nvPr/>
          </p:nvSpPr>
          <p:spPr bwMode="auto">
            <a:xfrm>
              <a:off x="6550025" y="3068638"/>
              <a:ext cx="1695450" cy="314325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Transfer Layer</a:t>
              </a:r>
              <a:endParaRPr lang="ko-KR" altLang="en-US" sz="100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06" name="Rectangle 23"/>
            <p:cNvSpPr>
              <a:spLocks noChangeArrowheads="1"/>
            </p:cNvSpPr>
            <p:nvPr/>
          </p:nvSpPr>
          <p:spPr bwMode="auto">
            <a:xfrm>
              <a:off x="6550025" y="2443163"/>
              <a:ext cx="1695450" cy="312737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Application Layer(</a:t>
              </a:r>
              <a:r>
                <a:rPr lang="ko-KR" altLang="en-US" sz="100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서버</a:t>
              </a:r>
              <a:r>
                <a:rPr lang="en-US" altLang="ko-KR" sz="100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)</a:t>
              </a:r>
              <a:endParaRPr lang="ko-KR" altLang="en-US" sz="100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08" name="Rectangle 25"/>
            <p:cNvSpPr>
              <a:spLocks noChangeArrowheads="1"/>
            </p:cNvSpPr>
            <p:nvPr/>
          </p:nvSpPr>
          <p:spPr bwMode="auto">
            <a:xfrm>
              <a:off x="4289425" y="4919260"/>
              <a:ext cx="1243013" cy="469900"/>
            </a:xfrm>
            <a:prstGeom prst="rect">
              <a:avLst/>
            </a:prstGeom>
            <a:solidFill>
              <a:srgbClr val="C5C5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5C5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</a:rPr>
                <a:t>라 우 터</a:t>
              </a:r>
              <a:endParaRPr lang="ko-KR" altLang="en-US" sz="1000" dirty="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09" name="Line 26"/>
            <p:cNvSpPr>
              <a:spLocks noChangeShapeType="1"/>
            </p:cNvSpPr>
            <p:nvPr/>
          </p:nvSpPr>
          <p:spPr bwMode="auto">
            <a:xfrm>
              <a:off x="2481263" y="2755900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10" name="Line 27"/>
            <p:cNvSpPr>
              <a:spLocks noChangeShapeType="1"/>
            </p:cNvSpPr>
            <p:nvPr/>
          </p:nvSpPr>
          <p:spPr bwMode="auto">
            <a:xfrm>
              <a:off x="2481263" y="3382963"/>
              <a:ext cx="0" cy="31273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11" name="Line 28"/>
            <p:cNvSpPr>
              <a:spLocks noChangeShapeType="1"/>
            </p:cNvSpPr>
            <p:nvPr/>
          </p:nvSpPr>
          <p:spPr bwMode="auto">
            <a:xfrm>
              <a:off x="2481263" y="4010025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12" name="Line 29"/>
            <p:cNvSpPr>
              <a:spLocks noChangeShapeType="1"/>
            </p:cNvSpPr>
            <p:nvPr/>
          </p:nvSpPr>
          <p:spPr bwMode="auto">
            <a:xfrm>
              <a:off x="2481263" y="4637088"/>
              <a:ext cx="0" cy="31273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15" name="Line 32"/>
            <p:cNvSpPr>
              <a:spLocks noChangeShapeType="1"/>
            </p:cNvSpPr>
            <p:nvPr/>
          </p:nvSpPr>
          <p:spPr bwMode="auto">
            <a:xfrm flipV="1">
              <a:off x="7454900" y="4479925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16" name="Line 33"/>
            <p:cNvSpPr>
              <a:spLocks noChangeShapeType="1"/>
            </p:cNvSpPr>
            <p:nvPr/>
          </p:nvSpPr>
          <p:spPr bwMode="auto">
            <a:xfrm flipV="1">
              <a:off x="7454900" y="4010025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17" name="Line 34"/>
            <p:cNvSpPr>
              <a:spLocks noChangeShapeType="1"/>
            </p:cNvSpPr>
            <p:nvPr/>
          </p:nvSpPr>
          <p:spPr bwMode="auto">
            <a:xfrm flipV="1">
              <a:off x="7454900" y="3382963"/>
              <a:ext cx="0" cy="31273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18" name="Line 35"/>
            <p:cNvSpPr>
              <a:spLocks noChangeShapeType="1"/>
            </p:cNvSpPr>
            <p:nvPr/>
          </p:nvSpPr>
          <p:spPr bwMode="auto">
            <a:xfrm flipV="1">
              <a:off x="7454900" y="2755900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20" name="Line 37"/>
            <p:cNvSpPr>
              <a:spLocks noChangeShapeType="1"/>
            </p:cNvSpPr>
            <p:nvPr/>
          </p:nvSpPr>
          <p:spPr bwMode="auto">
            <a:xfrm>
              <a:off x="5419725" y="5429250"/>
              <a:ext cx="0" cy="469900"/>
            </a:xfrm>
            <a:prstGeom prst="line">
              <a:avLst/>
            </a:prstGeom>
            <a:noFill/>
            <a:ln w="9525">
              <a:solidFill>
                <a:srgbClr val="EAF6E6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21" name="Line 38"/>
            <p:cNvSpPr>
              <a:spLocks noChangeShapeType="1"/>
            </p:cNvSpPr>
            <p:nvPr/>
          </p:nvSpPr>
          <p:spPr bwMode="auto">
            <a:xfrm>
              <a:off x="3386138" y="5106988"/>
              <a:ext cx="790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22" name="Line 39"/>
            <p:cNvSpPr>
              <a:spLocks noChangeShapeType="1"/>
            </p:cNvSpPr>
            <p:nvPr/>
          </p:nvSpPr>
          <p:spPr bwMode="auto">
            <a:xfrm>
              <a:off x="5759450" y="5106988"/>
              <a:ext cx="790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23" name="Text Box 41"/>
            <p:cNvSpPr txBox="1">
              <a:spLocks noChangeArrowheads="1"/>
            </p:cNvSpPr>
            <p:nvPr/>
          </p:nvSpPr>
          <p:spPr bwMode="auto">
            <a:xfrm>
              <a:off x="1729010" y="1798211"/>
              <a:ext cx="1527780" cy="48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클라이언트</a:t>
              </a:r>
              <a:endParaRPr lang="en-US" altLang="ko-KR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200" b="0" dirty="0" smtClean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200" b="0" dirty="0" smtClean="0">
                  <a:latin typeface="가는각진제목체" pitchFamily="18" charset="-127"/>
                  <a:ea typeface="가는각진제목체" pitchFamily="18" charset="-127"/>
                </a:rPr>
                <a:t>서버 연결 및 서비스 요청</a:t>
              </a:r>
              <a:r>
                <a:rPr lang="en-US" altLang="ko-KR" sz="1200" b="0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  <a:endParaRPr lang="ko-KR" altLang="en-US" sz="1200" b="0" dirty="0" smtClea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25" name="Text Box 43"/>
            <p:cNvSpPr txBox="1">
              <a:spLocks noChangeArrowheads="1"/>
            </p:cNvSpPr>
            <p:nvPr/>
          </p:nvSpPr>
          <p:spPr bwMode="auto">
            <a:xfrm>
              <a:off x="6280154" y="1775970"/>
              <a:ext cx="2342704" cy="48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서버</a:t>
              </a:r>
              <a:endParaRPr lang="en-US" altLang="ko-KR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200" b="0" dirty="0" smtClean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200" b="0" dirty="0" smtClean="0">
                  <a:latin typeface="가는각진제목체" pitchFamily="18" charset="-127"/>
                  <a:ea typeface="가는각진제목체" pitchFamily="18" charset="-127"/>
                </a:rPr>
                <a:t>클라이언트의 연결 수신 및 서비스 제공</a:t>
              </a:r>
              <a:r>
                <a:rPr lang="en-US" altLang="ko-KR" sz="1200" b="0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26" name="Rectangle 44"/>
            <p:cNvSpPr>
              <a:spLocks noChangeArrowheads="1"/>
            </p:cNvSpPr>
            <p:nvPr/>
          </p:nvSpPr>
          <p:spPr bwMode="auto">
            <a:xfrm>
              <a:off x="1237753" y="1501799"/>
              <a:ext cx="7459663" cy="4735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227" name="TextBox 35"/>
            <p:cNvSpPr txBox="1">
              <a:spLocks noChangeArrowheads="1"/>
            </p:cNvSpPr>
            <p:nvPr/>
          </p:nvSpPr>
          <p:spPr bwMode="auto">
            <a:xfrm>
              <a:off x="3800872" y="2492896"/>
              <a:ext cx="2160240" cy="261610"/>
            </a:xfrm>
            <a:prstGeom prst="rect">
              <a:avLst/>
            </a:prstGeom>
            <a:solidFill>
              <a:srgbClr val="FFC000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가는각진제목체" pitchFamily="18" charset="-127"/>
                  <a:ea typeface="가는각진제목체" pitchFamily="18" charset="-127"/>
                </a:rPr>
                <a:t>HTTP, FTP, SMTP, POP3 </a:t>
              </a:r>
              <a:r>
                <a:rPr lang="ko-KR" altLang="en-US" sz="1100" dirty="0">
                  <a:latin typeface="가는각진제목체" pitchFamily="18" charset="-127"/>
                  <a:ea typeface="가는각진제목체" pitchFamily="18" charset="-127"/>
                </a:rPr>
                <a:t>등</a:t>
              </a:r>
            </a:p>
          </p:txBody>
        </p:sp>
        <p:sp>
          <p:nvSpPr>
            <p:cNvPr id="8228" name="Text Box 41"/>
            <p:cNvSpPr txBox="1">
              <a:spLocks noChangeArrowheads="1"/>
            </p:cNvSpPr>
            <p:nvPr/>
          </p:nvSpPr>
          <p:spPr bwMode="auto">
            <a:xfrm>
              <a:off x="4521200" y="1966913"/>
              <a:ext cx="641195" cy="302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프로토콜</a:t>
              </a:r>
            </a:p>
          </p:txBody>
        </p:sp>
        <p:sp>
          <p:nvSpPr>
            <p:cNvPr id="8229" name="TextBox 37"/>
            <p:cNvSpPr txBox="1">
              <a:spLocks noChangeArrowheads="1"/>
            </p:cNvSpPr>
            <p:nvPr/>
          </p:nvSpPr>
          <p:spPr bwMode="auto">
            <a:xfrm>
              <a:off x="3944938" y="3022600"/>
              <a:ext cx="1871662" cy="261938"/>
            </a:xfrm>
            <a:prstGeom prst="rect">
              <a:avLst/>
            </a:prstGeom>
            <a:solidFill>
              <a:srgbClr val="FFC000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>
                  <a:latin typeface="가는각진제목체" pitchFamily="18" charset="-127"/>
                  <a:ea typeface="가는각진제목체" pitchFamily="18" charset="-127"/>
                </a:rPr>
                <a:t>TCP, UDP </a:t>
              </a:r>
              <a:r>
                <a:rPr lang="ko-KR" altLang="en-US" sz="1100">
                  <a:latin typeface="가는각진제목체" pitchFamily="18" charset="-127"/>
                  <a:ea typeface="가는각진제목체" pitchFamily="18" charset="-127"/>
                </a:rPr>
                <a:t>등</a:t>
              </a:r>
            </a:p>
          </p:txBody>
        </p:sp>
        <p:sp>
          <p:nvSpPr>
            <p:cNvPr id="8230" name="TextBox 38"/>
            <p:cNvSpPr txBox="1">
              <a:spLocks noChangeArrowheads="1"/>
            </p:cNvSpPr>
            <p:nvPr/>
          </p:nvSpPr>
          <p:spPr bwMode="auto">
            <a:xfrm>
              <a:off x="3944938" y="3644900"/>
              <a:ext cx="1871662" cy="261938"/>
            </a:xfrm>
            <a:prstGeom prst="rect">
              <a:avLst/>
            </a:prstGeom>
            <a:solidFill>
              <a:srgbClr val="FFC000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>
                  <a:latin typeface="가는각진제목체" pitchFamily="18" charset="-127"/>
                  <a:ea typeface="가는각진제목체" pitchFamily="18" charset="-127"/>
                </a:rPr>
                <a:t>IP, ICMP </a:t>
              </a:r>
              <a:r>
                <a:rPr lang="ko-KR" altLang="en-US" sz="1100">
                  <a:latin typeface="가는각진제목체" pitchFamily="18" charset="-127"/>
                  <a:ea typeface="가는각진제목체" pitchFamily="18" charset="-127"/>
                </a:rPr>
                <a:t>등</a:t>
              </a:r>
            </a:p>
          </p:txBody>
        </p:sp>
      </p:grp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87932" y="1196752"/>
            <a:ext cx="85695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TCP/IP </a:t>
            </a:r>
            <a:r>
              <a:rPr lang="ko-KR" altLang="en-US" sz="2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표준 </a:t>
            </a:r>
            <a:r>
              <a:rPr lang="ko-KR" altLang="en-US" sz="2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통신 모델</a:t>
            </a:r>
            <a:r>
              <a:rPr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 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TCP/UDP </a:t>
            </a:r>
            <a:r>
              <a:rPr kumimoji="1" lang="ko-KR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프로토콜 특징</a:t>
            </a:r>
            <a:endParaRPr kumimoji="1" lang="ko-KR" altLang="en-US" sz="3200" b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88504" y="1301080"/>
            <a:ext cx="8856984" cy="50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TCP/UDP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프로토콜은 전송계층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(Transfer Layer)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에서 사용하는 대표적인 표준 프로토콜로서 운영체제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(OS)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에서 지원한다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TCP(Transfer </a:t>
            </a:r>
            <a:r>
              <a:rPr kumimoji="1" lang="en-US" altLang="ko-KR" sz="2000" dirty="0">
                <a:latin typeface="가는각진제목체" pitchFamily="18" charset="-127"/>
                <a:ea typeface="가는각진제목체" pitchFamily="18" charset="-127"/>
              </a:rPr>
              <a:t>Control Protocol)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는 신뢰할 수 있는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연결 지향 스트림 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통신 프로토콜이다. 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b="0" dirty="0">
                <a:latin typeface="가는각진제목체" pitchFamily="18" charset="-127"/>
                <a:ea typeface="가는각진제목체" pitchFamily="18" charset="-127"/>
              </a:rPr>
              <a:t>TCP</a:t>
            </a:r>
            <a:r>
              <a:rPr kumimoji="1"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는 전송자가 보낸 순서대로 수신자에게 바이트가 도착하는 것을 책임진다. 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데이터가 없어지거나 부분적으로 손상되는 상황을 </a:t>
            </a:r>
            <a:r>
              <a:rPr kumimoji="1" lang="ko-KR" altLang="en-US" sz="2000" b="0" dirty="0" smtClean="0">
                <a:latin typeface="가는각진제목체" pitchFamily="18" charset="-127"/>
                <a:ea typeface="가는각진제목체" pitchFamily="18" charset="-127"/>
              </a:rPr>
              <a:t>예방할 수 있기 때문에 네트워크 애플리케이션 구현 시 많이 사용된다</a:t>
            </a:r>
            <a:r>
              <a:rPr kumimoji="1" lang="en-US" altLang="ko-KR" sz="2000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ko-KR" altLang="en-US" sz="2000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전화에 비유할 수 있다</a:t>
            </a:r>
            <a:r>
              <a:rPr kumimoji="1" lang="en-US" altLang="ko-KR" sz="2000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kumimoji="1" lang="ko-KR" altLang="en-US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dirty="0">
                <a:latin typeface="가는각진제목체" pitchFamily="18" charset="-127"/>
                <a:ea typeface="가는각진제목체" pitchFamily="18" charset="-127"/>
              </a:rPr>
              <a:t>UDP(User Datagram Protocol)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는 신뢰할 수 없는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비 연결지향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2000" dirty="0" err="1">
                <a:latin typeface="가는각진제목체" pitchFamily="18" charset="-127"/>
                <a:ea typeface="가는각진제목체" pitchFamily="18" charset="-127"/>
              </a:rPr>
              <a:t>데이터그램</a:t>
            </a:r>
            <a:r>
              <a:rPr kumimoji="1" lang="ko-KR" altLang="en-US" sz="20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통신 프로토콜이다</a:t>
            </a:r>
            <a:r>
              <a:rPr kumimoji="1"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r>
              <a:rPr kumimoji="1"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kumimoji="1" lang="ko-KR" altLang="en-US" sz="2000" dirty="0">
              <a:latin typeface="가는각진제목체" pitchFamily="18" charset="-127"/>
              <a:ea typeface="가는각진제목체" pitchFamily="18" charset="-127"/>
            </a:endParaRPr>
          </a:p>
          <a:p>
            <a:pPr marL="800100" lvl="1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b="0" dirty="0">
                <a:latin typeface="가는각진제목체" pitchFamily="18" charset="-127"/>
                <a:ea typeface="가는각진제목체" pitchFamily="18" charset="-127"/>
              </a:rPr>
              <a:t>UDP </a:t>
            </a:r>
            <a:r>
              <a:rPr kumimoji="1"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프로토콜은 간단한 </a:t>
            </a:r>
            <a:r>
              <a:rPr kumimoji="1" lang="ko-KR" altLang="en-US" sz="2000" b="0" dirty="0" smtClean="0">
                <a:latin typeface="가는각진제목체" pitchFamily="18" charset="-127"/>
                <a:ea typeface="가는각진제목체" pitchFamily="18" charset="-127"/>
              </a:rPr>
              <a:t>요청 - 응답 </a:t>
            </a:r>
            <a:r>
              <a:rPr kumimoji="1"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메커니즘에 </a:t>
            </a:r>
            <a:r>
              <a:rPr kumimoji="1" lang="ko-KR" altLang="en-US" sz="2000" b="0" dirty="0" smtClean="0">
                <a:latin typeface="가는각진제목체" pitchFamily="18" charset="-127"/>
                <a:ea typeface="가는각진제목체" pitchFamily="18" charset="-127"/>
              </a:rPr>
              <a:t>기반으로, </a:t>
            </a:r>
            <a:r>
              <a:rPr kumimoji="1" lang="ko-KR" altLang="en-US" sz="2000" b="0" dirty="0" err="1">
                <a:latin typeface="가는각진제목체" pitchFamily="18" charset="-127"/>
                <a:ea typeface="가는각진제목체" pitchFamily="18" charset="-127"/>
              </a:rPr>
              <a:t>패킷</a:t>
            </a:r>
            <a:r>
              <a:rPr kumimoji="1"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 손실 감지와 </a:t>
            </a:r>
            <a:r>
              <a:rPr kumimoji="1" lang="ko-KR" altLang="en-US" sz="2000" b="0" dirty="0" smtClean="0">
                <a:latin typeface="가는각진제목체" pitchFamily="18" charset="-127"/>
                <a:ea typeface="가는각진제목체" pitchFamily="18" charset="-127"/>
              </a:rPr>
              <a:t>재전송 등을 책임지지 않는다</a:t>
            </a:r>
            <a:r>
              <a:rPr kumimoji="1" lang="en-US" altLang="ko-KR" sz="2000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1" lang="ko-KR" altLang="en-US" sz="2000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우편물에 비유할 수 있다</a:t>
            </a:r>
            <a:r>
              <a:rPr kumimoji="1" lang="en-US" altLang="ko-KR" sz="2000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kumimoji="1" lang="ko-KR" altLang="en-US" sz="20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새 프레젠테이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0000FF"/>
      </a:folHlink>
    </a:clrScheme>
    <a:fontScheme name="새 프레젠테이션">
      <a:majorFont>
        <a:latin typeface="Verdan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46275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46275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Office\Templates\새 프레젠테이션.pot</Template>
  <TotalTime>19829</TotalTime>
  <Words>1424</Words>
  <Application>Microsoft Office PowerPoint</Application>
  <PresentationFormat>A4 용지(210x297mm)</PresentationFormat>
  <Paragraphs>233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새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datec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기정</dc:creator>
  <cp:lastModifiedBy>kosta043</cp:lastModifiedBy>
  <cp:revision>1273</cp:revision>
  <cp:lastPrinted>2001-07-17T22:29:31Z</cp:lastPrinted>
  <dcterms:created xsi:type="dcterms:W3CDTF">2000-05-16T08:07:31Z</dcterms:created>
  <dcterms:modified xsi:type="dcterms:W3CDTF">2016-08-10T00:02:32Z</dcterms:modified>
</cp:coreProperties>
</file>