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84" r:id="rId3"/>
    <p:sldId id="283" r:id="rId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4070"/>
    <a:srgbClr val="8E2222"/>
    <a:srgbClr val="22270F"/>
    <a:srgbClr val="353D17"/>
    <a:srgbClr val="CFDBA1"/>
    <a:srgbClr val="FFFF99"/>
    <a:srgbClr val="9B3937"/>
    <a:srgbClr val="93A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118" d="100"/>
          <a:sy n="118" d="100"/>
        </p:scale>
        <p:origin x="570" y="10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9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8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8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58367"/>
            <a:ext cx="9345488" cy="1368152"/>
          </a:xfrm>
        </p:spPr>
        <p:txBody>
          <a:bodyPr/>
          <a:lstStyle/>
          <a:p>
            <a:r>
              <a:rPr lang="en-US" altLang="ko-KR" sz="4000" smtClean="0"/>
              <a:t>WEB(World Wide Web)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+mn-ea"/>
              </a:rPr>
              <a:t>WEB(World Wide Web : WWW) </a:t>
            </a:r>
            <a:r>
              <a:rPr lang="ko-KR" altLang="en-US" dirty="0" smtClean="0">
                <a:latin typeface="+mn-ea"/>
              </a:rPr>
              <a:t>정의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인터넷 상에서 </a:t>
            </a:r>
            <a:r>
              <a:rPr lang="en-US" altLang="ko-KR" dirty="0" smtClean="0"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응용 프로토콜을 준수하는 웹 클라이언트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브라우저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와 웹 서버간의 데이터 통신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HTTP(Hyper Text Transfer Protocol)</a:t>
            </a:r>
          </a:p>
          <a:p>
            <a:pPr lvl="1"/>
            <a:r>
              <a:rPr lang="en-US" altLang="ko-KR" dirty="0" smtClean="0"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응용 프로토콜의 하나로 웹 클라이언트의 요청</a:t>
            </a:r>
            <a:r>
              <a:rPr lang="en-US" altLang="ko-KR" dirty="0" smtClean="0">
                <a:latin typeface="+mn-ea"/>
              </a:rPr>
              <a:t>(Request)</a:t>
            </a:r>
            <a:r>
              <a:rPr lang="ko-KR" altLang="en-US" dirty="0" smtClean="0">
                <a:latin typeface="+mn-ea"/>
              </a:rPr>
              <a:t>과 웹 서버의 응답</a:t>
            </a:r>
            <a:r>
              <a:rPr lang="en-US" altLang="ko-KR" dirty="0" smtClean="0">
                <a:latin typeface="+mn-ea"/>
              </a:rPr>
              <a:t>(Response) </a:t>
            </a:r>
            <a:r>
              <a:rPr lang="ko-KR" altLang="en-US" dirty="0" smtClean="0">
                <a:latin typeface="+mn-ea"/>
              </a:rPr>
              <a:t>데이터를 전송하기 위한 통신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서버와 클라이언트간에 연결상태를 유지하지 않는 특징을 가진다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브라우저와 웹 서버는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프로토콜을 이용하여 데이터 송수신한다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무조건 데이터는 텍스트로 주고받는다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, 2.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비연결지향적 특징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데이터를 받는 즉시 연결이 끊어진다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WEB</a:t>
            </a:r>
            <a:r>
              <a:rPr lang="ko-KR" altLang="en-US" dirty="0" smtClean="0">
                <a:latin typeface="+mn-ea"/>
              </a:rPr>
              <a:t>의 기본 구성 요소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HTTP(Hyper Text Transfer Protocol)</a:t>
            </a:r>
          </a:p>
          <a:p>
            <a:pPr lvl="1"/>
            <a:r>
              <a:rPr lang="en-US" altLang="ko-KR" dirty="0" smtClean="0">
                <a:latin typeface="+mn-ea"/>
              </a:rPr>
              <a:t>Web Client(Browser)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Web Server</a:t>
            </a:r>
          </a:p>
          <a:p>
            <a:pPr lvl="1"/>
            <a:r>
              <a:rPr lang="en-US" altLang="ko-KR" dirty="0" smtClean="0">
                <a:latin typeface="+mn-ea"/>
              </a:rPr>
              <a:t>URL(Uniform Resource Locator)</a:t>
            </a:r>
          </a:p>
          <a:p>
            <a:pPr lvl="1"/>
            <a:r>
              <a:rPr lang="en-US" altLang="ko-KR" dirty="0" smtClean="0">
                <a:latin typeface="+mn-ea"/>
              </a:rPr>
              <a:t>HTML(Hyper Text Markup Language)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W3C</a:t>
            </a:r>
          </a:p>
          <a:p>
            <a:pPr lvl="1"/>
            <a:r>
              <a:rPr lang="en-US" altLang="ko-KR" dirty="0" smtClean="0"/>
              <a:t>W3C : World Wide Web Consortium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인터넷 상의 자원을 공유하고 웹의 표준화를 위해 웹의 창시자인 </a:t>
            </a:r>
            <a:r>
              <a:rPr lang="ko-KR" altLang="en-US" dirty="0" smtClean="0">
                <a:solidFill>
                  <a:srgbClr val="0070C0"/>
                </a:solidFill>
              </a:rPr>
              <a:t>팀 </a:t>
            </a:r>
            <a:r>
              <a:rPr lang="ko-KR" altLang="en-US" dirty="0" err="1" smtClean="0">
                <a:solidFill>
                  <a:srgbClr val="0070C0"/>
                </a:solidFill>
              </a:rPr>
              <a:t>버너스</a:t>
            </a:r>
            <a:r>
              <a:rPr lang="ko-KR" altLang="en-US" dirty="0" smtClean="0">
                <a:solidFill>
                  <a:srgbClr val="0070C0"/>
                </a:solidFill>
              </a:rPr>
              <a:t> 리</a:t>
            </a:r>
            <a:r>
              <a:rPr lang="ko-KR" altLang="en-US" dirty="0" smtClean="0"/>
              <a:t>를 중심으로 창립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웹과 관련된 표준 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웹에서의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전송 속도 향상 등을 위해 노력 중임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MIT</a:t>
            </a:r>
            <a:r>
              <a:rPr lang="ko-KR" altLang="en-US" dirty="0" smtClean="0"/>
              <a:t>에 의해 운영되고 있으며</a:t>
            </a:r>
            <a:r>
              <a:rPr lang="en-US" altLang="ko-KR" dirty="0" smtClean="0"/>
              <a:t>, Netscape, Microsoft, HP, IBM, AT&amp;T </a:t>
            </a:r>
            <a:r>
              <a:rPr lang="ko-KR" altLang="en-US" dirty="0" smtClean="0"/>
              <a:t>등이 가입되어 있음</a:t>
            </a:r>
          </a:p>
          <a:p>
            <a:pPr lvl="1"/>
            <a:r>
              <a:rPr lang="en-US" altLang="ko-KR" dirty="0" smtClean="0"/>
              <a:t>URL: </a:t>
            </a:r>
            <a:r>
              <a:rPr lang="en-US" altLang="ko-KR" dirty="0" smtClean="0">
                <a:hlinkClick r:id="rId2"/>
              </a:rPr>
              <a:t>http://www.w3.org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WEB(World Wide Web)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HTML(Hyper Text Markup Language</a:t>
            </a:r>
            <a:r>
              <a:rPr lang="en-US" altLang="ko-KR" dirty="0" smtClean="0">
                <a:latin typeface="+mn-ea"/>
              </a:rPr>
              <a:t>) // </a:t>
            </a:r>
            <a:r>
              <a:rPr lang="ko-KR" altLang="en-US" smtClean="0">
                <a:latin typeface="+mn-ea"/>
              </a:rPr>
              <a:t>렌더링 언어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</a:t>
            </a:r>
            <a:r>
              <a:rPr lang="en-US" altLang="ko-KR" dirty="0" smtClean="0">
                <a:latin typeface="+mn-ea"/>
              </a:rPr>
              <a:t>(WWW : World Wide Web)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서버에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저장되고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클라이언트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웹브라우저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에 의해 다운로드 되어 해석</a:t>
            </a:r>
            <a:r>
              <a:rPr lang="ko-KR" altLang="en-US" dirty="0" smtClean="0">
                <a:latin typeface="+mn-ea"/>
              </a:rPr>
              <a:t>되어지는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하이퍼텍스트 웹 문서 작성을 위한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Markup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언어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데이터의 표현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글자크기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글자색상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글자모양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그래픽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문서이동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위한 태그 명령어로 구성된다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은  </a:t>
            </a:r>
            <a:r>
              <a:rPr lang="en-US" altLang="ko-KR" dirty="0" smtClean="0">
                <a:latin typeface="+mn-ea"/>
              </a:rPr>
              <a:t>SGML(ISO </a:t>
            </a:r>
            <a:r>
              <a:rPr lang="ko-KR" altLang="en-US" dirty="0" err="1" smtClean="0">
                <a:latin typeface="+mn-ea"/>
              </a:rPr>
              <a:t>표준마크업언어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기반을 둔 응용 </a:t>
            </a:r>
            <a:r>
              <a:rPr lang="en-US" altLang="ko-KR" dirty="0" smtClean="0">
                <a:latin typeface="+mn-ea"/>
              </a:rPr>
              <a:t>Markup </a:t>
            </a:r>
            <a:r>
              <a:rPr lang="ko-KR" altLang="en-US" dirty="0" smtClean="0">
                <a:latin typeface="+mn-ea"/>
              </a:rPr>
              <a:t>언어로</a:t>
            </a:r>
            <a:r>
              <a:rPr lang="en-US" altLang="ko-KR" dirty="0" smtClean="0">
                <a:latin typeface="+mn-ea"/>
              </a:rPr>
              <a:t> W3C</a:t>
            </a:r>
            <a:r>
              <a:rPr lang="ko-KR" altLang="en-US" dirty="0" smtClean="0">
                <a:latin typeface="+mn-ea"/>
              </a:rPr>
              <a:t>에서 관리한다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704827" y="2250455"/>
            <a:ext cx="8867798" cy="3786188"/>
            <a:chOff x="528" y="1440"/>
            <a:chExt cx="4602" cy="2210"/>
          </a:xfrm>
        </p:grpSpPr>
        <p:pic>
          <p:nvPicPr>
            <p:cNvPr id="20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5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31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536" y="3542"/>
              <a:ext cx="62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DNS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를 통한 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URL</a:t>
              </a:r>
              <a:r>
                <a:rPr lang="ko-KR" altLang="en-US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요청</a:t>
              </a:r>
              <a:r>
                <a:rPr lang="en-US" altLang="ko-KR" sz="1200" dirty="0" smtClean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(HTTP)</a:t>
              </a:r>
              <a:endPara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325</Words>
  <Application>Microsoft Office PowerPoint</Application>
  <PresentationFormat>사용자 지정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Arial</vt:lpstr>
      <vt:lpstr>Wingdings 2</vt:lpstr>
      <vt:lpstr>디자인 사용자 지정</vt:lpstr>
      <vt:lpstr>WEB(World Wide Web)</vt:lpstr>
      <vt:lpstr>WEB(World Wide Web) 개요</vt:lpstr>
      <vt:lpstr>HTML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박세준</cp:lastModifiedBy>
  <cp:revision>1161</cp:revision>
  <dcterms:created xsi:type="dcterms:W3CDTF">2011-05-05T14:24:12Z</dcterms:created>
  <dcterms:modified xsi:type="dcterms:W3CDTF">2018-03-12T08:16:04Z</dcterms:modified>
</cp:coreProperties>
</file>