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324" r:id="rId4"/>
    <p:sldId id="325" r:id="rId5"/>
    <p:sldId id="315" r:id="rId6"/>
    <p:sldId id="316" r:id="rId7"/>
    <p:sldId id="326" r:id="rId8"/>
    <p:sldId id="317" r:id="rId9"/>
    <p:sldId id="318" r:id="rId10"/>
    <p:sldId id="320" r:id="rId11"/>
    <p:sldId id="321" r:id="rId12"/>
    <p:sldId id="323" r:id="rId1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0033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6" d="100"/>
          <a:sy n="76" d="100"/>
        </p:scale>
        <p:origin x="108" y="9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JAVA PROGRAMMING</a:t>
            </a:r>
            <a:endParaRPr lang="ko-KR" altLang="en-US" sz="40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602383"/>
            <a:ext cx="9217024" cy="1152128"/>
          </a:xfrm>
        </p:spPr>
        <p:txBody>
          <a:bodyPr/>
          <a:lstStyle/>
          <a:p>
            <a:r>
              <a:rPr lang="ko-KR" altLang="en-US" sz="3200" b="0" dirty="0" smtClean="0"/>
              <a:t>정규 </a:t>
            </a:r>
            <a:r>
              <a:rPr lang="ko-KR" altLang="en-US" sz="3200" b="0" dirty="0" err="1" smtClean="0"/>
              <a:t>표현식</a:t>
            </a:r>
            <a:r>
              <a:rPr lang="en-US" altLang="ko-KR" sz="3200" b="0" dirty="0" smtClean="0"/>
              <a:t>(Regular Expression)</a:t>
            </a:r>
            <a:r>
              <a:rPr lang="ko-KR" altLang="en-US" sz="3200" b="0" dirty="0" smtClean="0"/>
              <a:t>과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 smtClean="0"/>
              <a:t>Java Regex API</a:t>
            </a:r>
            <a:endParaRPr lang="ko-KR" altLang="en-US" sz="3200" b="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‘|’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OR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연산을 수행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‘\’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Escape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문자 처리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메타문자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(., *, +, ?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문자 자체로 사용하려면 해당 특수문자 앞에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‘\’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사용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‘\’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패턴에서 사용하려면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\\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로 사용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‘+’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패턴에서 사용하려면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\+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로 사용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메타문자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3037" y="1602383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Hi|Hello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나 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Hello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가 포함된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Man|Woman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Man, Woman,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ManWoman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SuperMan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문자 클래스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'[]‘ 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안에서 자주 사용되는 패턴들을 미리 키워드로 정의하여 놓은 문자를 의미한다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문자클래스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97795"/>
              </p:ext>
            </p:extLst>
          </p:nvPr>
        </p:nvGraphicFramePr>
        <p:xfrm>
          <a:off x="584552" y="1674391"/>
          <a:ext cx="8578283" cy="36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58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문자클래스 및 패턴</a:t>
                      </a:r>
                      <a:endParaRPr lang="en-US" sz="1400" b="0" kern="0" spc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설 명</a:t>
                      </a:r>
                      <a:endParaRPr lang="ko-KR" altLang="en-US" sz="1400" b="0" kern="0" spc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\w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[a-zA-Z0-9]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알파벳이나 숫자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\W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[^a-zA-Z0-9]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알파벳이나 숫자를 제외한 문자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[0-9]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숫자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[0-9]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와 동일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[^0-9]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숫자를 제외한 모든 문자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\p{Digit}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^[0-9]*$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숫자만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\p{Alpha}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^[a-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zA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-Z]*$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영문자만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5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^[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힣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]*$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한글만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\p{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Alnum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^[a-zA-Z0-9]*$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영어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숫자만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자주 사용되는 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30390"/>
              </p:ext>
            </p:extLst>
          </p:nvPr>
        </p:nvGraphicFramePr>
        <p:xfrm>
          <a:off x="469842" y="1098327"/>
          <a:ext cx="8875646" cy="4195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구분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 및 문자클래스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latin typeface="가는각진제목체" pitchFamily="18" charset="-127"/>
                          <a:ea typeface="가는각진제목체" pitchFamily="18" charset="-127"/>
                        </a:rPr>
                        <a:t>이메일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^[a-zA-Z0-9]+@[a-zA-Z0-9]+(\.[\w]+)+$</a:t>
                      </a:r>
                      <a:endParaRPr lang="en-US" sz="1400" kern="0" spc="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휴대폰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^01(?:0|1|[6-9]) - (\d{3,4}) - \d{4}$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일반전화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^\d{2,3} - \d{3,4} - \d{4</a:t>
                      </a:r>
                      <a:r>
                        <a:rPr lang="en-US" sz="1400" kern="0" spc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}$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주민등록번호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\d{6} \- [1-4]\d{6}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IP</a:t>
                      </a:r>
                      <a:r>
                        <a:rPr lang="ko-KR" alt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주소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latin typeface="가는각진제목체" pitchFamily="18" charset="-127"/>
                          <a:ea typeface="가는각진제목체" pitchFamily="18" charset="-127"/>
                        </a:rPr>
                        <a:t>([0-9]{1,3</a:t>
                      </a:r>
                      <a:r>
                        <a:rPr lang="en-US" sz="1400" kern="0" spc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})\.</a:t>
                      </a:r>
                      <a:r>
                        <a:rPr lang="en-US" altLang="ko-KR" sz="1400" kern="0" spc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([0-9]{1,3})\. ([0-9]{1,3})\. ([0-9]{1,3})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파일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확장자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([^\s]+(\.(?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)(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jpg|png|gif|bmp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))$)           </a:t>
                      </a:r>
                      <a:r>
                        <a:rPr lang="en-US" altLang="ko-KR" sz="1400" b="0" i="0" kern="1200" dirty="0" smtClean="0">
                          <a:solidFill>
                            <a:srgbClr val="00B0F0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(?</a:t>
                      </a:r>
                      <a:r>
                        <a:rPr lang="en-US" altLang="ko-KR" sz="1400" b="0" i="0" kern="1200" dirty="0" err="1" smtClean="0">
                          <a:solidFill>
                            <a:srgbClr val="00B0F0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 smtClean="0">
                          <a:solidFill>
                            <a:srgbClr val="00B0F0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) : </a:t>
                      </a:r>
                      <a:r>
                        <a:rPr lang="ko-KR" altLang="en-US" sz="1400" b="0" i="0" kern="1200" dirty="0" smtClean="0">
                          <a:solidFill>
                            <a:srgbClr val="00B0F0"/>
                          </a:solidFill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대소문자를 구분하지 않음</a:t>
                      </a:r>
                      <a:endParaRPr lang="en-US" sz="1400" b="0" kern="0" spc="0" dirty="0">
                        <a:solidFill>
                          <a:srgbClr val="00B0F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정규 표현식이란 문자열을 처리하는 방법 중의 하나로 일정한 패턴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조합이나 단어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을 가진 문자열을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표현하는 구</a:t>
            </a:r>
            <a:r>
              <a:rPr lang="ko-KR" altLang="en-US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문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을 말한다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주로 복잡한 문자열에서 특정한 패턴을 가진 문자열을 검색하거나</a:t>
            </a:r>
            <a:r>
              <a:rPr lang="en-US" altLang="ko-KR" b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b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치환하기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위해 정규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표현식을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사용한다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$, ^, [, {, (, |, ), *, +, ?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과 같은 메타문자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의미를 갖는 기호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조합으로 다양한 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표현식을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나타낼 수 있다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ex)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예를 들어 특정 문자열 안에 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b="0" dirty="0" err="1">
                <a:latin typeface="가는각진제목체" pitchFamily="18" charset="-127"/>
                <a:ea typeface="가는각진제목체" pitchFamily="18" charset="-127"/>
              </a:rPr>
              <a:t>babo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라는 문자열이 들어 있는지</a:t>
            </a:r>
            <a:r>
              <a:rPr lang="en-US" altLang="ko-KR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혹은 특정 숫자가 들어 있는지 등의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검색</a:t>
            </a:r>
            <a:endParaRPr lang="en-US" altLang="ko-KR" b="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대부분의 프로그래밍 언어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(C, Perl, JavaScript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에서 정규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표현식을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지원하며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</a:p>
          <a:p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Java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언어 또한 경우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JDK1.4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부터 정규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처리를 위한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API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제공하고 있다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Pattern, Matcher,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PatternSytaxException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클래스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(Regular Expression)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java.util.regex.Pattern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주어진 정규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표현식으로부터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패턴 생성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Pattern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pattern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Pattern.compile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정규표현식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패턴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java.util.regex.Matcher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주어진 문자열이 패턴과 일치하는지 여부 반환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Matcher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matcher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pattern.matcher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(“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문자열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”);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matcher.matches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java.util.regex.Pattern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static(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활용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boolean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match = </a:t>
            </a:r>
            <a:r>
              <a:rPr lang="en-US" altLang="ko-KR" b="0" dirty="0" err="1" smtClean="0">
                <a:latin typeface="가는각진제목체" pitchFamily="18" charset="-127"/>
                <a:ea typeface="가는각진제목체" pitchFamily="18" charset="-127"/>
              </a:rPr>
              <a:t>Pattern.matches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b="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정규표현식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패턴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,“</a:t>
            </a:r>
            <a:r>
              <a:rPr lang="ko-KR" altLang="en-US" b="0" dirty="0">
                <a:latin typeface="가는각진제목체" pitchFamily="18" charset="-127"/>
                <a:ea typeface="가는각진제목체" pitchFamily="18" charset="-127"/>
              </a:rPr>
              <a:t>문자열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”);</a:t>
            </a:r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자바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API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이용한 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97834" y="1674391"/>
          <a:ext cx="8847653" cy="12821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95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>
                          <a:latin typeface="가는각진제목체" pitchFamily="18" charset="-127"/>
                          <a:ea typeface="가는각진제목체" pitchFamily="18" charset="-127"/>
                        </a:rPr>
                        <a:t>static Pattern compile(String </a:t>
                      </a:r>
                      <a:r>
                        <a:rPr lang="en-US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pattern)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>
                          <a:latin typeface="가는각진제목체" pitchFamily="18" charset="-127"/>
                          <a:ea typeface="가는각진제목체" pitchFamily="18" charset="-127"/>
                        </a:rPr>
                        <a:t>주어진 </a:t>
                      </a:r>
                      <a:r>
                        <a:rPr lang="ko-KR" altLang="en-US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kern="0" spc="-5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정규표현식</a:t>
                      </a:r>
                      <a:r>
                        <a:rPr lang="en-US" altLang="ko-KR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lang="ko-KR" altLang="en-US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으로부터 패턴 객체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>
                          <a:latin typeface="가는각진제목체" pitchFamily="18" charset="-127"/>
                          <a:ea typeface="가는각진제목체" pitchFamily="18" charset="-127"/>
                        </a:rPr>
                        <a:t>static Matcher </a:t>
                      </a:r>
                      <a:r>
                        <a:rPr lang="en-US" sz="1400" b="0" kern="0" spc="-50" dirty="0" err="1">
                          <a:latin typeface="가는각진제목체" pitchFamily="18" charset="-127"/>
                          <a:ea typeface="가는각진제목체" pitchFamily="18" charset="-127"/>
                        </a:rPr>
                        <a:t>matcher</a:t>
                      </a:r>
                      <a:r>
                        <a:rPr lang="en-US" sz="1400" b="0" kern="0" spc="-50" dirty="0">
                          <a:latin typeface="가는각진제목체" pitchFamily="18" charset="-127"/>
                          <a:ea typeface="가는각진제목체" pitchFamily="18" charset="-127"/>
                        </a:rPr>
                        <a:t> (</a:t>
                      </a:r>
                      <a:r>
                        <a:rPr lang="en-US" sz="1400" b="0" kern="0" spc="-50" dirty="0" err="1">
                          <a:latin typeface="가는각진제목체" pitchFamily="18" charset="-127"/>
                          <a:ea typeface="가는각진제목체" pitchFamily="18" charset="-127"/>
                        </a:rPr>
                        <a:t>CharSequence</a:t>
                      </a:r>
                      <a:r>
                        <a:rPr lang="en-US" sz="1400" b="0" kern="0" spc="-50" dirty="0">
                          <a:latin typeface="가는각진제목체" pitchFamily="18" charset="-127"/>
                          <a:ea typeface="가는각진제목체" pitchFamily="18" charset="-127"/>
                        </a:rPr>
                        <a:t> input)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패턴을 검색하는 </a:t>
                      </a:r>
                      <a:r>
                        <a:rPr lang="en-US" altLang="ko-KR" sz="1400" b="0" kern="0" spc="-50" dirty="0">
                          <a:latin typeface="가는각진제목체" pitchFamily="18" charset="-127"/>
                          <a:ea typeface="가는각진제목체" pitchFamily="18" charset="-127"/>
                        </a:rPr>
                        <a:t>Matcher </a:t>
                      </a:r>
                      <a:r>
                        <a:rPr lang="ko-KR" altLang="en-US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r>
                        <a:rPr lang="en-US" altLang="ko-KR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반환</a:t>
                      </a:r>
                      <a:r>
                        <a:rPr lang="en-US" altLang="ko-KR" sz="1400" b="0" kern="0" spc="-5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23174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String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클래스에는 정규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표현식을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쉽게 처리할 수 있도록 다양한 </a:t>
            </a:r>
            <a:r>
              <a:rPr lang="ko-KR" altLang="en-US" b="0" dirty="0" err="1" smtClean="0"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제공한다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String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클래스를 이용한 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처리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3150" y="1314351"/>
          <a:ext cx="8882337" cy="2148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메소드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기 능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boolean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matches(String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regex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문자열이 주어진 정규식과 정확히 일치하는지 여부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String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replaceAll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(String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regex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 String replace)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정규식과 일치하는 모든 부분을 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replace</a:t>
                      </a:r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로 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String</a:t>
                      </a:r>
                      <a:r>
                        <a:rPr lang="en-US" altLang="ko-KR" sz="140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replaceFirst</a:t>
                      </a:r>
                      <a:r>
                        <a:rPr lang="en-US" altLang="ko-KR" sz="140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String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regex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 String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replaceStr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정규식과 일치하는 첫 부분을 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replace</a:t>
                      </a:r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로 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String[]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splite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(String </a:t>
                      </a:r>
                      <a:r>
                        <a:rPr lang="en-US" altLang="ko-KR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regex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정규식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구분자</a:t>
                      </a:r>
                      <a:r>
                        <a:rPr lang="en-US" altLang="ko-KR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을 기준으로 분할하여 배열로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‘.’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‘.’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가 위치한 곳에 반드시 임의의 한 문자가 위치하여야 함을 표현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문자의 종류는 가리지 않음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‘*’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‘*’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앞에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위치한 문자가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0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개 이상 반복함을 표현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메타문자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41852" y="1615262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a.b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acb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azb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abz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bc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zbc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41852" y="4220429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Hell, Hello, </a:t>
                      </a:r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Helloo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Hellooo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*c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Abbbc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*d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표현 불가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(*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앞에는 반드시 한 글자 이상의 단어가 와야 한다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‘+’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‘*’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과 흡사하지만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‘+’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는 반드시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1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개 이상의 문자가 반복함을 표현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‘?’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‘?’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앞에 위치한 문자가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0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1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개 반복함을 표현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메타문자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037" y="160238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Hello+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Hello, </a:t>
                      </a:r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Helloo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Hellooo</a:t>
                      </a:r>
                      <a:r>
                        <a:rPr lang="en-US" altLang="ko-KR" sz="1400" b="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Ab+c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+d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표현 불가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3037" y="4214148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A?c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c, Ac </a:t>
                      </a:r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Hell, Hello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Try?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Tr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Try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‘{ }’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‘{ }’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특수문자 앞의 문자가 반복되는 횟수를 표현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‘( )’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‘( )’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안의 문자열을 하나의 문자로 표현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그룹화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메타문자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3037" y="1602383"/>
          <a:ext cx="7429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Hel{2}o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{5}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Guuuuuggle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{3,}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Guuuuuggle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(3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개 이상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{2,4}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(2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개이상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4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개이하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037" y="456148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(Hello){3}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HelloHelloHello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(Hello)*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HelloHello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){2}le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Guggggle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‘^’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문장의 처음을 나타내며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‘^’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가 있는 단어로 문장이 시작됨을 표현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‘$’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문장의 끝을 나타내며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, ‘$’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가 있는 단어로 문장이 끝남을 표현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메타문자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3037" y="1602383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Hello World, Hello Java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^The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The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Pen, The Book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3037" y="3834408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World$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Hello</a:t>
                      </a:r>
                      <a:r>
                        <a:rPr lang="en-US" altLang="ko-KR" sz="1400" b="0" baseline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Java World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Java$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Start 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‘[ ]’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대괄호 안에 문자집합이나 범위를 나타낸다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범위를 나타내고자 할 경우 두 문자 사이에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‘-’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 기호를 사용한다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‘[ ]’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안에서의 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‘^’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</a:t>
            </a:r>
            <a:endParaRPr lang="en-US" altLang="ko-KR" b="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‘[ ]’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기호 안에 있는 문자를 제외한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0" dirty="0" smtClean="0">
                <a:latin typeface="가는각진제목체" pitchFamily="18" charset="-127"/>
                <a:ea typeface="가는각진제목체" pitchFamily="18" charset="-127"/>
              </a:rPr>
              <a:t>모든 문자열을 표현</a:t>
            </a:r>
            <a:r>
              <a:rPr lang="en-US" altLang="ko-KR" b="0" dirty="0" smtClean="0">
                <a:latin typeface="가는각진제목체" pitchFamily="18" charset="-127"/>
                <a:ea typeface="가는각진제목체" pitchFamily="18" charset="-127"/>
              </a:rPr>
              <a:t>(NOT)</a:t>
            </a:r>
            <a:endParaRPr lang="en-US" altLang="ko-KR" sz="600" b="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정규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표현식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패턴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에서 사용되는 메타문자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74713"/>
              </p:ext>
            </p:extLst>
          </p:nvPr>
        </p:nvGraphicFramePr>
        <p:xfrm>
          <a:off x="733037" y="1890415"/>
          <a:ext cx="7429552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a, b, 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문자열에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‘a’, ‘b’, ‘c’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등이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[a-z]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영어 알파벳 소문자가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[A-Z]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영어 알파벳 대문자가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-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힣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한글이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[0-9]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숫자가 포함된 모든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^[a-zA-Z0-9]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영문소문자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영문대문자 또는 숫자로 시작되는 모든 문자열 검색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33037" y="5346799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패턴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표현식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[^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]de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dde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fde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가는각진제목체" pitchFamily="18" charset="-127"/>
                          <a:ea typeface="가는각진제목체" pitchFamily="18" charset="-127"/>
                        </a:rPr>
                        <a:t>zde</a:t>
                      </a:r>
                      <a:r>
                        <a:rPr lang="en-US" altLang="ko-KR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a[^0-9]c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, acc,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adc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950</Words>
  <Application>Microsoft Office PowerPoint</Application>
  <PresentationFormat>사용자 지정</PresentationFormat>
  <Paragraphs>241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가는각진제목체</vt:lpstr>
      <vt:lpstr>나눔고딕</vt:lpstr>
      <vt:lpstr>맑은 고딕</vt:lpstr>
      <vt:lpstr>Arial</vt:lpstr>
      <vt:lpstr>Wingdings 2</vt:lpstr>
      <vt:lpstr>디자인 사용자 지정</vt:lpstr>
      <vt:lpstr>정규 표현식(Regular Expression)과 Java Regex API</vt:lpstr>
      <vt:lpstr>정규 표현식(Regular Expression) 소개</vt:lpstr>
      <vt:lpstr>자바 API를 이용한 정규 표현식 처리</vt:lpstr>
      <vt:lpstr>String 클래스를 이용한 정규 표현식 처리</vt:lpstr>
      <vt:lpstr>정규 표현식(패턴)에서 사용되는 메타문자</vt:lpstr>
      <vt:lpstr>정규 표현식(패턴)에서 사용되는 메타문자</vt:lpstr>
      <vt:lpstr>정규 표현식(패턴)에서 사용되는 메타문자</vt:lpstr>
      <vt:lpstr>정규 표현식(패턴)에서 사용되는 메타문자</vt:lpstr>
      <vt:lpstr>정규 표현식(패턴)에서 사용되는 메타문자</vt:lpstr>
      <vt:lpstr>정규 표현식(패턴)에서 사용되는 메타문자</vt:lpstr>
      <vt:lpstr>정규 표현식(패턴)에서 사용되는 문자클래스</vt:lpstr>
      <vt:lpstr>자주 사용되는 정규 표현식(패턴)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박세준</cp:lastModifiedBy>
  <cp:revision>2171</cp:revision>
  <dcterms:created xsi:type="dcterms:W3CDTF">2011-05-05T14:24:12Z</dcterms:created>
  <dcterms:modified xsi:type="dcterms:W3CDTF">2018-03-07T00:18:07Z</dcterms:modified>
</cp:coreProperties>
</file>