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6" r:id="rId3"/>
    <p:sldId id="324" r:id="rId4"/>
    <p:sldId id="323" r:id="rId5"/>
    <p:sldId id="317" r:id="rId6"/>
    <p:sldId id="325" r:id="rId7"/>
    <p:sldId id="326" r:id="rId8"/>
    <p:sldId id="330" r:id="rId9"/>
    <p:sldId id="327" r:id="rId10"/>
    <p:sldId id="328" r:id="rId11"/>
    <p:sldId id="331" r:id="rId12"/>
    <p:sldId id="329" r:id="rId13"/>
    <p:sldId id="332" r:id="rId14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CFD02"/>
    <a:srgbClr val="CCFF66"/>
    <a:srgbClr val="003300"/>
    <a:srgbClr val="22270F"/>
    <a:srgbClr val="008000"/>
    <a:srgbClr val="93A73F"/>
    <a:srgbClr val="353D17"/>
    <a:srgbClr val="CC3300"/>
    <a:srgbClr val="00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06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530375"/>
            <a:ext cx="9217024" cy="1152128"/>
          </a:xfrm>
        </p:spPr>
        <p:txBody>
          <a:bodyPr/>
          <a:lstStyle/>
          <a:p>
            <a:r>
              <a:rPr lang="en-US" altLang="ko-KR" sz="36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  <a:t>Model 2</a:t>
            </a:r>
            <a:r>
              <a:rPr lang="ko-KR" altLang="en-US" sz="36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  <a:t> 기반 웹 애플리케이션 구축</a:t>
            </a:r>
            <a:r>
              <a:rPr lang="en-US" altLang="ko-KR" sz="40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4000" b="0" dirty="0" smtClean="0">
                <a:solidFill>
                  <a:srgbClr val="DCFD0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2800" b="0" dirty="0" smtClean="0">
                <a:latin typeface="HY헤드라인M" pitchFamily="18" charset="-127"/>
                <a:ea typeface="HY헤드라인M" pitchFamily="18" charset="-127"/>
              </a:rPr>
              <a:t>(MVC </a:t>
            </a:r>
            <a:r>
              <a:rPr lang="ko-KR" altLang="en-US" sz="2800" b="0" dirty="0" smtClean="0">
                <a:latin typeface="HY헤드라인M" pitchFamily="18" charset="-127"/>
                <a:ea typeface="HY헤드라인M" pitchFamily="18" charset="-127"/>
              </a:rPr>
              <a:t>디자인 패턴을 적용한 웹 애플리케이션 개발 방식</a:t>
            </a:r>
            <a:r>
              <a:rPr lang="en-US" altLang="ko-KR" sz="2800" b="0" dirty="0" smtClean="0">
                <a:solidFill>
                  <a:srgbClr val="CCFF66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0" dirty="0">
              <a:solidFill>
                <a:srgbClr val="CCFF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뷰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(View)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: JSP</a:t>
            </a:r>
          </a:p>
          <a:p>
            <a:pPr lvl="1"/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뷰</a:t>
            </a:r>
            <a:r>
              <a:rPr lang="ko-KR" altLang="en-US" sz="1800" dirty="0" err="1">
                <a:latin typeface="가는각진제목체" pitchFamily="18" charset="-127"/>
                <a:ea typeface="가는각진제목체" pitchFamily="18" charset="-127"/>
              </a:rPr>
              <a:t>는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err="1" smtClean="0">
                <a:latin typeface="가는각진제목체" pitchFamily="18" charset="-127"/>
                <a:ea typeface="가는각진제목체" pitchFamily="18" charset="-127"/>
              </a:rPr>
              <a:t>HttpServletRequeset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에 저장된 결과정보를 이용하여 웹 클라이언트에게 화면을 출력하는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역할로 써 주로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가 사용된다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의 스크립트 원소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자바코드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외에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EL, JSTL, Custom Tag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등이 사용된다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외에 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Velocity, </a:t>
            </a:r>
            <a:r>
              <a:rPr lang="en-US" altLang="ko-KR" sz="1800" dirty="0" err="1">
                <a:latin typeface="가는각진제목체" pitchFamily="18" charset="-127"/>
                <a:ea typeface="가는각진제목체" pitchFamily="18" charset="-127"/>
              </a:rPr>
              <a:t>Freemarker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800" dirty="0" err="1">
                <a:latin typeface="가는각진제목체" pitchFamily="18" charset="-127"/>
                <a:ea typeface="가는각진제목체" pitchFamily="18" charset="-127"/>
              </a:rPr>
              <a:t>Sitemesh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등의 다양한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뷰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기술을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사용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될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수 있다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Model 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구성 요소 상세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MVC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디자인 패턴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2000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Front–Controller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디자인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패턴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800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단일 </a:t>
            </a:r>
            <a:r>
              <a:rPr lang="ko-KR" altLang="en-US" sz="1800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진입점</a:t>
            </a:r>
            <a:r>
              <a:rPr lang="ko-KR" altLang="en-US" sz="1800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역할의 컨트롤러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를 </a:t>
            </a:r>
            <a:r>
              <a:rPr lang="ko-KR" altLang="en-US" sz="1800" b="0" dirty="0" err="1" smtClean="0">
                <a:latin typeface="가는각진제목체" pitchFamily="18" charset="-127"/>
                <a:ea typeface="가는각진제목체" pitchFamily="18" charset="-127"/>
              </a:rPr>
              <a:t>프리젠테이션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 계층의 제일 앞에 둬서 모든 웹 클라이언트 요청을 먼저 받아 처리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요청 분석 및 공통 작업 제어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한 후 적절한 세부 컨트롤러를 이용하여 요청 기능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수행</a:t>
            </a:r>
            <a:endParaRPr lang="en-US" altLang="ko-KR" sz="18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Front-Controller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는 일반적으로 </a:t>
            </a:r>
            <a:r>
              <a:rPr lang="en-US" altLang="ko-KR" sz="1800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Servlet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으로 작성하며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세부 컨트롤러는 자바 클래스로 작성한다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Command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디자인 패턴</a:t>
            </a:r>
            <a:endParaRPr lang="en-US" altLang="ko-KR" sz="20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클라이언트 요청에 대한 세부 컨트롤러의 경우 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Front-Controller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에서 일관된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단일한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b="0" dirty="0" err="1" smtClean="0"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 호출이 가능하도록 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인터페이스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(Interface)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를 사용한 커맨드 패턴을 적용한다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세부 컨트롤러는 요청에 대한 비즈니스 </a:t>
            </a:r>
            <a:r>
              <a:rPr lang="ko-KR" altLang="en-US" sz="1800" b="0" dirty="0" err="1" smtClean="0">
                <a:latin typeface="가는각진제목체" pitchFamily="18" charset="-127"/>
                <a:ea typeface="가는각진제목체" pitchFamily="18" charset="-127"/>
              </a:rPr>
              <a:t>로직을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 처리한 후 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Controller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에게  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결과정보</a:t>
            </a:r>
            <a:r>
              <a:rPr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ko-KR" altLang="en-US" sz="1800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b="0" dirty="0" err="1" smtClean="0">
                <a:latin typeface="가는각진제목체" pitchFamily="18" charset="-127"/>
                <a:ea typeface="가는각진제목체" pitchFamily="18" charset="-127"/>
              </a:rPr>
              <a:t>리턴한다</a:t>
            </a:r>
            <a:r>
              <a:rPr lang="en-US" altLang="ko-KR" sz="1800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Model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에 사용되는 디자인 패턴 소개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 2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직접 구현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기본 자바 실력과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필터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리스너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등의 웹 프로그래밍 관련 기술이 있다면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MVC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디자인 패턴을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적용하여 직접 설계하고 구현할 수 있다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자신만의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Model 2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직접 구현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공인된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Framework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사용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호환성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안정성 등 여러 가지를 고려하여 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MVC 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패턴이 적용된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Struts, Struts2, </a:t>
            </a:r>
            <a:r>
              <a:rPr lang="en-US" altLang="ko-KR" sz="1800" dirty="0" err="1" smtClean="0">
                <a:latin typeface="가는각진제목체" pitchFamily="18" charset="-127"/>
                <a:ea typeface="가는각진제목체" pitchFamily="18" charset="-127"/>
              </a:rPr>
              <a:t>WebWork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Spring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등의 검증된 프레임워크를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사용할 수 있다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Model 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기반 웹 애플리케이션 구축 방법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3-Tier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아키텍처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성격과 책임이 다른 객체들을 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레이어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모듈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별로 분리해 개발하는 것을 말하며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Layered Architecture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라도 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3-Tier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아키텍처는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나 레거시시스템과의 연동을 담당하는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데이터 접근 </a:t>
            </a:r>
            <a:r>
              <a:rPr lang="ko-KR" altLang="en-US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레이어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업무 관련 비즈니스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로직을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담고 있는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비즈니스 </a:t>
            </a:r>
            <a:r>
              <a:rPr lang="ko-KR" altLang="en-US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로직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서비스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레이어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클라이언트의 요청에 따라 웹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UI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만들어 내고 그 흐름을 관리하는 </a:t>
            </a:r>
            <a:r>
              <a:rPr lang="ko-KR" altLang="en-US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프리젠테이션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레이어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로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구성된다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※ 3-Tier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아키텍처 설계 원칙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각 계층은 응집도가 높아야 하며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다른 계층과의 관계는 느슨하게 연결되어야 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각 계층은 자신의 책임에만 충실해야 한다</a:t>
            </a:r>
            <a:r>
              <a:rPr lang="en-US" altLang="ko-KR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높은 응집도</a:t>
            </a:r>
            <a:r>
              <a:rPr lang="en-US" altLang="ko-KR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3"/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예를 들어 데이터 액세스 계층은 데이터 액세스에 관한 모든 것을 스스로 처리해야 한다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b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데이터 액세스 계층에 웹 클라이언트의 요청을 처리하기 위한 코드가 포함된다거나 비즈니스 </a:t>
            </a:r>
            <a:r>
              <a:rPr lang="ko-KR" altLang="en-US" sz="1200" dirty="0" err="1" smtClean="0">
                <a:latin typeface="가는각진제목체" pitchFamily="18" charset="-127"/>
                <a:ea typeface="가는각진제목체" pitchFamily="18" charset="-127"/>
              </a:rPr>
              <a:t>로직을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 담으면 응집도가 낮아진다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결과적으로 변화에 대처하기 위한 유연성이 떨어지고 이해하기 힘든 코드를 가진 계층이 되고 말 것이다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각 계층 사이의 </a:t>
            </a:r>
            <a:r>
              <a:rPr lang="ko-KR" altLang="en-US" sz="14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결합도는</a:t>
            </a:r>
            <a:r>
              <a:rPr lang="ko-KR" altLang="en-US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낮아야 한다</a:t>
            </a:r>
            <a:r>
              <a:rPr lang="en-US" altLang="ko-KR" sz="14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 </a:t>
            </a:r>
          </a:p>
          <a:p>
            <a:pPr lvl="3"/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각 계층이 자신의 책임에 충실하게 작성되어 있다면 필요한 그 밖의 작업은 다른 계층에 요청하게 될 것이다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b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이때 계층 레벨에 정의한 인터페이스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(interface)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를 통해서 요청을 하게 되고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계층 간에 사용되는 인터페이스 </a:t>
            </a:r>
            <a:r>
              <a:rPr lang="ko-KR" altLang="en-US" sz="1200" dirty="0" err="1" smtClean="0">
                <a:latin typeface="가는각진제목체" pitchFamily="18" charset="-127"/>
                <a:ea typeface="가는각진제목체" pitchFamily="18" charset="-127"/>
              </a:rPr>
              <a:t>메서드에는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 특정 계층의 기술이 최대한 드러나지 않게 만들어야 한다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2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3-Tier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아키텍처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1896" y="2368713"/>
            <a:ext cx="9073008" cy="1080120"/>
            <a:chOff x="441896" y="3474591"/>
            <a:chExt cx="9073008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441896" y="3474591"/>
              <a:ext cx="1368152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400" b="1" u="sng" dirty="0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웹 클라이언트</a:t>
              </a:r>
              <a:endParaRPr lang="en-US" altLang="ko-KR" sz="1400" b="1" u="sng" dirty="0" smtClean="0">
                <a:solidFill>
                  <a:srgbClr val="FFFF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26072" y="3474591"/>
              <a:ext cx="1728192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400" b="1" u="sng" dirty="0" err="1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프리젠테이션</a:t>
              </a:r>
              <a:r>
                <a:rPr lang="ko-KR" altLang="en-US" sz="1400" b="1" u="sng" dirty="0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400" b="1" u="sng" dirty="0" err="1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레이어</a:t>
              </a:r>
              <a:endParaRPr lang="en-US" altLang="ko-KR" sz="1400" b="1" u="sng" dirty="0" smtClean="0">
                <a:solidFill>
                  <a:srgbClr val="FFFF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400" b="1" dirty="0" smtClean="0">
                  <a:latin typeface="가는각진제목체" pitchFamily="18" charset="-127"/>
                  <a:ea typeface="가는각진제목체" pitchFamily="18" charset="-127"/>
                </a:rPr>
                <a:t>(UI </a:t>
              </a:r>
              <a:r>
                <a:rPr lang="ko-KR" altLang="en-US" sz="1400" b="1" dirty="0" err="1" smtClean="0">
                  <a:latin typeface="가는각진제목체" pitchFamily="18" charset="-127"/>
                  <a:ea typeface="가는각진제목체" pitchFamily="18" charset="-127"/>
                </a:rPr>
                <a:t>레이어</a:t>
              </a:r>
              <a:r>
                <a:rPr lang="en-US" altLang="ko-KR" sz="1400" b="1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296" y="3474591"/>
              <a:ext cx="1800200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400" b="1" u="sng" dirty="0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비즈니스 </a:t>
              </a:r>
              <a:r>
                <a:rPr lang="ko-KR" altLang="en-US" sz="1400" b="1" u="sng" dirty="0" err="1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로직</a:t>
              </a:r>
              <a:r>
                <a:rPr lang="ko-KR" altLang="en-US" sz="1400" b="1" u="sng" dirty="0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400" b="1" u="sng" dirty="0" err="1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레이어</a:t>
              </a:r>
              <a:endParaRPr lang="en-US" altLang="ko-KR" sz="1400" b="1" u="sng" dirty="0" smtClean="0">
                <a:solidFill>
                  <a:srgbClr val="FFFF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400" b="1" dirty="0" smtClean="0">
                  <a:latin typeface="가는각진제목체" pitchFamily="18" charset="-127"/>
                  <a:ea typeface="가는각진제목체" pitchFamily="18" charset="-127"/>
                </a:rPr>
                <a:t>(Service</a:t>
              </a:r>
              <a:r>
                <a:rPr lang="ko-KR" altLang="en-US" sz="1400" b="1" dirty="0" smtClean="0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400" b="1" dirty="0" err="1" smtClean="0">
                  <a:latin typeface="가는각진제목체" pitchFamily="18" charset="-127"/>
                  <a:ea typeface="가는각진제목체" pitchFamily="18" charset="-127"/>
                </a:rPr>
                <a:t>레이어</a:t>
              </a:r>
              <a:r>
                <a:rPr lang="en-US" altLang="ko-KR" sz="1400" b="1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30528" y="3474591"/>
              <a:ext cx="1743744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400" b="1" u="sng" dirty="0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데이터 접근 </a:t>
              </a:r>
              <a:r>
                <a:rPr lang="ko-KR" altLang="en-US" sz="1400" b="1" u="sng" dirty="0" err="1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레이어</a:t>
              </a:r>
              <a:endParaRPr lang="en-US" altLang="ko-KR" sz="1400" b="1" u="sng" dirty="0" smtClean="0">
                <a:solidFill>
                  <a:srgbClr val="FFFF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400" b="1" dirty="0" smtClean="0">
                  <a:latin typeface="가는각진제목체" pitchFamily="18" charset="-127"/>
                  <a:ea typeface="가는각진제목체" pitchFamily="18" charset="-127"/>
                </a:rPr>
                <a:t>(DAO </a:t>
              </a:r>
              <a:r>
                <a:rPr lang="ko-KR" altLang="en-US" sz="1400" b="1" dirty="0" err="1" smtClean="0">
                  <a:latin typeface="가는각진제목체" pitchFamily="18" charset="-127"/>
                  <a:ea typeface="가는각진제목체" pitchFamily="18" charset="-127"/>
                </a:rPr>
                <a:t>레이어</a:t>
              </a:r>
              <a:r>
                <a:rPr lang="en-US" altLang="ko-KR" sz="1400" b="1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46752" y="3474591"/>
              <a:ext cx="1368152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400" b="1" u="sng" dirty="0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데이터 </a:t>
              </a:r>
              <a:r>
                <a:rPr lang="ko-KR" altLang="en-US" sz="1400" b="1" u="sng" dirty="0" err="1" smtClean="0">
                  <a:solidFill>
                    <a:srgbClr val="FFFF00"/>
                  </a:solidFill>
                  <a:latin typeface="가는각진제목체" pitchFamily="18" charset="-127"/>
                  <a:ea typeface="가는각진제목체" pitchFamily="18" charset="-127"/>
                </a:rPr>
                <a:t>레이어</a:t>
              </a:r>
              <a:endParaRPr lang="en-US" altLang="ko-KR" sz="1400" b="1" u="sng" dirty="0" smtClean="0">
                <a:solidFill>
                  <a:srgbClr val="FFFF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400" b="1" dirty="0" smtClean="0">
                  <a:latin typeface="가는각진제목체" pitchFamily="18" charset="-127"/>
                  <a:ea typeface="가는각진제목체" pitchFamily="18" charset="-127"/>
                </a:rPr>
                <a:t>(Database</a:t>
              </a:r>
            </a:p>
            <a:p>
              <a:pPr algn="ctr"/>
              <a:r>
                <a:rPr lang="ko-KR" altLang="en-US" sz="1400" b="1" dirty="0" err="1" smtClean="0">
                  <a:latin typeface="가는각진제목체" pitchFamily="18" charset="-127"/>
                  <a:ea typeface="가는각진제목체" pitchFamily="18" charset="-127"/>
                </a:rPr>
                <a:t>레거시</a:t>
              </a:r>
              <a:r>
                <a:rPr lang="ko-KR" altLang="en-US" sz="1400" b="1" dirty="0" smtClean="0">
                  <a:latin typeface="가는각진제목체" pitchFamily="18" charset="-127"/>
                  <a:ea typeface="가는각진제목체" pitchFamily="18" charset="-127"/>
                </a:rPr>
                <a:t> 시스템</a:t>
              </a:r>
              <a:r>
                <a:rPr lang="en-US" altLang="ko-KR" sz="1400" b="1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cxnSp>
          <p:nvCxnSpPr>
            <p:cNvPr id="11" name="직선 화살표 연결선 10"/>
            <p:cNvCxnSpPr>
              <a:stCxn id="5" idx="3"/>
              <a:endCxn id="6" idx="1"/>
            </p:cNvCxnSpPr>
            <p:nvPr/>
          </p:nvCxnSpPr>
          <p:spPr>
            <a:xfrm>
              <a:off x="1810048" y="4014651"/>
              <a:ext cx="216024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3"/>
              <a:endCxn id="7" idx="1"/>
            </p:cNvCxnSpPr>
            <p:nvPr/>
          </p:nvCxnSpPr>
          <p:spPr>
            <a:xfrm>
              <a:off x="3754264" y="4014651"/>
              <a:ext cx="288032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3"/>
              <a:endCxn id="8" idx="1"/>
            </p:cNvCxnSpPr>
            <p:nvPr/>
          </p:nvCxnSpPr>
          <p:spPr>
            <a:xfrm>
              <a:off x="5842496" y="4014651"/>
              <a:ext cx="288032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3"/>
              <a:endCxn id="9" idx="1"/>
            </p:cNvCxnSpPr>
            <p:nvPr/>
          </p:nvCxnSpPr>
          <p:spPr>
            <a:xfrm>
              <a:off x="7874272" y="4014651"/>
              <a:ext cx="272480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6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디자인 패턴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(Pattern)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이란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소프트웨어  설계 시 특정 상황에서 자주 발생하는 문제점을 해결하기 위해 선배 개발자들이 자주 사용한 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설계 노하우를 정리하여 이름을 부여한 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재사용 가능한 소프트웨어 설계 모델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을 말한다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MVC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디자인 패턴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대표적인 디자인 패턴 중의 하나로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Smalltalk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언어에서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GUI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개발을 위해 최초 사용하였으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오랜 동안 효율성이 검증되었다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현재 웹 애플리케이션 개발 시 많이 적용되는 대표적인 디자인 패턴이다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애플리케이션을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Model, View, Controller 3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가지 영역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으로 분리하고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영역간의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결합도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의존관계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를 최소화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하여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유연하면서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생산성이 높은 애플리케이션을 개발할 수 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MVC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디자인 패턴 소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3767142"/>
            <a:ext cx="4802088" cy="265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애플리케이션에서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고객에게  서비스 하고자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하는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애플리케이션 데이터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비즈니스 </a:t>
            </a:r>
            <a:r>
              <a:rPr lang="ko-KR" altLang="en-US" sz="1600" dirty="0" err="1">
                <a:latin typeface="가는각진제목체" pitchFamily="18" charset="-127"/>
                <a:ea typeface="가는각진제목체" pitchFamily="18" charset="-127"/>
              </a:rPr>
              <a:t>로직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다룬다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View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사용자에게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출력하고자 하는 화면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프리젠테이션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로직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을 담당한다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Controller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애플리케이션의 전체적인 흐름을 관리하는 역할로써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1)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클라이언트의 요청을 받아 분석하고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2)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적절한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Model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영역의 비즈니스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서비스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객체를 호출하고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반환된 결과에 따라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3)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적절한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View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선택하여 클라이언트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사용자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에게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보여질 수 있도록 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MVC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디자인 패턴 소개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 1 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클래식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개발 모델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웹 애플리케이션 개발 초창기에 주로 사용된 개발 모델로 초기 개발 속도가 빠르고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누구나 쉽게 배우고 다룰 수 있는 개발 방식이다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 요청에 대해 각각의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페이지가 요청을 분석하고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비즈니스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로직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DB CRUD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처리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수행하고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대한 출력까지 모두 처리하는 개발 초창기 개발 방식이다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장점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개발기간이 짧은 소규모 웹 어플리케이션 개발 시 </a:t>
            </a:r>
            <a:r>
              <a:rPr lang="en-US" altLang="ko-KR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페이지 중심 구현 방법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으로 쉽고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개발 시간 단축이 가능하다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단점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JSP(View)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ko-KR" altLang="en-US" sz="1400" b="1" dirty="0" err="1" smtClean="0">
                <a:latin typeface="가는각진제목체" pitchFamily="18" charset="-127"/>
                <a:ea typeface="가는각진제목체" pitchFamily="18" charset="-127"/>
              </a:rPr>
              <a:t>프리젠테이션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출력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1" dirty="0" err="1" smtClean="0">
                <a:latin typeface="가는각진제목체" pitchFamily="18" charset="-127"/>
                <a:ea typeface="가는각진제목체" pitchFamily="18" charset="-127"/>
              </a:rPr>
              <a:t>로직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(HTML, CSS 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출력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과 스크립트원소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자바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코드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가 섞여 있어 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sz="1400" b="1" dirty="0" err="1" smtClean="0">
                <a:latin typeface="가는각진제목체" pitchFamily="18" charset="-127"/>
                <a:ea typeface="가는각진제목체" pitchFamily="18" charset="-127"/>
              </a:rPr>
              <a:t>가독성이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떨어질 수 있으며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요구사항의 추가나 변경에 대한 대응이 용이하지 않다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표준화되지 않은 애플리케이</a:t>
            </a:r>
            <a:r>
              <a:rPr lang="ko-KR" altLang="en-US" sz="1400" b="1" dirty="0">
                <a:latin typeface="가는각진제목체" pitchFamily="18" charset="-127"/>
                <a:ea typeface="가는각진제목체" pitchFamily="18" charset="-127"/>
              </a:rPr>
              <a:t>션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 구조로 인해 유지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b="1" dirty="0" smtClean="0">
                <a:latin typeface="가는각진제목체" pitchFamily="18" charset="-127"/>
                <a:ea typeface="가는각진제목체" pitchFamily="18" charset="-127"/>
              </a:rPr>
              <a:t>보수가 어렵다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방식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931399"/>
            <a:ext cx="792088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 2 (MVC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디자인 패턴 적용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개발 모델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애플리케이션의 구성 요소들을 </a:t>
            </a:r>
            <a:r>
              <a:rPr lang="en-US" altLang="ko-KR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Model, View, Controller 3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가지 영역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으로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세분화하여 개발하는 방식으로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3-Tier 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아키텍처 기반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개발 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모델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이라고도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Model1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에서 하나의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가 담당했던 모든 작업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클라이언트 요청 분석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비즈니스 및 데이터 처리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화면 처리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Controller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요청 분석 및 비즈니스 실행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),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비즈니스 및 데이터 처리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),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View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화면 출력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로 분리하고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이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가지 구성 요소가 서로 상호작용하여  웹 클라이언트 요청을 처리할 수 있도록 하는 유연한 개발 방식이다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개발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방식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43165" y="2612842"/>
            <a:ext cx="8484878" cy="3644303"/>
            <a:chOff x="743165" y="2664358"/>
            <a:chExt cx="8484878" cy="347452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3165" y="2664358"/>
              <a:ext cx="8484878" cy="3474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3767501" y="5693960"/>
              <a:ext cx="1368152" cy="4320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436065" y="4914751"/>
              <a:ext cx="1368152" cy="4320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321152" y="4914751"/>
              <a:ext cx="1368152" cy="4320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 2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장점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각각의 역할을 독립적인 모듈로 캡슐화함으로 써 각 계층의 독립성이 보장되며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계층별 유지보수가 쉽다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6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정형화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표준화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된 개발이 이루어지므로 공통작업이 용이하고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확장성과 개발 생산성이 뛰어나다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b="1" dirty="0" err="1" smtClean="0">
                <a:latin typeface="가는각진제목체" pitchFamily="18" charset="-127"/>
                <a:ea typeface="가는각진제목체" pitchFamily="18" charset="-127"/>
              </a:rPr>
              <a:t>뷰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(View)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의 경우 </a:t>
            </a:r>
            <a:r>
              <a:rPr lang="ko-KR" altLang="en-US" sz="1600" b="1" dirty="0" err="1" smtClean="0">
                <a:latin typeface="가는각진제목체" pitchFamily="18" charset="-127"/>
                <a:ea typeface="가는각진제목체" pitchFamily="18" charset="-127"/>
              </a:rPr>
              <a:t>프리젠테이션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출력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b="1" dirty="0" err="1" smtClean="0">
                <a:latin typeface="가는각진제목체" pitchFamily="18" charset="-127"/>
                <a:ea typeface="가는각진제목체" pitchFamily="18" charset="-127"/>
              </a:rPr>
              <a:t>로직만을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 가지므로 </a:t>
            </a:r>
            <a:r>
              <a:rPr lang="ko-KR" altLang="en-US" sz="1600" b="1" dirty="0" err="1" smtClean="0">
                <a:latin typeface="가는각진제목체" pitchFamily="18" charset="-127"/>
                <a:ea typeface="가는각진제목체" pitchFamily="18" charset="-127"/>
              </a:rPr>
              <a:t>재사용성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유지보수성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1" dirty="0" err="1" smtClean="0">
                <a:latin typeface="가는각진제목체" pitchFamily="18" charset="-127"/>
                <a:ea typeface="가는각진제목체" pitchFamily="18" charset="-127"/>
              </a:rPr>
              <a:t>확장성이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 뛰어나다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b="1" dirty="0" err="1" smtClean="0">
                <a:latin typeface="가는각진제목체" pitchFamily="18" charset="-127"/>
                <a:ea typeface="가는각진제목체" pitchFamily="18" charset="-127"/>
              </a:rPr>
              <a:t>뷰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(View)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의 사용 기술로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외에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Velocity, 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Freemarker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Sitemesh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등의 다양한 기술이 사용될 수 있다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Model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2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단점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애플리케이션 아키텍처에 대한 높은 이해를 필요로 하므로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초보 개발자가 개발하기 에는 다소 어렵다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구조가 다소 복잡해 초기 개발 속도가 늦어질 수 있다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개발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방식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컨트롤러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(Controller)</a:t>
            </a: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컨트롤러는 주로 </a:t>
            </a:r>
            <a:r>
              <a:rPr lang="ko-KR" altLang="en-US" sz="18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으로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구현한다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클라이언트의 모든 요청을 하나의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서블릿이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수신하며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단일 </a:t>
            </a:r>
            <a:r>
              <a:rPr lang="ko-KR" altLang="en-US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진입점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컨트롤러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),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웹 애플리케이션의 전체적인 데이터 흐름을 제어한다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컨트롤러는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5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단계의 과정을 거쳐 웹 클라이언트의 요청을 처리하게 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과정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1 :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클라이언트의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HTTP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요청을 받는다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       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서블릿의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doGet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이나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doPost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메소드가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호출된다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과정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2 :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웹 클라이언트의 요청을 분석한다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예를 들어 게시판 목록을 요청했는지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글쓰기를 요청 했는지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..)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과정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3 :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적절한 모델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비즈니스 객체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을 선택하여 요청한 기능을 수행한다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비즈니스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호출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과정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4 :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모델로부터 반환된 결과정보를 알맞게 가공한 후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HttpServletRequest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객체에 저장한다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        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저장된 결과정보는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(JSP)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에서 출력데이터로 사용된다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과정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5 :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결과정보를 출력할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(JSP)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선택한 후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해당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로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디스패치한다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Model 2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구성 요소 상세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Model 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구성 요소 상세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455133" y="1208972"/>
            <a:ext cx="8890355" cy="51845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kumimoji="0" lang="en-US" altLang="ko-KR" sz="1200" dirty="0" smtClean="0">
                <a:latin typeface="Arial" charset="0"/>
              </a:rPr>
              <a:t>public </a:t>
            </a:r>
            <a:r>
              <a:rPr kumimoji="0" lang="en-US" altLang="ko-KR" sz="1200" dirty="0">
                <a:latin typeface="Arial" charset="0"/>
              </a:rPr>
              <a:t>class </a:t>
            </a:r>
            <a:r>
              <a:rPr kumimoji="0" lang="en-US" altLang="ko-KR" sz="1200" dirty="0" smtClean="0">
                <a:latin typeface="Arial" charset="0"/>
              </a:rPr>
              <a:t> </a:t>
            </a:r>
            <a:r>
              <a:rPr kumimoji="0" lang="en-US" altLang="ko-KR" sz="1200" dirty="0" err="1" smtClean="0">
                <a:latin typeface="Arial" charset="0"/>
              </a:rPr>
              <a:t>SimpleControllerServlet</a:t>
            </a:r>
            <a:r>
              <a:rPr kumimoji="0" lang="en-US" altLang="ko-KR" sz="1200" dirty="0" smtClean="0">
                <a:latin typeface="Arial" charset="0"/>
              </a:rPr>
              <a:t> </a:t>
            </a:r>
            <a:r>
              <a:rPr kumimoji="0" lang="en-US" altLang="ko-KR" sz="1200" dirty="0">
                <a:latin typeface="Arial" charset="0"/>
              </a:rPr>
              <a:t>extends </a:t>
            </a:r>
            <a:r>
              <a:rPr kumimoji="0" lang="en-US" altLang="ko-KR" sz="1200" dirty="0" err="1">
                <a:latin typeface="Arial" charset="0"/>
              </a:rPr>
              <a:t>HttpServlet</a:t>
            </a:r>
            <a:r>
              <a:rPr kumimoji="0" lang="en-US" altLang="ko-KR" sz="1200" dirty="0">
                <a:latin typeface="Arial" charset="0"/>
              </a:rPr>
              <a:t> {</a:t>
            </a:r>
          </a:p>
          <a:p>
            <a:pPr eaLnBrk="1" hangingPunct="1"/>
            <a:endParaRPr kumimoji="0" lang="en-US" altLang="ko-KR" sz="1200" dirty="0" smtClean="0">
              <a:latin typeface="Arial" charset="0"/>
            </a:endParaRPr>
          </a:p>
          <a:p>
            <a:pPr eaLnBrk="1" hangingPunct="1"/>
            <a:r>
              <a:rPr lang="en-US" altLang="ko-KR" sz="1200" dirty="0">
                <a:latin typeface="Arial" charset="0"/>
              </a:rPr>
              <a:t> </a:t>
            </a:r>
            <a:r>
              <a:rPr lang="en-US" altLang="ko-KR" sz="1200" dirty="0" smtClean="0">
                <a:latin typeface="Arial" charset="0"/>
              </a:rPr>
              <a:t>        </a:t>
            </a:r>
            <a:r>
              <a:rPr kumimoji="0" lang="en-US" altLang="ko-KR" sz="1200" dirty="0" smtClean="0">
                <a:latin typeface="Arial" charset="0"/>
              </a:rPr>
              <a:t>public </a:t>
            </a:r>
            <a:r>
              <a:rPr kumimoji="0" lang="en-US" altLang="ko-KR" sz="1200" dirty="0">
                <a:latin typeface="Arial" charset="0"/>
              </a:rPr>
              <a:t>void </a:t>
            </a:r>
            <a:r>
              <a:rPr kumimoji="0" lang="en-US" altLang="ko-KR" sz="1200" dirty="0" err="1">
                <a:latin typeface="Arial" charset="0"/>
              </a:rPr>
              <a:t>doGet</a:t>
            </a:r>
            <a:r>
              <a:rPr kumimoji="0" lang="en-US" altLang="ko-KR" sz="1200" dirty="0">
                <a:latin typeface="Arial" charset="0"/>
              </a:rPr>
              <a:t>(</a:t>
            </a:r>
            <a:r>
              <a:rPr kumimoji="0" lang="en-US" altLang="ko-KR" sz="1200" dirty="0" err="1">
                <a:latin typeface="Arial" charset="0"/>
              </a:rPr>
              <a:t>HttpServletRequest</a:t>
            </a:r>
            <a:r>
              <a:rPr kumimoji="0" lang="en-US" altLang="ko-KR" sz="1200" dirty="0">
                <a:latin typeface="Arial" charset="0"/>
              </a:rPr>
              <a:t> request, </a:t>
            </a:r>
            <a:r>
              <a:rPr kumimoji="0" lang="en-US" altLang="ko-KR" sz="1200" dirty="0" err="1">
                <a:latin typeface="Arial" charset="0"/>
              </a:rPr>
              <a:t>HttpServletResponse</a:t>
            </a:r>
            <a:r>
              <a:rPr kumimoji="0" lang="en-US" altLang="ko-KR" sz="1200" dirty="0">
                <a:latin typeface="Arial" charset="0"/>
              </a:rPr>
              <a:t> response) throws </a:t>
            </a:r>
            <a:r>
              <a:rPr kumimoji="0" lang="en-US" altLang="ko-KR" sz="1200" dirty="0" err="1">
                <a:latin typeface="Arial" charset="0"/>
              </a:rPr>
              <a:t>IOException</a:t>
            </a:r>
            <a:r>
              <a:rPr kumimoji="0" lang="en-US" altLang="ko-KR" sz="1200" dirty="0">
                <a:latin typeface="Arial" charset="0"/>
              </a:rPr>
              <a:t>,</a:t>
            </a: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                   </a:t>
            </a:r>
            <a:r>
              <a:rPr kumimoji="0" lang="en-US" altLang="ko-KR" sz="1200" dirty="0" err="1">
                <a:latin typeface="Arial" charset="0"/>
              </a:rPr>
              <a:t>ServletException</a:t>
            </a:r>
            <a:r>
              <a:rPr kumimoji="0" lang="en-US" altLang="ko-KR" sz="1200" dirty="0">
                <a:latin typeface="Arial" charset="0"/>
              </a:rPr>
              <a:t> {</a:t>
            </a: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</a:t>
            </a:r>
            <a:r>
              <a:rPr kumimoji="0" lang="en-US" altLang="ko-KR" sz="1200" dirty="0" smtClean="0">
                <a:latin typeface="Arial" charset="0"/>
              </a:rPr>
              <a:t>process (</a:t>
            </a:r>
            <a:r>
              <a:rPr kumimoji="0" lang="en-US" altLang="ko-KR" sz="1200" dirty="0">
                <a:latin typeface="Arial" charset="0"/>
              </a:rPr>
              <a:t>request, response);</a:t>
            </a: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}</a:t>
            </a:r>
          </a:p>
          <a:p>
            <a:pPr eaLnBrk="1" hangingPunct="1"/>
            <a:endParaRPr kumimoji="0" lang="en-US" altLang="ko-KR" sz="1200" dirty="0">
              <a:latin typeface="Arial" charset="0"/>
            </a:endParaRP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public void </a:t>
            </a:r>
            <a:r>
              <a:rPr kumimoji="0" lang="en-US" altLang="ko-KR" sz="1200" dirty="0" err="1">
                <a:latin typeface="Arial" charset="0"/>
              </a:rPr>
              <a:t>doPost</a:t>
            </a:r>
            <a:r>
              <a:rPr kumimoji="0" lang="en-US" altLang="ko-KR" sz="1200" dirty="0">
                <a:latin typeface="Arial" charset="0"/>
              </a:rPr>
              <a:t>(</a:t>
            </a:r>
            <a:r>
              <a:rPr kumimoji="0" lang="en-US" altLang="ko-KR" sz="1200" dirty="0" err="1">
                <a:latin typeface="Arial" charset="0"/>
              </a:rPr>
              <a:t>HttpServletRequest</a:t>
            </a:r>
            <a:r>
              <a:rPr kumimoji="0" lang="en-US" altLang="ko-KR" sz="1200" dirty="0">
                <a:latin typeface="Arial" charset="0"/>
              </a:rPr>
              <a:t> request, </a:t>
            </a:r>
            <a:r>
              <a:rPr kumimoji="0" lang="en-US" altLang="ko-KR" sz="1200" dirty="0" err="1">
                <a:latin typeface="Arial" charset="0"/>
              </a:rPr>
              <a:t>HttpServletResponse</a:t>
            </a:r>
            <a:r>
              <a:rPr kumimoji="0" lang="en-US" altLang="ko-KR" sz="1200" dirty="0">
                <a:latin typeface="Arial" charset="0"/>
              </a:rPr>
              <a:t> response) throws </a:t>
            </a:r>
            <a:r>
              <a:rPr kumimoji="0" lang="en-US" altLang="ko-KR" sz="1200" dirty="0" err="1">
                <a:latin typeface="Arial" charset="0"/>
              </a:rPr>
              <a:t>IOException</a:t>
            </a:r>
            <a:r>
              <a:rPr kumimoji="0" lang="en-US" altLang="ko-KR" sz="1200" dirty="0">
                <a:latin typeface="Arial" charset="0"/>
              </a:rPr>
              <a:t>,</a:t>
            </a: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                    </a:t>
            </a:r>
            <a:r>
              <a:rPr kumimoji="0" lang="en-US" altLang="ko-KR" sz="1200" dirty="0" err="1">
                <a:latin typeface="Arial" charset="0"/>
              </a:rPr>
              <a:t>ServletException</a:t>
            </a:r>
            <a:r>
              <a:rPr kumimoji="0" lang="en-US" altLang="ko-KR" sz="1200" dirty="0">
                <a:latin typeface="Arial" charset="0"/>
              </a:rPr>
              <a:t>  {</a:t>
            </a: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</a:t>
            </a:r>
            <a:r>
              <a:rPr kumimoji="0" lang="en-US" altLang="ko-KR" sz="1200" dirty="0" smtClean="0">
                <a:latin typeface="Arial" charset="0"/>
              </a:rPr>
              <a:t>process (</a:t>
            </a:r>
            <a:r>
              <a:rPr kumimoji="0" lang="en-US" altLang="ko-KR" sz="1200" dirty="0">
                <a:latin typeface="Arial" charset="0"/>
              </a:rPr>
              <a:t>request, response);</a:t>
            </a: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</a:t>
            </a:r>
            <a:r>
              <a:rPr kumimoji="0" lang="en-US" altLang="ko-KR" sz="1200" dirty="0" smtClean="0">
                <a:latin typeface="Arial" charset="0"/>
              </a:rPr>
              <a:t>}</a:t>
            </a:r>
          </a:p>
          <a:p>
            <a:r>
              <a:rPr lang="en-US" altLang="ko-KR" sz="12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altLang="ko-KR" sz="1200" dirty="0" smtClean="0">
                <a:solidFill>
                  <a:srgbClr val="006600"/>
                </a:solidFill>
                <a:latin typeface="Arial" charset="0"/>
              </a:rPr>
              <a:t>         // #1</a:t>
            </a:r>
            <a:r>
              <a:rPr lang="ko-KR" altLang="en-US" sz="1200" dirty="0">
                <a:solidFill>
                  <a:srgbClr val="006600"/>
                </a:solidFill>
                <a:latin typeface="Arial" charset="0"/>
              </a:rPr>
              <a:t>단계</a:t>
            </a:r>
            <a:r>
              <a:rPr lang="en-US" altLang="ko-KR" sz="1200" dirty="0">
                <a:solidFill>
                  <a:srgbClr val="006600"/>
                </a:solidFill>
                <a:latin typeface="Arial" charset="0"/>
              </a:rPr>
              <a:t>, HTTP </a:t>
            </a:r>
            <a:r>
              <a:rPr lang="en-US" altLang="ko-KR" sz="1200" dirty="0" smtClean="0">
                <a:solidFill>
                  <a:srgbClr val="006600"/>
                </a:solidFill>
                <a:latin typeface="Arial" charset="0"/>
              </a:rPr>
              <a:t>GET/POST </a:t>
            </a:r>
            <a:r>
              <a:rPr lang="ko-KR" altLang="en-US" sz="1200" dirty="0" smtClean="0">
                <a:solidFill>
                  <a:srgbClr val="006600"/>
                </a:solidFill>
                <a:latin typeface="Arial" charset="0"/>
              </a:rPr>
              <a:t>요청 </a:t>
            </a:r>
            <a:r>
              <a:rPr lang="ko-KR" altLang="en-US" sz="1200" dirty="0">
                <a:solidFill>
                  <a:srgbClr val="006600"/>
                </a:solidFill>
                <a:latin typeface="Arial" charset="0"/>
              </a:rPr>
              <a:t>받음</a:t>
            </a:r>
            <a:endParaRPr kumimoji="0" lang="en-US" altLang="ko-KR" sz="1200" dirty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private void </a:t>
            </a:r>
            <a:r>
              <a:rPr kumimoji="0" lang="en-US" altLang="ko-KR" sz="1200" dirty="0" smtClean="0">
                <a:latin typeface="Arial" charset="0"/>
              </a:rPr>
              <a:t>process (</a:t>
            </a:r>
            <a:r>
              <a:rPr kumimoji="0" lang="en-US" altLang="ko-KR" sz="1200" dirty="0" err="1">
                <a:latin typeface="Arial" charset="0"/>
              </a:rPr>
              <a:t>HttpServletRequest</a:t>
            </a:r>
            <a:r>
              <a:rPr kumimoji="0" lang="en-US" altLang="ko-KR" sz="1200" dirty="0">
                <a:latin typeface="Arial" charset="0"/>
              </a:rPr>
              <a:t> request, </a:t>
            </a:r>
            <a:r>
              <a:rPr kumimoji="0" lang="en-US" altLang="ko-KR" sz="1200" dirty="0" err="1">
                <a:latin typeface="Arial" charset="0"/>
              </a:rPr>
              <a:t>HttpServletResponse</a:t>
            </a:r>
            <a:r>
              <a:rPr kumimoji="0" lang="en-US" altLang="ko-KR" sz="1200" dirty="0">
                <a:latin typeface="Arial" charset="0"/>
              </a:rPr>
              <a:t> response) throws </a:t>
            </a:r>
            <a:r>
              <a:rPr kumimoji="0" lang="en-US" altLang="ko-KR" sz="1200" dirty="0" err="1">
                <a:latin typeface="Arial" charset="0"/>
              </a:rPr>
              <a:t>IOException</a:t>
            </a:r>
            <a:r>
              <a:rPr kumimoji="0" lang="en-US" altLang="ko-KR" sz="1200" dirty="0">
                <a:latin typeface="Arial" charset="0"/>
              </a:rPr>
              <a:t>,</a:t>
            </a: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	                    </a:t>
            </a:r>
            <a:r>
              <a:rPr kumimoji="0" lang="en-US" altLang="ko-KR" sz="1200" dirty="0" err="1">
                <a:latin typeface="Arial" charset="0"/>
              </a:rPr>
              <a:t>ServletException</a:t>
            </a:r>
            <a:r>
              <a:rPr kumimoji="0" lang="en-US" altLang="ko-KR" sz="1200" dirty="0">
                <a:latin typeface="Arial" charset="0"/>
              </a:rPr>
              <a:t> {</a:t>
            </a:r>
          </a:p>
          <a:p>
            <a:pPr eaLnBrk="1" hangingPunct="1"/>
            <a:r>
              <a:rPr kumimoji="0" lang="en-US" altLang="ko-KR" sz="1200" dirty="0">
                <a:solidFill>
                  <a:srgbClr val="006600"/>
                </a:solidFill>
                <a:latin typeface="Arial" charset="0"/>
              </a:rPr>
              <a:t>                     // </a:t>
            </a:r>
            <a:r>
              <a:rPr kumimoji="0" lang="en-US" altLang="ko-KR" sz="1200" dirty="0" smtClean="0">
                <a:solidFill>
                  <a:srgbClr val="006600"/>
                </a:solidFill>
                <a:latin typeface="Arial" charset="0"/>
              </a:rPr>
              <a:t>#2</a:t>
            </a:r>
            <a:r>
              <a:rPr kumimoji="0" lang="ko-KR" altLang="en-US" sz="1200" dirty="0">
                <a:solidFill>
                  <a:srgbClr val="006600"/>
                </a:solidFill>
                <a:latin typeface="Arial" charset="0"/>
              </a:rPr>
              <a:t>단계</a:t>
            </a:r>
            <a:r>
              <a:rPr kumimoji="0" lang="en-US" altLang="ko-KR" sz="1200" dirty="0">
                <a:solidFill>
                  <a:srgbClr val="006600"/>
                </a:solidFill>
                <a:latin typeface="Arial" charset="0"/>
              </a:rPr>
              <a:t>, </a:t>
            </a:r>
            <a:r>
              <a:rPr kumimoji="0" lang="ko-KR" altLang="en-US" sz="1200" dirty="0">
                <a:solidFill>
                  <a:srgbClr val="006600"/>
                </a:solidFill>
                <a:latin typeface="Arial" charset="0"/>
              </a:rPr>
              <a:t>요청 분석</a:t>
            </a:r>
            <a:endParaRPr kumimoji="0" lang="en-US" altLang="ko-KR" sz="1200" dirty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// request </a:t>
            </a:r>
            <a:r>
              <a:rPr kumimoji="0" lang="ko-KR" altLang="en-US" sz="1200" dirty="0">
                <a:latin typeface="Arial" charset="0"/>
              </a:rPr>
              <a:t>객체로부터 사용자의 요청을 분석하는 코드</a:t>
            </a:r>
            <a:endParaRPr kumimoji="0" lang="en-US" altLang="ko-KR" sz="1200" dirty="0">
              <a:latin typeface="Arial" charset="0"/>
            </a:endParaRP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…..</a:t>
            </a:r>
          </a:p>
          <a:p>
            <a:pPr eaLnBrk="1" hangingPunct="1"/>
            <a:r>
              <a:rPr kumimoji="0" lang="en-US" altLang="ko-KR" sz="1200" dirty="0" smtClean="0">
                <a:solidFill>
                  <a:srgbClr val="006600"/>
                </a:solidFill>
                <a:latin typeface="Arial" charset="0"/>
              </a:rPr>
              <a:t>                     // #3</a:t>
            </a:r>
            <a:r>
              <a:rPr kumimoji="0" lang="ko-KR" altLang="en-US" sz="1200" dirty="0">
                <a:solidFill>
                  <a:srgbClr val="006600"/>
                </a:solidFill>
                <a:latin typeface="Arial" charset="0"/>
              </a:rPr>
              <a:t>단계</a:t>
            </a:r>
            <a:r>
              <a:rPr kumimoji="0" lang="en-US" altLang="ko-KR" sz="1200" dirty="0">
                <a:solidFill>
                  <a:srgbClr val="006600"/>
                </a:solidFill>
                <a:latin typeface="Arial" charset="0"/>
              </a:rPr>
              <a:t>, </a:t>
            </a:r>
            <a:r>
              <a:rPr kumimoji="0" lang="ko-KR" altLang="en-US" sz="1200" dirty="0" smtClean="0">
                <a:solidFill>
                  <a:srgbClr val="006600"/>
                </a:solidFill>
                <a:latin typeface="Arial" charset="0"/>
              </a:rPr>
              <a:t>적절한 </a:t>
            </a:r>
            <a:r>
              <a:rPr lang="ko-KR" altLang="en-US" sz="1200" dirty="0" smtClean="0">
                <a:solidFill>
                  <a:srgbClr val="006600"/>
                </a:solidFill>
                <a:latin typeface="Arial" charset="0"/>
              </a:rPr>
              <a:t>모델 선택 및 </a:t>
            </a:r>
            <a:r>
              <a:rPr kumimoji="0" lang="ko-KR" altLang="en-US" sz="1200" dirty="0" smtClean="0">
                <a:solidFill>
                  <a:srgbClr val="006600"/>
                </a:solidFill>
                <a:latin typeface="Arial" charset="0"/>
              </a:rPr>
              <a:t>모델을 실행하여 </a:t>
            </a:r>
            <a:r>
              <a:rPr kumimoji="0" lang="ko-KR" altLang="en-US" sz="1200" dirty="0">
                <a:solidFill>
                  <a:srgbClr val="006600"/>
                </a:solidFill>
                <a:latin typeface="Arial" charset="0"/>
              </a:rPr>
              <a:t>요청한 </a:t>
            </a:r>
            <a:r>
              <a:rPr kumimoji="0" lang="ko-KR" altLang="en-US" sz="1200" dirty="0" smtClean="0">
                <a:solidFill>
                  <a:srgbClr val="006600"/>
                </a:solidFill>
                <a:latin typeface="Arial" charset="0"/>
              </a:rPr>
              <a:t>기능 수행</a:t>
            </a:r>
            <a:endParaRPr kumimoji="0" lang="en-US" altLang="ko-KR" sz="1200" dirty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// </a:t>
            </a:r>
            <a:r>
              <a:rPr kumimoji="0" lang="ko-KR" altLang="en-US" sz="1200" dirty="0">
                <a:latin typeface="Arial" charset="0"/>
              </a:rPr>
              <a:t>사용자에 요청에 따라 </a:t>
            </a:r>
            <a:r>
              <a:rPr kumimoji="0" lang="ko-KR" altLang="en-US" sz="1200" dirty="0" smtClean="0">
                <a:latin typeface="Arial" charset="0"/>
              </a:rPr>
              <a:t>비즈니스 객체의 </a:t>
            </a:r>
            <a:r>
              <a:rPr kumimoji="0" lang="ko-KR" altLang="en-US" sz="1200" dirty="0" err="1" smtClean="0">
                <a:latin typeface="Arial" charset="0"/>
              </a:rPr>
              <a:t>메소드</a:t>
            </a:r>
            <a:r>
              <a:rPr kumimoji="0" lang="ko-KR" altLang="en-US" sz="1200" dirty="0" smtClean="0">
                <a:latin typeface="Arial" charset="0"/>
              </a:rPr>
              <a:t> 호출</a:t>
            </a:r>
            <a:endParaRPr kumimoji="0" lang="en-US" altLang="ko-KR" sz="1200" dirty="0" smtClean="0">
              <a:latin typeface="Arial" charset="0"/>
            </a:endParaRPr>
          </a:p>
          <a:p>
            <a:r>
              <a:rPr lang="en-US" altLang="ko-KR" sz="1200" dirty="0" smtClean="0">
                <a:latin typeface="Arial" charset="0"/>
              </a:rPr>
              <a:t>                     …..</a:t>
            </a:r>
            <a:endParaRPr kumimoji="0" lang="en-US" altLang="ko-KR" sz="1200" dirty="0">
              <a:latin typeface="Arial" charset="0"/>
            </a:endParaRPr>
          </a:p>
          <a:p>
            <a:pPr eaLnBrk="1" hangingPunct="1"/>
            <a:r>
              <a:rPr kumimoji="0" lang="en-US" altLang="ko-KR" sz="1200" dirty="0" smtClean="0">
                <a:solidFill>
                  <a:srgbClr val="006600"/>
                </a:solidFill>
                <a:latin typeface="Arial" charset="0"/>
              </a:rPr>
              <a:t>                     // #4</a:t>
            </a:r>
            <a:r>
              <a:rPr kumimoji="0" lang="ko-KR" altLang="en-US" sz="1200" dirty="0">
                <a:solidFill>
                  <a:srgbClr val="006600"/>
                </a:solidFill>
                <a:latin typeface="Arial" charset="0"/>
              </a:rPr>
              <a:t>단계</a:t>
            </a:r>
            <a:r>
              <a:rPr kumimoji="0" lang="en-US" altLang="ko-KR" sz="1200" dirty="0">
                <a:solidFill>
                  <a:srgbClr val="006600"/>
                </a:solidFill>
                <a:latin typeface="Arial" charset="0"/>
              </a:rPr>
              <a:t>, </a:t>
            </a:r>
            <a:r>
              <a:rPr kumimoji="0" lang="en-US" altLang="ko-KR" sz="1200" dirty="0" smtClean="0">
                <a:solidFill>
                  <a:srgbClr val="006600"/>
                </a:solidFill>
                <a:latin typeface="Arial" charset="0"/>
              </a:rPr>
              <a:t>request</a:t>
            </a:r>
            <a:r>
              <a:rPr kumimoji="0" lang="ko-KR" altLang="en-US" sz="1200" dirty="0" smtClean="0">
                <a:solidFill>
                  <a:srgbClr val="006600"/>
                </a:solidFill>
                <a:latin typeface="Arial" charset="0"/>
              </a:rPr>
              <a:t>에 </a:t>
            </a:r>
            <a:r>
              <a:rPr kumimoji="0" lang="en-US" altLang="ko-KR" sz="1200" dirty="0" smtClean="0">
                <a:solidFill>
                  <a:srgbClr val="006600"/>
                </a:solidFill>
                <a:latin typeface="Arial" charset="0"/>
              </a:rPr>
              <a:t>View</a:t>
            </a:r>
            <a:r>
              <a:rPr kumimoji="0" lang="ko-KR" altLang="en-US" sz="1200" dirty="0" smtClean="0">
                <a:solidFill>
                  <a:srgbClr val="006600"/>
                </a:solidFill>
                <a:latin typeface="Arial" charset="0"/>
              </a:rPr>
              <a:t>에서 필요로 하는 결과정보를 </a:t>
            </a:r>
            <a:r>
              <a:rPr kumimoji="0" lang="ko-KR" altLang="en-US" sz="1200" dirty="0">
                <a:solidFill>
                  <a:srgbClr val="006600"/>
                </a:solidFill>
                <a:latin typeface="Arial" charset="0"/>
              </a:rPr>
              <a:t>저장</a:t>
            </a:r>
            <a:endParaRPr kumimoji="0" lang="en-US" altLang="ko-KR" sz="1200" dirty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</a:t>
            </a:r>
            <a:r>
              <a:rPr kumimoji="0" lang="en-US" altLang="ko-KR" sz="1200" dirty="0" err="1">
                <a:latin typeface="Arial" charset="0"/>
              </a:rPr>
              <a:t>request.setAttribute</a:t>
            </a:r>
            <a:r>
              <a:rPr kumimoji="0" lang="en-US" altLang="ko-KR" sz="1200" dirty="0">
                <a:latin typeface="Arial" charset="0"/>
              </a:rPr>
              <a:t>(“result”, </a:t>
            </a:r>
            <a:r>
              <a:rPr kumimoji="0" lang="en-US" altLang="ko-KR" sz="1200" dirty="0" err="1">
                <a:latin typeface="Arial" charset="0"/>
              </a:rPr>
              <a:t>resultObject</a:t>
            </a:r>
            <a:r>
              <a:rPr kumimoji="0" lang="en-US" altLang="ko-KR" sz="1200" dirty="0" smtClean="0">
                <a:latin typeface="Arial" charset="0"/>
              </a:rPr>
              <a:t>);</a:t>
            </a:r>
            <a:endParaRPr kumimoji="0" lang="en-US" altLang="ko-KR" sz="1200" dirty="0">
              <a:latin typeface="Arial" charset="0"/>
            </a:endParaRP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 ……</a:t>
            </a:r>
          </a:p>
          <a:p>
            <a:pPr eaLnBrk="1" hangingPunct="1"/>
            <a:r>
              <a:rPr kumimoji="0" lang="en-US" altLang="ko-KR" sz="1200" dirty="0" smtClean="0">
                <a:solidFill>
                  <a:srgbClr val="006600"/>
                </a:solidFill>
                <a:latin typeface="Arial" charset="0"/>
              </a:rPr>
              <a:t>                     // #5</a:t>
            </a:r>
            <a:r>
              <a:rPr kumimoji="0" lang="ko-KR" altLang="en-US" sz="1200" dirty="0">
                <a:solidFill>
                  <a:srgbClr val="006600"/>
                </a:solidFill>
                <a:latin typeface="Arial" charset="0"/>
              </a:rPr>
              <a:t>단계</a:t>
            </a:r>
            <a:r>
              <a:rPr kumimoji="0" lang="en-US" altLang="ko-KR" sz="1200" dirty="0">
                <a:solidFill>
                  <a:srgbClr val="006600"/>
                </a:solidFill>
                <a:latin typeface="Arial" charset="0"/>
              </a:rPr>
              <a:t>, </a:t>
            </a:r>
            <a:r>
              <a:rPr kumimoji="0" lang="en-US" altLang="ko-KR" sz="1200" dirty="0" err="1">
                <a:solidFill>
                  <a:srgbClr val="006600"/>
                </a:solidFill>
                <a:latin typeface="Arial" charset="0"/>
              </a:rPr>
              <a:t>RequestDispatcher</a:t>
            </a:r>
            <a:r>
              <a:rPr kumimoji="0" lang="ko-KR" altLang="en-US" sz="1200" dirty="0">
                <a:solidFill>
                  <a:srgbClr val="006600"/>
                </a:solidFill>
                <a:latin typeface="Arial" charset="0"/>
              </a:rPr>
              <a:t>를 사용하여 </a:t>
            </a:r>
            <a:r>
              <a:rPr kumimoji="0" lang="ko-KR" altLang="en-US" sz="1200" dirty="0" err="1" smtClean="0">
                <a:solidFill>
                  <a:srgbClr val="006600"/>
                </a:solidFill>
                <a:latin typeface="Arial" charset="0"/>
              </a:rPr>
              <a:t>뷰</a:t>
            </a:r>
            <a:r>
              <a:rPr kumimoji="0" lang="en-US" altLang="ko-KR" sz="1200" dirty="0" smtClean="0">
                <a:solidFill>
                  <a:srgbClr val="006600"/>
                </a:solidFill>
                <a:latin typeface="Arial" charset="0"/>
              </a:rPr>
              <a:t>(JSP)</a:t>
            </a:r>
            <a:r>
              <a:rPr kumimoji="0" lang="ko-KR" altLang="en-US" sz="1200" dirty="0" smtClean="0">
                <a:solidFill>
                  <a:srgbClr val="006600"/>
                </a:solidFill>
                <a:latin typeface="Arial" charset="0"/>
              </a:rPr>
              <a:t>로 </a:t>
            </a:r>
            <a:r>
              <a:rPr lang="ko-KR" altLang="en-US" sz="1200" dirty="0" err="1" smtClean="0">
                <a:solidFill>
                  <a:srgbClr val="006600"/>
                </a:solidFill>
                <a:latin typeface="Arial" charset="0"/>
              </a:rPr>
              <a:t>디스패</a:t>
            </a:r>
            <a:r>
              <a:rPr lang="ko-KR" altLang="en-US" sz="1200" dirty="0" err="1">
                <a:solidFill>
                  <a:srgbClr val="006600"/>
                </a:solidFill>
                <a:latin typeface="Arial" charset="0"/>
              </a:rPr>
              <a:t>치</a:t>
            </a:r>
            <a:endParaRPr kumimoji="0" lang="en-US" altLang="ko-KR" sz="1200" dirty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</a:t>
            </a:r>
            <a:r>
              <a:rPr kumimoji="0" lang="en-US" altLang="ko-KR" sz="1200" dirty="0" err="1">
                <a:latin typeface="Arial" charset="0"/>
              </a:rPr>
              <a:t>RequestDispatcher</a:t>
            </a:r>
            <a:r>
              <a:rPr kumimoji="0" lang="en-US" altLang="ko-KR" sz="1200" dirty="0">
                <a:latin typeface="Arial" charset="0"/>
              </a:rPr>
              <a:t> dispatcher = </a:t>
            </a:r>
            <a:r>
              <a:rPr kumimoji="0" lang="en-US" altLang="ko-KR" sz="1200" dirty="0" err="1">
                <a:latin typeface="Arial" charset="0"/>
              </a:rPr>
              <a:t>request.getRequestDispatcher</a:t>
            </a:r>
            <a:r>
              <a:rPr kumimoji="0" lang="en-US" altLang="ko-KR" sz="1200" dirty="0" smtClean="0">
                <a:latin typeface="Arial" charset="0"/>
              </a:rPr>
              <a:t>(“/</a:t>
            </a:r>
            <a:r>
              <a:rPr kumimoji="0" lang="en-US" altLang="ko-KR" sz="1200" dirty="0" err="1" smtClean="0">
                <a:latin typeface="Arial" charset="0"/>
              </a:rPr>
              <a:t>some.jsp</a:t>
            </a:r>
            <a:r>
              <a:rPr kumimoji="0" lang="en-US" altLang="ko-KR" sz="1200" dirty="0">
                <a:latin typeface="Arial" charset="0"/>
              </a:rPr>
              <a:t>”);</a:t>
            </a:r>
          </a:p>
          <a:p>
            <a:pPr eaLnBrk="1" hangingPunct="1"/>
            <a:r>
              <a:rPr kumimoji="0" lang="en-US" altLang="ko-KR" sz="1200" dirty="0">
                <a:latin typeface="Arial" charset="0"/>
              </a:rPr>
              <a:t>                      </a:t>
            </a:r>
            <a:r>
              <a:rPr kumimoji="0" lang="en-US" altLang="ko-KR" sz="1200" dirty="0" err="1">
                <a:latin typeface="Arial" charset="0"/>
              </a:rPr>
              <a:t>Dispatcher.forward</a:t>
            </a:r>
            <a:r>
              <a:rPr kumimoji="0" lang="en-US" altLang="ko-KR" sz="1200" dirty="0">
                <a:latin typeface="Arial" charset="0"/>
              </a:rPr>
              <a:t>(request, response</a:t>
            </a:r>
            <a:r>
              <a:rPr kumimoji="0" lang="en-US" altLang="ko-KR" sz="1200" dirty="0" smtClean="0">
                <a:latin typeface="Arial" charset="0"/>
              </a:rPr>
              <a:t>);</a:t>
            </a:r>
          </a:p>
          <a:p>
            <a:pPr eaLnBrk="1" hangingPunct="1"/>
            <a:r>
              <a:rPr kumimoji="0" lang="en-US" altLang="ko-KR" sz="1200" dirty="0" smtClean="0">
                <a:latin typeface="Arial" charset="0"/>
              </a:rPr>
              <a:t>             }  }</a:t>
            </a:r>
            <a:endParaRPr kumimoji="0" lang="en-US" altLang="ko-KR" sz="1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컨트롤러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(Controller)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서블릿의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일반적</a:t>
            </a:r>
            <a:r>
              <a:rPr lang="ko-KR" altLang="en-US" sz="20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인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구현</a:t>
            </a:r>
            <a:endParaRPr lang="en-US" altLang="ko-KR" sz="20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모델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(Model)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자바 비즈니스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서비스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객체 및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Dao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객체</a:t>
            </a:r>
            <a:endParaRPr lang="en-US" altLang="ko-KR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컨트롤러는 모델의 내부 구조는 알 필요 없이 웹 클라이언트 요청에 적절한 모델을 선택하여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요청한 기능을 수행하면 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모델영역의 비즈니스 계층은 고객의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요구사항을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표현하며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트랜잭션을 관리한다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순수 자바 빈으로 구현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모델영역의 데이터 액세스 계층은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DAO, DTO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등으로 구분해 구현한다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JDBC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외에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Mybatis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Hibernate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등과 같은 프레임워크를 사용하여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DAO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구현할 수 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Model 2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구성 요소 상세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8168</TotalTime>
  <Words>726</Words>
  <Application>Microsoft Office PowerPoint</Application>
  <PresentationFormat>사용자 지정</PresentationFormat>
  <Paragraphs>147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디자인 사용자 지정</vt:lpstr>
      <vt:lpstr>Model 2 기반 웹 애플리케이션 구축 (MVC 디자인 패턴을 적용한 웹 애플리케이션 개발 방식)</vt:lpstr>
      <vt:lpstr>MVC 디자인 패턴 소개</vt:lpstr>
      <vt:lpstr>MVC 디자인 패턴 소개</vt:lpstr>
      <vt:lpstr>웹 애플리케이션 개발 방식</vt:lpstr>
      <vt:lpstr>웹 애플리케이션 개발 방식</vt:lpstr>
      <vt:lpstr>웹 애플리케이션 개발 방식</vt:lpstr>
      <vt:lpstr>Model 2 구성 요소 상세</vt:lpstr>
      <vt:lpstr>Model 2 구성 요소 상세</vt:lpstr>
      <vt:lpstr>Model 2 구성 요소 상세</vt:lpstr>
      <vt:lpstr>Model 2 구성 요소 상세</vt:lpstr>
      <vt:lpstr>Model 2에 사용되는 디자인 패턴 소개</vt:lpstr>
      <vt:lpstr>Model 2 기반 웹 애플리케이션 구축 방법</vt:lpstr>
      <vt:lpstr>3-Tier 아키텍처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2610</cp:revision>
  <dcterms:created xsi:type="dcterms:W3CDTF">2011-05-05T14:24:12Z</dcterms:created>
  <dcterms:modified xsi:type="dcterms:W3CDTF">2017-09-12T06:58:28Z</dcterms:modified>
</cp:coreProperties>
</file>