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2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4" r:id="rId21"/>
    <p:sldId id="295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0" r:id="rId32"/>
    <p:sldId id="306" r:id="rId33"/>
    <p:sldId id="307" r:id="rId34"/>
    <p:sldId id="308" r:id="rId35"/>
    <p:sldId id="311" r:id="rId36"/>
    <p:sldId id="30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632523"/>
    <a:srgbClr val="FFFFA7"/>
    <a:srgbClr val="FFFFAB"/>
    <a:srgbClr val="FFFF99"/>
    <a:srgbClr val="F5F4E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4614" autoAdjust="0"/>
  </p:normalViewPr>
  <p:slideViewPr>
    <p:cSldViewPr>
      <p:cViewPr varScale="1">
        <p:scale>
          <a:sx n="86" d="100"/>
          <a:sy n="86" d="100"/>
        </p:scale>
        <p:origin x="-1326" y="-84"/>
      </p:cViewPr>
      <p:guideLst>
        <p:guide orient="horz" pos="890"/>
        <p:guide orient="horz" pos="572"/>
        <p:guide orient="horz" pos="4020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1860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EEB03-9D49-4A3D-86B6-5F6D53427A35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7901-05DD-4409-BA09-C265739FE5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35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F9C91-5633-4BA5-B49D-925BCBD80A21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F59C-8054-428B-8D31-B0F2F83E22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83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663739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D965-8303-43BF-ABA4-1541DABE4B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112382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buFont typeface="나눔고딕 ExtraBold" pitchFamily="50" charset="-127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356050"/>
          </a:xfrm>
          <a:prstGeom prst="rect">
            <a:avLst/>
          </a:prstGeom>
          <a:solidFill>
            <a:srgbClr val="632523">
              <a:alpha val="40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663739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D965-8303-43BF-ABA4-1541DABE4B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IMG_0087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1385901"/>
            <a:ext cx="2143140" cy="1614471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1059999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제목 개체 틀 1"/>
          <p:cNvSpPr txBox="1">
            <a:spLocks/>
          </p:cNvSpPr>
          <p:nvPr/>
        </p:nvSpPr>
        <p:spPr>
          <a:xfrm>
            <a:off x="895508" y="3134578"/>
            <a:ext cx="7348900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spc="-1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Maven</a:t>
            </a:r>
          </a:p>
        </p:txBody>
      </p:sp>
      <p:pic>
        <p:nvPicPr>
          <p:cNvPr id="8" name="그림 7" descr="IMG_0087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1345527"/>
            <a:ext cx="2357454" cy="1781836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메이븐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다운로드 및 설치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압축 해제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다운로드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:   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  <a:hlinkClick r:id="rId2"/>
              </a:rPr>
              <a:t>http://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  <a:hlinkClick r:id="rId2"/>
              </a:rPr>
              <a:t>maven.apache.org/download.html</a:t>
            </a:r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2017.10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현재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:  Maven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3.5.0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최신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버전임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설치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:  $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PROJECT_HOME/Tools/apache-maven-3.5.0</a:t>
            </a: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환경변수  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PATH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설정 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내 컴퓨터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오른쪽  팝업메뉴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속성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고급  시스템  설정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&gt;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고급  탭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-&gt; [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환경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변수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]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버튼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사용자 변수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-&gt;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새로 만들기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버튼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M2_HOME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신규 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입력 및 경로 설정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Path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환경변수  편집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:   Path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를 선택하고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편집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]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버튼을 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선택하여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맨 앞에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%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M2_HOME%\bin;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입력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console </a:t>
            </a:r>
            <a:r>
              <a:rPr lang="ko-KR" altLang="en-US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에서  </a:t>
            </a:r>
            <a:r>
              <a:rPr lang="en-US" altLang="ko-KR" dirty="0" err="1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mvn</a:t>
            </a:r>
            <a:r>
              <a:rPr lang="en-US" altLang="ko-KR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--</a:t>
            </a:r>
            <a:r>
              <a:rPr lang="en-US" altLang="ko-KR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version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으로 설정 내역 확인</a:t>
            </a:r>
            <a:endParaRPr lang="ko-KR" altLang="en-US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사용 준비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1/2)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object 12"/>
          <p:cNvSpPr/>
          <p:nvPr/>
        </p:nvSpPr>
        <p:spPr>
          <a:xfrm>
            <a:off x="1475656" y="4732941"/>
            <a:ext cx="3147060" cy="1036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3"/>
          <p:cNvSpPr/>
          <p:nvPr/>
        </p:nvSpPr>
        <p:spPr>
          <a:xfrm>
            <a:off x="4953333" y="4720748"/>
            <a:ext cx="3147059" cy="1036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9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메이븐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설정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설정 파일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%USERPROFILE%/.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m2/settings.xml</a:t>
            </a:r>
          </a:p>
          <a:p>
            <a:pPr lvl="1"/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기본  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repository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위치 </a:t>
            </a: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%USERPROFILE%/.m2/repository 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%USERPROFILE%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위치 </a:t>
            </a: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Windows XP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기준 </a:t>
            </a: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C:\Documents and Settings\{</a:t>
            </a:r>
            <a:r>
              <a:rPr lang="en-US" altLang="ko-KR" dirty="0" err="1">
                <a:latin typeface="가는각진제목체" pitchFamily="18" charset="-127"/>
                <a:ea typeface="가는각진제목체" pitchFamily="18" charset="-127"/>
              </a:rPr>
              <a:t>userId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} </a:t>
            </a: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Windows 7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기준 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C:\Users\{userId}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%USERPROFILE% == $USER_HOME </a:t>
            </a: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사용 준비</a:t>
            </a:r>
            <a:r>
              <a:rPr lang="en-US" altLang="ko-KR" sz="2800" b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800" b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2/2)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7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생성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(1/4)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246611"/>
            <a:ext cx="8640960" cy="474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0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생성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(2/4)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1" y="1260488"/>
            <a:ext cx="8546627" cy="448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1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생성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(3/4)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1" y="1241050"/>
            <a:ext cx="8560657" cy="386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9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생성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(4/4)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5" y="1246611"/>
            <a:ext cx="8556154" cy="221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2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컴파일 및 테스트 실행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(1/2)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1" y="1243672"/>
            <a:ext cx="8582807" cy="455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컴파일 및 테스트 실행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(2/2)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5" y="1254905"/>
            <a:ext cx="8690645" cy="484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패키징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및 설치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(1/2)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5" y="1258291"/>
            <a:ext cx="8668915" cy="483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실습 프로젝트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패키징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및 설치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(2/2)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5" y="1232757"/>
            <a:ext cx="8699251" cy="464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Maven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은 </a:t>
            </a:r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표준화된 </a:t>
            </a:r>
            <a:r>
              <a:rPr lang="ko-KR" altLang="en-US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프로젝트 관리를 </a:t>
            </a:r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위한 </a:t>
            </a:r>
            <a:r>
              <a:rPr lang="en-US" altLang="ko-KR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Build</a:t>
            </a:r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도구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-</a:t>
            </a:r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800" b="1" dirty="0" smtClean="0">
                <a:latin typeface="가는각진제목체" pitchFamily="18" charset="-127"/>
                <a:ea typeface="가는각진제목체" pitchFamily="18" charset="-127"/>
              </a:rPr>
              <a:t>Apache </a:t>
            </a:r>
            <a:r>
              <a:rPr lang="ko-KR" altLang="en-US" sz="1800" b="1" dirty="0" smtClean="0">
                <a:latin typeface="가는각진제목체" pitchFamily="18" charset="-127"/>
                <a:ea typeface="가는각진제목체" pitchFamily="18" charset="-127"/>
              </a:rPr>
              <a:t>무료 제공</a:t>
            </a:r>
            <a:endParaRPr lang="en-US" altLang="ko-KR" sz="1800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소프트웨어 개발 프로젝트에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대한 표준화된 관리 방법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제공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POM(Project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Object Model)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기반으로 프로젝트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산출물에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컴파일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>
                <a:latin typeface="가는각진제목체" pitchFamily="18" charset="-127"/>
                <a:ea typeface="가는각진제목체" pitchFamily="18" charset="-127"/>
              </a:rPr>
              <a:t>패키징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방법과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테스트 및 배포를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위한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표준화된 생명주기를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정의하고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개발자의 작은 노력만으로도 프로젝트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전체에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대한 이해를 돕는데 목적이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Apache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재단의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Maven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소개글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356992"/>
            <a:ext cx="7848872" cy="2492569"/>
          </a:xfrm>
          <a:prstGeom prst="rect">
            <a:avLst/>
          </a:prstGeom>
          <a:solidFill>
            <a:srgbClr val="FFFFA7"/>
          </a:solidFill>
          <a:ln w="12700">
            <a:solidFill>
              <a:srgbClr val="FFC000"/>
            </a:solidFill>
            <a:prstDash val="solid"/>
          </a:ln>
        </p:spPr>
        <p:txBody>
          <a:bodyPr wrap="square" lIns="180000" tIns="180000" rIns="252000" bIns="180000" rtlCol="0">
            <a:no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메이븐은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유대인 단어로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지식의 축적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(accumulator of knowledge)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라는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뜻으로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원래는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Jakarta Turbine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프로젝트에서 </a:t>
            </a:r>
            <a:r>
              <a:rPr lang="ko-KR" altLang="en-US" sz="1600" dirty="0" err="1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프로세스를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단순화하고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표준화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시키기 위해 시작한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작업이다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프로젝트마다 </a:t>
            </a:r>
            <a:r>
              <a:rPr lang="ko-KR" altLang="en-US" sz="1600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모두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약간씩 다른 </a:t>
            </a:r>
            <a:r>
              <a:rPr lang="en-US" altLang="ko-KR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Ant </a:t>
            </a:r>
            <a:r>
              <a:rPr lang="ko-KR" altLang="en-US" sz="1600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파일과 </a:t>
            </a:r>
            <a:r>
              <a:rPr lang="en-US" altLang="ko-KR" sz="1600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CVS</a:t>
            </a:r>
            <a:r>
              <a:rPr lang="ko-KR" altLang="en-US" sz="1600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체크인 </a:t>
            </a:r>
            <a:r>
              <a:rPr lang="ko-KR" altLang="en-US" sz="1600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되어야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하는 </a:t>
            </a:r>
            <a:r>
              <a:rPr lang="en-US" altLang="ko-KR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jar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파일들을 각각 </a:t>
            </a:r>
            <a:r>
              <a:rPr lang="ko-KR" altLang="en-US" sz="1600" dirty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가지는 표준화되지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않은 프로젝트가 다수 존재</a:t>
            </a:r>
            <a:r>
              <a:rPr lang="en-US" altLang="ko-KR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프로젝트를 </a:t>
            </a:r>
            <a:r>
              <a:rPr lang="ko-KR" altLang="en-US" sz="16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빌드하는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표준화된 방법과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프로젝트 구성요소들의 명확한 정의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여러 프로젝트들이  다양한 라이브러리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(jar)</a:t>
            </a:r>
            <a:r>
              <a:rPr lang="ko-KR" altLang="en-US" sz="1600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lang="ko-KR" altLang="en-US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공유하는 방법에 대해 표준화된 방법을 연구</a:t>
            </a:r>
            <a:r>
              <a:rPr lang="en-US" altLang="ko-KR" sz="16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.  </a:t>
            </a:r>
            <a:endParaRPr lang="en-US" altLang="ko-KR" sz="1600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그 결과로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자바 기반 프로젝트를 </a:t>
            </a:r>
            <a:r>
              <a:rPr lang="ko-KR" altLang="en-US" sz="1600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빌드하고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관리하는 데에 사용될 수 있는 도구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가 필요 했으며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 </a:t>
            </a: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개발자들이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좀 더 쉽게 소프트웨어를 개발하고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자바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기반 프로젝트에 대해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메이븐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(maven)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좀더 범용적으로 사용 되기를 희망함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pom.xml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상세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(1/3)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5" y="1254200"/>
            <a:ext cx="8583433" cy="458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0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pom.xml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상세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(2/3)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7" y="1232098"/>
            <a:ext cx="8698630" cy="482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pom.xml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상세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(3/3)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6" y="1245630"/>
            <a:ext cx="8630050" cy="44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Eclipse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4.3(</a:t>
            </a:r>
            <a:r>
              <a:rPr lang="en-US" altLang="ko-KR" b="1" dirty="0" err="1" smtClean="0">
                <a:latin typeface="가는각진제목체" pitchFamily="18" charset="-127"/>
                <a:ea typeface="가는각진제목체" pitchFamily="18" charset="-127"/>
              </a:rPr>
              <a:t>kepler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이후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메이븐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사용을 위한 </a:t>
            </a:r>
            <a:r>
              <a:rPr lang="ko-KR" altLang="en-US" b="1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메이븐과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b="1" dirty="0" err="1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플러그인이</a:t>
            </a:r>
            <a:r>
              <a:rPr lang="ko-KR" altLang="en-US" b="1" dirty="0" smtClean="0">
                <a:solidFill>
                  <a:srgbClr val="0000FF"/>
                </a:solidFill>
                <a:latin typeface="가는각진제목체" pitchFamily="18" charset="-127"/>
                <a:ea typeface="가는각진제목체" pitchFamily="18" charset="-127"/>
              </a:rPr>
              <a:t> 기본 내장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되어 있어 따로 설치할 필요가 없다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Eclipse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프로젝트 생성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: Maven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New &gt; Project .. &gt; Maven &gt; Maven Project</a:t>
            </a:r>
          </a:p>
          <a:p>
            <a:endParaRPr lang="ko-KR" altLang="en-US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자바 프로젝트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생성 및 관리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1/4)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7" y="2640828"/>
            <a:ext cx="4085828" cy="363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2888940"/>
            <a:ext cx="4140461" cy="36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자바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(2/4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2232"/>
            <a:ext cx="5040560" cy="483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79" y="1442232"/>
            <a:ext cx="3096344" cy="28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3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자바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(3/4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pom.xml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수정</a:t>
            </a:r>
            <a:endParaRPr lang="ko-KR" altLang="en-US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4950" y="1667061"/>
            <a:ext cx="5192429" cy="4315513"/>
            <a:chOff x="384950" y="1667061"/>
            <a:chExt cx="5192429" cy="431551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667061"/>
              <a:ext cx="5181843" cy="265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0" y="4354292"/>
              <a:ext cx="3403256" cy="1628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1667061"/>
            <a:ext cx="2894781" cy="331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자바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(4/4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라이브러리 추가를 위해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pom.xml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dependency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추가</a:t>
            </a:r>
            <a:endParaRPr lang="ko-KR" altLang="en-US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2591" y="1772816"/>
            <a:ext cx="5177521" cy="4854112"/>
            <a:chOff x="381681" y="1772816"/>
            <a:chExt cx="5177521" cy="485411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772816"/>
              <a:ext cx="5163666" cy="184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81" y="3636730"/>
              <a:ext cx="5018411" cy="299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1681392"/>
            <a:ext cx="295232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Eclipse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프로젝트 생성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: Maven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New &gt; Project .. &gt; Maven &gt; Maven Project</a:t>
            </a:r>
          </a:p>
          <a:p>
            <a:endParaRPr lang="ko-KR" altLang="en-US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생성 및 관리</a:t>
            </a:r>
            <a:r>
              <a:rPr lang="en-US" altLang="ko-KR" sz="2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b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1/10)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64" y="2037909"/>
            <a:ext cx="5558471" cy="448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231922" y="3046811"/>
            <a:ext cx="26573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(2/10)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3" y="1412776"/>
            <a:ext cx="5382730" cy="478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48780"/>
            <a:ext cx="2828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(3/10)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pom.xml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수정</a:t>
            </a:r>
            <a:endParaRPr lang="ko-KR" altLang="en-US" dirty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32" y="1700808"/>
            <a:ext cx="8424936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 lIns="180000" rIns="180000" rtlCol="0" anchor="ctr" anchorCtr="0">
            <a:no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&lt;project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xmlns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="http://maven.apache.org/POM/4.0.0"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xmlns:xsi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="http://www.w3.org/2001/XMLSchema-instance"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xsi:schemaLocation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="http://maven.apache.org/POM/4.0.0 http://maven.apache.org/xsd/maven-4.0.0.xsd"&gt;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modelVersion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&gt;4.0.0&lt;/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modelVersion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kr.or.kosta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mavenwebdemo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&lt;version&gt;0.0.1-SNAPSHOT&lt;/version&gt;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&lt;packaging&gt;war&lt;/packaging&gt;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&lt;properties&gt;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</a:t>
            </a:r>
            <a:r>
              <a:rPr lang="en-US" altLang="ko-KR" sz="1400" dirty="0" err="1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project.build.sourceEncoding</a:t>
            </a:r>
            <a:r>
              <a:rPr lang="en-US" altLang="ko-KR" sz="140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&gt;UTF-8&lt;/</a:t>
            </a:r>
            <a:r>
              <a:rPr lang="en-US" altLang="ko-KR" sz="1400" dirty="0" err="1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project.build.sourceEncoding</a:t>
            </a:r>
            <a:r>
              <a:rPr lang="en-US" altLang="ko-KR" sz="140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&lt;/properties&gt;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&lt;/project&gt;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4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Apache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재단의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Software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개발 프로젝트 개발 방식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메이븐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이전의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프로젝트 </a:t>
            </a:r>
          </a:p>
          <a:p>
            <a:pPr lvl="2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배포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웹 사이트 생성에 대해서 서로 다른 접근 방식을 취함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수많은 프로젝트가 제각각 다른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체계를 가지고 있었기 때문에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또 다른 프로젝트에서는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서로 다른 방식의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체계를 만들어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냄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다른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체계를 가진 프로젝트로의 진입 장벽이 매우 높음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  <a:p>
            <a:pPr lvl="1"/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Turbine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 이후 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개발자가 한 프로젝트가 어떻게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되는지를 이해하면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다른 프로젝트로 이동해서 동일한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과정을 겪을 필요가 없음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  <a:p>
            <a:pPr lvl="2"/>
            <a:r>
              <a:rPr lang="ko-KR" altLang="en-US" dirty="0" err="1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컴파일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패키징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문서 생성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리포트 생성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배포 등을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메이븐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방식으로 처리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메이븐</a:t>
            </a:r>
            <a:r>
              <a:rPr lang="en-US" altLang="ko-KR" sz="28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탄생 배경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3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(4/10)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657" y="5042790"/>
            <a:ext cx="7776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☞</a:t>
            </a:r>
            <a:r>
              <a:rPr lang="en-US" altLang="ko-KR" sz="1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JRE </a:t>
            </a:r>
            <a:r>
              <a:rPr lang="ko-KR" altLang="en-US" sz="1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버전 업그레이</a:t>
            </a:r>
            <a:r>
              <a:rPr lang="ko-KR" altLang="en-US" sz="14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드</a:t>
            </a:r>
            <a:endParaRPr lang="en-US" altLang="ko-KR" sz="1400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- pom.xml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수정 후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프로젝트 선택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팝업메뉴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 Maven &gt; Update Project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실행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/>
            </a:r>
            <a:b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endParaRPr lang="en-US" altLang="ko-KR" sz="1600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1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☞</a:t>
            </a:r>
            <a:r>
              <a:rPr lang="en-US" altLang="ko-KR" sz="1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web.xml </a:t>
            </a:r>
            <a:r>
              <a:rPr lang="ko-KR" altLang="en-US" sz="1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생성</a:t>
            </a:r>
            <a:endParaRPr lang="en-US" altLang="ko-KR" sz="1400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프로젝트의 </a:t>
            </a:r>
            <a:r>
              <a:rPr lang="en-US" altLang="ko-KR" sz="14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Deployment Descriptor</a:t>
            </a:r>
            <a:r>
              <a:rPr lang="ko-KR" altLang="en-US" sz="14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선택 </a:t>
            </a:r>
            <a:r>
              <a:rPr lang="en-US" altLang="ko-KR" sz="14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 Generate Deployment Descriptor Stub </a:t>
            </a:r>
            <a:r>
              <a:rPr lang="ko-KR" altLang="en-US" sz="14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실행</a:t>
            </a:r>
          </a:p>
          <a:p>
            <a:endParaRPr lang="ko-KR" altLang="en-US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412776"/>
            <a:ext cx="8640960" cy="3564397"/>
            <a:chOff x="251520" y="1412776"/>
            <a:chExt cx="8640960" cy="3564397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1412776"/>
              <a:ext cx="5940660" cy="35643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  <a:prstDash val="dash"/>
            </a:ln>
          </p:spPr>
          <p:txBody>
            <a:bodyPr wrap="square" lIns="180000" rIns="180000" rtlCol="0" anchor="ctr" anchorCtr="0">
              <a:noAutofit/>
            </a:bodyPr>
            <a:lstStyle/>
            <a:p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&lt;!-- </a:t>
              </a:r>
              <a:r>
                <a:rPr lang="ko-KR" altLang="en-US" sz="1400" dirty="0" err="1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메이븐</a:t>
              </a:r>
              <a:r>
                <a:rPr lang="ko-KR" altLang="en-US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 플러그인 추가 </a:t>
              </a:r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--&gt;</a:t>
              </a:r>
            </a:p>
            <a:p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&lt;build&gt;</a:t>
              </a:r>
            </a:p>
            <a:p>
              <a:pPr lvl="1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&lt;plugins&gt;</a:t>
              </a:r>
            </a:p>
            <a:p>
              <a:pPr lvl="2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&lt;plugin&gt;</a:t>
              </a:r>
            </a:p>
            <a:p>
              <a:pPr lvl="3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</a:t>
              </a:r>
              <a:r>
                <a:rPr lang="en-US" altLang="ko-KR" sz="1400" dirty="0" err="1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groupId</a:t>
              </a:r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&gt;</a:t>
              </a:r>
              <a:r>
                <a:rPr lang="en-US" altLang="ko-KR" sz="1400" dirty="0" err="1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org.apache.maven.plugins</a:t>
              </a:r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&lt;/</a:t>
              </a:r>
              <a:r>
                <a:rPr lang="en-US" altLang="ko-KR" sz="1400" dirty="0" err="1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groupId</a:t>
              </a:r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&gt;</a:t>
              </a:r>
            </a:p>
            <a:p>
              <a:pPr lvl="3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</a:t>
              </a:r>
              <a:r>
                <a:rPr lang="en-US" altLang="ko-KR" sz="1400" dirty="0" err="1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artifactId</a:t>
              </a:r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&gt;maven-compiler-plugin&lt;/</a:t>
              </a:r>
              <a:r>
                <a:rPr lang="en-US" altLang="ko-KR" sz="1400" dirty="0" err="1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artifactId</a:t>
              </a:r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&gt;</a:t>
              </a:r>
            </a:p>
            <a:p>
              <a:pPr lvl="3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&lt;version&gt;3.6.1&lt;/version&gt;</a:t>
              </a:r>
            </a:p>
            <a:p>
              <a:pPr lvl="3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&lt;configuration&gt;</a:t>
              </a:r>
            </a:p>
            <a:p>
              <a:pPr lvl="4"/>
              <a:r>
                <a:rPr lang="en-US" altLang="ko-KR" sz="1400" dirty="0" smtClean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</a:t>
              </a:r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source&gt;1.8&lt;/source&gt;</a:t>
              </a:r>
            </a:p>
            <a:p>
              <a:pPr lvl="4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&lt;target&gt;1.8&lt;/target&gt;</a:t>
              </a:r>
            </a:p>
            <a:p>
              <a:pPr lvl="3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&lt;/configuration&gt;</a:t>
              </a:r>
            </a:p>
            <a:p>
              <a:pPr lvl="2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&lt;/plugin&gt;</a:t>
              </a:r>
            </a:p>
            <a:p>
              <a:pPr lvl="1"/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&lt;/plugins&gt;</a:t>
              </a:r>
            </a:p>
            <a:p>
              <a:r>
                <a:rPr lang="en-US" altLang="ko-KR" sz="1400" dirty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&lt;/build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가는각진제목체" panose="02030600000101010101" pitchFamily="18" charset="-127"/>
                  <a:ea typeface="가는각진제목체" panose="02030600000101010101" pitchFamily="18" charset="-127"/>
                </a:rPr>
                <a:t>&gt;</a:t>
              </a:r>
              <a:endParaRPr lang="en-US" altLang="ko-KR" sz="1400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067" y="1412777"/>
              <a:ext cx="2721413" cy="356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6707358" y="3029032"/>
            <a:ext cx="19802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137897" y="4486971"/>
            <a:ext cx="8932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(5/10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32" y="1412776"/>
            <a:ext cx="8424936" cy="2196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 lIns="180000" rIns="180000" rtlCol="0" anchor="ctr" anchorCtr="0">
            <a:no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&lt;!-- </a:t>
            </a:r>
            <a:r>
              <a:rPr lang="ko-KR" altLang="en-US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오라클</a:t>
            </a:r>
            <a:r>
              <a:rPr lang="ko-KR" altLang="en-US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드라이버 저장소 등록 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--&gt;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&lt;repositories&gt;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&lt;repository&gt;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&lt;id&gt;oracle&lt;/id&gt;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&lt;name&gt;ORACLE JDBC Repository&lt;/name&gt;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url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&gt;https://maven.atlassian.com/3rdparty/&lt;/url&gt;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&lt;/repository&gt;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&lt;/repositories&gt;</a:t>
            </a:r>
            <a:endParaRPr lang="ko-KR" altLang="en-US" sz="1400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1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(6/10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32" y="1412776"/>
            <a:ext cx="8424936" cy="342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 lIns="180000" rIns="180000" rtlCol="0" anchor="ctr" anchorCtr="0">
            <a:no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&lt;dependencies&gt;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&lt;!-- 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junit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버전 수정 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--&gt;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&lt;dependency&gt;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junit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junit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&lt;version&gt;4.12&lt;/version&gt;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&lt;scope&gt;test&lt;/scope&gt;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&lt;/dependency&gt;</a:t>
            </a:r>
          </a:p>
          <a:p>
            <a:pPr lvl="1"/>
            <a:endParaRPr lang="ko-KR" altLang="en-US" sz="1400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&lt;!-- log4j --&gt;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&lt;dependency&gt;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&gt;log4j&lt;/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&gt;log4j&lt;/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2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&lt;version&gt;1.2.17&lt;/version&gt;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&lt;/dependency&gt;</a:t>
            </a:r>
            <a:endParaRPr lang="ko-KR" altLang="en-US" sz="1400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8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(7/10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32" y="1412776"/>
            <a:ext cx="8424936" cy="342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 lIns="180000" rIns="180000" rtlCol="0" anchor="ctr" anchorCtr="0">
            <a:noAutofit/>
          </a:bodyPr>
          <a:lstStyle/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&lt;!-- oracle 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jdbc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driver </a:t>
            </a:r>
            <a:r>
              <a:rPr lang="ko-KR" altLang="en-US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등록 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--&gt;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&lt;dependency</a:t>
            </a:r>
            <a:r>
              <a:rPr lang="en-US" altLang="ko-KR" sz="1400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endParaRPr lang="en-US" altLang="ko-KR" sz="1400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com.oracle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&gt;ojdbc6&lt;/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&lt;version&gt;12.1.0.1-atlassian-hosted&lt;/version&gt;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&lt;/dependency&gt;</a:t>
            </a:r>
          </a:p>
          <a:p>
            <a:pPr lvl="1"/>
            <a:endParaRPr lang="en-US" altLang="ko-KR" sz="1400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&lt;!-- apache 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dbcp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--&gt;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&lt;dependency&gt;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org.apache.commons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&gt;commons-dbcp2&lt;/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&lt;version&gt;2.1&lt;/version&gt;</a:t>
            </a:r>
          </a:p>
          <a:p>
            <a:pPr lvl="1"/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&lt;/dependency&gt;</a:t>
            </a:r>
            <a:endParaRPr lang="ko-KR" altLang="en-US" sz="1400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2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(8/10)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32" y="1412776"/>
            <a:ext cx="8424936" cy="5256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 lIns="180000" rIns="180000" rtlCol="0" anchor="ctr" anchorCtr="0">
            <a:noAutofit/>
          </a:bodyPr>
          <a:lstStyle/>
          <a:p>
            <a:pPr lvl="1"/>
            <a:r>
              <a:rPr lang="en-US" altLang="ko-KR" sz="140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  &lt;!-- 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servlet --&gt;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&lt;dependency&gt;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javax.servlet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&gt;servlet-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api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&lt;version&gt;2.5&lt;/version&gt;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&lt;scope&gt;provided&lt;/scope&gt;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&lt;/dependency&gt;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&lt;!-- 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jsp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--&gt;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&lt;dependency&gt;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javax.servlet.jsp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jsp-api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&lt;version&gt;2.1&lt;/version&gt;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&lt;scope&gt;provided&lt;/scope&gt;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&lt;/dependency&gt;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&lt;!-- 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jstl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--&gt;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&lt;dependency&gt;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javax.servlet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groupId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jstl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</a:t>
            </a:r>
            <a:r>
              <a:rPr lang="en-US" altLang="ko-KR" sz="140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artifactId</a:t>
            </a:r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	&lt;version&gt;1.2&lt;/version&gt;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	&lt;/dependency&gt;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&lt;/dependencies&gt;</a:t>
            </a:r>
            <a:endParaRPr lang="ko-KR" altLang="en-US" sz="1400" dirty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(9/10)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877" y="5727695"/>
            <a:ext cx="782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☞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프로젝트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빌드</a:t>
            </a:r>
            <a:r>
              <a:rPr lang="ko-KR" altLang="en-US" sz="1400" b="1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패스에 </a:t>
            </a:r>
            <a:r>
              <a:rPr lang="en-US" altLang="ko-KR" sz="1400" b="1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Server Runtime </a:t>
            </a:r>
            <a:r>
              <a:rPr lang="ko-KR" altLang="en-US" sz="1400" b="1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추가</a:t>
            </a:r>
            <a:endParaRPr lang="en-US" altLang="ko-KR" sz="1400" b="1" dirty="0" smtClean="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-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프로젝트 선택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 </a:t>
            </a:r>
            <a:r>
              <a:rPr lang="ko-KR" altLang="en-US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팝업메뉴 </a:t>
            </a: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&gt; Properties &gt; Java Build Path &gt; Libraries &gt; Add Library .. &gt; </a:t>
            </a:r>
            <a:b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en-US" altLang="ko-KR" sz="14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     Server Runtime</a:t>
            </a:r>
            <a:endParaRPr lang="ko-KR" altLang="en-US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306452"/>
            <a:ext cx="7236804" cy="435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140134" y="2407033"/>
            <a:ext cx="27003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532" y="45750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이클립스에서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Maven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웹 프로젝트 생성 및 관리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(10/10)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291927"/>
            <a:ext cx="774086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651563" y="6093296"/>
            <a:ext cx="7490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모든 프로젝트가 표준화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정형화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된 디렉터리 구조와 </a:t>
            </a:r>
            <a:r>
              <a:rPr lang="ko-KR" altLang="en-US" b="1" dirty="0" err="1" smtClean="0">
                <a:latin typeface="가는각진제목체" pitchFamily="18" charset="-127"/>
                <a:ea typeface="가는각진제목체" pitchFamily="18" charset="-127"/>
              </a:rPr>
              <a:t>빌드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 프로세스를 가짐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b="1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전사적으로 표준화된 프로젝트 템플릿을 만들어 배포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필요에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따라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Maven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다양한 플러그인 사용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프로젝트에 필요한 핵심 라이브러리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(jar)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와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의존 라이브러리의 관리가 편리하다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장점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9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세가지 주요 형식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프로젝트에 대한 표준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정형화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화된 디렉터리 구조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프로젝트 디렉터리 구성을 표준화함으로써 프로젝트 구조의 일관성을 보장함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 당 하나의 주요 결과물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관심에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따라서 클라이언트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서버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유틸리티 관련 프로젝트로 나눌 수 있음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모듈의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재사용성을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강화시킴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표준적인 명명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(naming)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규칙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프로젝트의 주요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결과물에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대한 표준적인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명명 규칙 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commons-loggin-1.2.jar 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라이브러리 이름만으로도 해당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jar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정보를 쉽게 알 수 있음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원칙 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&lt;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설정이 아닌 관례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POM(Project Object Model) –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 객체 모형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: pom.xml</a:t>
            </a: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프로젝트에  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대한  설명</a:t>
            </a:r>
            <a:r>
              <a:rPr lang="en-US" altLang="ko-KR" b="1" dirty="0">
                <a:latin typeface="가는각진제목체" pitchFamily="18" charset="-127"/>
                <a:ea typeface="가는각진제목체" pitchFamily="18" charset="-127"/>
              </a:rPr>
              <a:t>(description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POM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은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메이븐의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통용되는 화폐와도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같음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  <a:p>
            <a:pPr lvl="2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XML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문서 </a:t>
            </a:r>
          </a:p>
          <a:p>
            <a:pPr lvl="3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POM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통해서 컴파일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테스트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패키징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기본적인 문서 생성이 가능함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최상위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(Super)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POM</a:t>
            </a:r>
          </a:p>
          <a:p>
            <a:pPr lvl="3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메이븐이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실행하는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모든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공통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적인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형식을 가짐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3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자바의 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java.lang.Object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클래스에 비유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3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메이븐의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모든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POM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들은 최상위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POM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부모로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가짐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3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새롭게 생성하는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POM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이러한 정보에 대해서 반복할 필요가 없음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  <a:p>
            <a:pPr lvl="3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원칙 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&lt;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선언적인 실행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단순한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POM 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사례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원칙 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&lt;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선언적인 실행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2" y="1652964"/>
            <a:ext cx="8608752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9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POM</a:t>
            </a:r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의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 dependency</a:t>
            </a:r>
          </a:p>
          <a:p>
            <a:pPr lvl="1"/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Dependency</a:t>
            </a:r>
          </a:p>
          <a:p>
            <a:pPr lvl="2"/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어떤 저장소</a:t>
            </a:r>
            <a:r>
              <a:rPr lang="en-US" altLang="ko-KR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(Repository)</a:t>
            </a:r>
            <a:r>
              <a:rPr lang="ko-KR" altLang="en-US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위치한 특정 산출물</a:t>
            </a:r>
            <a:r>
              <a:rPr lang="en-US" altLang="ko-KR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라이브러리</a:t>
            </a:r>
            <a:r>
              <a:rPr lang="en-US" altLang="ko-KR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 대한 참조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 </a:t>
            </a:r>
          </a:p>
          <a:p>
            <a:pPr lvl="3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Dependency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를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충족시키기 위해서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Repository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찾아야 하고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dependency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관련된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사항을 알아야 함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3"/>
            <a:r>
              <a:rPr lang="en-US" altLang="ko-KR" spc="3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groupId</a:t>
            </a:r>
            <a:r>
              <a:rPr lang="en-US" altLang="ko-KR" spc="3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, </a:t>
            </a:r>
            <a:r>
              <a:rPr lang="en-US" altLang="ko-KR" spc="10" dirty="0" err="1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artifactId</a:t>
            </a:r>
            <a:r>
              <a:rPr lang="en-US" altLang="ko-KR" spc="1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, </a:t>
            </a:r>
            <a:r>
              <a:rPr lang="en-US" altLang="ko-KR" spc="-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version</a:t>
            </a:r>
            <a:r>
              <a:rPr lang="ko-KR" altLang="en-US" spc="-35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Gulim"/>
              </a:rPr>
              <a:t>으로</a:t>
            </a:r>
            <a:r>
              <a:rPr lang="ko-KR" altLang="en-US" spc="-9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Gulim"/>
              </a:rPr>
              <a:t> </a:t>
            </a:r>
            <a:r>
              <a:rPr lang="ko-KR" altLang="en-US" spc="-18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Gulim"/>
              </a:rPr>
              <a:t>식별함</a:t>
            </a:r>
            <a:r>
              <a:rPr lang="en-US" altLang="ko-KR" spc="-18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</a:t>
            </a:r>
            <a:r>
              <a:rPr lang="ko-KR" altLang="en-US" spc="-120" dirty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endParaRPr lang="en-US" altLang="ko-KR" spc="-120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  <a:p>
            <a:pPr lvl="2"/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메이븐의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dependency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는 선언적임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</a:t>
            </a:r>
          </a:p>
          <a:p>
            <a:pPr lvl="3"/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POM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에서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제공되는 의존관계 정보를 가지고 내부 의존관계 메커니즘에 추가함</a:t>
            </a:r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 </a:t>
            </a:r>
          </a:p>
          <a:p>
            <a:pPr lvl="3"/>
            <a:r>
              <a:rPr lang="ko-KR" altLang="en-US" dirty="0" err="1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메이븐에서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가장 쉽게 이해되고 강력한 기능</a:t>
            </a:r>
            <a:endParaRPr lang="en-US" altLang="ko-KR" dirty="0" smtClean="0">
              <a:solidFill>
                <a:srgbClr val="C00000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  <a:p>
            <a:pPr lvl="2"/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접근 가능한 모든 원격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Repository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에서 검색</a:t>
            </a:r>
            <a:endParaRPr lang="en-US" altLang="ko-KR" dirty="0" smtClean="0"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  <a:p>
            <a:pPr lvl="3"/>
            <a:r>
              <a:rPr lang="ko-KR" altLang="en-US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일치하는 산출물이 있으면 원격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Repository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에서 로컬 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Repository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로 다운로드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복사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)</a:t>
            </a:r>
          </a:p>
          <a:p>
            <a:pPr lvl="1"/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2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가지 유형의 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Repository</a:t>
            </a:r>
          </a:p>
          <a:p>
            <a:pPr lvl="2"/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로컬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원격</a:t>
            </a:r>
            <a:r>
              <a:rPr lang="en-US" altLang="ko-KR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중앙</a:t>
            </a:r>
            <a:r>
              <a:rPr lang="en-US" altLang="ko-KR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) Repository </a:t>
            </a:r>
            <a:endParaRPr lang="en-US" altLang="ko-KR" dirty="0">
              <a:solidFill>
                <a:srgbClr val="0000FF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  <a:p>
            <a:pPr lvl="2"/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메이븐은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로컬 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레파지토리에서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먼저  찾아보고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,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로컬에 존재하지 않는 경우 접근이 </a:t>
            </a:r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가능한  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모든 원격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레파지토리를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검색하여 로컬 </a:t>
            </a:r>
            <a:r>
              <a:rPr lang="ko-KR" altLang="en-US" dirty="0" err="1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레파지토리로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다운로드</a:t>
            </a:r>
            <a:r>
              <a:rPr lang="en-US" altLang="ko-KR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</a:t>
            </a:r>
            <a:r>
              <a:rPr lang="ko-KR" altLang="en-US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  <a:p>
            <a:pPr lvl="2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원칙 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&lt;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일관된 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Dependency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3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로컬 </a:t>
            </a:r>
            <a:r>
              <a:rPr lang="en-US" altLang="ko-KR" b="1" dirty="0" smtClean="0">
                <a:latin typeface="가는각진제목체" pitchFamily="18" charset="-127"/>
                <a:ea typeface="가는각진제목체" pitchFamily="18" charset="-127"/>
              </a:rPr>
              <a:t>Repository</a:t>
            </a:r>
          </a:p>
          <a:p>
            <a:pPr lvl="1"/>
            <a:r>
              <a:rPr lang="ko-KR" altLang="en-US" b="1" dirty="0" smtClean="0">
                <a:latin typeface="가는각진제목체" pitchFamily="18" charset="-127"/>
                <a:ea typeface="가는각진제목체" pitchFamily="18" charset="-127"/>
              </a:rPr>
              <a:t>위</a:t>
            </a:r>
            <a:r>
              <a:rPr lang="ko-KR" altLang="en-US" b="1" dirty="0">
                <a:latin typeface="가는각진제목체" pitchFamily="18" charset="-127"/>
                <a:ea typeface="가는각진제목체" pitchFamily="18" charset="-127"/>
              </a:rPr>
              <a:t>치</a:t>
            </a:r>
            <a:endParaRPr lang="en-US" altLang="ko-KR" b="1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2"/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c:/users/{userId}/.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m2/repository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메이</a:t>
            </a:r>
            <a:r>
              <a:rPr lang="ko-KR" altLang="en-US" sz="28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븐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원칙 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– &lt;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일관된 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Dependency 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en-US" altLang="ko-KR" sz="2800" b="1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endParaRPr lang="ko-KR" altLang="en-US" sz="28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9532" y="1448780"/>
            <a:ext cx="8424936" cy="5040560"/>
            <a:chOff x="359532" y="1448780"/>
            <a:chExt cx="8424936" cy="5040560"/>
          </a:xfrm>
        </p:grpSpPr>
        <p:sp>
          <p:nvSpPr>
            <p:cNvPr id="4" name="object 5"/>
            <p:cNvSpPr/>
            <p:nvPr/>
          </p:nvSpPr>
          <p:spPr>
            <a:xfrm>
              <a:off x="7092280" y="1448780"/>
              <a:ext cx="1692188" cy="5040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359532" y="2312876"/>
              <a:ext cx="3186683" cy="2013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546902" y="2496199"/>
              <a:ext cx="2802890" cy="1630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6152" y="2312876"/>
              <a:ext cx="3342132" cy="22555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5645" y="2492896"/>
              <a:ext cx="2958592" cy="18722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33047" y="4319665"/>
              <a:ext cx="6559233" cy="456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400" spc="-275" dirty="0" smtClean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Gulim"/>
                </a:rPr>
                <a:t>           </a:t>
              </a:r>
              <a:r>
                <a:rPr lang="ko-KR" altLang="en-US" sz="1400" spc="-204" dirty="0" smtClean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Calibri"/>
                </a:rPr>
                <a:t>일반적인 형태의 </a:t>
              </a:r>
              <a:r>
                <a:rPr lang="en-US" altLang="ko-KR" sz="1400" spc="-204" dirty="0" smtClean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Calibri"/>
                </a:rPr>
                <a:t>Repository</a:t>
              </a:r>
              <a:r>
                <a:rPr lang="ko-KR" altLang="en-US" sz="1400" spc="-204" dirty="0" smtClean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Calibri"/>
                </a:rPr>
                <a:t> 구조 </a:t>
              </a:r>
              <a:endParaRPr sz="1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endParaRPr>
            </a:p>
            <a:p>
              <a:pPr marL="3421379">
                <a:lnSpc>
                  <a:spcPct val="100000"/>
                </a:lnSpc>
                <a:spcBef>
                  <a:spcPts val="180"/>
                </a:spcBef>
              </a:pPr>
              <a:r>
                <a:rPr sz="1400" spc="-10" dirty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Calibri"/>
                </a:rPr>
                <a:t>groupId</a:t>
              </a:r>
              <a:r>
                <a:rPr sz="1400" spc="-10" dirty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Gulim"/>
                </a:rPr>
                <a:t>가 </a:t>
              </a:r>
              <a:r>
                <a:rPr sz="1400" spc="20" dirty="0" err="1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Calibri"/>
                </a:rPr>
                <a:t>x.y.z</a:t>
              </a:r>
              <a:r>
                <a:rPr sz="1400" spc="20" dirty="0" err="1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Gulim"/>
                </a:rPr>
                <a:t>와</a:t>
              </a:r>
              <a:r>
                <a:rPr sz="1400" spc="-275" dirty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Gulim"/>
                </a:rPr>
                <a:t> </a:t>
              </a:r>
              <a:r>
                <a:rPr lang="ko-KR" altLang="en-US" sz="1400" spc="-275" dirty="0" smtClean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Gulim"/>
                </a:rPr>
                <a:t>같은 형식의  </a:t>
              </a:r>
              <a:r>
                <a:rPr lang="en-US" altLang="ko-KR" sz="1400" spc="-275" dirty="0" smtClean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Gulim"/>
                </a:rPr>
                <a:t>Repository</a:t>
              </a:r>
              <a:r>
                <a:rPr lang="ko-KR" altLang="en-US" sz="1400" spc="-275" dirty="0" smtClean="0">
                  <a:latin typeface="가는각진제목체" panose="02030600000101010101" pitchFamily="18" charset="-127"/>
                  <a:ea typeface="가는각진제목체" panose="02030600000101010101" pitchFamily="18" charset="-127"/>
                  <a:cs typeface="Gulim"/>
                </a:rPr>
                <a:t> 구조</a:t>
              </a:r>
              <a:endParaRPr sz="1400" dirty="0"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테마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accent2">
                <a:lumMod val="50000"/>
              </a:schemeClr>
            </a:solidFill>
            <a:latin typeface="나눔고딕 ExtraBold" pitchFamily="50" charset="-127"/>
            <a:ea typeface="나눔고딕 ExtraBold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</TotalTime>
  <Words>1139</Words>
  <Application>Microsoft Office PowerPoint</Application>
  <PresentationFormat>화면 슬라이드 쇼(4:3)</PresentationFormat>
  <Paragraphs>216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PTWIZ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템플릿1 _ Red Ver.</dc:title>
  <dc:creator>kkwakkun</dc:creator>
  <dc:description>http://cafe.naver.com/ptwiz</dc:description>
  <cp:lastModifiedBy>kosta</cp:lastModifiedBy>
  <cp:revision>716</cp:revision>
  <dcterms:created xsi:type="dcterms:W3CDTF">2011-12-07T14:53:35Z</dcterms:created>
  <dcterms:modified xsi:type="dcterms:W3CDTF">2018-04-25T07:48:14Z</dcterms:modified>
</cp:coreProperties>
</file>