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3" r:id="rId3"/>
    <p:sldId id="315" r:id="rId4"/>
    <p:sldId id="346" r:id="rId5"/>
    <p:sldId id="316" r:id="rId6"/>
    <p:sldId id="319" r:id="rId7"/>
    <p:sldId id="318" r:id="rId8"/>
    <p:sldId id="344" r:id="rId9"/>
    <p:sldId id="345" r:id="rId10"/>
    <p:sldId id="321" r:id="rId11"/>
    <p:sldId id="322" r:id="rId12"/>
    <p:sldId id="330" r:id="rId13"/>
    <p:sldId id="323" r:id="rId14"/>
    <p:sldId id="324" r:id="rId15"/>
    <p:sldId id="333" r:id="rId16"/>
    <p:sldId id="337" r:id="rId17"/>
    <p:sldId id="342" r:id="rId18"/>
    <p:sldId id="343" r:id="rId19"/>
    <p:sldId id="329" r:id="rId20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6600"/>
    <a:srgbClr val="FFFFCC"/>
    <a:srgbClr val="FFFF99"/>
    <a:srgbClr val="F2231E"/>
    <a:srgbClr val="FAD6D2"/>
    <a:srgbClr val="000000"/>
    <a:srgbClr val="774F8F"/>
    <a:srgbClr val="6D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6691" y="2161592"/>
            <a:ext cx="5652533" cy="1238528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가장 대표적인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제품중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하나이다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Oracle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이란 이름은 회사 이름인 동시에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제품 이름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1977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래리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앨린슨이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설립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1983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 회사 이름을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Oracle Corporation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으로 변경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이후 지속적으로 기능을 향상시켜 제품을 출시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8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부터 버전번호 뒤에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i(internet)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붙음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부터 버전번호 뒤에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g(grid)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붙음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여러 대의 물리적 서버를 논리적인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한대의 서버로 구성하여 다운타임을 최소화하고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가용성을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최대로 위한 기능을 지원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현재 최신 버전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Oracle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Database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18c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까지 출시됨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Standard Edition(SE)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CPU 4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 이하 사용 가능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Enterprise Edition(EE)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가장 널리 사용됨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CPU 4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 이상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모든 기능 사용 가능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Express Edition(XE)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데이터베이스를 처음 접하는 사용자들을 위해 쉬운 설치와 편리하게 사용할 수 있는 환경을 제공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CPU 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1GB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메모리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최대저장용량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4GB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제한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11g XE(Expression Edition)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다운로드 및 설치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02" y="1530375"/>
            <a:ext cx="8884694" cy="476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설치하는 과정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11g XE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다운로드 및 설치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02" y="1112182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2074" y="2319224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11g XE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다운로드 및 설치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69" y="1108943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646" y="2405087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SQL*Plus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접속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SQL*Plus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SQL*Plus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설치 시 자동 설치되는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CUI Client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0" dirty="0" smtClean="0"/>
              <a:t>[</a:t>
            </a:r>
            <a:r>
              <a:rPr lang="ko-KR" altLang="en-US" b="0" dirty="0" smtClean="0"/>
              <a:t>시작</a:t>
            </a:r>
            <a:r>
              <a:rPr lang="en-US" altLang="ko-KR" b="0" dirty="0" smtClean="0"/>
              <a:t>] – [</a:t>
            </a:r>
            <a:r>
              <a:rPr lang="ko-KR" altLang="en-US" b="0" dirty="0" smtClean="0"/>
              <a:t>프로그램</a:t>
            </a:r>
            <a:r>
              <a:rPr lang="en-US" altLang="ko-KR" b="0" dirty="0" smtClean="0"/>
              <a:t>] – [Oracle Database 11g Express Edition] – </a:t>
            </a:r>
            <a:br>
              <a:rPr lang="en-US" altLang="ko-KR" b="0" dirty="0" smtClean="0"/>
            </a:br>
            <a:r>
              <a:rPr lang="en-US" altLang="ko-KR" b="0" dirty="0" smtClean="0"/>
              <a:t>[Run SQL Command Line]</a:t>
            </a:r>
          </a:p>
          <a:p>
            <a:pPr lvl="1"/>
            <a:r>
              <a:rPr lang="en-US" altLang="ko-KR" dirty="0" smtClean="0"/>
              <a:t>Admin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(sys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system)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912" y="2763658"/>
            <a:ext cx="7718504" cy="344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SQL*Plus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접속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교육용 계정으로 생성되어 있는 일반 사용자 계정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hr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비밀번호 설정 및 잠금 해제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hr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계정은 디폴트로 잠겨 있음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846117"/>
            <a:ext cx="8366478" cy="413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SQL*Plus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접속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HTTP Server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포트 충돌 시 포트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변경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디폴트 포트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8080</a:t>
            </a:r>
            <a:endParaRPr lang="ko-KR" altLang="en-US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818406"/>
            <a:ext cx="8496944" cy="353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en-US" altLang="ko-KR" baseline="30000" dirty="0" smtClean="0">
                <a:latin typeface="HY헤드라인M" pitchFamily="18" charset="-127"/>
                <a:ea typeface="HY헤드라인M" pitchFamily="18" charset="-127"/>
              </a:rPr>
              <a:t>rd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Party GUI Client Tool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을 이용한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접속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 Developer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활용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(Oracle Freeware)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444512"/>
            <a:ext cx="849694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 계정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SYS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SYSTEM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일반 사용자 계정을 만들거나 데이터베이스를 관리할 수 있는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막강한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DBA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권한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가진다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SCOTT, HR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등은 일반 사용자 계정으로 오라클의 기본적인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문을 실행할 수 있는 권한을 가진다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교육용 계정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pic>
        <p:nvPicPr>
          <p:cNvPr id="8" name="Picture 3" descr="사용자계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3648" y="1023342"/>
            <a:ext cx="8135937" cy="3603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Database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기업이나 기관의 사용자 또는 응용프로그램들이 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하여 사용할 수 있도록 통합 저장된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데이터들의 집합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을 의미한다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Database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데이터베이스는 다양한 응용프로그램들에 의해 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될 수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데이터베이스의 데이터들은 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서로 연관성을 가지며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중복된 데이터 없이 안전하고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영속적으로 관리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되어야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쉽고 빠르게 저장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검색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삭제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C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reate,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ead,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U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pdate,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elete)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등이 가능하여야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학사 정보 데이터베이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도서 정보 데이터베이스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인사 정보 데이터베이스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판매정보 데이터베이스 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…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Database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등장 배경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기존 파일 시스템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데이터파일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한계</a:t>
            </a:r>
            <a:endParaRPr lang="en-US" altLang="ko-KR" sz="1600" b="1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파일 시스템은 데이터를 영속적으로 저장할 수 있는 가장 일반적인 방법이지만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중복된 데이터 저장이 빈번이 발생할 수 있으며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대용량의 데이터를 저장하고 관리하기에는 한계가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여러 응용프로그램들이 데이터를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공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유하기 쉽지 않다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일반적으로 하나의 데이터 파일은 하나의 응용 프로그램에 의해 사용된다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보안에 취약할 수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파일시스템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한계를 극복하고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대용량의 데이터를 체계적으로 저장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관리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하기 위한 개념이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Database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b="1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19040" y="1026319"/>
            <a:ext cx="9142471" cy="528791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sz="1800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Database Management System</a:t>
            </a:r>
            <a:endParaRPr lang="en-US" altLang="ko-KR" sz="1600" b="1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데이터베이스를 관리하는 소프트웨어를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데이터베이스 관리시스템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(DBMS)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이라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 애플리케이션과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중재자로서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보다 안전하고 효율적으로 관리하며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클라이언트의 데이터 요청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저장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검색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삭제 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 대해 다양한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(Service)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를 제공하는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TCP/IP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기반의 서버 애플리케이션을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말한다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특</a:t>
            </a:r>
            <a:r>
              <a:rPr lang="ko-KR" altLang="en-US" sz="18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징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모든 클라이언트들이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공유할 수 있게끔 관리해 준다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사용자가 새로운 데이터베이스를 생성하고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데이터베이스의 구조를 명시할 수 있게 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사용자가 데이터를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효율적으로 질의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(Query)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하고 수정할 수 있도록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시스템의 고장이나 권한이 없는 사용자로부터 데이터를 안전하게 보호하며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동시 사용자가 데이터베이스를 접근하는 것을 제어한다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DBA(Database Administrator)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: 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전체적인 운영과 관리 업무 담당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688" y="2840167"/>
            <a:ext cx="5616624" cy="180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19040" y="1026319"/>
            <a:ext cx="9142471" cy="5287916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대표적인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제품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Oracle</a:t>
            </a: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MySQL</a:t>
            </a: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MariaDB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MS-SQL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Informix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Sybase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DB2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7021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기반 정보 시스템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구축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314351"/>
            <a:ext cx="90010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DBMS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의 역사 및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변천사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1960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File System(SAM)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1970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네트워크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 DBMS,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계층형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 DBMS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1980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 DBMS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1990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객체지향형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 DBMS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2000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년대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객체관계형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 DBMS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(Relation)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DBMS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대표적인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기본적인 데이터 저장 단위로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차원 테이블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이용하며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테이블간의 관계를 통해 데이터를 조직화다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무결성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트랜잭션 처리 등 기본적 기능이 우수하다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SQL(Structured Query Language)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사용하여 데이터베이스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통신언어로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관계형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데이터베이스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용어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데이터베이스의 기본 데이터 저장 단위로 </a:t>
            </a:r>
            <a:r>
              <a:rPr lang="en-US" altLang="ko-KR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lang="ko-KR" altLang="en-US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차원 구조의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테이블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(Relation)</a:t>
            </a:r>
            <a:r>
              <a:rPr lang="ko-KR" altLang="en-US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을 사용하며</a:t>
            </a:r>
            <a:r>
              <a:rPr lang="en-US" altLang="ko-KR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br>
              <a:rPr lang="en-US" altLang="ko-KR" sz="1800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테이블 간의 관계를 활용하여 데이터를 조직화한다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테이블은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행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(Row)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열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(Column)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차원 행렬 구조를 가진다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행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(Row)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은 파일 시스템에서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레코드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나타내며</a:t>
            </a:r>
          </a:p>
          <a:p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컬럼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(Column)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는 속성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사원번호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사원명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직급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급여 등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을 나타낸다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Picture 4" descr="용어설명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5224" y="2682503"/>
            <a:ext cx="8524240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latin typeface="HY헤드라인M" pitchFamily="18" charset="-127"/>
                <a:ea typeface="HY헤드라인M" pitchFamily="18" charset="-127"/>
              </a:rPr>
              <a:t>관계형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데이터베이스 데이터 유형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432660" y="1642630"/>
            <a:ext cx="9020745" cy="3598863"/>
            <a:chOff x="432660" y="1642630"/>
            <a:chExt cx="9020745" cy="3598863"/>
          </a:xfrm>
        </p:grpSpPr>
        <p:sp>
          <p:nvSpPr>
            <p:cNvPr id="6" name="_s8198"/>
            <p:cNvSpPr>
              <a:spLocks noChangeArrowheads="1"/>
            </p:cNvSpPr>
            <p:nvPr/>
          </p:nvSpPr>
          <p:spPr bwMode="auto">
            <a:xfrm>
              <a:off x="432660" y="3515880"/>
              <a:ext cx="1525588" cy="5715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가는각진제목체" pitchFamily="18" charset="-127"/>
                  <a:ea typeface="가는각진제목체" pitchFamily="18" charset="-127"/>
                </a:rPr>
                <a:t>데이터타입</a:t>
              </a:r>
              <a:endParaRPr lang="ko-KR" altLang="en-US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" name="_s8198"/>
            <p:cNvSpPr>
              <a:spLocks noChangeArrowheads="1"/>
            </p:cNvSpPr>
            <p:nvPr/>
          </p:nvSpPr>
          <p:spPr bwMode="auto">
            <a:xfrm>
              <a:off x="2377348" y="2361768"/>
              <a:ext cx="1525588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가는각진제목체" pitchFamily="18" charset="-127"/>
                  <a:ea typeface="가는각진제목체" pitchFamily="18" charset="-127"/>
                </a:rPr>
                <a:t>내장</a:t>
              </a:r>
              <a:endParaRPr lang="ko-KR" altLang="en-US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" name="_s8198"/>
            <p:cNvSpPr>
              <a:spLocks noChangeArrowheads="1"/>
            </p:cNvSpPr>
            <p:nvPr/>
          </p:nvSpPr>
          <p:spPr bwMode="auto">
            <a:xfrm>
              <a:off x="2377348" y="4665230"/>
              <a:ext cx="1525588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가는각진제목체" pitchFamily="18" charset="-127"/>
                  <a:ea typeface="가는각진제목체" pitchFamily="18" charset="-127"/>
                </a:rPr>
                <a:t>사용자 정의</a:t>
              </a:r>
              <a:endParaRPr lang="ko-KR" altLang="en-US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" name="_s8198"/>
            <p:cNvSpPr>
              <a:spLocks noChangeArrowheads="1"/>
            </p:cNvSpPr>
            <p:nvPr/>
          </p:nvSpPr>
          <p:spPr bwMode="auto">
            <a:xfrm>
              <a:off x="4236309" y="1642630"/>
              <a:ext cx="2120751" cy="5746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가는각진제목체" pitchFamily="18" charset="-127"/>
                  <a:ea typeface="가는각진제목체" pitchFamily="18" charset="-127"/>
                </a:rPr>
                <a:t>스칼라</a:t>
              </a:r>
              <a:r>
                <a:rPr lang="en-US" altLang="ko-KR" dirty="0" smtClean="0">
                  <a:latin typeface="가는각진제목체" pitchFamily="18" charset="-127"/>
                  <a:ea typeface="가는각진제목체" pitchFamily="18" charset="-127"/>
                </a:rPr>
                <a:t>(Scalar)</a:t>
              </a:r>
              <a:endParaRPr lang="en-US" altLang="ko-KR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" name="_s8198"/>
            <p:cNvSpPr>
              <a:spLocks noChangeArrowheads="1"/>
            </p:cNvSpPr>
            <p:nvPr/>
          </p:nvSpPr>
          <p:spPr bwMode="auto">
            <a:xfrm>
              <a:off x="4236309" y="2361768"/>
              <a:ext cx="2120751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err="1" smtClean="0">
                  <a:latin typeface="가는각진제목체" pitchFamily="18" charset="-127"/>
                  <a:ea typeface="가는각진제목체" pitchFamily="18" charset="-127"/>
                </a:rPr>
                <a:t>콜렉션</a:t>
              </a:r>
              <a:r>
                <a:rPr lang="en-US" altLang="ko-KR" dirty="0" smtClean="0">
                  <a:latin typeface="가는각진제목체" pitchFamily="18" charset="-127"/>
                  <a:ea typeface="가는각진제목체" pitchFamily="18" charset="-127"/>
                </a:rPr>
                <a:t>(Collection)</a:t>
              </a:r>
              <a:endParaRPr lang="ko-KR" altLang="en-US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_s8198"/>
            <p:cNvSpPr>
              <a:spLocks noChangeArrowheads="1"/>
            </p:cNvSpPr>
            <p:nvPr/>
          </p:nvSpPr>
          <p:spPr bwMode="auto">
            <a:xfrm>
              <a:off x="4236309" y="3080905"/>
              <a:ext cx="2120751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가는각진제목체" pitchFamily="18" charset="-127"/>
                  <a:ea typeface="가는각진제목체" pitchFamily="18" charset="-127"/>
                </a:rPr>
                <a:t>관계</a:t>
              </a:r>
              <a:r>
                <a:rPr lang="en-US" altLang="ko-KR" dirty="0" smtClean="0">
                  <a:latin typeface="가는각진제목체" pitchFamily="18" charset="-127"/>
                  <a:ea typeface="가는각진제목체" pitchFamily="18" charset="-127"/>
                </a:rPr>
                <a:t>(Relation)</a:t>
              </a:r>
              <a:endParaRPr lang="en-US" altLang="ko-KR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cxnSp>
          <p:nvCxnSpPr>
            <p:cNvPr id="17" name="AutoShape 3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 flipV="1">
              <a:off x="1958248" y="2650693"/>
              <a:ext cx="419100" cy="1150938"/>
            </a:xfrm>
            <a:prstGeom prst="bentConnector3">
              <a:avLst>
                <a:gd name="adj1" fmla="val 4962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18" name="AutoShape 39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958248" y="3801630"/>
              <a:ext cx="419100" cy="1152525"/>
            </a:xfrm>
            <a:prstGeom prst="bentConnector3">
              <a:avLst>
                <a:gd name="adj1" fmla="val 4962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19" name="AutoShape 40"/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 flipV="1">
              <a:off x="3902936" y="1929968"/>
              <a:ext cx="333373" cy="7199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20" name="AutoShape 4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3902936" y="2649900"/>
              <a:ext cx="333373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1" name="AutoShape 42"/>
            <p:cNvCxnSpPr>
              <a:cxnSpLocks noChangeShapeType="1"/>
              <a:stCxn id="7" idx="3"/>
              <a:endCxn id="11" idx="1"/>
            </p:cNvCxnSpPr>
            <p:nvPr/>
          </p:nvCxnSpPr>
          <p:spPr bwMode="auto">
            <a:xfrm>
              <a:off x="3902936" y="2649900"/>
              <a:ext cx="333373" cy="7191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sp>
          <p:nvSpPr>
            <p:cNvPr id="34" name="_s8198"/>
            <p:cNvSpPr>
              <a:spLocks noChangeArrowheads="1"/>
            </p:cNvSpPr>
            <p:nvPr/>
          </p:nvSpPr>
          <p:spPr bwMode="auto">
            <a:xfrm>
              <a:off x="6429069" y="1642630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CHAR(N), NCHAR(N), VARCHAR2(N),</a:t>
              </a:r>
            </a:p>
            <a:p>
              <a:pPr algn="ctr">
                <a:defRPr/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NVARCHAR2(N), NUMBER(P,S), DATE 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등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6" name="_s8198"/>
            <p:cNvSpPr>
              <a:spLocks noChangeArrowheads="1"/>
            </p:cNvSpPr>
            <p:nvPr/>
          </p:nvSpPr>
          <p:spPr bwMode="auto">
            <a:xfrm>
              <a:off x="6429069" y="2336318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VARRAY, TABLE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7" name="_s8198"/>
            <p:cNvSpPr>
              <a:spLocks noChangeArrowheads="1"/>
            </p:cNvSpPr>
            <p:nvPr/>
          </p:nvSpPr>
          <p:spPr bwMode="auto">
            <a:xfrm>
              <a:off x="6429069" y="3056398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REF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지원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스칼라 데이터 타입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90232"/>
              </p:ext>
            </p:extLst>
          </p:nvPr>
        </p:nvGraphicFramePr>
        <p:xfrm>
          <a:off x="549486" y="1195565"/>
          <a:ext cx="8796002" cy="511321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47330"/>
                <a:gridCol w="6048672"/>
              </a:tblGrid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 타입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 </a:t>
                      </a: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설    명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9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CHAR(size)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size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 크기의 고정 길이 문자 데이터 타입</a:t>
                      </a:r>
                      <a:endParaRPr kumimoji="1" lang="en-US" altLang="ko-KR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최소크기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1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최대크기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2,000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VARCHAR2(size) 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size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 크기의 가변 길이 문자 데이터 타입</a:t>
                      </a:r>
                      <a:endParaRPr kumimoji="1" lang="en-US" altLang="ko-KR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최소크기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1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최대크기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4,000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바이트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NUMBER(precision, scale)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숫자를 저장하기 위한 데이터 타입</a:t>
                      </a:r>
                      <a:endParaRPr kumimoji="1" lang="en-US" altLang="ko-KR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소수점 포함 전체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precision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자리 중 소수점 이하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자리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(p:1~38, s:-84~127)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를 생략한 채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만 지정하면 소수점 이하는 반올림되어 정수가 저장되며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b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</a:b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p, s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모두 생략하면 입력한 값 만큼만 공간이 할당된다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DATE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날짜 및 시간 데이터를 저장하기 위한 데이터 타입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(7Byte)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LONG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가변 길이 문자 데이터 타입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(1~2GB)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 CLOB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대용량의 텍스트 데이터 저장을 위한 데이터 타입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(1~4GB)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BLOB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대용량의 바이너리 데이터 저장을 위한 데이터 타입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(1~4GB)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714</Words>
  <Application>Microsoft Office PowerPoint</Application>
  <PresentationFormat>사용자 지정</PresentationFormat>
  <Paragraphs>140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Database 개요</vt:lpstr>
      <vt:lpstr>Database 소개</vt:lpstr>
      <vt:lpstr>DBMS 소개</vt:lpstr>
      <vt:lpstr>DBMS 소개</vt:lpstr>
      <vt:lpstr>Database 기반 정보 시스템 구축 사례</vt:lpstr>
      <vt:lpstr>DBMS의 역사 및 종류</vt:lpstr>
      <vt:lpstr>관계형 데이터베이스 주요 용어</vt:lpstr>
      <vt:lpstr>관계형 데이터베이스 데이터 유형</vt:lpstr>
      <vt:lpstr>Oracle 지원 스칼라 데이터 타입</vt:lpstr>
      <vt:lpstr>Oracle 소개</vt:lpstr>
      <vt:lpstr>Oracle 종류</vt:lpstr>
      <vt:lpstr>Oracle 11g XE(Expression Edition) 다운로드 및 설치</vt:lpstr>
      <vt:lpstr>Oracle 11g XE 다운로드 및 설치</vt:lpstr>
      <vt:lpstr>Oracle 11g XE 다운로드 및 설치</vt:lpstr>
      <vt:lpstr>SQL*Plus를 이용한 Oracle 접속</vt:lpstr>
      <vt:lpstr>SQL*Plus를 이용한 Oracle 접속</vt:lpstr>
      <vt:lpstr>SQL*Plus를 이용한 Oracle 접속</vt:lpstr>
      <vt:lpstr>3rd Party GUI Client Tool을 이용한 Oracle 접속</vt:lpstr>
      <vt:lpstr>Oracle 사용자 계정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KOSTA</cp:lastModifiedBy>
  <cp:revision>1347</cp:revision>
  <dcterms:created xsi:type="dcterms:W3CDTF">2011-05-05T14:24:12Z</dcterms:created>
  <dcterms:modified xsi:type="dcterms:W3CDTF">2018-09-12T08:09:09Z</dcterms:modified>
</cp:coreProperties>
</file>