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354" r:id="rId4"/>
    <p:sldId id="338" r:id="rId5"/>
    <p:sldId id="340" r:id="rId6"/>
    <p:sldId id="341" r:id="rId7"/>
    <p:sldId id="352" r:id="rId8"/>
    <p:sldId id="353" r:id="rId9"/>
    <p:sldId id="343" r:id="rId10"/>
    <p:sldId id="351" r:id="rId11"/>
    <p:sldId id="345" r:id="rId12"/>
    <p:sldId id="346" r:id="rId13"/>
    <p:sldId id="347" r:id="rId14"/>
    <p:sldId id="348" r:id="rId15"/>
    <p:sldId id="349" r:id="rId1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6600"/>
    <a:srgbClr val="FF6600"/>
    <a:srgbClr val="FFFFCC"/>
    <a:srgbClr val="FFFF99"/>
    <a:srgbClr val="F2231E"/>
    <a:srgbClr val="FAD6D2"/>
    <a:srgbClr val="000000"/>
    <a:srgbClr val="77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70" d="100"/>
          <a:sy n="70" d="100"/>
        </p:scale>
        <p:origin x="-1260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46EC-CCF7-4295-A986-7272313BFFE9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5589-421C-413C-A51C-DF94401E1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2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43710" y="2203157"/>
            <a:ext cx="5597113" cy="1238528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SQL*Plus</a:t>
            </a:r>
            <a:endParaRPr lang="ko-KR" altLang="en-US" sz="6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로그인 및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실행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657" y="1069677"/>
            <a:ext cx="865481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4" descr="sql-plus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6496" y="1054100"/>
            <a:ext cx="9001000" cy="5372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명령어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4" descr="sql-plus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4206" y="967219"/>
            <a:ext cx="8973290" cy="5531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명령어 실습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(SAVE, GET, RUN) 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47" y="1158270"/>
            <a:ext cx="8826541" cy="512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명령어 실습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(START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또는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 @) 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59" y="1169690"/>
            <a:ext cx="8843129" cy="5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명령어 실습</a:t>
            </a:r>
            <a:r>
              <a:rPr lang="en-US" altLang="ko-KR" sz="2800" smtClean="0">
                <a:latin typeface="HY헤드라인M" pitchFamily="18" charset="-127"/>
                <a:ea typeface="HY헤드라인M" pitchFamily="18" charset="-127"/>
              </a:rPr>
              <a:t>(SPOOL, SPOOL OFF) 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58" y="1170384"/>
            <a:ext cx="8915137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SQL(Structured Query Language) :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구조적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질의 언어</a:t>
            </a:r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데이터베이스 관리시스템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(RDBMS)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데이터베이스에 데이터를 저장하거나 조회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삭제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(CRUD)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할 수 있도록 고안된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구조적 표준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질의 언어이다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을 이용하여 사용자 또는 응용프로그램이 데이터베이스 관리시스템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(DBMS)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접근할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어떻게 작업을 수행할 것인가 보다는 무슨 데이터를 추출하고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변경할 것인가를 서술하는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비절차적인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프로그래밍 언어이다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ISO(International Standardization Organization :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국제 표준화 기구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에서 </a:t>
            </a:r>
            <a:r>
              <a:rPr lang="ko-KR" altLang="en-US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데이터베이스관리시스템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(RDBMS)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ko-KR" altLang="en-US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표준 질의 언어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로 채택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표준에 맞춰 제작된 대부분의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DBMS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에는 데이터타입과 내장 함수의 차이만 있을 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기본 문법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명령어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동일하다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1974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년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IBM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연구소에서 발표된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SEQUEL(Structured English Query Language)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에서 유래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SEQUEL2 -&gt; SQL -&gt; SQL2 -&gt; SQL3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로 발전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6576" y="1215767"/>
            <a:ext cx="7596844" cy="3833120"/>
            <a:chOff x="2158126" y="2332184"/>
            <a:chExt cx="6732748" cy="3833120"/>
          </a:xfrm>
        </p:grpSpPr>
        <p:sp>
          <p:nvSpPr>
            <p:cNvPr id="7" name="Rounded Rectangle 3"/>
            <p:cNvSpPr/>
            <p:nvPr/>
          </p:nvSpPr>
          <p:spPr bwMode="auto">
            <a:xfrm>
              <a:off x="2158126" y="3645024"/>
              <a:ext cx="6732748" cy="936104"/>
            </a:xfrm>
            <a:prstGeom prst="roundRect">
              <a:avLst>
                <a:gd name="adj" fmla="val 9051"/>
              </a:avLst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가는각진제목체" pitchFamily="18" charset="-127"/>
                </a:rPr>
                <a:t>SQL</a:t>
              </a:r>
              <a:endPara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는각진제목체" pitchFamily="18" charset="-127"/>
              </a:endParaRPr>
            </a:p>
          </p:txBody>
        </p:sp>
        <p:sp>
          <p:nvSpPr>
            <p:cNvPr id="8" name="Rounded Rectangle 4"/>
            <p:cNvSpPr/>
            <p:nvPr/>
          </p:nvSpPr>
          <p:spPr bwMode="auto">
            <a:xfrm>
              <a:off x="2248078" y="4005064"/>
              <a:ext cx="2088290" cy="468052"/>
            </a:xfrm>
            <a:prstGeom prst="roundRect">
              <a:avLst>
                <a:gd name="adj" fmla="val 11447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300" dirty="0" smtClean="0">
                  <a:solidFill>
                    <a:schemeClr val="tx1"/>
                  </a:solidFill>
                  <a:latin typeface="가는각진제목체" pitchFamily="18" charset="-127"/>
                </a:rPr>
                <a:t>DCL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  <a:latin typeface="가는각진제목체" pitchFamily="18" charset="-127"/>
                </a:rPr>
                <a:t>데이터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제어 언어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가는각진제목체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tx1"/>
                  </a:solidFill>
                  <a:latin typeface="가는각진제목체" pitchFamily="18" charset="-127"/>
                </a:rPr>
              </a:br>
              <a:r>
                <a:rPr lang="en-US" altLang="ko-KR" sz="1100" b="0" dirty="0" smtClean="0">
                  <a:solidFill>
                    <a:schemeClr val="tx1"/>
                  </a:solidFill>
                  <a:latin typeface="가는각진제목체" pitchFamily="18" charset="-127"/>
                </a:rPr>
                <a:t>Data Control Language</a:t>
              </a:r>
              <a:endParaRPr lang="ko-KR" altLang="en-US" sz="1100" b="0" dirty="0" smtClean="0">
                <a:solidFill>
                  <a:schemeClr val="tx1"/>
                </a:solidFill>
                <a:latin typeface="가는각진제목체" pitchFamily="18" charset="-127"/>
              </a:endParaRPr>
            </a:p>
          </p:txBody>
        </p:sp>
        <p:sp>
          <p:nvSpPr>
            <p:cNvPr id="9" name="Rounded Rectangle 5"/>
            <p:cNvSpPr/>
            <p:nvPr/>
          </p:nvSpPr>
          <p:spPr bwMode="auto">
            <a:xfrm>
              <a:off x="4480355" y="4005064"/>
              <a:ext cx="2088290" cy="478221"/>
            </a:xfrm>
            <a:prstGeom prst="roundRect">
              <a:avLst>
                <a:gd name="adj" fmla="val 10916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300" dirty="0" smtClean="0">
                  <a:solidFill>
                    <a:schemeClr val="tx1"/>
                  </a:solidFill>
                  <a:latin typeface="가는각진제목체" pitchFamily="18" charset="-127"/>
                </a:rPr>
                <a:t>DDL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데이터 정의 언어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)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</a:br>
              <a:r>
                <a:rPr lang="en-US" altLang="ko-KR" sz="1100" b="0" dirty="0" smtClean="0">
                  <a:solidFill>
                    <a:schemeClr val="tx1"/>
                  </a:solidFill>
                  <a:latin typeface="가는각진제목체" pitchFamily="18" charset="-127"/>
                </a:rPr>
                <a:t>Data Definition Language</a:t>
              </a:r>
              <a:endParaRPr lang="ko-KR" altLang="en-US" sz="1100" b="0" dirty="0" smtClean="0">
                <a:solidFill>
                  <a:schemeClr val="tx1"/>
                </a:solidFill>
                <a:latin typeface="가는각진제목체" pitchFamily="18" charset="-127"/>
              </a:endParaRPr>
            </a:p>
          </p:txBody>
        </p:sp>
        <p:sp>
          <p:nvSpPr>
            <p:cNvPr id="10" name="Rounded Rectangle 6"/>
            <p:cNvSpPr/>
            <p:nvPr/>
          </p:nvSpPr>
          <p:spPr bwMode="auto">
            <a:xfrm>
              <a:off x="6712632" y="4005064"/>
              <a:ext cx="2088290" cy="478221"/>
            </a:xfrm>
            <a:prstGeom prst="roundRect">
              <a:avLst>
                <a:gd name="adj" fmla="val 9766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rtlCol="0" anchor="t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eaLnBrk="0" latinLnBrk="0" hangingPunct="0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300" dirty="0" smtClean="0">
                  <a:solidFill>
                    <a:schemeClr val="tx1"/>
                  </a:solidFill>
                  <a:latin typeface="가는각진제목체" pitchFamily="18" charset="-127"/>
                </a:rPr>
                <a:t>DML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(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데이터 조작 언어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  <a:t>)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가는각진제목체" pitchFamily="18" charset="-127"/>
                </a:rPr>
              </a:br>
              <a:r>
                <a:rPr lang="en-US" altLang="ko-KR" sz="1100" b="0" dirty="0" smtClean="0">
                  <a:solidFill>
                    <a:schemeClr val="tx1"/>
                  </a:solidFill>
                  <a:latin typeface="가는각진제목체" pitchFamily="18" charset="-127"/>
                </a:rPr>
                <a:t>Data Manipulation Language</a:t>
              </a:r>
              <a:endParaRPr lang="ko-KR" altLang="en-US" sz="1100" b="0" dirty="0" smtClean="0">
                <a:solidFill>
                  <a:schemeClr val="tx1"/>
                </a:solidFill>
                <a:latin typeface="가는각진제목체" pitchFamily="18" charset="-127"/>
              </a:endParaRPr>
            </a:p>
          </p:txBody>
        </p:sp>
        <p:pic>
          <p:nvPicPr>
            <p:cNvPr id="11" name="Picture 2" descr="business man, customer, ma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59933" y="2332184"/>
              <a:ext cx="808783" cy="80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9"/>
            <p:cNvSpPr txBox="1"/>
            <p:nvPr/>
          </p:nvSpPr>
          <p:spPr bwMode="auto">
            <a:xfrm>
              <a:off x="4163529" y="3123652"/>
              <a:ext cx="380480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 smtClean="0">
                  <a:latin typeface="가는각진제목체" pitchFamily="18" charset="-127"/>
                </a:rPr>
                <a:t>사용자</a:t>
              </a:r>
            </a:p>
          </p:txBody>
        </p:sp>
        <p:sp>
          <p:nvSpPr>
            <p:cNvPr id="13" name="TextBox 11"/>
            <p:cNvSpPr txBox="1"/>
            <p:nvPr/>
          </p:nvSpPr>
          <p:spPr bwMode="auto">
            <a:xfrm>
              <a:off x="6497862" y="3156366"/>
              <a:ext cx="73955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l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ko-KR" altLang="en-US" sz="1000" b="0" dirty="0" smtClean="0">
                  <a:latin typeface="가는각진제목체" pitchFamily="18" charset="-127"/>
                </a:rPr>
                <a:t>응용 프로그램</a:t>
              </a:r>
            </a:p>
          </p:txBody>
        </p:sp>
        <p:pic>
          <p:nvPicPr>
            <p:cNvPr id="14" name="Picture 4" descr="http://www.clker.com/cliparts/6/9/2/6/1283471973856274709my%20computer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596" y="2349500"/>
              <a:ext cx="938847" cy="81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원통 14"/>
            <p:cNvSpPr/>
            <p:nvPr/>
          </p:nvSpPr>
          <p:spPr>
            <a:xfrm>
              <a:off x="4514090" y="5517232"/>
              <a:ext cx="2016259" cy="64807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kern="0" dirty="0" smtClean="0">
                  <a:solidFill>
                    <a:schemeClr val="tx1"/>
                  </a:solidFill>
                  <a:latin typeface="가는각진제목체" pitchFamily="18" charset="-127"/>
                </a:rPr>
                <a:t>데이터베이스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480355" y="4977172"/>
              <a:ext cx="2049994" cy="3240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kern="0" dirty="0" smtClean="0">
                  <a:solidFill>
                    <a:schemeClr val="bg1"/>
                  </a:solidFill>
                  <a:latin typeface="가는각진제목체" pitchFamily="18" charset="-127"/>
                </a:rPr>
                <a:t>데이터베이스 관리 시스템</a:t>
              </a:r>
            </a:p>
          </p:txBody>
        </p:sp>
        <p:sp>
          <p:nvSpPr>
            <p:cNvPr id="17" name="왼쪽 화살표 16"/>
            <p:cNvSpPr/>
            <p:nvPr/>
          </p:nvSpPr>
          <p:spPr>
            <a:xfrm rot="16200000">
              <a:off x="4234114" y="3269575"/>
              <a:ext cx="239309" cy="439580"/>
            </a:xfrm>
            <a:prstGeom prst="leftArrow">
              <a:avLst>
                <a:gd name="adj1" fmla="val 50000"/>
                <a:gd name="adj2" fmla="val 5994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300" kern="0" dirty="0" err="1" smtClean="0">
                <a:solidFill>
                  <a:schemeClr val="bg1"/>
                </a:solidFill>
                <a:latin typeface="가는각진제목체" pitchFamily="18" charset="-127"/>
              </a:endParaRPr>
            </a:p>
          </p:txBody>
        </p:sp>
        <p:sp>
          <p:nvSpPr>
            <p:cNvPr id="18" name="왼쪽 화살표 17"/>
            <p:cNvSpPr/>
            <p:nvPr/>
          </p:nvSpPr>
          <p:spPr>
            <a:xfrm rot="16200000">
              <a:off x="6738364" y="3269575"/>
              <a:ext cx="239309" cy="439580"/>
            </a:xfrm>
            <a:prstGeom prst="leftArrow">
              <a:avLst>
                <a:gd name="adj1" fmla="val 50000"/>
                <a:gd name="adj2" fmla="val 5994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300" kern="0" dirty="0" err="1" smtClean="0">
                <a:solidFill>
                  <a:schemeClr val="bg1"/>
                </a:solidFill>
                <a:latin typeface="가는각진제목체" pitchFamily="18" charset="-127"/>
              </a:endParaRPr>
            </a:p>
          </p:txBody>
        </p:sp>
        <p:sp>
          <p:nvSpPr>
            <p:cNvPr id="19" name="왼쪽 화살표 18"/>
            <p:cNvSpPr/>
            <p:nvPr/>
          </p:nvSpPr>
          <p:spPr>
            <a:xfrm rot="16200000">
              <a:off x="5385698" y="4625009"/>
              <a:ext cx="239309" cy="439580"/>
            </a:xfrm>
            <a:prstGeom prst="leftArrow">
              <a:avLst>
                <a:gd name="adj1" fmla="val 50000"/>
                <a:gd name="adj2" fmla="val 5994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300" kern="0" dirty="0" err="1" smtClean="0">
                <a:solidFill>
                  <a:schemeClr val="bg1"/>
                </a:solidFill>
                <a:latin typeface="가는각진제목체" pitchFamily="18" charset="-127"/>
              </a:endParaRPr>
            </a:p>
          </p:txBody>
        </p:sp>
        <p:sp>
          <p:nvSpPr>
            <p:cNvPr id="20" name="왼쪽 화살표 19"/>
            <p:cNvSpPr/>
            <p:nvPr/>
          </p:nvSpPr>
          <p:spPr>
            <a:xfrm rot="16200000">
              <a:off x="5385698" y="5249795"/>
              <a:ext cx="239309" cy="439580"/>
            </a:xfrm>
            <a:prstGeom prst="leftArrow">
              <a:avLst>
                <a:gd name="adj1" fmla="val 50000"/>
                <a:gd name="adj2" fmla="val 5994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rgbClr val="000000"/>
                  </a:solidFill>
                  <a:latin typeface="Optima" pitchFamily="34" charset="0"/>
                  <a:ea typeface="가는각진제목체" pitchFamily="18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endParaRPr lang="ko-KR" altLang="en-US" sz="1300" kern="0" dirty="0" err="1" smtClean="0">
                <a:solidFill>
                  <a:schemeClr val="bg1"/>
                </a:solidFill>
                <a:latin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특징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184576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데이터베이스 기본 데이터 </a:t>
            </a:r>
            <a:r>
              <a:rPr lang="ko-KR" altLang="en-US" sz="1800" dirty="0">
                <a:latin typeface="가는각진제목체" pitchFamily="18" charset="-127"/>
                <a:ea typeface="가는각진제목체" pitchFamily="18" charset="-127"/>
              </a:rPr>
              <a:t>저장 단위인 테이블과 테이블간의 관계를 이용한다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은 입력 테이블로부터 원하는 출력 테이블을 매핑 시키는 언어이다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DBMS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는 데이터베이스로 물리적 파일을 사용한다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사용자나 애플리케이션이 파일을 직접 접근하는 것이 아니라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DBMS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와의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을 통신을 통해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의 데이터를 조회하거나 수정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삭제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저장한다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Cobol, C, Visual Basic, Delphi, C++, Java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등의 프로그램 언어로 작성된 코드에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문을 내장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(Embed)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하여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Database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연동 애플리케이션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시스템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을 개발할 수 있다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은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RDBMS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제품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(Oracle, MySQL, </a:t>
            </a:r>
            <a:r>
              <a:rPr lang="en-US" altLang="ko-KR" sz="1800" dirty="0" err="1" smtClean="0">
                <a:latin typeface="가는각진제목체" pitchFamily="18" charset="-127"/>
                <a:ea typeface="가는각진제목체" pitchFamily="18" charset="-127"/>
              </a:rPr>
              <a:t>MarioDB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Sybase, Informix, DB2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에서 채택한 표준 질의 언어이다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latin typeface="HY헤드라인M" pitchFamily="18" charset="-127"/>
                <a:ea typeface="HY헤드라인M" pitchFamily="18" charset="-127"/>
              </a:rPr>
              <a:t>관계형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 데이터베이스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(RDB)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기본 용어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400600"/>
          </a:xfr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테이블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(Table)</a:t>
            </a:r>
          </a:p>
          <a:p>
            <a:pPr lvl="1"/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관계형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 데이터베이스의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기본 데이터 저장 단위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로 시스템에서 영속적으로 저</a:t>
            </a:r>
            <a:r>
              <a:rPr lang="ko-KR" altLang="en-US" sz="1600" dirty="0">
                <a:latin typeface="가는각진제목체" pitchFamily="18" charset="-127"/>
                <a:ea typeface="가는각진제목체" pitchFamily="18" charset="-127"/>
              </a:rPr>
              <a:t>장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되길 원하는 현실세계의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엔티티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(Entity)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표현한다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현실세계의 </a:t>
            </a:r>
            <a:r>
              <a:rPr lang="ko-KR" altLang="en-US" sz="1600" dirty="0" err="1" smtClean="0">
                <a:latin typeface="가는각진제목체" pitchFamily="18" charset="-127"/>
                <a:ea typeface="가는각진제목체" pitchFamily="18" charset="-127"/>
              </a:rPr>
              <a:t>엔티티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직원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부서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제품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주문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재고 등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를 테이블로 표현</a:t>
            </a:r>
            <a:endParaRPr lang="en-US" altLang="ko-KR" sz="16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테이블은 여러 개의 행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(Row)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와 열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(Column)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으로 구성되며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행은 데이터를  처리하는 기본 단위가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된다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Font typeface="Wingdings" pitchFamily="2" charset="2"/>
              <a:buChar char="l"/>
            </a:pP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자바 언어의 </a:t>
            </a:r>
            <a:r>
              <a:rPr lang="ko-KR" altLang="en-US" sz="1600" b="1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객체</a:t>
            </a:r>
            <a:r>
              <a:rPr lang="en-US" altLang="ko-KR" sz="1600" b="1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(Object)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vs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Entity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 </a:t>
            </a:r>
            <a:r>
              <a:rPr lang="en-US" altLang="ko-KR" sz="1600" b="1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Class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vs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Table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 </a:t>
            </a:r>
            <a:r>
              <a:rPr lang="en-US" altLang="ko-KR" sz="1600" b="1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Instance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vs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Row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,  </a:t>
            </a:r>
            <a:r>
              <a:rPr lang="en-US" altLang="ko-KR" sz="1600" b="1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Attribute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err="1" smtClean="0">
                <a:latin typeface="가는각진제목체" pitchFamily="18" charset="-127"/>
                <a:ea typeface="가는각진제목체" pitchFamily="18" charset="-127"/>
              </a:rPr>
              <a:t>vs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Column</a:t>
            </a:r>
            <a:r>
              <a:rPr lang="ko-KR" altLang="en-US" sz="1600" b="1" dirty="0" smtClean="0">
                <a:latin typeface="가는각진제목체" pitchFamily="18" charset="-127"/>
                <a:ea typeface="가는각진제목체" pitchFamily="18" charset="-127"/>
              </a:rPr>
              <a:t>으로 비유할 수 있다</a:t>
            </a:r>
            <a:r>
              <a:rPr lang="en-US" altLang="ko-KR" sz="1600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pic>
        <p:nvPicPr>
          <p:cNvPr id="5" name="Picture 3" descr="용어설명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1389" y="2322463"/>
            <a:ext cx="5328494" cy="2853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테이블간의 관계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400600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데이터베이스는 여러 테이블간의 관계로 표현될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고객 테이블과 주문 테이블간의 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주문 테이블과 제품 테이블간의 관계 등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에서는 기본키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(Primary Key)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와 외래키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(Foreign Key)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이용하여 테이블간의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관계를 표현한다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2316545"/>
            <a:ext cx="8136904" cy="402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4" descr="sql언어의 종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45" y="971038"/>
            <a:ext cx="9052459" cy="5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작성 규칙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98327"/>
            <a:ext cx="9278670" cy="5400600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SQL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은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대소문자를 구별하지 않지만  </a:t>
            </a:r>
            <a:r>
              <a:rPr lang="ko-KR" altLang="en-US" sz="1800" dirty="0" smtClean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키워드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는 대문자를 사용하도록 권장한다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식별자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테이블명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컬럼명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등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는 소문자를 사용하도록 권장한다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하나의 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SQL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명령문을 여러 줄에 걸쳐 입력할 수 있으며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명령문 종료 시에는  세미콜론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(;)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을 사용한다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각 절은 되도록 다른 행에 작성하여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가독성이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좋고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수정이 용이하도록 작성한다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문자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열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리터럴은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작은 따옴표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(‘’)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로 묶어 사용한다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작성 예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383" y="3532951"/>
            <a:ext cx="7885113" cy="18593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18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SELECT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last_name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      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first_name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18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FROM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 employees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1800" dirty="0">
                <a:solidFill>
                  <a:srgbClr val="0000CC"/>
                </a:solidFill>
                <a:latin typeface="가는각진제목체" pitchFamily="18" charset="-127"/>
                <a:ea typeface="가는각진제목체" pitchFamily="18" charset="-127"/>
              </a:rPr>
              <a:t>WHERE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department_id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 =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100;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SQL*Plus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를 이용한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Oracle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로그인 및 </a:t>
            </a:r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SQL </a:t>
            </a:r>
            <a:r>
              <a:rPr lang="ko-KR" altLang="en-US" sz="2800" dirty="0" smtClean="0">
                <a:latin typeface="HY헤드라인M" pitchFamily="18" charset="-127"/>
                <a:ea typeface="HY헤드라인M" pitchFamily="18" charset="-127"/>
              </a:rPr>
              <a:t>실행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14" y="1069677"/>
            <a:ext cx="868525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478</Words>
  <Application>Microsoft Office PowerPoint</Application>
  <PresentationFormat>사용자 지정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SQL 및 SQL*Plus</vt:lpstr>
      <vt:lpstr>SQL 개요</vt:lpstr>
      <vt:lpstr>SQL 개요</vt:lpstr>
      <vt:lpstr>SQL 특징</vt:lpstr>
      <vt:lpstr>관계형 데이터베이스(RDB) 기본 용어</vt:lpstr>
      <vt:lpstr>테이블간의 관계</vt:lpstr>
      <vt:lpstr>SQL 종류</vt:lpstr>
      <vt:lpstr>SQL 작성 규칙</vt:lpstr>
      <vt:lpstr>SQL*Plus를 이용한 Oracle 로그인 및 SQL 실행</vt:lpstr>
      <vt:lpstr>SQL*Plus를 이용한 Oracle 로그인 및 SQL 실행</vt:lpstr>
      <vt:lpstr>SQL*Plus 명령어 </vt:lpstr>
      <vt:lpstr>SQL*Plus 명령어 </vt:lpstr>
      <vt:lpstr>SQL*Plus 명령어 실습(SAVE, GET, RUN) </vt:lpstr>
      <vt:lpstr>SQL*Plus 명령어 실습(START 또는 @) </vt:lpstr>
      <vt:lpstr>SQL*Plus 명령어 실습(SPOOL, SPOOL OFF)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kosta043</cp:lastModifiedBy>
  <cp:revision>1159</cp:revision>
  <dcterms:created xsi:type="dcterms:W3CDTF">2011-05-05T14:24:12Z</dcterms:created>
  <dcterms:modified xsi:type="dcterms:W3CDTF">2016-08-18T06:32:31Z</dcterms:modified>
</cp:coreProperties>
</file>