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63" r:id="rId3"/>
    <p:sldId id="288" r:id="rId4"/>
    <p:sldId id="293" r:id="rId5"/>
    <p:sldId id="264" r:id="rId6"/>
    <p:sldId id="267" r:id="rId7"/>
    <p:sldId id="268" r:id="rId8"/>
    <p:sldId id="269" r:id="rId9"/>
    <p:sldId id="274" r:id="rId10"/>
    <p:sldId id="270" r:id="rId11"/>
    <p:sldId id="271" r:id="rId12"/>
    <p:sldId id="272" r:id="rId13"/>
    <p:sldId id="278" r:id="rId14"/>
    <p:sldId id="290" r:id="rId15"/>
    <p:sldId id="289" r:id="rId16"/>
    <p:sldId id="291" r:id="rId17"/>
    <p:sldId id="292" r:id="rId18"/>
    <p:sldId id="275" r:id="rId19"/>
    <p:sldId id="279" r:id="rId20"/>
    <p:sldId id="280" r:id="rId21"/>
    <p:sldId id="281" r:id="rId22"/>
    <p:sldId id="282" r:id="rId23"/>
    <p:sldId id="283" r:id="rId24"/>
    <p:sldId id="284" r:id="rId25"/>
    <p:sldId id="285" r:id="rId26"/>
  </p:sldIdLst>
  <p:sldSz cx="9906000" cy="666115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8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336600"/>
    <a:srgbClr val="0000CC"/>
    <a:srgbClr val="FF3300"/>
    <a:srgbClr val="FF6600"/>
    <a:srgbClr val="FFFFCC"/>
    <a:srgbClr val="FFFF99"/>
    <a:srgbClr val="F2231E"/>
    <a:srgbClr val="FAD6D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33" autoAdjust="0"/>
    <p:restoredTop sz="94660"/>
  </p:normalViewPr>
  <p:slideViewPr>
    <p:cSldViewPr>
      <p:cViewPr varScale="1">
        <p:scale>
          <a:sx n="75" d="100"/>
          <a:sy n="75" d="100"/>
        </p:scale>
        <p:origin x="60" y="858"/>
      </p:cViewPr>
      <p:guideLst>
        <p:guide orient="horz" pos="2098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262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E5891-A530-4395-96D5-7BC1F4DEF44D}" type="datetimeFigureOut">
              <a:rPr lang="ko-KR" altLang="en-US" smtClean="0"/>
              <a:pPr/>
              <a:t>2018-03-13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AE531-B6BB-4ADD-9EB7-44073863E2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25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A46EC-CCF7-4295-A986-7272313BFFE9}" type="datetimeFigureOut">
              <a:rPr lang="ko-KR" altLang="en-US" smtClean="0"/>
              <a:pPr/>
              <a:t>2018-03-13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79475" y="685800"/>
            <a:ext cx="50990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E5589-421C-413C-A51C-DF94401E14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321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E5589-421C-413C-A51C-DF94401E1457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269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16696" y="2258577"/>
            <a:ext cx="5866234" cy="1238528"/>
          </a:xfrm>
        </p:spPr>
        <p:txBody>
          <a:bodyPr anchor="b"/>
          <a:lstStyle>
            <a:lvl1pPr algn="just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A411-905F-470A-BC94-A5F27763DC8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755604" y="2266815"/>
            <a:ext cx="453050" cy="1256193"/>
          </a:xfrm>
          <a:prstGeom prst="rect">
            <a:avLst/>
          </a:prstGeom>
          <a:solidFill>
            <a:srgbClr val="FF0000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1683" tIns="35841" rIns="71683" bIns="35841"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219719" y="3514894"/>
            <a:ext cx="58632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662805"/>
            <a:ext cx="5943600" cy="55047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595186"/>
            <a:ext cx="5943600" cy="399669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213276"/>
            <a:ext cx="5943600" cy="78175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173900"/>
            <a:ext cx="2311400" cy="354645"/>
          </a:xfrm>
          <a:prstGeom prst="rect">
            <a:avLst/>
          </a:prstGeom>
        </p:spPr>
        <p:txBody>
          <a:bodyPr/>
          <a:lstStyle/>
          <a:p>
            <a:fld id="{F5536D76-50F1-4B1B-A61D-D6C3125DBEDA}" type="datetimeFigureOut">
              <a:rPr lang="ko-KR" altLang="en-US" smtClean="0"/>
              <a:pPr/>
              <a:t>2018-03-13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173900"/>
            <a:ext cx="3136900" cy="35464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A411-905F-470A-BC94-A5F27763DC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173900"/>
            <a:ext cx="2311400" cy="354645"/>
          </a:xfrm>
          <a:prstGeom prst="rect">
            <a:avLst/>
          </a:prstGeom>
        </p:spPr>
        <p:txBody>
          <a:bodyPr/>
          <a:lstStyle/>
          <a:p>
            <a:fld id="{F5536D76-50F1-4B1B-A61D-D6C3125DBEDA}" type="datetimeFigureOut">
              <a:rPr lang="ko-KR" altLang="en-US" smtClean="0"/>
              <a:pPr/>
              <a:t>2018-03-13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173900"/>
            <a:ext cx="3136900" cy="35464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A411-905F-470A-BC94-A5F27763DC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66756"/>
            <a:ext cx="2228850" cy="568356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66756"/>
            <a:ext cx="6521450" cy="568356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173900"/>
            <a:ext cx="2311400" cy="354645"/>
          </a:xfrm>
          <a:prstGeom prst="rect">
            <a:avLst/>
          </a:prstGeom>
        </p:spPr>
        <p:txBody>
          <a:bodyPr/>
          <a:lstStyle/>
          <a:p>
            <a:fld id="{F5536D76-50F1-4B1B-A61D-D6C3125DBEDA}" type="datetimeFigureOut">
              <a:rPr lang="ko-KR" altLang="en-US" smtClean="0"/>
              <a:pPr/>
              <a:t>2018-03-13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173900"/>
            <a:ext cx="3136900" cy="35464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A411-905F-470A-BC94-A5F27763DC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069275"/>
            <a:ext cx="8139140" cy="1427830"/>
          </a:xfrm>
        </p:spPr>
        <p:txBody>
          <a:bodyPr anchor="b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774652"/>
            <a:ext cx="6934200" cy="170229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A411-905F-470A-BC94-A5F27763DC8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8953528" y="2074813"/>
            <a:ext cx="453050" cy="1448195"/>
          </a:xfrm>
          <a:prstGeom prst="rect">
            <a:avLst/>
          </a:prstGeom>
          <a:solidFill>
            <a:srgbClr val="FF0000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1683" tIns="35841" rIns="71683" bIns="35841"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745973" y="3514894"/>
            <a:ext cx="81439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453050" cy="954311"/>
          </a:xfrm>
          <a:prstGeom prst="rect">
            <a:avLst/>
          </a:prstGeom>
          <a:solidFill>
            <a:srgbClr val="FF0000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1683" tIns="35841" rIns="71683" bIns="3584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515750" y="-18"/>
            <a:ext cx="9390250" cy="76668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1683" tIns="35841" rIns="71683" bIns="35841" anchor="ctr"/>
          <a:lstStyle/>
          <a:p>
            <a:pPr algn="ctr" eaLnBrk="1" latinLnBrk="0" hangingPunct="1"/>
            <a:endParaRPr kumimoji="0" lang="en-US" sz="2800" dirty="0"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5774" y="18207"/>
            <a:ext cx="9420225" cy="748460"/>
          </a:xfrm>
        </p:spPr>
        <p:txBody>
          <a:bodyPr>
            <a:normAutofit/>
          </a:bodyPr>
          <a:lstStyle>
            <a:lvl1pPr>
              <a:defRPr sz="2800" baseline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511278" y="838675"/>
            <a:ext cx="9398631" cy="11563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4"/>
          </p:nvPr>
        </p:nvSpPr>
        <p:spPr>
          <a:xfrm>
            <a:off x="523844" y="1026319"/>
            <a:ext cx="9001188" cy="5287916"/>
          </a:xfrm>
          <a:prstGeom prst="rect">
            <a:avLst/>
          </a:prstGeom>
        </p:spPr>
        <p:txBody>
          <a:bodyPr>
            <a:normAutofit/>
          </a:bodyPr>
          <a:lstStyle>
            <a:lvl1pPr marL="182563" indent="-182563">
              <a:buSzPct val="80000"/>
              <a:buFontTx/>
              <a:buBlip>
                <a:blip r:embed="rId2"/>
              </a:buBlip>
              <a:defRPr sz="20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452438" indent="-200025"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2pPr>
            <a:lvl3pPr marL="723900" indent="-228600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3pPr>
            <a:lvl4pPr marL="985838" indent="-228600"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4pPr>
            <a:lvl5pPr marL="1165225" indent="-228600"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76561" y="3314273"/>
            <a:ext cx="453050" cy="1796327"/>
          </a:xfrm>
          <a:prstGeom prst="rect">
            <a:avLst/>
          </a:prstGeom>
          <a:solidFill>
            <a:srgbClr val="774F8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1683" tIns="35841" rIns="71683" bIns="3584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792311" y="3309700"/>
            <a:ext cx="8417203" cy="180327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bg1">
                  <a:lumMod val="65000"/>
                </a:schemeClr>
              </a:gs>
            </a:gsLst>
            <a:lin ang="0" scaled="1"/>
            <a:tileRect/>
          </a:gra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1683" tIns="35841" rIns="71683" bIns="35841" anchor="ctr"/>
          <a:lstStyle/>
          <a:p>
            <a:pPr algn="ctr" eaLnBrk="1" latinLnBrk="0" hangingPunct="1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093828"/>
            <a:ext cx="8420100" cy="1040822"/>
          </a:xfrm>
        </p:spPr>
        <p:txBody>
          <a:bodyPr anchor="t">
            <a:normAutofit/>
          </a:bodyPr>
          <a:lstStyle>
            <a:lvl1pPr algn="l">
              <a:defRPr sz="2800" b="1" cap="all"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3330576"/>
            <a:ext cx="8420100" cy="763251"/>
          </a:xfrm>
        </p:spPr>
        <p:txBody>
          <a:bodyPr anchor="b">
            <a:normAutofit/>
          </a:bodyPr>
          <a:lstStyle>
            <a:lvl1pPr marL="0" indent="0"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A411-905F-470A-BC94-A5F27763DC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554270"/>
            <a:ext cx="4375150" cy="43960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554270"/>
            <a:ext cx="4375150" cy="43960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173900"/>
            <a:ext cx="2311400" cy="354645"/>
          </a:xfrm>
          <a:prstGeom prst="rect">
            <a:avLst/>
          </a:prstGeom>
        </p:spPr>
        <p:txBody>
          <a:bodyPr/>
          <a:lstStyle/>
          <a:p>
            <a:fld id="{F5536D76-50F1-4B1B-A61D-D6C3125DBEDA}" type="datetimeFigureOut">
              <a:rPr lang="ko-KR" altLang="en-US" smtClean="0"/>
              <a:pPr/>
              <a:t>2018-03-13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173900"/>
            <a:ext cx="3136900" cy="35464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A411-905F-470A-BC94-A5F27763DC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491050"/>
            <a:ext cx="4376870" cy="62139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12448"/>
            <a:ext cx="4376870" cy="383787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491050"/>
            <a:ext cx="4378590" cy="62139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12448"/>
            <a:ext cx="4378590" cy="383787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95300" y="6173900"/>
            <a:ext cx="2311400" cy="354645"/>
          </a:xfrm>
          <a:prstGeom prst="rect">
            <a:avLst/>
          </a:prstGeom>
        </p:spPr>
        <p:txBody>
          <a:bodyPr/>
          <a:lstStyle/>
          <a:p>
            <a:fld id="{F5536D76-50F1-4B1B-A61D-D6C3125DBEDA}" type="datetimeFigureOut">
              <a:rPr lang="ko-KR" altLang="en-US" smtClean="0"/>
              <a:pPr/>
              <a:t>2018-03-13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4550" y="6173900"/>
            <a:ext cx="3136900" cy="35464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A411-905F-470A-BC94-A5F27763DC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173900"/>
            <a:ext cx="2311400" cy="354645"/>
          </a:xfrm>
          <a:prstGeom prst="rect">
            <a:avLst/>
          </a:prstGeom>
        </p:spPr>
        <p:txBody>
          <a:bodyPr/>
          <a:lstStyle/>
          <a:p>
            <a:fld id="{F5536D76-50F1-4B1B-A61D-D6C3125DBEDA}" type="datetimeFigureOut">
              <a:rPr lang="ko-KR" altLang="en-US" smtClean="0"/>
              <a:pPr/>
              <a:t>2018-03-13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173900"/>
            <a:ext cx="3136900" cy="35464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A411-905F-470A-BC94-A5F27763DC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173900"/>
            <a:ext cx="2311400" cy="354645"/>
          </a:xfrm>
          <a:prstGeom prst="rect">
            <a:avLst/>
          </a:prstGeom>
        </p:spPr>
        <p:txBody>
          <a:bodyPr/>
          <a:lstStyle/>
          <a:p>
            <a:fld id="{F5536D76-50F1-4B1B-A61D-D6C3125DBEDA}" type="datetimeFigureOut">
              <a:rPr lang="ko-KR" altLang="en-US" smtClean="0"/>
              <a:pPr/>
              <a:t>2018-03-13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173900"/>
            <a:ext cx="3136900" cy="35464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A411-905F-470A-BC94-A5F27763DC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65212"/>
            <a:ext cx="3259006" cy="112869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65214"/>
            <a:ext cx="5537729" cy="568510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393909"/>
            <a:ext cx="3259006" cy="4556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173900"/>
            <a:ext cx="2311400" cy="354645"/>
          </a:xfrm>
          <a:prstGeom prst="rect">
            <a:avLst/>
          </a:prstGeom>
        </p:spPr>
        <p:txBody>
          <a:bodyPr/>
          <a:lstStyle/>
          <a:p>
            <a:fld id="{F5536D76-50F1-4B1B-A61D-D6C3125DBEDA}" type="datetimeFigureOut">
              <a:rPr lang="ko-KR" altLang="en-US" smtClean="0"/>
              <a:pPr/>
              <a:t>2018-03-13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173900"/>
            <a:ext cx="3136900" cy="35464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A411-905F-470A-BC94-A5F27763DC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-23"/>
            <a:ext cx="8915400" cy="624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54270"/>
            <a:ext cx="8915400" cy="4396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marL="742950" lvl="1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</a:pPr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403540" y="6353714"/>
            <a:ext cx="510751" cy="3546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4A411-905F-470A-BC94-A5F27763DC8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-17691" y="6373448"/>
            <a:ext cx="19953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0" baseline="0" dirty="0" err="1" smtClean="0">
                <a:solidFill>
                  <a:srgbClr val="FF0000"/>
                </a:solidFill>
                <a:latin typeface="Bauhaus 93" pitchFamily="82" charset="0"/>
              </a:rPr>
              <a:t>ITwill</a:t>
            </a:r>
            <a:r>
              <a:rPr lang="en-US" altLang="ko-KR" sz="1500" b="0" baseline="0" dirty="0" smtClean="0">
                <a:solidFill>
                  <a:srgbClr val="FF0000"/>
                </a:solidFill>
                <a:latin typeface="Bauhaus 93" pitchFamily="82" charset="0"/>
              </a:rPr>
              <a:t> Oracle 20th</a:t>
            </a:r>
            <a:endParaRPr lang="ko-KR" altLang="en-US" sz="1500" b="0" baseline="0" dirty="0">
              <a:solidFill>
                <a:srgbClr val="FF0000"/>
              </a:solidFill>
              <a:latin typeface="Bauhaus 93" pitchFamily="8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1" hangingPunct="1">
        <a:spcBef>
          <a:spcPct val="20000"/>
        </a:spcBef>
        <a:buFontTx/>
        <a:buBlip>
          <a:blip r:embed="rId14"/>
        </a:buBlip>
        <a:defRPr kumimoji="0" lang="ko-KR" altLang="en-US" sz="1400" b="0" i="0" u="none" strike="noStrike" kern="120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defRPr>
      </a:lvl1pPr>
      <a:lvl2pPr marL="628650" indent="-171450" algn="l" defTabSz="914400" rtl="0" eaLnBrk="1" latinLnBrk="1" hangingPunct="1">
        <a:spcBef>
          <a:spcPct val="20000"/>
        </a:spcBef>
        <a:buFont typeface="Arial" pitchFamily="34" charset="0"/>
        <a:buChar char="–"/>
        <a:tabLst/>
        <a:defRPr kumimoji="0" lang="ko-KR" altLang="en-US" sz="1200" b="0" i="0" u="none" strike="noStrike" kern="120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defRPr>
      </a:lvl2pPr>
      <a:lvl3pPr marL="89535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kumimoji="0" lang="ko-KR" altLang="en-US" sz="1100" b="0" i="0" u="none" strike="noStrike" kern="120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defRPr>
      </a:lvl3pPr>
      <a:lvl4pPr marL="116205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kumimoji="0" lang="ko-KR" altLang="en-US" sz="1050" b="0" i="0" u="none" strike="noStrike" kern="120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defRPr>
      </a:lvl4pPr>
      <a:lvl5pPr marL="1343025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kumimoji="0" lang="ko-KR" altLang="en-US" sz="1050" b="0" i="0" u="none" strike="noStrike" kern="1200" cap="none" spc="0" normalizeH="0" baseline="0" noProof="0" dirty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54003" y="2203157"/>
            <a:ext cx="5561205" cy="1238528"/>
          </a:xfrm>
        </p:spPr>
        <p:txBody>
          <a:bodyPr anchor="ctr" anchorCtr="0">
            <a:noAutofit/>
          </a:bodyPr>
          <a:lstStyle/>
          <a:p>
            <a:pPr algn="ctr"/>
            <a:r>
              <a:rPr lang="en-US" altLang="ko-KR" sz="6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DQL </a:t>
            </a:r>
            <a:r>
              <a:rPr lang="ko-KR" altLang="en-US" sz="6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기본 구문</a:t>
            </a:r>
            <a:endParaRPr lang="ko-KR" altLang="en-US" sz="60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3"/>
          <p:cNvGrpSpPr>
            <a:grpSpLocks/>
          </p:cNvGrpSpPr>
          <p:nvPr/>
        </p:nvGrpSpPr>
        <p:grpSpPr bwMode="auto">
          <a:xfrm>
            <a:off x="625043" y="1629721"/>
            <a:ext cx="8144381" cy="4149126"/>
            <a:chOff x="611560" y="1268710"/>
            <a:chExt cx="7755632" cy="3960490"/>
          </a:xfrm>
        </p:grpSpPr>
        <p:pic>
          <p:nvPicPr>
            <p:cNvPr id="6" name="Picture 4" descr="select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11560" y="1268710"/>
              <a:ext cx="7755632" cy="39604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TextBox 1"/>
            <p:cNvSpPr txBox="1">
              <a:spLocks noChangeArrowheads="1"/>
            </p:cNvSpPr>
            <p:nvPr/>
          </p:nvSpPr>
          <p:spPr bwMode="auto">
            <a:xfrm>
              <a:off x="2627784" y="4581128"/>
              <a:ext cx="3960440" cy="432048"/>
            </a:xfrm>
            <a:prstGeom prst="rect">
              <a:avLst/>
            </a:prstGeom>
            <a:solidFill>
              <a:srgbClr val="E0C080"/>
            </a:solidFill>
            <a:ln w="9525">
              <a:noFill/>
              <a:miter lim="800000"/>
              <a:headEnd/>
              <a:tailEnd/>
            </a:ln>
          </p:spPr>
          <p:txBody>
            <a:bodyPr lIns="0"/>
            <a:lstStyle/>
            <a:p>
              <a:r>
                <a:rPr lang="en-US" altLang="ko-KR" sz="1300" b="1">
                  <a:solidFill>
                    <a:srgbClr val="060860"/>
                  </a:solidFill>
                  <a:latin typeface="HY견고딕" pitchFamily="18" charset="-127"/>
                  <a:ea typeface="HY견고딕" pitchFamily="18" charset="-127"/>
                </a:rPr>
                <a:t>SELECT * FROM emp NOT(salary = 10000)</a:t>
              </a:r>
              <a:endParaRPr lang="ko-KR" altLang="en-US" sz="1300" b="1">
                <a:solidFill>
                  <a:srgbClr val="060860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>
                <a:latin typeface="HY헤드라인M" pitchFamily="18" charset="-127"/>
                <a:ea typeface="HY헤드라인M" pitchFamily="18" charset="-127"/>
              </a:rPr>
              <a:t>SELECT </a:t>
            </a:r>
            <a:r>
              <a:rPr lang="ko-KR" altLang="en-US" sz="2800" dirty="0" smtClean="0">
                <a:latin typeface="HY헤드라인M" pitchFamily="18" charset="-127"/>
                <a:ea typeface="HY헤드라인M" pitchFamily="18" charset="-127"/>
              </a:rPr>
              <a:t>문</a:t>
            </a:r>
            <a:endParaRPr lang="ko-KR" altLang="en-US" sz="28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4"/>
          </p:nvPr>
        </p:nvSpPr>
        <p:spPr>
          <a:xfrm>
            <a:off x="426858" y="1026319"/>
            <a:ext cx="9062645" cy="5287916"/>
          </a:xfrm>
        </p:spPr>
        <p:txBody>
          <a:bodyPr>
            <a:noAutofit/>
          </a:bodyPr>
          <a:lstStyle/>
          <a:p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논리 연산자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조건을 여러 개 조합해서 결과를 얻어야 할 경우에 조건을 연결해 주는 역할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select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880" y="1054029"/>
            <a:ext cx="8147421" cy="453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097016" y="5302179"/>
            <a:ext cx="4248472" cy="523220"/>
          </a:xfrm>
          <a:prstGeom prst="rect">
            <a:avLst/>
          </a:prstGeom>
          <a:noFill/>
          <a:ln w="9525">
            <a:solidFill>
              <a:srgbClr val="0070C0"/>
            </a:solidFill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solidFill>
                  <a:srgbClr val="0070C0"/>
                </a:solidFill>
                <a:latin typeface="가는각진제목체" pitchFamily="18" charset="-127"/>
                <a:ea typeface="가는각진제목체" pitchFamily="18" charset="-127"/>
              </a:rPr>
              <a:t>%, _ </a:t>
            </a:r>
            <a:r>
              <a:rPr lang="ko-KR" altLang="en-US" sz="1400" b="1" dirty="0" smtClean="0">
                <a:solidFill>
                  <a:srgbClr val="0070C0"/>
                </a:solidFill>
                <a:latin typeface="가는각진제목체" pitchFamily="18" charset="-127"/>
                <a:ea typeface="가는각진제목체" pitchFamily="18" charset="-127"/>
              </a:rPr>
              <a:t>기호가 포함된 문자열 검색 시 </a:t>
            </a:r>
            <a:r>
              <a:rPr lang="en-US" altLang="ko-KR" sz="1400" b="1" dirty="0" smtClean="0">
                <a:solidFill>
                  <a:srgbClr val="0070C0"/>
                </a:solidFill>
                <a:latin typeface="가는각진제목체" pitchFamily="18" charset="-127"/>
                <a:ea typeface="가는각진제목체" pitchFamily="18" charset="-127"/>
              </a:rPr>
              <a:t>ESCAPE  ‘\’</a:t>
            </a:r>
            <a:r>
              <a:rPr lang="ko-KR" altLang="en-US" sz="1400" b="1" dirty="0" smtClean="0">
                <a:solidFill>
                  <a:srgbClr val="0070C0"/>
                </a:solidFill>
                <a:latin typeface="가는각진제목체" pitchFamily="18" charset="-127"/>
                <a:ea typeface="가는각진제목체" pitchFamily="18" charset="-127"/>
              </a:rPr>
              <a:t>사용</a:t>
            </a:r>
            <a:endParaRPr lang="en-US" altLang="ko-KR" sz="1400" b="1" dirty="0" smtClean="0">
              <a:solidFill>
                <a:srgbClr val="0070C0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ko-KR" altLang="en-US" sz="1400" b="1" dirty="0" smtClean="0">
                <a:solidFill>
                  <a:srgbClr val="0070C0"/>
                </a:solidFill>
                <a:latin typeface="가는각진제목체" pitchFamily="18" charset="-127"/>
                <a:ea typeface="가는각진제목체" pitchFamily="18" charset="-127"/>
              </a:rPr>
              <a:t>예</a:t>
            </a:r>
            <a:r>
              <a:rPr lang="en-US" altLang="ko-KR" sz="1400" b="1" dirty="0" smtClean="0">
                <a:solidFill>
                  <a:srgbClr val="0070C0"/>
                </a:solidFill>
                <a:latin typeface="가는각진제목체" pitchFamily="18" charset="-127"/>
                <a:ea typeface="가는각진제목체" pitchFamily="18" charset="-127"/>
              </a:rPr>
              <a:t>) F</a:t>
            </a:r>
            <a:r>
              <a:rPr lang="en-US" altLang="ko-KR" sz="1400" b="1" dirty="0">
                <a:solidFill>
                  <a:srgbClr val="0070C0"/>
                </a:solidFill>
                <a:latin typeface="가는각진제목체" pitchFamily="18" charset="-127"/>
                <a:ea typeface="가는각진제목체" pitchFamily="18" charset="-127"/>
              </a:rPr>
              <a:t>_</a:t>
            </a:r>
            <a:r>
              <a:rPr lang="ko-KR" altLang="en-US" sz="1400" b="1" dirty="0">
                <a:solidFill>
                  <a:srgbClr val="0070C0"/>
                </a:solidFill>
                <a:latin typeface="가는각진제목체" pitchFamily="18" charset="-127"/>
                <a:ea typeface="가는각진제목체" pitchFamily="18" charset="-127"/>
              </a:rPr>
              <a:t>로 시작하는 모든 문자열</a:t>
            </a:r>
            <a:endParaRPr lang="en-US" altLang="ko-KR" sz="1400" b="1" dirty="0">
              <a:solidFill>
                <a:srgbClr val="0070C0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647600" y="5302179"/>
            <a:ext cx="4011089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altLang="ko-KR" sz="1600" b="1" dirty="0">
                <a:solidFill>
                  <a:srgbClr val="CC3300"/>
                </a:solidFill>
                <a:latin typeface="가는각진제목체" pitchFamily="18" charset="-127"/>
                <a:ea typeface="가는각진제목체" pitchFamily="18" charset="-127"/>
              </a:rPr>
              <a:t>NULL</a:t>
            </a:r>
            <a:r>
              <a:rPr lang="ko-KR" altLang="en-US" sz="1600" b="1" dirty="0">
                <a:solidFill>
                  <a:srgbClr val="CC3300"/>
                </a:solidFill>
                <a:latin typeface="가는각진제목체" pitchFamily="18" charset="-127"/>
                <a:ea typeface="가는각진제목체" pitchFamily="18" charset="-127"/>
              </a:rPr>
              <a:t>이 아닌 정보 검색 </a:t>
            </a:r>
            <a:r>
              <a:rPr lang="en-US" altLang="ko-KR" sz="1600" b="1" dirty="0">
                <a:solidFill>
                  <a:srgbClr val="CC3300"/>
                </a:solidFill>
                <a:latin typeface="가는각진제목체" pitchFamily="18" charset="-127"/>
                <a:ea typeface="가는각진제목체" pitchFamily="18" charset="-127"/>
              </a:rPr>
              <a:t>: IS NOT NULL</a:t>
            </a:r>
          </a:p>
        </p:txBody>
      </p:sp>
      <p:cxnSp>
        <p:nvCxnSpPr>
          <p:cNvPr id="9" name="꺾인 연결선 8"/>
          <p:cNvCxnSpPr/>
          <p:nvPr/>
        </p:nvCxnSpPr>
        <p:spPr>
          <a:xfrm rot="16200000" flipH="1">
            <a:off x="7815648" y="4197562"/>
            <a:ext cx="1835150" cy="374083"/>
          </a:xfrm>
          <a:prstGeom prst="bentConnector3">
            <a:avLst>
              <a:gd name="adj1" fmla="val 202"/>
            </a:avLst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내용 개체 틀 3"/>
          <p:cNvSpPr>
            <a:spLocks noGrp="1"/>
          </p:cNvSpPr>
          <p:nvPr>
            <p:ph idx="14"/>
          </p:nvPr>
        </p:nvSpPr>
        <p:spPr>
          <a:xfrm>
            <a:off x="426858" y="1026319"/>
            <a:ext cx="9062645" cy="5287916"/>
          </a:xfrm>
        </p:spPr>
        <p:txBody>
          <a:bodyPr>
            <a:noAutofit/>
          </a:bodyPr>
          <a:lstStyle/>
          <a:p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SQL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연산자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>
                <a:latin typeface="HY헤드라인M" pitchFamily="18" charset="-127"/>
                <a:ea typeface="HY헤드라인M" pitchFamily="18" charset="-127"/>
              </a:rPr>
              <a:t>SELECT </a:t>
            </a:r>
            <a:r>
              <a:rPr lang="ko-KR" altLang="en-US" sz="2800" dirty="0" smtClean="0">
                <a:latin typeface="HY헤드라인M" pitchFamily="18" charset="-127"/>
                <a:ea typeface="HY헤드라인M" pitchFamily="18" charset="-127"/>
              </a:rPr>
              <a:t>문</a:t>
            </a:r>
            <a:endParaRPr lang="ko-KR" altLang="en-US" sz="28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647600" y="5731693"/>
            <a:ext cx="366959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altLang="ko-KR" sz="1600" b="1" dirty="0" smtClean="0">
                <a:solidFill>
                  <a:srgbClr val="CC3300"/>
                </a:solidFill>
                <a:latin typeface="가는각진제목체" pitchFamily="18" charset="-127"/>
                <a:ea typeface="가는각진제목체" pitchFamily="18" charset="-127"/>
              </a:rPr>
              <a:t>NULL: </a:t>
            </a:r>
            <a:r>
              <a:rPr lang="ko-KR" altLang="en-US" sz="1600" b="1" dirty="0" smtClean="0">
                <a:solidFill>
                  <a:srgbClr val="CC3300"/>
                </a:solidFill>
                <a:latin typeface="가는각진제목체" pitchFamily="18" charset="-127"/>
                <a:ea typeface="가는각진제목체" pitchFamily="18" charset="-127"/>
              </a:rPr>
              <a:t>임의의 값 또는 무한대의 값</a:t>
            </a:r>
            <a:endParaRPr lang="en-US" altLang="ko-KR" sz="1600" b="1" dirty="0">
              <a:solidFill>
                <a:srgbClr val="CC3300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>
                <a:latin typeface="HY헤드라인M" pitchFamily="18" charset="-127"/>
                <a:ea typeface="HY헤드라인M" pitchFamily="18" charset="-127"/>
              </a:rPr>
              <a:t>SELECT </a:t>
            </a:r>
            <a:r>
              <a:rPr lang="ko-KR" altLang="en-US" sz="2800" dirty="0" smtClean="0">
                <a:latin typeface="HY헤드라인M" pitchFamily="18" charset="-127"/>
                <a:ea typeface="HY헤드라인M" pitchFamily="18" charset="-127"/>
              </a:rPr>
              <a:t>문</a:t>
            </a:r>
            <a:endParaRPr lang="ko-KR" altLang="en-US" sz="28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4"/>
          </p:nvPr>
        </p:nvSpPr>
        <p:spPr>
          <a:xfrm>
            <a:off x="426858" y="1026319"/>
            <a:ext cx="9062645" cy="5287916"/>
          </a:xfrm>
        </p:spPr>
        <p:txBody>
          <a:bodyPr>
            <a:noAutofit/>
          </a:bodyPr>
          <a:lstStyle/>
          <a:p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SQL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연산자 실습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9138" y="1483699"/>
            <a:ext cx="8482334" cy="168751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C00000"/>
            </a:solidFill>
            <a:prstDash val="dash"/>
          </a:ln>
        </p:spPr>
        <p:txBody>
          <a:bodyPr wrap="square" lIns="180000" tIns="180000" rIns="252000" bIns="180000">
            <a:spAutoFit/>
          </a:bodyPr>
          <a:lstStyle/>
          <a:p>
            <a:pPr algn="just">
              <a:spcBef>
                <a:spcPct val="10000"/>
              </a:spcBef>
              <a:defRPr/>
            </a:pPr>
            <a:r>
              <a:rPr lang="en-US" altLang="ko-KR" sz="2000" b="1" dirty="0" smtClean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SELECT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employee_id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,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last_name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,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job_id</a:t>
            </a:r>
            <a:endParaRPr lang="en-US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코딩" pitchFamily="49" charset="-127"/>
              <a:ea typeface="나눔고딕코딩" pitchFamily="49" charset="-127"/>
            </a:endParaRPr>
          </a:p>
          <a:p>
            <a:pPr algn="just">
              <a:spcBef>
                <a:spcPct val="10000"/>
              </a:spcBef>
              <a:defRPr/>
            </a:pPr>
            <a:r>
              <a:rPr lang="en-US" altLang="ko-KR" sz="2000" b="1" dirty="0" smtClean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FROM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employees</a:t>
            </a:r>
          </a:p>
          <a:p>
            <a:pPr algn="just">
              <a:spcBef>
                <a:spcPct val="10000"/>
              </a:spcBef>
              <a:defRPr/>
            </a:pPr>
            <a:r>
              <a:rPr lang="en-US" altLang="ko-KR" sz="2000" b="1" dirty="0" smtClean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WHERE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job_id</a:t>
            </a:r>
            <a:r>
              <a:rPr lang="en-US" altLang="ko-KR" sz="2000" b="1" dirty="0" smtClean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 in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('SA_MAN', 'IT_PROG');</a:t>
            </a:r>
            <a:endParaRPr lang="ko-KR" altLang="en-US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코딩" pitchFamily="49" charset="-127"/>
              <a:ea typeface="나눔고딕코딩" pitchFamily="49" charset="-127"/>
            </a:endParaRPr>
          </a:p>
          <a:p>
            <a:pPr algn="just">
              <a:spcBef>
                <a:spcPct val="10000"/>
              </a:spcBef>
              <a:defRPr/>
            </a:pPr>
            <a:r>
              <a:rPr lang="en-US" altLang="ko-KR" sz="2000" b="1" dirty="0" smtClean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--WHERE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job_id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 = 'SA_MAN' </a:t>
            </a:r>
            <a:r>
              <a:rPr lang="en-US" altLang="ko-KR" sz="2000" b="1" dirty="0" smtClean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OR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job_id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 = 'IT_PROG';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고딕코딩" pitchFamily="49" charset="-127"/>
              <a:ea typeface="나눔고딕코딩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9138" y="3336311"/>
            <a:ext cx="8482334" cy="233328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C00000"/>
            </a:solidFill>
            <a:prstDash val="dash"/>
          </a:ln>
        </p:spPr>
        <p:txBody>
          <a:bodyPr wrap="square" lIns="180000" tIns="180000" rIns="252000" bIns="180000">
            <a:spAutoFit/>
          </a:bodyPr>
          <a:lstStyle/>
          <a:p>
            <a:pPr algn="just">
              <a:spcBef>
                <a:spcPct val="10000"/>
              </a:spcBef>
              <a:defRPr/>
            </a:pPr>
            <a:r>
              <a:rPr lang="en-US" altLang="ko-KR" sz="2000" b="1" dirty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SELECT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employee_id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,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last_name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,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hire_date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고딕코딩" pitchFamily="49" charset="-127"/>
              <a:ea typeface="나눔고딕코딩" pitchFamily="49" charset="-127"/>
            </a:endParaRPr>
          </a:p>
          <a:p>
            <a:pPr algn="just">
              <a:spcBef>
                <a:spcPct val="10000"/>
              </a:spcBef>
              <a:defRPr/>
            </a:pPr>
            <a:r>
              <a:rPr lang="en-US" altLang="ko-KR" sz="2000" b="1" dirty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FROM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employees</a:t>
            </a:r>
          </a:p>
          <a:p>
            <a:pPr algn="just">
              <a:spcBef>
                <a:spcPct val="10000"/>
              </a:spcBef>
              <a:defRPr/>
            </a:pPr>
            <a:r>
              <a:rPr lang="en-US" altLang="ko-KR" sz="2000" b="1" dirty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WHERE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hire_date</a:t>
            </a:r>
            <a:r>
              <a:rPr lang="en-US" altLang="ko-KR" sz="2000" b="1" dirty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 BETWEEN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'1995/01/01'</a:t>
            </a:r>
            <a:r>
              <a:rPr lang="en-US" altLang="ko-KR" sz="2000" b="1" dirty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 AND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'1995/12/31'</a:t>
            </a:r>
          </a:p>
          <a:p>
            <a:pPr algn="just">
              <a:spcBef>
                <a:spcPct val="10000"/>
              </a:spcBef>
              <a:defRPr/>
            </a:pPr>
            <a:r>
              <a:rPr lang="en-US" altLang="ko-KR" sz="2000" b="1" dirty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--WHERE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hire_date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 &gt;= '1995/01/01'</a:t>
            </a:r>
            <a:r>
              <a:rPr lang="en-US" altLang="ko-KR" sz="2000" b="1" dirty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 AND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hire_date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 &lt;= '1995/12/31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‘;</a:t>
            </a:r>
          </a:p>
          <a:p>
            <a:pPr algn="just">
              <a:spcBef>
                <a:spcPct val="10000"/>
              </a:spcBef>
              <a:defRPr/>
            </a:pPr>
            <a:r>
              <a:rPr lang="en-US" altLang="ko-KR" sz="2000" b="1" dirty="0" smtClean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--WHERE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hire_date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 &gt;=</a:t>
            </a:r>
            <a:r>
              <a:rPr lang="en-US" altLang="ko-KR" sz="2000" b="1" dirty="0" smtClean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‘2000/01/01‘;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>
                <a:latin typeface="HY헤드라인M" pitchFamily="18" charset="-127"/>
                <a:ea typeface="HY헤드라인M" pitchFamily="18" charset="-127"/>
              </a:rPr>
              <a:t>SELECT </a:t>
            </a:r>
            <a:r>
              <a:rPr lang="ko-KR" altLang="en-US" sz="2800" dirty="0" smtClean="0">
                <a:latin typeface="HY헤드라인M" pitchFamily="18" charset="-127"/>
                <a:ea typeface="HY헤드라인M" pitchFamily="18" charset="-127"/>
              </a:rPr>
              <a:t>문</a:t>
            </a:r>
            <a:endParaRPr lang="ko-KR" altLang="en-US" sz="28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4"/>
          </p:nvPr>
        </p:nvSpPr>
        <p:spPr>
          <a:xfrm>
            <a:off x="426858" y="1026319"/>
            <a:ext cx="9062645" cy="5287916"/>
          </a:xfrm>
        </p:spPr>
        <p:txBody>
          <a:bodyPr>
            <a:noAutofit/>
          </a:bodyPr>
          <a:lstStyle/>
          <a:p>
            <a:r>
              <a:rPr lang="en-US" altLang="ko-KR" dirty="0" smtClean="0"/>
              <a:t>SQL </a:t>
            </a:r>
            <a:r>
              <a:rPr lang="ko-KR" altLang="en-US" dirty="0" smtClean="0"/>
              <a:t>연산자 실습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19138" y="1513061"/>
            <a:ext cx="8482334" cy="304117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C00000"/>
            </a:solidFill>
            <a:prstDash val="dash"/>
          </a:ln>
        </p:spPr>
        <p:txBody>
          <a:bodyPr wrap="square" lIns="180000" tIns="180000" rIns="252000" bIns="180000">
            <a:spAutoFit/>
          </a:bodyPr>
          <a:lstStyle/>
          <a:p>
            <a:pPr algn="just">
              <a:spcBef>
                <a:spcPct val="10000"/>
              </a:spcBef>
              <a:defRPr/>
            </a:pPr>
            <a:r>
              <a:rPr lang="en-US" altLang="ko-KR" sz="2000" b="1" dirty="0" smtClean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SELECT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employee_id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,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last_name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,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job_id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 </a:t>
            </a:r>
          </a:p>
          <a:p>
            <a:pPr algn="just">
              <a:spcBef>
                <a:spcPct val="10000"/>
              </a:spcBef>
              <a:defRPr/>
            </a:pPr>
            <a:r>
              <a:rPr lang="en-US" altLang="ko-KR" sz="2000" b="1" dirty="0" smtClean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FROM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employees</a:t>
            </a:r>
          </a:p>
          <a:p>
            <a:pPr algn="just">
              <a:spcBef>
                <a:spcPct val="10000"/>
              </a:spcBef>
              <a:defRPr/>
            </a:pPr>
            <a:r>
              <a:rPr lang="en-US" altLang="ko-KR" sz="2000" b="1" dirty="0" smtClean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WHERE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last_name</a:t>
            </a:r>
            <a:r>
              <a:rPr lang="en-US" altLang="ko-KR" sz="2000" b="1" dirty="0" smtClean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 LIKE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'K%';       </a:t>
            </a:r>
            <a:r>
              <a:rPr lang="en-US" altLang="ko-KR" sz="2000" b="1" dirty="0" smtClean="0">
                <a:solidFill>
                  <a:srgbClr val="336600"/>
                </a:solidFill>
                <a:latin typeface="나눔고딕코딩" pitchFamily="49" charset="-127"/>
                <a:ea typeface="나눔고딕코딩" pitchFamily="49" charset="-127"/>
              </a:rPr>
              <a:t>-- % : 0</a:t>
            </a:r>
            <a:r>
              <a:rPr lang="ko-KR" altLang="en-US" sz="2000" b="1" dirty="0" err="1" smtClean="0">
                <a:solidFill>
                  <a:srgbClr val="336600"/>
                </a:solidFill>
                <a:latin typeface="나눔고딕코딩" pitchFamily="49" charset="-127"/>
                <a:ea typeface="나눔고딕코딩" pitchFamily="49" charset="-127"/>
              </a:rPr>
              <a:t>개이상의</a:t>
            </a:r>
            <a:r>
              <a:rPr lang="ko-KR" altLang="en-US" sz="2000" b="1" dirty="0" smtClean="0">
                <a:solidFill>
                  <a:srgbClr val="336600"/>
                </a:solidFill>
                <a:latin typeface="나눔고딕코딩" pitchFamily="49" charset="-127"/>
                <a:ea typeface="나눔고딕코딩" pitchFamily="49" charset="-127"/>
              </a:rPr>
              <a:t> 문자</a:t>
            </a:r>
            <a:endParaRPr lang="en-US" altLang="ko-KR" sz="2000" b="1" dirty="0" smtClean="0">
              <a:solidFill>
                <a:srgbClr val="336600"/>
              </a:solidFill>
              <a:latin typeface="나눔고딕코딩" pitchFamily="49" charset="-127"/>
              <a:ea typeface="나눔고딕코딩" pitchFamily="49" charset="-127"/>
            </a:endParaRPr>
          </a:p>
          <a:p>
            <a:pPr algn="just">
              <a:spcBef>
                <a:spcPct val="10000"/>
              </a:spcBef>
              <a:defRPr/>
            </a:pPr>
            <a:r>
              <a:rPr lang="en-US" altLang="ko-KR" sz="2000" b="1" dirty="0" smtClean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--WHERE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last_name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LIKE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'%K%';</a:t>
            </a:r>
          </a:p>
          <a:p>
            <a:pPr algn="just">
              <a:spcBef>
                <a:spcPct val="10000"/>
              </a:spcBef>
              <a:defRPr/>
            </a:pPr>
            <a:r>
              <a:rPr lang="en-US" altLang="ko-KR" sz="2000" b="1" dirty="0" smtClean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--WHERE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last_name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LIKE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'%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K';</a:t>
            </a:r>
            <a:endParaRPr lang="en-US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코딩" pitchFamily="49" charset="-127"/>
              <a:ea typeface="나눔고딕코딩" pitchFamily="49" charset="-127"/>
            </a:endParaRPr>
          </a:p>
          <a:p>
            <a:pPr algn="just">
              <a:spcBef>
                <a:spcPct val="10000"/>
              </a:spcBef>
              <a:defRPr/>
            </a:pPr>
            <a:r>
              <a:rPr lang="en-US" altLang="ko-KR" sz="2000" b="1" dirty="0" smtClean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--WHERE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last_name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LIKE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'K___';   </a:t>
            </a:r>
            <a:r>
              <a:rPr lang="en-US" altLang="ko-KR" sz="2000" b="1" dirty="0" smtClean="0">
                <a:solidFill>
                  <a:srgbClr val="336600"/>
                </a:solidFill>
                <a:latin typeface="나눔고딕코딩" pitchFamily="49" charset="-127"/>
                <a:ea typeface="나눔고딕코딩" pitchFamily="49" charset="-127"/>
              </a:rPr>
              <a:t>-- _ : </a:t>
            </a:r>
            <a:r>
              <a:rPr lang="ko-KR" altLang="en-US" sz="2000" b="1" dirty="0" smtClean="0">
                <a:solidFill>
                  <a:srgbClr val="336600"/>
                </a:solidFill>
                <a:latin typeface="나눔고딕코딩" pitchFamily="49" charset="-127"/>
                <a:ea typeface="나눔고딕코딩" pitchFamily="49" charset="-127"/>
              </a:rPr>
              <a:t>임의의 한 문자</a:t>
            </a:r>
            <a:endParaRPr lang="en-US" altLang="ko-KR" sz="2000" b="1" dirty="0" smtClean="0">
              <a:solidFill>
                <a:srgbClr val="336600"/>
              </a:solidFill>
              <a:latin typeface="나눔고딕코딩" pitchFamily="49" charset="-127"/>
              <a:ea typeface="나눔고딕코딩" pitchFamily="49" charset="-127"/>
            </a:endParaRPr>
          </a:p>
          <a:p>
            <a:pPr algn="just">
              <a:spcBef>
                <a:spcPct val="10000"/>
              </a:spcBef>
              <a:defRPr/>
            </a:pPr>
            <a:r>
              <a:rPr lang="en-US" altLang="ko-KR" sz="2000" b="1" dirty="0" smtClean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--WHERE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last_name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LIKE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'_e%';</a:t>
            </a:r>
          </a:p>
          <a:p>
            <a:pPr algn="just">
              <a:spcBef>
                <a:spcPct val="10000"/>
              </a:spcBef>
              <a:defRPr/>
            </a:pPr>
            <a:r>
              <a:rPr lang="en-US" altLang="ko-KR" sz="2000" b="1" dirty="0" smtClean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--WHERE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job_id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LIKE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'IT\_%' </a:t>
            </a:r>
            <a:r>
              <a:rPr lang="en-US" altLang="ko-KR" sz="2000" b="1" dirty="0" smtClean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ESCAPE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'\';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고딕코딩" pitchFamily="49" charset="-127"/>
              <a:ea typeface="나눔고딕코딩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9138" y="4793059"/>
            <a:ext cx="8482334" cy="134840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C00000"/>
            </a:solidFill>
            <a:prstDash val="dash"/>
          </a:ln>
        </p:spPr>
        <p:txBody>
          <a:bodyPr wrap="square" lIns="180000" tIns="180000" rIns="252000" bIns="180000">
            <a:spAutoFit/>
          </a:bodyPr>
          <a:lstStyle/>
          <a:p>
            <a:pPr algn="just">
              <a:spcBef>
                <a:spcPct val="10000"/>
              </a:spcBef>
              <a:defRPr/>
            </a:pPr>
            <a:r>
              <a:rPr lang="en-US" altLang="ko-KR" sz="2000" b="1" dirty="0" smtClean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SELECT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employee_id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,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first_name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,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last_name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,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job_id</a:t>
            </a:r>
            <a:endParaRPr lang="en-US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코딩" pitchFamily="49" charset="-127"/>
              <a:ea typeface="나눔고딕코딩" pitchFamily="49" charset="-127"/>
            </a:endParaRPr>
          </a:p>
          <a:p>
            <a:pPr algn="just">
              <a:spcBef>
                <a:spcPct val="10000"/>
              </a:spcBef>
              <a:defRPr/>
            </a:pPr>
            <a:r>
              <a:rPr lang="en-US" altLang="ko-KR" sz="2000" b="1" dirty="0" smtClean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FROM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 employees</a:t>
            </a:r>
          </a:p>
          <a:p>
            <a:pPr algn="just">
              <a:spcBef>
                <a:spcPct val="10000"/>
              </a:spcBef>
              <a:defRPr/>
            </a:pPr>
            <a:r>
              <a:rPr lang="en-US" altLang="ko-KR" sz="2000" b="1" dirty="0" smtClean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WHERE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commission_pct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IS NOT NULL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;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고딕코딩" pitchFamily="49" charset="-127"/>
              <a:ea typeface="나눔고딕코딩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>
                <a:latin typeface="HY헤드라인M" pitchFamily="18" charset="-127"/>
                <a:ea typeface="HY헤드라인M" pitchFamily="18" charset="-127"/>
              </a:rPr>
              <a:t>SELECT </a:t>
            </a:r>
            <a:r>
              <a:rPr lang="ko-KR" altLang="en-US" sz="2800" dirty="0" smtClean="0">
                <a:latin typeface="HY헤드라인M" pitchFamily="18" charset="-127"/>
                <a:ea typeface="HY헤드라인M" pitchFamily="18" charset="-127"/>
              </a:rPr>
              <a:t>문</a:t>
            </a:r>
            <a:endParaRPr lang="ko-KR" altLang="en-US" sz="28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4"/>
          </p:nvPr>
        </p:nvSpPr>
        <p:spPr>
          <a:xfrm>
            <a:off x="426858" y="1026319"/>
            <a:ext cx="9062645" cy="5287916"/>
          </a:xfrm>
        </p:spPr>
        <p:txBody>
          <a:bodyPr>
            <a:noAutofit/>
          </a:bodyPr>
          <a:lstStyle/>
          <a:p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결합 연산자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( </a:t>
            </a:r>
            <a:r>
              <a:rPr lang="en-US" altLang="ko-KR" dirty="0" smtClean="0">
                <a:solidFill>
                  <a:srgbClr val="0000CC"/>
                </a:solidFill>
                <a:latin typeface="가는각진제목체" pitchFamily="18" charset="-127"/>
                <a:ea typeface="가는각진제목체" pitchFamily="18" charset="-127"/>
              </a:rPr>
              <a:t>||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)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실습</a:t>
            </a:r>
            <a:endParaRPr lang="en-US" altLang="ko-KR" dirty="0" smtClean="0">
              <a:solidFill>
                <a:srgbClr val="0000CC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2992" y="1523030"/>
            <a:ext cx="8324463" cy="134778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C00000"/>
            </a:solidFill>
            <a:prstDash val="dash"/>
          </a:ln>
        </p:spPr>
        <p:txBody>
          <a:bodyPr wrap="square" lIns="180000" tIns="180000" rIns="252000" bIns="180000">
            <a:spAutoFit/>
          </a:bodyPr>
          <a:lstStyle/>
          <a:p>
            <a:pPr algn="just">
              <a:spcBef>
                <a:spcPct val="10000"/>
              </a:spcBef>
              <a:defRPr/>
            </a:pPr>
            <a:r>
              <a:rPr lang="en-US" altLang="ko-KR" sz="2000" b="1" dirty="0"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</a:rPr>
              <a:t>-- </a:t>
            </a:r>
            <a:r>
              <a:rPr lang="ko-KR" altLang="en-US" sz="2000" b="1" dirty="0"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</a:rPr>
              <a:t>사원의</a:t>
            </a:r>
            <a:r>
              <a:rPr lang="en-US" altLang="ko-KR" sz="2000" b="1" dirty="0"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</a:rPr>
              <a:t> FULL NAME</a:t>
            </a:r>
            <a:r>
              <a:rPr lang="ko-KR" altLang="en-US" sz="2000" b="1" dirty="0"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</a:rPr>
              <a:t>을 </a:t>
            </a:r>
            <a:r>
              <a:rPr lang="en-US" altLang="ko-KR" sz="2000" b="1" dirty="0"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</a:rPr>
              <a:t>1</a:t>
            </a:r>
            <a:r>
              <a:rPr lang="ko-KR" altLang="en-US" sz="2000" b="1" dirty="0"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</a:rPr>
              <a:t>개의 </a:t>
            </a:r>
            <a:r>
              <a:rPr lang="ko-KR" altLang="en-US" sz="2000" b="1" dirty="0" smtClean="0"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</a:rPr>
              <a:t>문자열로 연결하여 </a:t>
            </a:r>
            <a:r>
              <a:rPr lang="ko-KR" altLang="en-US" sz="2000" b="1" dirty="0"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</a:rPr>
              <a:t>출력</a:t>
            </a:r>
            <a:endParaRPr lang="en-US" altLang="ko-KR" sz="2000" b="1" dirty="0">
              <a:solidFill>
                <a:srgbClr val="006600"/>
              </a:solidFill>
              <a:latin typeface="나눔고딕코딩" pitchFamily="49" charset="-127"/>
              <a:ea typeface="나눔고딕코딩" pitchFamily="49" charset="-127"/>
            </a:endParaRPr>
          </a:p>
          <a:p>
            <a:pPr algn="just">
              <a:spcBef>
                <a:spcPct val="10000"/>
              </a:spcBef>
              <a:defRPr/>
            </a:pPr>
            <a:r>
              <a:rPr lang="en-US" altLang="ko-KR" sz="2000" b="1" dirty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SELECT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first_name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 || ' ' ||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last_name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 "Full Name"</a:t>
            </a:r>
          </a:p>
          <a:p>
            <a:pPr algn="just">
              <a:spcBef>
                <a:spcPct val="10000"/>
              </a:spcBef>
              <a:defRPr/>
            </a:pPr>
            <a:r>
              <a:rPr lang="en-US" altLang="ko-KR" sz="2000" b="1" dirty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FROM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employees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>
                <a:latin typeface="HY헤드라인M" pitchFamily="18" charset="-127"/>
                <a:ea typeface="HY헤드라인M" pitchFamily="18" charset="-127"/>
              </a:rPr>
              <a:t>SELECT </a:t>
            </a:r>
            <a:r>
              <a:rPr lang="ko-KR" altLang="en-US" sz="2800" dirty="0" smtClean="0">
                <a:latin typeface="HY헤드라인M" pitchFamily="18" charset="-127"/>
                <a:ea typeface="HY헤드라인M" pitchFamily="18" charset="-127"/>
              </a:rPr>
              <a:t>문</a:t>
            </a:r>
            <a:endParaRPr lang="ko-KR" altLang="en-US" sz="28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4"/>
          </p:nvPr>
        </p:nvSpPr>
        <p:spPr>
          <a:xfrm>
            <a:off x="426858" y="1026319"/>
            <a:ext cx="9062645" cy="5287916"/>
          </a:xfrm>
        </p:spPr>
        <p:txBody>
          <a:bodyPr>
            <a:noAutofit/>
          </a:bodyPr>
          <a:lstStyle/>
          <a:p>
            <a:r>
              <a:rPr lang="en-US" altLang="ko-KR" dirty="0" smtClean="0">
                <a:solidFill>
                  <a:srgbClr val="0000CC"/>
                </a:solidFill>
                <a:latin typeface="가는각진제목체" pitchFamily="18" charset="-127"/>
                <a:ea typeface="가는각진제목체" pitchFamily="18" charset="-127"/>
              </a:rPr>
              <a:t>ORDER BY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절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특정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컬럼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별칭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)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을 기준으로 오름 또는 내림차순 정렬하여 검색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ORDER BY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절은 가장 마지막에 실행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  <p:pic>
        <p:nvPicPr>
          <p:cNvPr id="5" name="Picture 4" descr="select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15932" y="2034432"/>
            <a:ext cx="7865460" cy="43204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>
                <a:latin typeface="HY헤드라인M" pitchFamily="18" charset="-127"/>
                <a:ea typeface="HY헤드라인M" pitchFamily="18" charset="-127"/>
              </a:rPr>
              <a:t>SELECT </a:t>
            </a:r>
            <a:r>
              <a:rPr lang="ko-KR" altLang="en-US" sz="2800" dirty="0" smtClean="0">
                <a:latin typeface="HY헤드라인M" pitchFamily="18" charset="-127"/>
                <a:ea typeface="HY헤드라인M" pitchFamily="18" charset="-127"/>
              </a:rPr>
              <a:t>문</a:t>
            </a:r>
            <a:endParaRPr lang="ko-KR" altLang="en-US" sz="28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4"/>
          </p:nvPr>
        </p:nvSpPr>
        <p:spPr>
          <a:xfrm>
            <a:off x="426858" y="1026319"/>
            <a:ext cx="9062645" cy="5287916"/>
          </a:xfrm>
        </p:spPr>
        <p:txBody>
          <a:bodyPr>
            <a:noAutofit/>
          </a:bodyPr>
          <a:lstStyle/>
          <a:p>
            <a:r>
              <a:rPr lang="en-US" altLang="ko-KR" dirty="0" smtClean="0">
                <a:solidFill>
                  <a:srgbClr val="0000CC"/>
                </a:solidFill>
                <a:latin typeface="가는각진제목체" pitchFamily="18" charset="-127"/>
                <a:ea typeface="가는각진제목체" pitchFamily="18" charset="-127"/>
              </a:rPr>
              <a:t>GROUP BY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절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특정 </a:t>
            </a:r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컬럼을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기준으로 </a:t>
            </a:r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그룹핑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ko-KR" dirty="0" smtClean="0">
                <a:solidFill>
                  <a:srgbClr val="0000CC"/>
                </a:solidFill>
                <a:latin typeface="가는각진제목체" pitchFamily="18" charset="-127"/>
                <a:ea typeface="가는각진제목체" pitchFamily="18" charset="-127"/>
              </a:rPr>
              <a:t>HAVING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절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조건을 만족하는 그룹을 선택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그룹 </a:t>
            </a:r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필터링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6536" y="2883293"/>
            <a:ext cx="8352928" cy="236378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C00000"/>
            </a:solidFill>
            <a:prstDash val="dash"/>
          </a:ln>
        </p:spPr>
        <p:txBody>
          <a:bodyPr wrap="square" lIns="180000" tIns="180000" rIns="252000" bIns="180000">
            <a:spAutoFit/>
          </a:bodyPr>
          <a:lstStyle/>
          <a:p>
            <a:pPr algn="just">
              <a:spcBef>
                <a:spcPct val="10000"/>
              </a:spcBef>
              <a:defRPr/>
            </a:pPr>
            <a:r>
              <a:rPr lang="en-US" altLang="ko-KR" sz="2000" b="1" dirty="0">
                <a:solidFill>
                  <a:srgbClr val="00B050"/>
                </a:solidFill>
                <a:latin typeface="나눔고딕코딩" pitchFamily="49" charset="-127"/>
                <a:ea typeface="나눔고딕코딩" pitchFamily="49" charset="-127"/>
              </a:rPr>
              <a:t>-- </a:t>
            </a:r>
            <a:r>
              <a:rPr lang="ko-KR" altLang="en-US" sz="2000" b="1" dirty="0">
                <a:solidFill>
                  <a:srgbClr val="00B050"/>
                </a:solidFill>
                <a:latin typeface="나눔고딕코딩" pitchFamily="49" charset="-127"/>
                <a:ea typeface="나눔고딕코딩" pitchFamily="49" charset="-127"/>
              </a:rPr>
              <a:t>부서별 사원수 검색하기</a:t>
            </a:r>
            <a:endParaRPr lang="en-US" altLang="ko-KR" sz="2000" b="1" dirty="0">
              <a:solidFill>
                <a:srgbClr val="00B050"/>
              </a:solidFill>
              <a:latin typeface="나눔고딕코딩" pitchFamily="49" charset="-127"/>
              <a:ea typeface="나눔고딕코딩" pitchFamily="49" charset="-127"/>
            </a:endParaRPr>
          </a:p>
          <a:p>
            <a:pPr algn="just">
              <a:spcBef>
                <a:spcPct val="10000"/>
              </a:spcBef>
              <a:defRPr/>
            </a:pPr>
            <a:r>
              <a:rPr lang="en-US" altLang="ko-KR" sz="2000" b="1" dirty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SELECT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department_id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, count(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department_id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)</a:t>
            </a:r>
          </a:p>
          <a:p>
            <a:pPr algn="just">
              <a:spcBef>
                <a:spcPct val="10000"/>
              </a:spcBef>
              <a:defRPr/>
            </a:pPr>
            <a:r>
              <a:rPr lang="en-US" altLang="ko-KR" sz="2000" b="1" dirty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FROM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employees</a:t>
            </a:r>
          </a:p>
          <a:p>
            <a:pPr algn="just">
              <a:spcBef>
                <a:spcPct val="10000"/>
              </a:spcBef>
              <a:defRPr/>
            </a:pPr>
            <a:r>
              <a:rPr lang="en-US" altLang="ko-KR" sz="2000" b="1" dirty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GROUP BY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department_id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고딕코딩" pitchFamily="49" charset="-127"/>
              <a:ea typeface="나눔고딕코딩" pitchFamily="49" charset="-127"/>
            </a:endParaRPr>
          </a:p>
          <a:p>
            <a:pPr algn="just">
              <a:spcBef>
                <a:spcPct val="10000"/>
              </a:spcBef>
              <a:defRPr/>
            </a:pPr>
            <a:r>
              <a:rPr lang="en-US" altLang="ko-KR" sz="2000" b="1" dirty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--HAVING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department_id</a:t>
            </a:r>
            <a:r>
              <a:rPr lang="en-US" altLang="ko-KR" sz="2000" b="1" dirty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 IS NOT NULL</a:t>
            </a:r>
          </a:p>
          <a:p>
            <a:pPr algn="just">
              <a:spcBef>
                <a:spcPct val="10000"/>
              </a:spcBef>
              <a:defRPr/>
            </a:pPr>
            <a:r>
              <a:rPr lang="en-US" altLang="ko-KR" sz="2000" b="1" dirty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ORDER BY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department_id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고딕코딩" pitchFamily="49" charset="-127"/>
              <a:ea typeface="나눔고딕코딩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05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0552" y="998609"/>
            <a:ext cx="8064896" cy="5284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>
                <a:latin typeface="HY헤드라인M" pitchFamily="18" charset="-127"/>
                <a:ea typeface="HY헤드라인M" pitchFamily="18" charset="-127"/>
              </a:rPr>
              <a:t>SELECT </a:t>
            </a:r>
            <a:r>
              <a:rPr lang="ko-KR" altLang="en-US" sz="2800" dirty="0" smtClean="0">
                <a:latin typeface="HY헤드라인M" pitchFamily="18" charset="-127"/>
                <a:ea typeface="HY헤드라인M" pitchFamily="18" charset="-127"/>
              </a:rPr>
              <a:t>문 실행 순서</a:t>
            </a:r>
            <a:endParaRPr lang="ko-KR" altLang="en-US" sz="2800" dirty="0"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elect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581315" y="1328206"/>
            <a:ext cx="8620157" cy="4886325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>
                <a:latin typeface="HY헤드라인M" pitchFamily="18" charset="-127"/>
                <a:ea typeface="HY헤드라인M" pitchFamily="18" charset="-127"/>
              </a:rPr>
              <a:t>SELECT </a:t>
            </a:r>
            <a:r>
              <a:rPr lang="ko-KR" altLang="en-US" sz="2800" dirty="0" smtClean="0">
                <a:latin typeface="HY헤드라인M" pitchFamily="18" charset="-127"/>
                <a:ea typeface="HY헤드라인M" pitchFamily="18" charset="-127"/>
              </a:rPr>
              <a:t>문</a:t>
            </a:r>
            <a:endParaRPr lang="ko-KR" altLang="en-US" sz="28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4"/>
          </p:nvPr>
        </p:nvSpPr>
        <p:spPr>
          <a:xfrm>
            <a:off x="426858" y="1026319"/>
            <a:ext cx="9062645" cy="5287916"/>
          </a:xfrm>
        </p:spPr>
        <p:txBody>
          <a:bodyPr>
            <a:noAutofit/>
          </a:bodyPr>
          <a:lstStyle/>
          <a:p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집합 연산자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– </a:t>
            </a:r>
            <a:r>
              <a:rPr lang="en-US" altLang="ko-KR" dirty="0" smtClean="0">
                <a:solidFill>
                  <a:srgbClr val="0000CC"/>
                </a:solidFill>
                <a:latin typeface="가는각진제목체" pitchFamily="18" charset="-127"/>
                <a:ea typeface="가는각진제목체" pitchFamily="18" charset="-127"/>
              </a:rPr>
              <a:t>UNION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>
                <a:latin typeface="HY헤드라인M" pitchFamily="18" charset="-127"/>
                <a:ea typeface="HY헤드라인M" pitchFamily="18" charset="-127"/>
              </a:rPr>
              <a:t>SELECT </a:t>
            </a:r>
            <a:r>
              <a:rPr lang="ko-KR" altLang="en-US" sz="2800" dirty="0" smtClean="0">
                <a:latin typeface="HY헤드라인M" pitchFamily="18" charset="-127"/>
                <a:ea typeface="HY헤드라인M" pitchFamily="18" charset="-127"/>
              </a:rPr>
              <a:t>문</a:t>
            </a:r>
            <a:endParaRPr lang="ko-KR" altLang="en-US" sz="28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4"/>
          </p:nvPr>
        </p:nvSpPr>
        <p:spPr>
          <a:xfrm>
            <a:off x="426858" y="1026319"/>
            <a:ext cx="9062645" cy="5287916"/>
          </a:xfrm>
        </p:spPr>
        <p:txBody>
          <a:bodyPr>
            <a:noAutofit/>
          </a:bodyPr>
          <a:lstStyle/>
          <a:p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집합 연산자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– </a:t>
            </a:r>
            <a:r>
              <a:rPr lang="en-US" altLang="ko-KR" dirty="0" smtClean="0">
                <a:solidFill>
                  <a:srgbClr val="0000CC"/>
                </a:solidFill>
                <a:latin typeface="가는각진제목체" pitchFamily="18" charset="-127"/>
                <a:ea typeface="가는각진제목체" pitchFamily="18" charset="-127"/>
              </a:rPr>
              <a:t>UNION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실습</a:t>
            </a:r>
            <a:endParaRPr lang="en-US" altLang="ko-KR" dirty="0" smtClean="0">
              <a:solidFill>
                <a:srgbClr val="0000CC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2992" y="1507369"/>
            <a:ext cx="8324463" cy="168751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C00000"/>
            </a:solidFill>
            <a:prstDash val="dash"/>
          </a:ln>
        </p:spPr>
        <p:txBody>
          <a:bodyPr wrap="square" lIns="180000" tIns="180000" rIns="252000" bIns="180000">
            <a:spAutoFit/>
          </a:bodyPr>
          <a:lstStyle/>
          <a:p>
            <a:pPr algn="just">
              <a:spcBef>
                <a:spcPct val="10000"/>
              </a:spcBef>
              <a:defRPr/>
            </a:pPr>
            <a:r>
              <a:rPr lang="en-US" altLang="ko-KR" sz="2000" b="1" dirty="0">
                <a:solidFill>
                  <a:srgbClr val="00B050"/>
                </a:solidFill>
                <a:latin typeface="나눔고딕코딩" pitchFamily="49" charset="-127"/>
                <a:ea typeface="나눔고딕코딩" pitchFamily="49" charset="-127"/>
              </a:rPr>
              <a:t>-- UNION </a:t>
            </a:r>
            <a:r>
              <a:rPr lang="ko-KR" altLang="en-US" sz="2000" b="1" dirty="0">
                <a:solidFill>
                  <a:srgbClr val="00B050"/>
                </a:solidFill>
                <a:latin typeface="나눔고딕코딩" pitchFamily="49" charset="-127"/>
                <a:ea typeface="나눔고딕코딩" pitchFamily="49" charset="-127"/>
              </a:rPr>
              <a:t>실습을 위한 </a:t>
            </a:r>
            <a:r>
              <a:rPr lang="ko-KR" altLang="en-US" sz="2000" b="1" dirty="0" smtClean="0">
                <a:solidFill>
                  <a:srgbClr val="00B050"/>
                </a:solidFill>
                <a:latin typeface="나눔고딕코딩" pitchFamily="49" charset="-127"/>
                <a:ea typeface="나눔고딕코딩" pitchFamily="49" charset="-127"/>
              </a:rPr>
              <a:t>테이블 복사를 이용한 테이블 </a:t>
            </a:r>
            <a:r>
              <a:rPr lang="ko-KR" altLang="en-US" sz="2000" b="1" dirty="0">
                <a:solidFill>
                  <a:srgbClr val="00B050"/>
                </a:solidFill>
                <a:latin typeface="나눔고딕코딩" pitchFamily="49" charset="-127"/>
                <a:ea typeface="나눔고딕코딩" pitchFamily="49" charset="-127"/>
              </a:rPr>
              <a:t>생성</a:t>
            </a:r>
            <a:endParaRPr lang="en-US" altLang="ko-KR" sz="2000" b="1" dirty="0">
              <a:solidFill>
                <a:srgbClr val="00B050"/>
              </a:solidFill>
              <a:latin typeface="나눔고딕코딩" pitchFamily="49" charset="-127"/>
              <a:ea typeface="나눔고딕코딩" pitchFamily="49" charset="-127"/>
            </a:endParaRPr>
          </a:p>
          <a:p>
            <a:pPr algn="just">
              <a:spcBef>
                <a:spcPct val="10000"/>
              </a:spcBef>
              <a:defRPr/>
            </a:pPr>
            <a:r>
              <a:rPr lang="en-US" altLang="ko-KR" sz="2000" b="1" dirty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CREATE TABLE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emp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AS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고딕코딩" pitchFamily="49" charset="-127"/>
              <a:ea typeface="나눔고딕코딩" pitchFamily="49" charset="-127"/>
            </a:endParaRPr>
          </a:p>
          <a:p>
            <a:pPr lvl="1" algn="just">
              <a:spcBef>
                <a:spcPct val="10000"/>
              </a:spcBef>
              <a:defRPr/>
            </a:pPr>
            <a:r>
              <a:rPr lang="en-US" altLang="ko-KR" sz="2000" b="1" dirty="0" smtClean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SELECT </a:t>
            </a:r>
            <a:r>
              <a:rPr lang="en-US" altLang="ko-KR" sz="2000" b="1" dirty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*</a:t>
            </a:r>
          </a:p>
          <a:p>
            <a:pPr lvl="1" algn="just">
              <a:spcBef>
                <a:spcPct val="10000"/>
              </a:spcBef>
              <a:defRPr/>
            </a:pPr>
            <a:r>
              <a:rPr lang="en-US" altLang="ko-KR" sz="2000" b="1" dirty="0" smtClean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FROM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employees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2992" y="3359981"/>
            <a:ext cx="8324463" cy="20256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C00000"/>
            </a:solidFill>
            <a:prstDash val="dash"/>
          </a:ln>
        </p:spPr>
        <p:txBody>
          <a:bodyPr wrap="square" lIns="180000" tIns="180000" rIns="252000" bIns="180000">
            <a:spAutoFit/>
          </a:bodyPr>
          <a:lstStyle/>
          <a:p>
            <a:pPr algn="just">
              <a:spcBef>
                <a:spcPct val="10000"/>
              </a:spcBef>
              <a:defRPr/>
            </a:pPr>
            <a:r>
              <a:rPr lang="en-US" altLang="ko-KR" sz="2000" b="1" dirty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SELECT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first_name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고딕코딩" pitchFamily="49" charset="-127"/>
              <a:ea typeface="나눔고딕코딩" pitchFamily="49" charset="-127"/>
            </a:endParaRPr>
          </a:p>
          <a:p>
            <a:pPr algn="just">
              <a:spcBef>
                <a:spcPct val="10000"/>
              </a:spcBef>
              <a:defRPr/>
            </a:pPr>
            <a:r>
              <a:rPr lang="en-US" altLang="ko-KR" sz="2000" b="1" dirty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FROM </a:t>
            </a:r>
            <a:r>
              <a:rPr lang="en-US" altLang="ko-KR" sz="2000" b="1" dirty="0" smtClean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 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employees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고딕코딩" pitchFamily="49" charset="-127"/>
              <a:ea typeface="나눔고딕코딩" pitchFamily="49" charset="-127"/>
            </a:endParaRPr>
          </a:p>
          <a:p>
            <a:pPr algn="just">
              <a:spcBef>
                <a:spcPct val="10000"/>
              </a:spcBef>
              <a:defRPr/>
            </a:pPr>
            <a:r>
              <a:rPr lang="en-US" altLang="ko-KR" sz="2000" b="1" dirty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UNION</a:t>
            </a:r>
          </a:p>
          <a:p>
            <a:pPr algn="just">
              <a:spcBef>
                <a:spcPct val="10000"/>
              </a:spcBef>
              <a:defRPr/>
            </a:pPr>
            <a:r>
              <a:rPr lang="en-US" altLang="ko-KR" sz="2000" b="1" dirty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SELECT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first_name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고딕코딩" pitchFamily="49" charset="-127"/>
              <a:ea typeface="나눔고딕코딩" pitchFamily="49" charset="-127"/>
            </a:endParaRPr>
          </a:p>
          <a:p>
            <a:pPr algn="just">
              <a:spcBef>
                <a:spcPct val="10000"/>
              </a:spcBef>
              <a:defRPr/>
            </a:pPr>
            <a:r>
              <a:rPr lang="en-US" altLang="ko-KR" sz="2000" b="1" dirty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FROM </a:t>
            </a:r>
            <a:r>
              <a:rPr lang="en-US" altLang="ko-KR" sz="2000" b="1" dirty="0" smtClean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 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emp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고딕코딩" pitchFamily="49" charset="-127"/>
              <a:ea typeface="나눔고딕코딩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select문이란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809320" y="1242343"/>
            <a:ext cx="8231548" cy="4680520"/>
          </a:xfrm>
          <a:prstGeom prst="rect">
            <a:avLst/>
          </a:prstGeom>
          <a:noFill/>
        </p:spPr>
      </p:pic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8273100" y="4683285"/>
            <a:ext cx="280300" cy="274661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6256876" y="5163772"/>
            <a:ext cx="280300" cy="27466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601072" y="4202250"/>
            <a:ext cx="280300" cy="27466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>
                <a:latin typeface="HY헤드라인M" pitchFamily="18" charset="-127"/>
                <a:ea typeface="HY헤드라인M" pitchFamily="18" charset="-127"/>
              </a:rPr>
              <a:t>SELECT </a:t>
            </a:r>
            <a:r>
              <a:rPr lang="ko-KR" altLang="en-US" sz="2800" dirty="0" smtClean="0">
                <a:latin typeface="HY헤드라인M" pitchFamily="18" charset="-127"/>
                <a:ea typeface="HY헤드라인M" pitchFamily="18" charset="-127"/>
              </a:rPr>
              <a:t>문</a:t>
            </a:r>
            <a:endParaRPr lang="ko-KR" altLang="en-US" sz="28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4"/>
          </p:nvPr>
        </p:nvSpPr>
        <p:spPr>
          <a:xfrm>
            <a:off x="426858" y="1026319"/>
            <a:ext cx="9062645" cy="5287916"/>
          </a:xfrm>
        </p:spPr>
        <p:txBody>
          <a:bodyPr>
            <a:noAutofit/>
          </a:bodyPr>
          <a:lstStyle/>
          <a:p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테이블에 저장되어 있는 데이터를 조회하는데 사용하는 구문이다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select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7460" y="1260195"/>
            <a:ext cx="8489996" cy="496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>
                <a:latin typeface="HY헤드라인M" pitchFamily="18" charset="-127"/>
                <a:ea typeface="HY헤드라인M" pitchFamily="18" charset="-127"/>
              </a:rPr>
              <a:t>SELECT </a:t>
            </a:r>
            <a:r>
              <a:rPr lang="ko-KR" altLang="en-US" sz="2800" dirty="0" smtClean="0">
                <a:latin typeface="HY헤드라인M" pitchFamily="18" charset="-127"/>
                <a:ea typeface="HY헤드라인M" pitchFamily="18" charset="-127"/>
              </a:rPr>
              <a:t>문</a:t>
            </a:r>
            <a:endParaRPr lang="ko-KR" altLang="en-US" sz="28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4"/>
          </p:nvPr>
        </p:nvSpPr>
        <p:spPr>
          <a:xfrm>
            <a:off x="426858" y="1026319"/>
            <a:ext cx="9062645" cy="5287916"/>
          </a:xfrm>
        </p:spPr>
        <p:txBody>
          <a:bodyPr>
            <a:noAutofit/>
          </a:bodyPr>
          <a:lstStyle/>
          <a:p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집합 연산자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– </a:t>
            </a:r>
            <a:r>
              <a:rPr lang="en-US" altLang="ko-KR" dirty="0" smtClean="0">
                <a:solidFill>
                  <a:srgbClr val="0000CC"/>
                </a:solidFill>
                <a:latin typeface="가는각진제목체" pitchFamily="18" charset="-127"/>
                <a:ea typeface="가는각진제목체" pitchFamily="18" charset="-127"/>
              </a:rPr>
              <a:t>UNION 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>
                <a:latin typeface="HY헤드라인M" pitchFamily="18" charset="-127"/>
                <a:ea typeface="HY헤드라인M" pitchFamily="18" charset="-127"/>
              </a:rPr>
              <a:t>SELECT </a:t>
            </a:r>
            <a:r>
              <a:rPr lang="ko-KR" altLang="en-US" sz="2800" dirty="0" smtClean="0">
                <a:latin typeface="HY헤드라인M" pitchFamily="18" charset="-127"/>
                <a:ea typeface="HY헤드라인M" pitchFamily="18" charset="-127"/>
              </a:rPr>
              <a:t>문</a:t>
            </a:r>
            <a:endParaRPr lang="ko-KR" altLang="en-US" sz="28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4"/>
          </p:nvPr>
        </p:nvSpPr>
        <p:spPr>
          <a:xfrm>
            <a:off x="426858" y="1026319"/>
            <a:ext cx="9062645" cy="5287916"/>
          </a:xfrm>
        </p:spPr>
        <p:txBody>
          <a:bodyPr>
            <a:noAutofit/>
          </a:bodyPr>
          <a:lstStyle/>
          <a:p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집합 연산자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– </a:t>
            </a:r>
            <a:r>
              <a:rPr lang="en-US" altLang="ko-KR" dirty="0" smtClean="0">
                <a:solidFill>
                  <a:srgbClr val="0000CC"/>
                </a:solidFill>
                <a:latin typeface="가는각진제목체" pitchFamily="18" charset="-127"/>
                <a:ea typeface="가는각진제목체" pitchFamily="18" charset="-127"/>
              </a:rPr>
              <a:t>UNION ALL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실습</a:t>
            </a:r>
            <a:endParaRPr lang="en-US" altLang="ko-KR" dirty="0" smtClean="0">
              <a:solidFill>
                <a:srgbClr val="0000CC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9138" y="1526748"/>
            <a:ext cx="8482334" cy="20256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C00000"/>
            </a:solidFill>
            <a:prstDash val="dash"/>
          </a:ln>
        </p:spPr>
        <p:txBody>
          <a:bodyPr wrap="square" lIns="180000" tIns="180000" rIns="252000" bIns="180000">
            <a:spAutoFit/>
          </a:bodyPr>
          <a:lstStyle/>
          <a:p>
            <a:pPr algn="just">
              <a:spcBef>
                <a:spcPct val="10000"/>
              </a:spcBef>
              <a:defRPr/>
            </a:pPr>
            <a:r>
              <a:rPr lang="en-US" altLang="ko-KR" sz="2000" b="1" dirty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SELECT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first_name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고딕코딩" pitchFamily="49" charset="-127"/>
              <a:ea typeface="나눔고딕코딩" pitchFamily="49" charset="-127"/>
            </a:endParaRPr>
          </a:p>
          <a:p>
            <a:pPr algn="just">
              <a:spcBef>
                <a:spcPct val="10000"/>
              </a:spcBef>
              <a:defRPr/>
            </a:pPr>
            <a:r>
              <a:rPr lang="en-US" altLang="ko-KR" sz="2000" b="1" dirty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FROM </a:t>
            </a:r>
            <a:r>
              <a:rPr lang="en-US" altLang="ko-KR" sz="2000" b="1" dirty="0" smtClean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 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employees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고딕코딩" pitchFamily="49" charset="-127"/>
              <a:ea typeface="나눔고딕코딩" pitchFamily="49" charset="-127"/>
            </a:endParaRPr>
          </a:p>
          <a:p>
            <a:pPr algn="just">
              <a:spcBef>
                <a:spcPct val="10000"/>
              </a:spcBef>
              <a:defRPr/>
            </a:pPr>
            <a:r>
              <a:rPr lang="en-US" altLang="ko-KR" sz="2000" b="1" dirty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UNION ALL</a:t>
            </a:r>
          </a:p>
          <a:p>
            <a:pPr algn="just">
              <a:spcBef>
                <a:spcPct val="10000"/>
              </a:spcBef>
              <a:defRPr/>
            </a:pPr>
            <a:r>
              <a:rPr lang="en-US" altLang="ko-KR" sz="2000" b="1" dirty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SELECT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first_name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고딕코딩" pitchFamily="49" charset="-127"/>
              <a:ea typeface="나눔고딕코딩" pitchFamily="49" charset="-127"/>
            </a:endParaRPr>
          </a:p>
          <a:p>
            <a:pPr algn="just">
              <a:spcBef>
                <a:spcPct val="10000"/>
              </a:spcBef>
              <a:defRPr/>
            </a:pPr>
            <a:r>
              <a:rPr lang="en-US" altLang="ko-KR" sz="2000" b="1" dirty="0" smtClean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FROM  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emp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고딕코딩" pitchFamily="49" charset="-127"/>
              <a:ea typeface="나눔고딕코딩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inus연산자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511898" y="1170583"/>
            <a:ext cx="8473550" cy="5040312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>
                <a:latin typeface="HY헤드라인M" pitchFamily="18" charset="-127"/>
                <a:ea typeface="HY헤드라인M" pitchFamily="18" charset="-127"/>
              </a:rPr>
              <a:t>SELECT </a:t>
            </a:r>
            <a:r>
              <a:rPr lang="ko-KR" altLang="en-US" sz="2800" dirty="0" smtClean="0">
                <a:latin typeface="HY헤드라인M" pitchFamily="18" charset="-127"/>
                <a:ea typeface="HY헤드라인M" pitchFamily="18" charset="-127"/>
              </a:rPr>
              <a:t>문</a:t>
            </a:r>
            <a:endParaRPr lang="ko-KR" altLang="en-US" sz="28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4"/>
          </p:nvPr>
        </p:nvSpPr>
        <p:spPr>
          <a:xfrm>
            <a:off x="426858" y="1026319"/>
            <a:ext cx="9062645" cy="5287916"/>
          </a:xfrm>
        </p:spPr>
        <p:txBody>
          <a:bodyPr>
            <a:noAutofit/>
          </a:bodyPr>
          <a:lstStyle/>
          <a:p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집합 연산자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– </a:t>
            </a:r>
            <a:r>
              <a:rPr lang="en-US" altLang="ko-KR" dirty="0" smtClean="0">
                <a:solidFill>
                  <a:srgbClr val="0000CC"/>
                </a:solidFill>
                <a:latin typeface="가는각진제목체" pitchFamily="18" charset="-127"/>
                <a:ea typeface="가는각진제목체" pitchFamily="18" charset="-127"/>
              </a:rPr>
              <a:t>MINUS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>
                <a:latin typeface="HY헤드라인M" pitchFamily="18" charset="-127"/>
                <a:ea typeface="HY헤드라인M" pitchFamily="18" charset="-127"/>
              </a:rPr>
              <a:t>SELECT </a:t>
            </a:r>
            <a:r>
              <a:rPr lang="ko-KR" altLang="en-US" sz="2800" dirty="0" smtClean="0">
                <a:latin typeface="HY헤드라인M" pitchFamily="18" charset="-127"/>
                <a:ea typeface="HY헤드라인M" pitchFamily="18" charset="-127"/>
              </a:rPr>
              <a:t>문</a:t>
            </a:r>
            <a:endParaRPr lang="ko-KR" altLang="en-US" sz="28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4"/>
          </p:nvPr>
        </p:nvSpPr>
        <p:spPr>
          <a:xfrm>
            <a:off x="426858" y="1026319"/>
            <a:ext cx="9062645" cy="5287916"/>
          </a:xfrm>
        </p:spPr>
        <p:txBody>
          <a:bodyPr>
            <a:noAutofit/>
          </a:bodyPr>
          <a:lstStyle/>
          <a:p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집합 연산자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– </a:t>
            </a:r>
            <a:r>
              <a:rPr lang="en-US" altLang="ko-KR" dirty="0" smtClean="0">
                <a:solidFill>
                  <a:srgbClr val="0000CC"/>
                </a:solidFill>
                <a:latin typeface="가는각진제목체" pitchFamily="18" charset="-127"/>
                <a:ea typeface="가는각진제목체" pitchFamily="18" charset="-127"/>
              </a:rPr>
              <a:t>MINUS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실습</a:t>
            </a:r>
            <a:endParaRPr lang="en-US" altLang="ko-KR" dirty="0" smtClean="0">
              <a:solidFill>
                <a:srgbClr val="0000CC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2992" y="1520949"/>
            <a:ext cx="8396471" cy="20256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C00000"/>
            </a:solidFill>
            <a:prstDash val="dash"/>
          </a:ln>
        </p:spPr>
        <p:txBody>
          <a:bodyPr wrap="square" lIns="180000" tIns="180000" rIns="252000" bIns="180000">
            <a:spAutoFit/>
          </a:bodyPr>
          <a:lstStyle/>
          <a:p>
            <a:pPr algn="just">
              <a:spcBef>
                <a:spcPct val="10000"/>
              </a:spcBef>
              <a:defRPr/>
            </a:pPr>
            <a:r>
              <a:rPr lang="en-US" altLang="ko-KR" sz="2000" b="1" dirty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SELECT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first_name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고딕코딩" pitchFamily="49" charset="-127"/>
              <a:ea typeface="나눔고딕코딩" pitchFamily="49" charset="-127"/>
            </a:endParaRPr>
          </a:p>
          <a:p>
            <a:pPr algn="just">
              <a:spcBef>
                <a:spcPct val="10000"/>
              </a:spcBef>
              <a:defRPr/>
            </a:pPr>
            <a:r>
              <a:rPr lang="en-US" altLang="ko-KR" sz="2000" b="1" dirty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FROM </a:t>
            </a:r>
            <a:r>
              <a:rPr lang="en-US" altLang="ko-KR" sz="2000" b="1" dirty="0" smtClean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 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employees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고딕코딩" pitchFamily="49" charset="-127"/>
              <a:ea typeface="나눔고딕코딩" pitchFamily="49" charset="-127"/>
            </a:endParaRPr>
          </a:p>
          <a:p>
            <a:pPr algn="just">
              <a:spcBef>
                <a:spcPct val="10000"/>
              </a:spcBef>
              <a:defRPr/>
            </a:pPr>
            <a:r>
              <a:rPr lang="en-US" altLang="ko-KR" sz="2000" b="1" dirty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MINUS</a:t>
            </a:r>
          </a:p>
          <a:p>
            <a:pPr algn="just">
              <a:spcBef>
                <a:spcPct val="10000"/>
              </a:spcBef>
              <a:defRPr/>
            </a:pPr>
            <a:r>
              <a:rPr lang="en-US" altLang="ko-KR" sz="2000" b="1" dirty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SELECT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first_name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고딕코딩" pitchFamily="49" charset="-127"/>
              <a:ea typeface="나눔고딕코딩" pitchFamily="49" charset="-127"/>
            </a:endParaRPr>
          </a:p>
          <a:p>
            <a:pPr algn="just">
              <a:spcBef>
                <a:spcPct val="10000"/>
              </a:spcBef>
              <a:defRPr/>
            </a:pPr>
            <a:r>
              <a:rPr lang="en-US" altLang="ko-KR" sz="2000" b="1" dirty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FROM </a:t>
            </a:r>
            <a:r>
              <a:rPr lang="en-US" altLang="ko-KR" sz="2000" b="1" dirty="0" smtClean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 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emp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고딕코딩" pitchFamily="49" charset="-127"/>
              <a:ea typeface="나눔고딕코딩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select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578140" y="1212993"/>
            <a:ext cx="7923213" cy="4537075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>
                <a:latin typeface="HY헤드라인M" pitchFamily="18" charset="-127"/>
                <a:ea typeface="HY헤드라인M" pitchFamily="18" charset="-127"/>
              </a:rPr>
              <a:t>SELECT </a:t>
            </a:r>
            <a:r>
              <a:rPr lang="ko-KR" altLang="en-US" sz="2800" dirty="0" smtClean="0">
                <a:latin typeface="HY헤드라인M" pitchFamily="18" charset="-127"/>
                <a:ea typeface="HY헤드라인M" pitchFamily="18" charset="-127"/>
              </a:rPr>
              <a:t>문</a:t>
            </a:r>
            <a:endParaRPr lang="ko-KR" altLang="en-US" sz="28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4"/>
          </p:nvPr>
        </p:nvSpPr>
        <p:spPr>
          <a:xfrm>
            <a:off x="426858" y="1026319"/>
            <a:ext cx="9062645" cy="5287916"/>
          </a:xfrm>
        </p:spPr>
        <p:txBody>
          <a:bodyPr>
            <a:noAutofit/>
          </a:bodyPr>
          <a:lstStyle/>
          <a:p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집합 연산자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– </a:t>
            </a:r>
            <a:r>
              <a:rPr lang="en-US" altLang="ko-KR" dirty="0" smtClean="0">
                <a:solidFill>
                  <a:srgbClr val="0000CC"/>
                </a:solidFill>
                <a:latin typeface="가는각진제목체" pitchFamily="18" charset="-127"/>
                <a:ea typeface="가는각진제목체" pitchFamily="18" charset="-127"/>
              </a:rPr>
              <a:t>INTERSECT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>
                <a:latin typeface="HY헤드라인M" pitchFamily="18" charset="-127"/>
                <a:ea typeface="HY헤드라인M" pitchFamily="18" charset="-127"/>
              </a:rPr>
              <a:t>SELECT </a:t>
            </a:r>
            <a:r>
              <a:rPr lang="ko-KR" altLang="en-US" sz="2800" dirty="0" smtClean="0">
                <a:latin typeface="HY헤드라인M" pitchFamily="18" charset="-127"/>
                <a:ea typeface="HY헤드라인M" pitchFamily="18" charset="-127"/>
              </a:rPr>
              <a:t>문</a:t>
            </a:r>
            <a:endParaRPr lang="ko-KR" altLang="en-US" sz="28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4"/>
          </p:nvPr>
        </p:nvSpPr>
        <p:spPr>
          <a:xfrm>
            <a:off x="426858" y="1026319"/>
            <a:ext cx="9062645" cy="5287916"/>
          </a:xfrm>
        </p:spPr>
        <p:txBody>
          <a:bodyPr>
            <a:noAutofit/>
          </a:bodyPr>
          <a:lstStyle/>
          <a:p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집합 연산자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– </a:t>
            </a:r>
            <a:r>
              <a:rPr lang="en-US" altLang="ko-KR" dirty="0" smtClean="0">
                <a:solidFill>
                  <a:srgbClr val="0000CC"/>
                </a:solidFill>
                <a:latin typeface="가는각진제목체" pitchFamily="18" charset="-127"/>
                <a:ea typeface="가는각진제목체" pitchFamily="18" charset="-127"/>
              </a:rPr>
              <a:t>INTERSECT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실습</a:t>
            </a:r>
            <a:endParaRPr lang="en-US" altLang="ko-KR" dirty="0" smtClean="0">
              <a:solidFill>
                <a:srgbClr val="0000CC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2992" y="1486077"/>
            <a:ext cx="8396471" cy="236378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C00000"/>
            </a:solidFill>
            <a:prstDash val="dash"/>
          </a:ln>
        </p:spPr>
        <p:txBody>
          <a:bodyPr wrap="square" lIns="180000" tIns="180000" rIns="252000" bIns="180000">
            <a:spAutoFit/>
          </a:bodyPr>
          <a:lstStyle/>
          <a:p>
            <a:pPr algn="just">
              <a:spcBef>
                <a:spcPct val="10000"/>
              </a:spcBef>
              <a:defRPr/>
            </a:pPr>
            <a:r>
              <a:rPr lang="en-US" altLang="ko-KR" sz="2000" b="1" dirty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-- </a:t>
            </a:r>
            <a:r>
              <a:rPr lang="ko-KR" altLang="en-US" sz="2000" b="1" dirty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사원이 </a:t>
            </a:r>
            <a:r>
              <a:rPr lang="en-US" altLang="ko-KR" sz="2000" b="1" dirty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1</a:t>
            </a:r>
            <a:r>
              <a:rPr lang="ko-KR" altLang="en-US" sz="2000" b="1" dirty="0" err="1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명이상</a:t>
            </a:r>
            <a:r>
              <a:rPr lang="ko-KR" altLang="en-US" sz="2000" b="1" dirty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 존재하는 부서번호 검색</a:t>
            </a:r>
            <a:endParaRPr lang="en-US" altLang="ko-KR" sz="2000" b="1" dirty="0">
              <a:solidFill>
                <a:srgbClr val="0070C0"/>
              </a:solidFill>
              <a:latin typeface="나눔고딕코딩" pitchFamily="49" charset="-127"/>
              <a:ea typeface="나눔고딕코딩" pitchFamily="49" charset="-127"/>
            </a:endParaRPr>
          </a:p>
          <a:p>
            <a:pPr algn="just">
              <a:spcBef>
                <a:spcPct val="10000"/>
              </a:spcBef>
              <a:defRPr/>
            </a:pPr>
            <a:r>
              <a:rPr lang="en-US" altLang="ko-KR" sz="2000" b="1" dirty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SELECT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department_id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고딕코딩" pitchFamily="49" charset="-127"/>
              <a:ea typeface="나눔고딕코딩" pitchFamily="49" charset="-127"/>
            </a:endParaRPr>
          </a:p>
          <a:p>
            <a:pPr algn="just">
              <a:spcBef>
                <a:spcPct val="10000"/>
              </a:spcBef>
              <a:defRPr/>
            </a:pPr>
            <a:r>
              <a:rPr lang="en-US" altLang="ko-KR" sz="2000" b="1" dirty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FROM </a:t>
            </a:r>
            <a:r>
              <a:rPr lang="en-US" altLang="ko-KR" sz="2000" b="1" dirty="0" smtClean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 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employees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고딕코딩" pitchFamily="49" charset="-127"/>
              <a:ea typeface="나눔고딕코딩" pitchFamily="49" charset="-127"/>
            </a:endParaRPr>
          </a:p>
          <a:p>
            <a:pPr algn="just">
              <a:spcBef>
                <a:spcPct val="10000"/>
              </a:spcBef>
              <a:defRPr/>
            </a:pPr>
            <a:r>
              <a:rPr lang="en-US" altLang="ko-KR" sz="2000" b="1" dirty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INTERSECT</a:t>
            </a:r>
          </a:p>
          <a:p>
            <a:pPr algn="just">
              <a:spcBef>
                <a:spcPct val="10000"/>
              </a:spcBef>
              <a:defRPr/>
            </a:pPr>
            <a:r>
              <a:rPr lang="en-US" altLang="ko-KR" sz="2000" b="1" dirty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SELECT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department_id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고딕코딩" pitchFamily="49" charset="-127"/>
              <a:ea typeface="나눔고딕코딩" pitchFamily="49" charset="-127"/>
            </a:endParaRPr>
          </a:p>
          <a:p>
            <a:pPr algn="just">
              <a:spcBef>
                <a:spcPct val="10000"/>
              </a:spcBef>
              <a:defRPr/>
            </a:pPr>
            <a:r>
              <a:rPr lang="en-US" altLang="ko-KR" sz="2000" b="1" dirty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FROM </a:t>
            </a:r>
            <a:r>
              <a:rPr lang="en-US" altLang="ko-KR" sz="2000" b="1" dirty="0" smtClean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 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departments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고딕코딩" pitchFamily="49" charset="-127"/>
              <a:ea typeface="나눔고딕코딩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>
                <a:latin typeface="HY헤드라인M" pitchFamily="18" charset="-127"/>
                <a:ea typeface="HY헤드라인M" pitchFamily="18" charset="-127"/>
              </a:rPr>
              <a:t>SELECT </a:t>
            </a:r>
            <a:r>
              <a:rPr lang="ko-KR" altLang="en-US" sz="2800" dirty="0" smtClean="0">
                <a:latin typeface="HY헤드라인M" pitchFamily="18" charset="-127"/>
                <a:ea typeface="HY헤드라인M" pitchFamily="18" charset="-127"/>
              </a:rPr>
              <a:t>문</a:t>
            </a:r>
            <a:endParaRPr lang="ko-KR" altLang="en-US" sz="28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4"/>
          </p:nvPr>
        </p:nvSpPr>
        <p:spPr>
          <a:xfrm>
            <a:off x="426858" y="1026319"/>
            <a:ext cx="9062645" cy="5287916"/>
          </a:xfrm>
        </p:spPr>
        <p:txBody>
          <a:bodyPr>
            <a:noAutofit/>
          </a:bodyPr>
          <a:lstStyle/>
          <a:p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필요에 따라 검색 </a:t>
            </a:r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컬럼명에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대해 </a:t>
            </a:r>
            <a:r>
              <a:rPr lang="ko-KR" altLang="en-US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별칭</a:t>
            </a:r>
            <a: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(ALIAS)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을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부여할 수 있다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lvl="1"/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컬럼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이름 다음에 공백을 두고 별칭을 부여하거나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AS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를 이용하여 부여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큰따옴표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(“”)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를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사용하는 방법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뒤에서 설명될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Order By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절이나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Inline View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에서 별칭을 유용하게 활용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6208" y="2404870"/>
            <a:ext cx="8275264" cy="3645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>
                <a:latin typeface="HY헤드라인M" pitchFamily="18" charset="-127"/>
                <a:ea typeface="HY헤드라인M" pitchFamily="18" charset="-127"/>
              </a:rPr>
              <a:t>SELECT </a:t>
            </a:r>
            <a:r>
              <a:rPr lang="ko-KR" altLang="en-US" sz="2800" dirty="0" smtClean="0">
                <a:latin typeface="HY헤드라인M" pitchFamily="18" charset="-127"/>
                <a:ea typeface="HY헤드라인M" pitchFamily="18" charset="-127"/>
              </a:rPr>
              <a:t>문</a:t>
            </a:r>
            <a:endParaRPr lang="ko-KR" altLang="en-US" sz="28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4"/>
          </p:nvPr>
        </p:nvSpPr>
        <p:spPr>
          <a:xfrm>
            <a:off x="426858" y="1026319"/>
            <a:ext cx="9062645" cy="5287916"/>
          </a:xfrm>
        </p:spPr>
        <p:txBody>
          <a:bodyPr>
            <a:noAutofit/>
          </a:bodyPr>
          <a:lstStyle/>
          <a:p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별칭 실습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2993" y="1546963"/>
            <a:ext cx="7885112" cy="100984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C00000"/>
            </a:solidFill>
            <a:prstDash val="dash"/>
          </a:ln>
        </p:spPr>
        <p:txBody>
          <a:bodyPr lIns="180000" tIns="180000" rIns="252000" bIns="180000">
            <a:spAutoFit/>
          </a:bodyPr>
          <a:lstStyle/>
          <a:p>
            <a:pPr algn="just">
              <a:spcBef>
                <a:spcPct val="10000"/>
              </a:spcBef>
              <a:defRPr/>
            </a:pPr>
            <a:r>
              <a:rPr lang="en-US" altLang="ko-KR" sz="2000" b="1" dirty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SELECT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employee_id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,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salary, salary * 12 “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연 봉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”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고딕코딩" pitchFamily="49" charset="-127"/>
              <a:ea typeface="나눔고딕코딩" pitchFamily="49" charset="-127"/>
            </a:endParaRPr>
          </a:p>
          <a:p>
            <a:pPr algn="just">
              <a:spcBef>
                <a:spcPct val="10000"/>
              </a:spcBef>
              <a:defRPr/>
            </a:pPr>
            <a:r>
              <a:rPr lang="en-US" altLang="ko-KR" sz="2000" b="1" dirty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FROM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  employees;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고딕코딩" pitchFamily="49" charset="-127"/>
              <a:ea typeface="나눔고딕코딩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>
                <a:latin typeface="HY헤드라인M" pitchFamily="18" charset="-127"/>
                <a:ea typeface="HY헤드라인M" pitchFamily="18" charset="-127"/>
              </a:rPr>
              <a:t>SELECT </a:t>
            </a:r>
            <a:r>
              <a:rPr lang="ko-KR" altLang="en-US" sz="2800" dirty="0" smtClean="0">
                <a:latin typeface="HY헤드라인M" pitchFamily="18" charset="-127"/>
                <a:ea typeface="HY헤드라인M" pitchFamily="18" charset="-127"/>
              </a:rPr>
              <a:t>문</a:t>
            </a:r>
            <a:endParaRPr lang="ko-KR" altLang="en-US" sz="28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4"/>
          </p:nvPr>
        </p:nvSpPr>
        <p:spPr>
          <a:xfrm>
            <a:off x="426858" y="1026319"/>
            <a:ext cx="9062645" cy="5287916"/>
          </a:xfrm>
        </p:spPr>
        <p:txBody>
          <a:bodyPr>
            <a:noAutofit/>
          </a:bodyPr>
          <a:lstStyle/>
          <a:p>
            <a:r>
              <a:rPr lang="en-US" altLang="ko-KR" dirty="0" smtClean="0">
                <a:solidFill>
                  <a:srgbClr val="0000CC"/>
                </a:solidFill>
                <a:latin typeface="가는각진제목체" pitchFamily="18" charset="-127"/>
                <a:ea typeface="가는각진제목체" pitchFamily="18" charset="-127"/>
              </a:rPr>
              <a:t>DISTINCT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키워드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중복된 행의 경우 제거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5778" y="1738313"/>
            <a:ext cx="7775575" cy="3032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32993" y="4975145"/>
            <a:ext cx="7768360" cy="100984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C00000"/>
            </a:solidFill>
            <a:prstDash val="dash"/>
          </a:ln>
        </p:spPr>
        <p:txBody>
          <a:bodyPr wrap="square" lIns="180000" tIns="180000" rIns="252000" bIns="180000">
            <a:spAutoFit/>
          </a:bodyPr>
          <a:lstStyle/>
          <a:p>
            <a:pPr algn="just">
              <a:spcBef>
                <a:spcPct val="10000"/>
              </a:spcBef>
              <a:defRPr/>
            </a:pPr>
            <a:r>
              <a:rPr lang="en-US" altLang="ko-KR" sz="2000" b="1" dirty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SELECT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DISTINCT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job_id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고딕코딩" pitchFamily="49" charset="-127"/>
              <a:ea typeface="나눔고딕코딩" pitchFamily="49" charset="-127"/>
            </a:endParaRPr>
          </a:p>
          <a:p>
            <a:pPr algn="just">
              <a:spcBef>
                <a:spcPct val="10000"/>
              </a:spcBef>
              <a:defRPr/>
            </a:pPr>
            <a:r>
              <a:rPr lang="en-US" altLang="ko-KR" sz="2000" b="1" dirty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FROM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employees;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고딕코딩" pitchFamily="49" charset="-127"/>
              <a:ea typeface="나눔고딕코딩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>
                <a:latin typeface="HY헤드라인M" pitchFamily="18" charset="-127"/>
                <a:ea typeface="HY헤드라인M" pitchFamily="18" charset="-127"/>
              </a:rPr>
              <a:t>SELECT </a:t>
            </a:r>
            <a:r>
              <a:rPr lang="ko-KR" altLang="en-US" sz="2800" dirty="0" smtClean="0">
                <a:latin typeface="HY헤드라인M" pitchFamily="18" charset="-127"/>
                <a:ea typeface="HY헤드라인M" pitchFamily="18" charset="-127"/>
              </a:rPr>
              <a:t>문</a:t>
            </a:r>
            <a:endParaRPr lang="ko-KR" altLang="en-US" sz="28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4"/>
          </p:nvPr>
        </p:nvSpPr>
        <p:spPr>
          <a:xfrm>
            <a:off x="426858" y="1026319"/>
            <a:ext cx="9062645" cy="5287916"/>
          </a:xfrm>
        </p:spPr>
        <p:txBody>
          <a:bodyPr>
            <a:noAutofit/>
          </a:bodyPr>
          <a:lstStyle/>
          <a:p>
            <a:r>
              <a:rPr lang="en-US" altLang="ko-KR" dirty="0" smtClean="0">
                <a:solidFill>
                  <a:srgbClr val="0000CC"/>
                </a:solidFill>
                <a:latin typeface="가는각진제목체" pitchFamily="18" charset="-127"/>
                <a:ea typeface="가는각진제목체" pitchFamily="18" charset="-127"/>
              </a:rPr>
              <a:t>WHERE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절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검색 조건을 제시하여 테이블에서 조건을 만족하는 행만을 검색 할 때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(ROW </a:t>
            </a:r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필터링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)</a:t>
            </a:r>
          </a:p>
        </p:txBody>
      </p:sp>
      <p:pic>
        <p:nvPicPr>
          <p:cNvPr id="5" name="Picture 4" descr="select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560512" y="1700213"/>
            <a:ext cx="8064896" cy="47529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elect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52753" y="1202608"/>
            <a:ext cx="7986510" cy="4886325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>
                <a:latin typeface="HY헤드라인M" pitchFamily="18" charset="-127"/>
                <a:ea typeface="HY헤드라인M" pitchFamily="18" charset="-127"/>
              </a:rPr>
              <a:t>SELECT </a:t>
            </a:r>
            <a:r>
              <a:rPr lang="ko-KR" altLang="en-US" sz="2800" dirty="0" smtClean="0">
                <a:latin typeface="HY헤드라인M" pitchFamily="18" charset="-127"/>
                <a:ea typeface="HY헤드라인M" pitchFamily="18" charset="-127"/>
              </a:rPr>
              <a:t>문</a:t>
            </a:r>
            <a:endParaRPr lang="ko-KR" altLang="en-US" sz="28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4"/>
          </p:nvPr>
        </p:nvSpPr>
        <p:spPr>
          <a:xfrm>
            <a:off x="426858" y="1026319"/>
            <a:ext cx="9062645" cy="5287916"/>
          </a:xfrm>
        </p:spPr>
        <p:txBody>
          <a:bodyPr>
            <a:noAutofit/>
          </a:bodyPr>
          <a:lstStyle/>
          <a:p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산술 연산자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elect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8897" y="1184190"/>
            <a:ext cx="8346551" cy="4207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내용 개체 틀 3"/>
          <p:cNvSpPr>
            <a:spLocks noGrp="1"/>
          </p:cNvSpPr>
          <p:nvPr>
            <p:ph idx="14"/>
          </p:nvPr>
        </p:nvSpPr>
        <p:spPr>
          <a:xfrm>
            <a:off x="426858" y="1026319"/>
            <a:ext cx="9062645" cy="5287916"/>
          </a:xfrm>
        </p:spPr>
        <p:txBody>
          <a:bodyPr>
            <a:noAutofit/>
          </a:bodyPr>
          <a:lstStyle/>
          <a:p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비교 연산자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2810" y="4770735"/>
            <a:ext cx="8486654" cy="1584176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/>
          <a:lstStyle/>
          <a:p>
            <a:pPr marL="285750" indent="-285750">
              <a:buFont typeface="Wingdings" pitchFamily="2" charset="2"/>
              <a:buChar char="ü"/>
              <a:defRPr/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WHERE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절에서 사용하는 데이터타입은 문자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숫자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날짜 등 다양한 데이터 타입이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/>
            </a:r>
            <a:b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</a:b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사용되는데  문자와  날짜 타입의 상수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리터럴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)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은 반드시 작은따옴표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(‘ ’)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로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묶어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/>
            </a:r>
            <a:b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</a:b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표현해야 한다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marL="285750" indent="-285750">
              <a:buFont typeface="Wingdings" pitchFamily="2" charset="2"/>
              <a:buChar char="ü"/>
              <a:defRPr/>
            </a:pP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영문자 </a:t>
            </a:r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리터럴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은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대소문자를 구별한다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>
                <a:latin typeface="HY헤드라인M" pitchFamily="18" charset="-127"/>
                <a:ea typeface="HY헤드라인M" pitchFamily="18" charset="-127"/>
              </a:rPr>
              <a:t>SELECT </a:t>
            </a:r>
            <a:r>
              <a:rPr lang="ko-KR" altLang="en-US" sz="2800" dirty="0" smtClean="0">
                <a:latin typeface="HY헤드라인M" pitchFamily="18" charset="-127"/>
                <a:ea typeface="HY헤드라인M" pitchFamily="18" charset="-127"/>
              </a:rPr>
              <a:t>문</a:t>
            </a:r>
            <a:endParaRPr lang="ko-KR" altLang="en-US" sz="2800" dirty="0"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>
                <a:latin typeface="HY헤드라인M" pitchFamily="18" charset="-127"/>
                <a:ea typeface="HY헤드라인M" pitchFamily="18" charset="-127"/>
              </a:rPr>
              <a:t>SELECT </a:t>
            </a:r>
            <a:r>
              <a:rPr lang="ko-KR" altLang="en-US" sz="2800" dirty="0" smtClean="0">
                <a:latin typeface="HY헤드라인M" pitchFamily="18" charset="-127"/>
                <a:ea typeface="HY헤드라인M" pitchFamily="18" charset="-127"/>
              </a:rPr>
              <a:t>문</a:t>
            </a:r>
            <a:endParaRPr lang="ko-KR" altLang="en-US" sz="28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4"/>
          </p:nvPr>
        </p:nvSpPr>
        <p:spPr>
          <a:xfrm>
            <a:off x="426858" y="1026319"/>
            <a:ext cx="9062645" cy="5287916"/>
          </a:xfrm>
        </p:spPr>
        <p:txBody>
          <a:bodyPr>
            <a:noAutofit/>
          </a:bodyPr>
          <a:lstStyle/>
          <a:p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비교 연산자 실습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9138" y="1461357"/>
            <a:ext cx="8410326" cy="168695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C00000"/>
            </a:solidFill>
            <a:prstDash val="dash"/>
          </a:ln>
        </p:spPr>
        <p:txBody>
          <a:bodyPr wrap="square" lIns="180000" tIns="180000" rIns="252000" bIns="180000">
            <a:spAutoFit/>
          </a:bodyPr>
          <a:lstStyle/>
          <a:p>
            <a:pPr algn="just">
              <a:spcBef>
                <a:spcPct val="10000"/>
              </a:spcBef>
              <a:defRPr/>
            </a:pPr>
            <a:r>
              <a:rPr lang="en-US" altLang="ko-KR" sz="2000" b="1" dirty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SELECT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employee_id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,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last_name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, salary</a:t>
            </a:r>
          </a:p>
          <a:p>
            <a:pPr algn="just">
              <a:spcBef>
                <a:spcPct val="10000"/>
              </a:spcBef>
              <a:defRPr/>
            </a:pPr>
            <a:r>
              <a:rPr lang="en-US" altLang="ko-KR" sz="2000" b="1" dirty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FROM </a:t>
            </a:r>
            <a:r>
              <a:rPr lang="en-US" altLang="ko-KR" sz="2000" b="1" dirty="0" smtClean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 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employees</a:t>
            </a:r>
          </a:p>
          <a:p>
            <a:pPr algn="just">
              <a:spcBef>
                <a:spcPct val="10000"/>
              </a:spcBef>
              <a:defRPr/>
            </a:pPr>
            <a:r>
              <a:rPr lang="en-US" altLang="ko-KR" sz="2000" b="1" dirty="0" smtClean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WHERE 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employee_id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 = 100;</a:t>
            </a:r>
            <a:endParaRPr lang="ko-KR" altLang="en-US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코딩" pitchFamily="49" charset="-127"/>
              <a:ea typeface="나눔고딕코딩" pitchFamily="49" charset="-127"/>
            </a:endParaRPr>
          </a:p>
          <a:p>
            <a:pPr algn="just">
              <a:spcBef>
                <a:spcPct val="10000"/>
              </a:spcBef>
              <a:defRPr/>
            </a:pPr>
            <a:r>
              <a:rPr lang="en-US" altLang="ko-KR" sz="2000" b="1" dirty="0" smtClean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--WHERE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salary &gt;=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5000;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나눔고딕코딩" pitchFamily="49" charset="-127"/>
              <a:ea typeface="나눔고딕코딩" pitchFamily="49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9138" y="3216984"/>
            <a:ext cx="8410326" cy="134778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C00000"/>
            </a:solidFill>
            <a:prstDash val="dash"/>
          </a:ln>
        </p:spPr>
        <p:txBody>
          <a:bodyPr wrap="square" lIns="180000" tIns="180000" rIns="252000" bIns="180000">
            <a:spAutoFit/>
          </a:bodyPr>
          <a:lstStyle/>
          <a:p>
            <a:pPr algn="just">
              <a:spcBef>
                <a:spcPct val="10000"/>
              </a:spcBef>
              <a:defRPr/>
            </a:pPr>
            <a:r>
              <a:rPr lang="en-US" altLang="ko-KR" sz="2000" b="1" dirty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SELECT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employee_id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,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last_name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,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hire_date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고딕코딩" pitchFamily="49" charset="-127"/>
              <a:ea typeface="나눔고딕코딩" pitchFamily="49" charset="-127"/>
            </a:endParaRPr>
          </a:p>
          <a:p>
            <a:pPr algn="just">
              <a:spcBef>
                <a:spcPct val="10000"/>
              </a:spcBef>
              <a:defRPr/>
            </a:pPr>
            <a:r>
              <a:rPr lang="en-US" altLang="ko-KR" sz="2000" b="1" dirty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FROM </a:t>
            </a:r>
            <a:r>
              <a:rPr lang="en-US" altLang="ko-KR" sz="2000" b="1" dirty="0" smtClean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 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employees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고딕코딩" pitchFamily="49" charset="-127"/>
              <a:ea typeface="나눔고딕코딩" pitchFamily="49" charset="-127"/>
            </a:endParaRPr>
          </a:p>
          <a:p>
            <a:pPr algn="just">
              <a:spcBef>
                <a:spcPct val="10000"/>
              </a:spcBef>
              <a:defRPr/>
            </a:pPr>
            <a:r>
              <a:rPr lang="en-US" altLang="ko-KR" sz="2000" b="1" dirty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WHERE </a:t>
            </a:r>
            <a:r>
              <a:rPr lang="en-US" altLang="ko-KR" sz="2000" b="1" dirty="0" smtClean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hire_date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&lt;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‘2002/01/01';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고딕코딩" pitchFamily="49" charset="-127"/>
              <a:ea typeface="나눔고딕코딩" pitchFamily="49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9138" y="4645154"/>
            <a:ext cx="8410326" cy="168751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C00000"/>
            </a:solidFill>
            <a:prstDash val="dash"/>
          </a:ln>
        </p:spPr>
        <p:txBody>
          <a:bodyPr wrap="square" lIns="180000" tIns="180000" rIns="252000" bIns="180000">
            <a:spAutoFit/>
          </a:bodyPr>
          <a:lstStyle/>
          <a:p>
            <a:pPr algn="just">
              <a:spcBef>
                <a:spcPct val="10000"/>
              </a:spcBef>
              <a:defRPr/>
            </a:pPr>
            <a:r>
              <a:rPr lang="en-US" altLang="ko-KR" sz="2000" b="1" dirty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SELECT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employee_id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,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last_name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,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hire_date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고딕코딩" pitchFamily="49" charset="-127"/>
              <a:ea typeface="나눔고딕코딩" pitchFamily="49" charset="-127"/>
            </a:endParaRPr>
          </a:p>
          <a:p>
            <a:pPr algn="just">
              <a:spcBef>
                <a:spcPct val="10000"/>
              </a:spcBef>
              <a:defRPr/>
            </a:pPr>
            <a:r>
              <a:rPr lang="en-US" altLang="ko-KR" sz="2000" b="1" dirty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FROM </a:t>
            </a:r>
            <a:r>
              <a:rPr lang="en-US" altLang="ko-KR" sz="2000" b="1" dirty="0" smtClean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 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employees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고딕코딩" pitchFamily="49" charset="-127"/>
              <a:ea typeface="나눔고딕코딩" pitchFamily="49" charset="-127"/>
            </a:endParaRPr>
          </a:p>
          <a:p>
            <a:pPr algn="just">
              <a:spcBef>
                <a:spcPct val="10000"/>
              </a:spcBef>
              <a:defRPr/>
            </a:pPr>
            <a:r>
              <a:rPr lang="en-US" altLang="ko-KR" sz="2000" b="1" dirty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WHERE </a:t>
            </a:r>
            <a:r>
              <a:rPr lang="en-US" altLang="ko-KR" sz="2000" b="1" dirty="0" smtClean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hire_date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&gt;=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‘2002/01/01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'</a:t>
            </a:r>
          </a:p>
          <a:p>
            <a:pPr algn="just">
              <a:spcBef>
                <a:spcPct val="10000"/>
              </a:spcBef>
              <a:defRPr/>
            </a:pPr>
            <a:r>
              <a:rPr lang="en-US" altLang="ko-KR" sz="2000" b="1" dirty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 AND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hire_date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 &lt;=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‘2002/12/31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';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고딕코딩" pitchFamily="49" charset="-127"/>
              <a:ea typeface="나눔고딕코딩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2917</TotalTime>
  <Words>613</Words>
  <Application>Microsoft Office PowerPoint</Application>
  <PresentationFormat>사용자 지정</PresentationFormat>
  <Paragraphs>140</Paragraphs>
  <Slides>25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5" baseType="lpstr">
      <vt:lpstr>HY견고딕</vt:lpstr>
      <vt:lpstr>HY헤드라인M</vt:lpstr>
      <vt:lpstr>가는각진제목체</vt:lpstr>
      <vt:lpstr>나눔고딕코딩</vt:lpstr>
      <vt:lpstr>나눔명조 ExtraBold</vt:lpstr>
      <vt:lpstr>맑은 고딕</vt:lpstr>
      <vt:lpstr>Arial</vt:lpstr>
      <vt:lpstr>Bauhaus 93</vt:lpstr>
      <vt:lpstr>Wingdings</vt:lpstr>
      <vt:lpstr>Office 테마</vt:lpstr>
      <vt:lpstr>DQL 기본 구문</vt:lpstr>
      <vt:lpstr>SELECT 문</vt:lpstr>
      <vt:lpstr>SELECT 문</vt:lpstr>
      <vt:lpstr>SELECT 문</vt:lpstr>
      <vt:lpstr>SELECT 문</vt:lpstr>
      <vt:lpstr>SELECT 문</vt:lpstr>
      <vt:lpstr>SELECT 문</vt:lpstr>
      <vt:lpstr>SELECT 문</vt:lpstr>
      <vt:lpstr>SELECT 문</vt:lpstr>
      <vt:lpstr>SELECT 문</vt:lpstr>
      <vt:lpstr>SELECT 문</vt:lpstr>
      <vt:lpstr>SELECT 문</vt:lpstr>
      <vt:lpstr>SELECT 문</vt:lpstr>
      <vt:lpstr>SELECT 문</vt:lpstr>
      <vt:lpstr>SELECT 문</vt:lpstr>
      <vt:lpstr>SELECT 문</vt:lpstr>
      <vt:lpstr>SELECT 문 실행 순서</vt:lpstr>
      <vt:lpstr>SELECT 문</vt:lpstr>
      <vt:lpstr>SELECT 문</vt:lpstr>
      <vt:lpstr>SELECT 문</vt:lpstr>
      <vt:lpstr>SELECT 문</vt:lpstr>
      <vt:lpstr>SELECT 문</vt:lpstr>
      <vt:lpstr>SELECT 문</vt:lpstr>
      <vt:lpstr>SELECT 문</vt:lpstr>
      <vt:lpstr>SELECT 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소개</dc:title>
  <cp:lastModifiedBy>박세준</cp:lastModifiedBy>
  <cp:revision>1307</cp:revision>
  <dcterms:created xsi:type="dcterms:W3CDTF">2011-05-05T14:24:12Z</dcterms:created>
  <dcterms:modified xsi:type="dcterms:W3CDTF">2018-03-13T06:42:57Z</dcterms:modified>
</cp:coreProperties>
</file>