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3" r:id="rId3"/>
    <p:sldId id="315" r:id="rId4"/>
    <p:sldId id="289" r:id="rId5"/>
    <p:sldId id="290" r:id="rId6"/>
    <p:sldId id="291" r:id="rId7"/>
    <p:sldId id="292" r:id="rId8"/>
    <p:sldId id="317" r:id="rId9"/>
    <p:sldId id="293" r:id="rId10"/>
    <p:sldId id="298" r:id="rId11"/>
    <p:sldId id="294" r:id="rId12"/>
    <p:sldId id="318" r:id="rId13"/>
    <p:sldId id="295" r:id="rId14"/>
    <p:sldId id="296" r:id="rId15"/>
    <p:sldId id="319" r:id="rId16"/>
    <p:sldId id="299" r:id="rId17"/>
    <p:sldId id="300" r:id="rId18"/>
    <p:sldId id="301" r:id="rId19"/>
    <p:sldId id="302" r:id="rId20"/>
    <p:sldId id="303" r:id="rId21"/>
    <p:sldId id="320" r:id="rId22"/>
    <p:sldId id="321" r:id="rId23"/>
    <p:sldId id="306" r:id="rId24"/>
    <p:sldId id="308" r:id="rId25"/>
    <p:sldId id="307" r:id="rId26"/>
    <p:sldId id="316" r:id="rId27"/>
    <p:sldId id="309" r:id="rId28"/>
    <p:sldId id="310" r:id="rId29"/>
    <p:sldId id="311" r:id="rId30"/>
    <p:sldId id="312" r:id="rId31"/>
    <p:sldId id="313" r:id="rId32"/>
    <p:sldId id="314" r:id="rId3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FF6600"/>
    <a:srgbClr val="FFFFCC"/>
    <a:srgbClr val="FFFF99"/>
    <a:srgbClr val="F2231E"/>
    <a:srgbClr val="FAD6D2"/>
    <a:srgbClr val="000000"/>
    <a:srgbClr val="774F8F"/>
    <a:srgbClr val="6D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4660"/>
  </p:normalViewPr>
  <p:slideViewPr>
    <p:cSldViewPr>
      <p:cViewPr varScale="1">
        <p:scale>
          <a:sx n="70" d="100"/>
          <a:sy n="70" d="100"/>
        </p:scale>
        <p:origin x="-1320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32D0-F736-4689-B6F2-882F15F7901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09749-7106-4400-829F-D7F0E9EF7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09749-7106-4400-829F-D7F0E9EF76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1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5623" y="2297486"/>
            <a:ext cx="5957153" cy="1019504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내장함수</a:t>
            </a:r>
            <a:endParaRPr lang="ko-KR" altLang="en-US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숫자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POWER(column | expression, 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숫자의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승 값을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SQRT(column | expression, 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숫자의 루트 값을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SIN(column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expression)</a:t>
            </a:r>
            <a:endParaRPr lang="en-US" altLang="ko-KR" dirty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숫자의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SIN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값을 반환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COS(column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</a:p>
          <a:p>
            <a:pPr lvl="2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주어진 숫자의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값을 반환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TAN(column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</a:p>
          <a:p>
            <a:pPr lvl="2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주어진 숫자의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TAN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값을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숫자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9801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ROUND(45.923), ROUND(45.923, 0), ROUND(45.923, 2), ROUND(45.923, -1)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TRUNC(45.923), TRUNC(45.923, 0), TRUNC(45.923, 2), TRUNC(45.923, -1) 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MOD(123456, 2)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CEIL(123.123)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FLOOR(123.123)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ABS(-500)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LN(10)</a:t>
            </a:r>
          </a:p>
          <a:p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</a:t>
            </a:r>
            <a: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숫자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26718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POWER(5, 2), SQRT(5), SIN(30), COS(30), TAN(30)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전달인자중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최소값 반환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LEAST(10, 20, 30, 40)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전달인자중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최대값 반환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GREATEST(10, 20, 30, 40)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3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날짜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날짜를 입력 받아 연산을 수행한 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결과로 숫자 또는 날짜를 반환하는 함수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SYSDATE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시스템에 저장된 현재 날짜를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MONTHS_BETWEEN(column | expression, column 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날짜와 날짜 사이의 개월 수를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ADD_MONTHS(column 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날짜에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개월을 더한 날짜를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NEXT_DAY(column 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day)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날짜를 기준으로 가장 가까운 주의 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day(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해당하는 날짜를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day: 1(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2(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월요일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3(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화요일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4(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수요일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5(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목요일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6(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금요일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7(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토요일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LAST_DAY(column 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날짜가 속한 월의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마지막 날짜를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ROUND(column | expression, </a:t>
            </a:r>
            <a:r>
              <a:rPr lang="ko-KR" altLang="en-US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포맷문</a:t>
            </a:r>
            <a:r>
              <a:rPr lang="ko-KR" altLang="en-US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자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dirty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날짜에 대한 반올림 날짜를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포맷문자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(YEAR: 7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일부터 반올림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MONTH: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매월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16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일부터 반올림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</a:p>
          <a:p>
            <a:pPr lvl="1"/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TRUNC(column | expression, </a:t>
            </a:r>
            <a:r>
              <a:rPr lang="ko-KR" altLang="en-US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포맷문자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dirty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날짜에 대한 내림 날짜를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날짜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7954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SYSDATE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DATE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타입에 연산 가능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SYSDATE - 1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어제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 , SYSDATE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오늘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", SYSDATE + 1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내일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사원별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근무 일수 검색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SYSDATE, CEIL(SYSDATE -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근무일수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사원별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근무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개월수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검색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TRUNC(MONTHS_BETWEEN(SYSDATE,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))  "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근무개월수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특정개월수를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더한 날짜 반환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SYSDATE, ADD_MONTHS(SYSDATE, 2)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오늘부터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개월 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  <a:endParaRPr lang="en-US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날짜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20870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이번주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토요일 날짜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SYSDATE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오늘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", NEXT_DAY(SYSDATE, 7) "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이번주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토요일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이번달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마지막 날짜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SYSDATE, LAST_DAY(SYSDATE) "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이번달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마지막날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  <a:endParaRPr lang="en-US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8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TO_DATE(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 [, 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날짜포맷형식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’])</a:t>
            </a: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전달인자로 날짜 형식의 문자열이나 숫자 받아 날짜 형으로 변환하여 반환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날짜 포맷 형식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19888"/>
              </p:ext>
            </p:extLst>
          </p:nvPr>
        </p:nvGraphicFramePr>
        <p:xfrm>
          <a:off x="1085304" y="1940823"/>
          <a:ext cx="3795688" cy="33576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15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포맷문자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</a:t>
                      </a:r>
                      <a:r>
                        <a:rPr lang="ko-KR" altLang="en-US" sz="1400" b="0" baseline="0" dirty="0" smtClean="0"/>
                        <a:t>  </a:t>
                      </a:r>
                      <a:r>
                        <a:rPr lang="ko-KR" altLang="en-US" sz="1400" b="0" dirty="0" smtClean="0"/>
                        <a:t>명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예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YYYY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자리 년도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2002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YY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자리 년도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MM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자리 월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MONTH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알파벳 월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JANUARY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MON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알파벳 월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JAN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2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DD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날짜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6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요일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SUNDAY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요일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SUN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주의 일수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일요일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: 1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Q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1, 2, 3, 4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분기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84654"/>
              </p:ext>
            </p:extLst>
          </p:nvPr>
        </p:nvGraphicFramePr>
        <p:xfrm>
          <a:off x="5025008" y="1940823"/>
          <a:ext cx="3888432" cy="18996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9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31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포맷문자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  명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예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AMPM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오전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오후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AM/PM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HH/HH12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03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HH24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MI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SS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초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26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TO_DATE(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 [, 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날짜포맷형식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’])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288" y="1440951"/>
            <a:ext cx="8605192" cy="28257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TO_DATE('2011/12/31 18:45:23', 'YYYY/MM/DD HH24:MI:SS')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WHERE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TO_DATE('2003-06-17', 'YYYY-MM-DD');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WHERE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TO_DATE(20030617, 'YYYY-MM-DD');</a:t>
            </a:r>
            <a:endParaRPr lang="en-US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1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TO_NUMBER(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 [,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숫자포맷형식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])</a:t>
            </a: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전달인자로 숫자형식의 문자열을 입력 받아 숫자 형으로 변환하여 반환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23332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TO_NUMBER('12345') + 1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TO_NUMBER('12,345', '00,000') + 1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TO_NUMBER('1000') + TO_NUMBER('2,000', '0,000') + 1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  <a:endParaRPr lang="en-US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8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TO_CHAR(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 [, 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’]  [,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nls_parameter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])</a:t>
            </a: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전달인자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로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숫자나 날짜를  입력 받아 문자열 형으로 변환하여 반환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숫자 포맷 형식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60078"/>
              </p:ext>
            </p:extLst>
          </p:nvPr>
        </p:nvGraphicFramePr>
        <p:xfrm>
          <a:off x="1064568" y="1962423"/>
          <a:ext cx="7776864" cy="42720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8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7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포맷문자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설</a:t>
                      </a:r>
                      <a:r>
                        <a:rPr lang="ko-KR" altLang="en-US" sz="1400" b="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 </a:t>
                      </a:r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명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출력할 자릿수를 지정하고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값이 지정한 자릿수보다 작으면 공백으로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출력할 자릿수를 지정하고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값이 지정한 자릿수보다 작으면 앞을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0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으로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$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달러 기호를 숫자 앞에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콤마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명시한 위치에 콤마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(,)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소수점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명시한 위치에 소수점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(.)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2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S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숫자 앞에 부호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(+, -)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2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MI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오른쪽에 음수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“-”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기호로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6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PR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음수값을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“&lt;&gt;”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기호로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EEEE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지수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과학적 표기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B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출력할 자릿수를 지정하고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값이 지정한 자릿수보다 작으면 공백으로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L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지역 통화로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RN(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rm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로마자 대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소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문자로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X(x)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16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진수 알파벳 대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소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문자로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Oracle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내장함수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다양한 데이터 처리를 위해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제품마다 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SQL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표준 함수와 함께 제품 고유의 내장함수를 제공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하고 있다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함수를 사용함으로써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SQL </a:t>
            </a:r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코드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량</a:t>
            </a:r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 줄이고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 간결하게 작성할 수 있다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함수 종류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7986" y="2392173"/>
            <a:ext cx="8496945" cy="2824465"/>
            <a:chOff x="848543" y="2250455"/>
            <a:chExt cx="8496945" cy="2824465"/>
          </a:xfrm>
        </p:grpSpPr>
        <p:grpSp>
          <p:nvGrpSpPr>
            <p:cNvPr id="5" name="그룹 4"/>
            <p:cNvGrpSpPr/>
            <p:nvPr/>
          </p:nvGrpSpPr>
          <p:grpSpPr>
            <a:xfrm>
              <a:off x="848546" y="2566610"/>
              <a:ext cx="1728192" cy="547941"/>
              <a:chOff x="2578882" y="2568"/>
              <a:chExt cx="1446237" cy="94005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578882" y="2568"/>
                <a:ext cx="1446237" cy="940054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모서리가 둥근 직사각형 4"/>
              <p:cNvSpPr/>
              <p:nvPr/>
            </p:nvSpPr>
            <p:spPr>
              <a:xfrm>
                <a:off x="2624771" y="48457"/>
                <a:ext cx="1354457" cy="8482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err="1" smtClean="0">
                    <a:latin typeface="나눔고딕" pitchFamily="50" charset="-127"/>
                    <a:ea typeface="나눔고딕" pitchFamily="50" charset="-127"/>
                  </a:rPr>
                  <a:t>단일행</a:t>
                </a:r>
                <a:r>
                  <a:rPr lang="ko-KR" altLang="en-US" kern="1200" dirty="0" smtClean="0">
                    <a:latin typeface="나눔고딕" pitchFamily="50" charset="-127"/>
                    <a:ea typeface="나눔고딕" pitchFamily="50" charset="-127"/>
                  </a:rPr>
                  <a:t> 함수</a:t>
                </a:r>
                <a:endParaRPr lang="ko-KR" altLang="en-US" kern="12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848543" y="4389290"/>
              <a:ext cx="1728193" cy="547941"/>
              <a:chOff x="2578882" y="2568"/>
              <a:chExt cx="1446237" cy="940054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578882" y="2568"/>
                <a:ext cx="1446237" cy="940054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4"/>
              <p:cNvSpPr/>
              <p:nvPr/>
            </p:nvSpPr>
            <p:spPr>
              <a:xfrm>
                <a:off x="2624773" y="48457"/>
                <a:ext cx="1354457" cy="8482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err="1" smtClean="0">
                    <a:latin typeface="나눔고딕" pitchFamily="50" charset="-127"/>
                    <a:ea typeface="나눔고딕" pitchFamily="50" charset="-127"/>
                  </a:rPr>
                  <a:t>다중행</a:t>
                </a:r>
                <a:r>
                  <a:rPr lang="ko-KR" altLang="en-US" kern="1200" dirty="0" smtClean="0">
                    <a:latin typeface="나눔고딕" pitchFamily="50" charset="-127"/>
                    <a:ea typeface="나눔고딕" pitchFamily="50" charset="-127"/>
                  </a:rPr>
                  <a:t> 함수</a:t>
                </a:r>
                <a:endParaRPr lang="en-US" altLang="ko-KR" kern="1200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56519" y="2250455"/>
              <a:ext cx="6588969" cy="3048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  <a:prstDash val="dash"/>
            </a:ln>
          </p:spPr>
          <p:txBody>
            <a:bodyPr lIns="180000" tIns="180000" rIns="252000" bIns="180000" anchor="ctr" anchorCtr="0">
              <a:no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테이블 행마다 함수가 적용되어 결과값을 반환하는 함수</a:t>
              </a:r>
              <a:endParaRPr lang="ko-KR" altLang="en-US" sz="16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56519" y="4266679"/>
              <a:ext cx="6588969" cy="3048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  <a:prstDash val="dash"/>
            </a:ln>
          </p:spPr>
          <p:txBody>
            <a:bodyPr lIns="180000" tIns="180000" rIns="252000" bIns="180000" anchor="ctr" anchorCtr="0">
              <a:no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하나 이상의 행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(</a:t>
              </a: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그룹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)</a:t>
              </a: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을 대상으로 연산을 수행한 후 결과값 반환</a:t>
              </a:r>
              <a:endParaRPr lang="ko-KR" altLang="en-US" sz="16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756520" y="2660707"/>
              <a:ext cx="1116360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문자함수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088904" y="2660707"/>
              <a:ext cx="1117522" cy="381836"/>
              <a:chOff x="2578881" y="2568"/>
              <a:chExt cx="1447742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모서리가 둥근 직사각형 4"/>
              <p:cNvSpPr/>
              <p:nvPr/>
            </p:nvSpPr>
            <p:spPr>
              <a:xfrm>
                <a:off x="2672167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숫자함수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385048" y="2660707"/>
              <a:ext cx="1255015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날짜함수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25208" y="2660707"/>
              <a:ext cx="1512168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형 변환 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751001" y="3191483"/>
              <a:ext cx="3694845" cy="381836"/>
              <a:chOff x="1758773" y="14691"/>
              <a:chExt cx="2264858" cy="94005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758773" y="14691"/>
                <a:ext cx="681710" cy="940053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모서리가 둥근 직사각형 4"/>
              <p:cNvSpPr/>
              <p:nvPr/>
            </p:nvSpPr>
            <p:spPr>
              <a:xfrm>
                <a:off x="1804662" y="106472"/>
                <a:ext cx="638447" cy="8482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일반함수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2577396" y="14691"/>
                <a:ext cx="1446235" cy="940053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모서리가 둥근 직사각형 4"/>
              <p:cNvSpPr/>
              <p:nvPr/>
            </p:nvSpPr>
            <p:spPr>
              <a:xfrm>
                <a:off x="2623284" y="106472"/>
                <a:ext cx="1354455" cy="8482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DECODE</a:t>
                </a:r>
                <a:r>
                  <a:rPr lang="ko-KR" altLang="en-US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와 </a:t>
                </a:r>
                <a:r>
                  <a:rPr lang="en-US" altLang="ko-KR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CASE</a:t>
                </a:r>
                <a:r>
                  <a:rPr lang="ko-KR" altLang="en-US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756520" y="4693084"/>
              <a:ext cx="1332384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COUNT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68688" y="4693084"/>
              <a:ext cx="1116360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SUM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564832" y="4693084"/>
              <a:ext cx="1116360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AVG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860975" y="4693084"/>
              <a:ext cx="1836441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MAX/MIN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 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등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653772" y="990344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TO_CHAR(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expression, 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’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[,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nls_parameter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전달인자로 숫자나 날짜를  입력 받아 문자열 형으로 변환하여 반환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TO_CHAR(12345), TO_CHAR(12345.67)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TO_CHAR(12345, '999,999'), TO_CHAR(12345.677, '999,999.99')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TO_CHAR(12345, '000,000'), TO_CHAR(12345.677, '000,000.00')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TO_CHAR(150, '$9999'), TO_CHAR(150, '$0000')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TO_CHAR(150, 'S9999'), TO_CHAR(150, 'S0000')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TO_CHAR(150, '9999MI'), TO_CHAR(-150, '9999MI')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9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653772" y="990344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TO_CHAR(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expression, 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’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[,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nls_parameter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전달인자로 숫자나 날짜를  입력 받아 문자열 형으로 변환하여 반환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TO_CHAR(150, '9999EEEE'), TO_CHAR(150, '99999B')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TO_CHAR(150, 'RN'), TO_CHAR(150, '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rn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TO_CHAR(10, 'X'), TO_CHAR(10, 'x'), TO_CHAR(15, 'X')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TO_CHAR(SYSDATE, 'YYYY-MM-DD AM HH:MI:SS DAY')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TO_CHAR(SYSDATE, 'YYYY-MM-DD AM HH:MI:SS DAY', 'NLS_DATE_LANGUAGE=KOREAN')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--SELECT TO_CHAR(SYSDATE, 'YYYY-MM-DD AM HH:MI:SS DAY', 'NLS_DATE_LANGUAGE=ENGLISH')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6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형 변환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653772" y="990344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TO_CHAR(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expression, 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문자포맷형식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’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[,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nls_parameter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전달인자로 숫자나 날짜를  입력 받아 문자열 형으로 변환하여 반환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3564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초기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파라메터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환경설정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목록 검색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* FROM  NLS_SESSION_PARAMETERS;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`;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TO_CHAR(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'YYYY-MM-DD HH24:MI')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입사년도가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2002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년도인 사원들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WHERE TO_CHAR(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'YYYY') = '2002';</a:t>
            </a:r>
          </a:p>
        </p:txBody>
      </p:sp>
    </p:spTree>
    <p:extLst>
      <p:ext uri="{BB962C8B-B14F-4D97-AF65-F5344CB8AC3E}">
        <p14:creationId xmlns:p14="http://schemas.microsoft.com/office/powerpoint/2010/main" val="33776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일반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모든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데이터타입에 사용 가능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NVL(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expression, value)</a:t>
            </a:r>
          </a:p>
          <a:p>
            <a:pPr lvl="1"/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NULL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을 다른 값으로 변환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주어진 숫자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문자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날짜가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NULL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인 경우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value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로 변환하여 반환 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544" y="1989719"/>
            <a:ext cx="8392936" cy="38106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10 * NULL, 10 * NVL(NULL, 1)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salary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( 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salary + ( salary *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) ) * 12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연봉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  employees;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salary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( 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salary + ( salary * NVL(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0) ) ) * 12 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연봉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  employees;</a:t>
            </a:r>
            <a:endParaRPr lang="en-US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8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조건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조건에 맞는 문장을 수행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DECODE(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| expression, search1, result1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                                  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[,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search2, result2, …]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                                  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[,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default]))</a:t>
            </a:r>
          </a:p>
          <a:p>
            <a:pPr lvl="1"/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SWITCH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문과 유사한 함수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312" y="2610495"/>
            <a:ext cx="8245152" cy="25795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job_id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salary,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DECODE(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job_id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'IT_PROG', salary * 1.5,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      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'AC_MRG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salary * 1.3,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      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'AC_ASST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salary * 1.1,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      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salary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"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인상된급여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  employees;</a:t>
            </a:r>
          </a:p>
        </p:txBody>
      </p:sp>
    </p:spTree>
    <p:extLst>
      <p:ext uri="{BB962C8B-B14F-4D97-AF65-F5344CB8AC3E}">
        <p14:creationId xmlns:p14="http://schemas.microsoft.com/office/powerpoint/2010/main" val="3260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조건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CASE ~ END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다중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IF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문과 유사한 함수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88" y="1705756"/>
            <a:ext cx="8605192" cy="31335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CASE </a:t>
            </a: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WHEN 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10 THEN '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영업부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WHEN 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20 THEN '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총무부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WHEN 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30 THEN '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인사부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ELSE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인사발령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END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부서명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  employees </a:t>
            </a:r>
          </a:p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ORDER  BY </a:t>
            </a:r>
            <a:r>
              <a:rPr lang="en-US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2778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그룹 46"/>
          <p:cNvGrpSpPr>
            <a:grpSpLocks/>
          </p:cNvGrpSpPr>
          <p:nvPr/>
        </p:nvGrpSpPr>
        <p:grpSpPr bwMode="auto">
          <a:xfrm>
            <a:off x="1654280" y="2567996"/>
            <a:ext cx="6480720" cy="762579"/>
            <a:chOff x="2578881" y="2568"/>
            <a:chExt cx="1446237" cy="94005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2578881" y="2568"/>
              <a:ext cx="1446817" cy="94089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모서리가 둥근 직사각형 4"/>
            <p:cNvSpPr/>
            <p:nvPr/>
          </p:nvSpPr>
          <p:spPr>
            <a:xfrm>
              <a:off x="2625272" y="48187"/>
              <a:ext cx="1354035" cy="851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4300" tIns="114300" rIns="114300" bIns="114300" spcCol="1270" anchor="ctr"/>
            <a:lstStyle/>
            <a:p>
              <a:pPr algn="ctr"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sz="2800" dirty="0" smtClean="0">
                  <a:latin typeface="HY헤드라인M" pitchFamily="18" charset="-127"/>
                  <a:ea typeface="HY헤드라인M" pitchFamily="18" charset="-127"/>
                </a:rPr>
                <a:t>다중 행</a:t>
              </a:r>
              <a:r>
                <a:rPr lang="en-US" altLang="ko-KR" sz="2800" dirty="0" smtClean="0"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2800" dirty="0" smtClean="0">
                  <a:latin typeface="HY헤드라인M" pitchFamily="18" charset="-127"/>
                  <a:ea typeface="HY헤드라인M" pitchFamily="18" charset="-127"/>
                </a:rPr>
                <a:t>그룹</a:t>
              </a:r>
              <a:r>
                <a:rPr lang="en-US" altLang="ko-KR" sz="2800" dirty="0" smtClean="0">
                  <a:latin typeface="HY헤드라인M" pitchFamily="18" charset="-127"/>
                  <a:ea typeface="HY헤드라인M" pitchFamily="18" charset="-127"/>
                </a:rPr>
                <a:t>)</a:t>
              </a:r>
              <a:r>
                <a:rPr lang="ko-KR" altLang="en-US" sz="2800" dirty="0" smtClean="0">
                  <a:latin typeface="HY헤드라인M" pitchFamily="18" charset="-127"/>
                  <a:ea typeface="HY헤드라인M" pitchFamily="18" charset="-127"/>
                </a:rPr>
                <a:t> 함수</a:t>
              </a:r>
              <a:endParaRPr lang="ko-KR" altLang="en-US" sz="28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Oracle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내장함수</a:t>
            </a:r>
          </a:p>
        </p:txBody>
      </p:sp>
    </p:spTree>
    <p:extLst>
      <p:ext uri="{BB962C8B-B14F-4D97-AF65-F5344CB8AC3E}">
        <p14:creationId xmlns:p14="http://schemas.microsoft.com/office/powerpoint/2010/main" val="40795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다중 행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그룹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여러 개의 행 당 하나의 결과값을 반환하는 함수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" name="Picture 4" descr="그룹함수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200" y="1396378"/>
            <a:ext cx="8064896" cy="3882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다중 행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그룹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여러 개의 행 당 하나의 결과값을 반환하는 함수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13491"/>
              </p:ext>
            </p:extLst>
          </p:nvPr>
        </p:nvGraphicFramePr>
        <p:xfrm>
          <a:off x="873472" y="1565373"/>
          <a:ext cx="7967960" cy="2907733"/>
        </p:xfrm>
        <a:graphic>
          <a:graphicData uri="http://schemas.openxmlformats.org/drawingml/2006/table">
            <a:tbl>
              <a:tblPr/>
              <a:tblGrid>
                <a:gridCol w="1991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5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개수를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SUM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총합계를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AVG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평균을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2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MIN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최소값을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최대값을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다중 행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그룹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47954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커미션을 받는 사원의 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이때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NULL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은 개수에 포함하지 않음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COUNT(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NULL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값을 개수에 포함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COUNT(*) "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전체사원수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", COUNT(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"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커미션사원수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급여 총액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(NULL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은 무시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SUM(salary), SUM(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급여 평균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(NULL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은 무시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AVG(salary)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AVG(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), AVG(NVL(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0))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22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그룹 46"/>
          <p:cNvGrpSpPr>
            <a:grpSpLocks/>
          </p:cNvGrpSpPr>
          <p:nvPr/>
        </p:nvGrpSpPr>
        <p:grpSpPr bwMode="auto">
          <a:xfrm>
            <a:off x="1654280" y="2567996"/>
            <a:ext cx="6480720" cy="762579"/>
            <a:chOff x="2578881" y="2568"/>
            <a:chExt cx="1446237" cy="94005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2578881" y="2568"/>
              <a:ext cx="1446817" cy="94089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모서리가 둥근 직사각형 4"/>
            <p:cNvSpPr/>
            <p:nvPr/>
          </p:nvSpPr>
          <p:spPr>
            <a:xfrm>
              <a:off x="2625272" y="48187"/>
              <a:ext cx="1354035" cy="851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4300" tIns="114300" rIns="114300" bIns="114300" spcCol="1270" anchor="ctr"/>
            <a:lstStyle/>
            <a:p>
              <a:pPr algn="ctr"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sz="2800" dirty="0" smtClean="0">
                  <a:latin typeface="HY헤드라인M" pitchFamily="18" charset="-127"/>
                  <a:ea typeface="HY헤드라인M" pitchFamily="18" charset="-127"/>
                </a:rPr>
                <a:t>단일 행 함수</a:t>
              </a:r>
              <a:endParaRPr lang="ko-KR" altLang="en-US" sz="28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Oracle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내장함수</a:t>
            </a:r>
          </a:p>
        </p:txBody>
      </p:sp>
    </p:spTree>
    <p:extLst>
      <p:ext uri="{BB962C8B-B14F-4D97-AF65-F5344CB8AC3E}">
        <p14:creationId xmlns:p14="http://schemas.microsoft.com/office/powerpoint/2010/main" val="3623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다중 행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그룹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20870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최대값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최소값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MAX(salary), MAX(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commission_pct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MAX(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), MIN(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), MAX(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- MIN(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"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짬밥차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"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다중 행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그룹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40568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GROUP BY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절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특정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컬럼을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기준으로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그룹핑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부서별 급여총액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평균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SUM(salary), AVG(salary)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 HAVING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절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그룹에 대한 조건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SUM(salary), AVG(salary)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HAVING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10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다중 행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그룹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40568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SUM(salary), AVG(salary)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HAVING AVG(salary) &gt;= 3000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MAX(salary), MIN(salary)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HAVING MAX(salary) &gt; 20000; </a:t>
            </a:r>
          </a:p>
          <a:p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COUNT(*)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ORDER BY </a:t>
            </a:r>
            <a:r>
              <a:rPr lang="en-US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hire_date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;  </a:t>
            </a:r>
          </a:p>
          <a:p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--ORDER BY COUNT</a:t>
            </a:r>
            <a:r>
              <a:rPr lang="en-US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(*);</a:t>
            </a:r>
            <a:endParaRPr lang="en-US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9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문자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입력 받아 연산을 수행한 후 결과로 문자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또는 숫자를 반환하는 함수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CONCAT(column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err="1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 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두 문자열을 결합한 문자열을 반환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“||”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연산자와 동일 기능 수행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INITCAP(column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문자열의 첫 번째 문자를 대문자로 변환하여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LOWER(column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문자열을 소문자로 변환하여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UPPER(column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대문자로 변환하여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LPAD(column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n [,char])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문자열에 대해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자리 확보 후 오른쪽으로 정렬 후 왼쪽에 생긴 빈 공백에 특정 문자를 채워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RPAD(column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n [,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char])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문자열에 대해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자리 확보 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왼쪽으로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정렬 후 왼쪽에 생긴 빈 공백에 특정 문자를 채워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SUBSTR(column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n [, length])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문자열에서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번째 자리부터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length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개의 문자열을 추출하여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LENGTH(column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문자열의 길이를 반환 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문자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REPLACE(column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char1, char2)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특정 문자를 다른 문자로 변환하여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INSTR(column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char, n, index)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문자열에서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char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문자가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시작위치에서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index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번째 출현하는 위치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LTRIM(column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char)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문자열의 왼쪽에서 공백이나 특정문자 제거 후 반환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RTRIM(column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char)</a:t>
            </a:r>
            <a:endParaRPr lang="en-US" altLang="ko-KR" dirty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문자열의 오른쪽에서 공백이나 특정문자 제거 후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TRIM(column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문자열의 왼쪽과 오른쪽으로부터 공백 제거 후 반환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문자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9432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CONCAT('Oracle', 'Java Developer')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INITCAP('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kim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ki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jung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last_name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--WHERE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= 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james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WHERE LOWER(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= 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james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UPPER('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bangry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LPAD('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10, '*')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3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문자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52109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SUBSTR('Java Developer', 6, 9)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SUBSTR('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서울시가산동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4)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LENGTH(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employees;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REPLACE('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기정바보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바보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최고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REPLACE('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서울 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 ', '')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INSTR('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'B')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--SELECT INSTR('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'a', 1, 2)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문자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37613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--SELECT LTRIM('   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JavaDeveloper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--SELECT LTRIM('   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JavaDeveloper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 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LTRIM('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JavaDeveloper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'Java')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--SELECT RTRIM('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JavaDeveloper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--SELECT RTRIM('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JavaDeveloper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', ' 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RTRIM('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JavaDeveloper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', 'Developer')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SELECT TRIM('      Java  Developer      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FROM dual;</a:t>
            </a:r>
          </a:p>
        </p:txBody>
      </p:sp>
    </p:spTree>
    <p:extLst>
      <p:ext uri="{BB962C8B-B14F-4D97-AF65-F5344CB8AC3E}">
        <p14:creationId xmlns:p14="http://schemas.microsoft.com/office/powerpoint/2010/main" val="8880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숫자 처리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함수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숫자를 입력 받아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연산을 수행한 후 결과로 숫자를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반환하는 함수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ROUND(column | expression, 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숫자를 소수점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자리 이하에서 반올림하여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생략되면 기본값으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사용되어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TRUNC(column | expression, 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숫자를 소수점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째 자리 이하의 소수를 제거한 후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생략되면 기본값으로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사용되어 정수만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MOD(column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expression, </a:t>
            </a:r>
            <a:r>
              <a:rPr lang="en-US" altLang="ko-KR" dirty="0" err="1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colum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 | expression)</a:t>
            </a:r>
            <a:endParaRPr lang="en-US" altLang="ko-KR" dirty="0" smtClean="0">
              <a:solidFill>
                <a:srgbClr val="FF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주어진 첫 번째 숫자를  두 번째 숫자로 나눈 나머지 값을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CEIL(column | expression)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숫자보다 큰 정수 중에 가장 작은 정수를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FLOOR(column | expression)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주어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숫자보다 작은 정수 중에 가장 큰 정수를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ABS(column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</a:p>
          <a:p>
            <a:pPr lvl="2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주어진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숫자의 절대값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LN(column </a:t>
            </a:r>
            <a:r>
              <a:rPr lang="en-US" altLang="ko-KR" dirty="0">
                <a:solidFill>
                  <a:srgbClr val="FF3300"/>
                </a:solidFill>
                <a:latin typeface="가는각진제목체" pitchFamily="18" charset="-127"/>
                <a:ea typeface="가는각진제목체" pitchFamily="18" charset="-127"/>
              </a:rPr>
              <a:t>| expression)</a:t>
            </a:r>
          </a:p>
          <a:p>
            <a:pPr lvl="2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주어진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숫자의 자연로그 값을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2242</Words>
  <Application>Microsoft Office PowerPoint</Application>
  <PresentationFormat>사용자 지정</PresentationFormat>
  <Paragraphs>489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Oracle 내장함수</vt:lpstr>
      <vt:lpstr>Oracle 내장함수</vt:lpstr>
      <vt:lpstr>Oracle 내장함수</vt:lpstr>
      <vt:lpstr>문자(열) 처리 함수</vt:lpstr>
      <vt:lpstr>문자(열) 처리 함수</vt:lpstr>
      <vt:lpstr>문자(열) 처리 함수</vt:lpstr>
      <vt:lpstr>문자(열) 처리 함수</vt:lpstr>
      <vt:lpstr>문자(열) 처리 함수</vt:lpstr>
      <vt:lpstr>숫자 처리 함수</vt:lpstr>
      <vt:lpstr>숫자 처리 함수</vt:lpstr>
      <vt:lpstr>숫자 처리 함수</vt:lpstr>
      <vt:lpstr>숫자 처리 함수</vt:lpstr>
      <vt:lpstr>날짜 처리 함수</vt:lpstr>
      <vt:lpstr>날짜 처리 함수</vt:lpstr>
      <vt:lpstr>날짜 처리 함수</vt:lpstr>
      <vt:lpstr>형 변환 함수</vt:lpstr>
      <vt:lpstr>형 변환 함수</vt:lpstr>
      <vt:lpstr>형 변환 함수</vt:lpstr>
      <vt:lpstr>형 변환 함수</vt:lpstr>
      <vt:lpstr>형 변환 함수</vt:lpstr>
      <vt:lpstr>형 변환 함수</vt:lpstr>
      <vt:lpstr>형 변환 함수</vt:lpstr>
      <vt:lpstr>일반 함수 : 모든 데이터타입에 사용 가능</vt:lpstr>
      <vt:lpstr>조건(분기) 함수</vt:lpstr>
      <vt:lpstr>조건(분기) 함수</vt:lpstr>
      <vt:lpstr>Oracle 내장함수</vt:lpstr>
      <vt:lpstr>다중 행(그룹) 함수</vt:lpstr>
      <vt:lpstr>다중 행(그룹) 함수</vt:lpstr>
      <vt:lpstr>다중 행(그룹) 함수</vt:lpstr>
      <vt:lpstr>다중 행(그룹) 함수</vt:lpstr>
      <vt:lpstr>다중 행(그룹) 함수</vt:lpstr>
      <vt:lpstr>다중 행(그룹)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Oracle 함수</dc:title>
  <cp:lastModifiedBy>KOSTA</cp:lastModifiedBy>
  <cp:revision>647</cp:revision>
  <dcterms:created xsi:type="dcterms:W3CDTF">2011-05-05T14:24:12Z</dcterms:created>
  <dcterms:modified xsi:type="dcterms:W3CDTF">2018-09-12T08:12:19Z</dcterms:modified>
</cp:coreProperties>
</file>