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56" r:id="rId2"/>
    <p:sldId id="315" r:id="rId3"/>
    <p:sldId id="388" r:id="rId4"/>
    <p:sldId id="316" r:id="rId5"/>
    <p:sldId id="460" r:id="rId6"/>
    <p:sldId id="318" r:id="rId7"/>
    <p:sldId id="321" r:id="rId8"/>
    <p:sldId id="390" r:id="rId9"/>
    <p:sldId id="324" r:id="rId10"/>
    <p:sldId id="409" r:id="rId11"/>
    <p:sldId id="431" r:id="rId12"/>
    <p:sldId id="457" r:id="rId13"/>
    <p:sldId id="389" r:id="rId14"/>
    <p:sldId id="327" r:id="rId15"/>
    <p:sldId id="458" r:id="rId16"/>
    <p:sldId id="449" r:id="rId17"/>
    <p:sldId id="450" r:id="rId18"/>
    <p:sldId id="451" r:id="rId19"/>
    <p:sldId id="452" r:id="rId20"/>
    <p:sldId id="329" r:id="rId21"/>
    <p:sldId id="330" r:id="rId22"/>
    <p:sldId id="421" r:id="rId23"/>
    <p:sldId id="422" r:id="rId24"/>
    <p:sldId id="333" r:id="rId25"/>
    <p:sldId id="459" r:id="rId26"/>
    <p:sldId id="332" r:id="rId27"/>
    <p:sldId id="447" r:id="rId28"/>
    <p:sldId id="334" r:id="rId29"/>
    <p:sldId id="335" r:id="rId30"/>
    <p:sldId id="336" r:id="rId31"/>
    <p:sldId id="337" r:id="rId32"/>
    <p:sldId id="338" r:id="rId33"/>
    <p:sldId id="446" r:id="rId34"/>
    <p:sldId id="432" r:id="rId35"/>
    <p:sldId id="343" r:id="rId36"/>
    <p:sldId id="344" r:id="rId37"/>
    <p:sldId id="345" r:id="rId38"/>
    <p:sldId id="346" r:id="rId39"/>
    <p:sldId id="423" r:id="rId40"/>
    <p:sldId id="424" r:id="rId41"/>
    <p:sldId id="349" r:id="rId42"/>
    <p:sldId id="430" r:id="rId43"/>
    <p:sldId id="448" r:id="rId44"/>
    <p:sldId id="350" r:id="rId45"/>
    <p:sldId id="351" r:id="rId46"/>
    <p:sldId id="352" r:id="rId47"/>
    <p:sldId id="353" r:id="rId48"/>
    <p:sldId id="354" r:id="rId49"/>
    <p:sldId id="382" r:id="rId50"/>
    <p:sldId id="433" r:id="rId51"/>
    <p:sldId id="436" r:id="rId52"/>
    <p:sldId id="456" r:id="rId53"/>
    <p:sldId id="391" r:id="rId54"/>
    <p:sldId id="384" r:id="rId55"/>
    <p:sldId id="386" r:id="rId56"/>
    <p:sldId id="363" r:id="rId57"/>
    <p:sldId id="364" r:id="rId58"/>
    <p:sldId id="365" r:id="rId59"/>
    <p:sldId id="366" r:id="rId60"/>
    <p:sldId id="367" r:id="rId61"/>
    <p:sldId id="368" r:id="rId62"/>
    <p:sldId id="438" r:id="rId63"/>
    <p:sldId id="440" r:id="rId64"/>
    <p:sldId id="441" r:id="rId65"/>
    <p:sldId id="434" r:id="rId66"/>
    <p:sldId id="437" r:id="rId67"/>
    <p:sldId id="453" r:id="rId68"/>
    <p:sldId id="455" r:id="rId69"/>
    <p:sldId id="454" r:id="rId70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98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3300"/>
    <a:srgbClr val="FFEAA7"/>
    <a:srgbClr val="006600"/>
    <a:srgbClr val="FF6600"/>
    <a:srgbClr val="FFFFCC"/>
    <a:srgbClr val="FFFF99"/>
    <a:srgbClr val="F2231E"/>
    <a:srgbClr val="FAD6D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3" autoAdjust="0"/>
    <p:restoredTop sz="93060" autoAdjust="0"/>
  </p:normalViewPr>
  <p:slideViewPr>
    <p:cSldViewPr>
      <p:cViewPr>
        <p:scale>
          <a:sx n="72" d="100"/>
          <a:sy n="72" d="100"/>
        </p:scale>
        <p:origin x="-82" y="-206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EA6BB-8884-4954-9383-C69DCE561EC5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5C89B-8B50-4DF1-8444-58E228F294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764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48418-AFBB-49F4-A8FC-1078264E28C0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801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52993541-2387-4A67-B72F-D4B350341F38}" type="slidenum">
              <a:rPr lang="en-US" altLang="ko-KR"/>
              <a:pPr/>
              <a:t>23</a:t>
            </a:fld>
            <a:r>
              <a:rPr lang="en-US" altLang="ko-KR"/>
              <a:t> -</a:t>
            </a: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8D841520-A7A9-40A8-92AE-861EFD865A3A}" type="slidenum">
              <a:rPr lang="en-US" altLang="ko-KR"/>
              <a:pPr/>
              <a:t>24</a:t>
            </a:fld>
            <a:r>
              <a:rPr lang="en-US" altLang="ko-KR"/>
              <a:t> -</a:t>
            </a: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8D841520-A7A9-40A8-92AE-861EFD865A3A}" type="slidenum">
              <a:rPr lang="en-US" altLang="ko-KR"/>
              <a:pPr/>
              <a:t>25</a:t>
            </a:fld>
            <a:r>
              <a:rPr lang="en-US" altLang="ko-KR"/>
              <a:t> -</a:t>
            </a: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8D841520-A7A9-40A8-92AE-861EFD865A3A}" type="slidenum">
              <a:rPr lang="en-US" altLang="ko-KR"/>
              <a:pPr/>
              <a:t>26</a:t>
            </a:fld>
            <a:r>
              <a:rPr lang="en-US" altLang="ko-KR"/>
              <a:t> -</a:t>
            </a: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8D841520-A7A9-40A8-92AE-861EFD865A3A}" type="slidenum">
              <a:rPr lang="en-US" altLang="ko-KR"/>
              <a:pPr/>
              <a:t>27</a:t>
            </a:fld>
            <a:r>
              <a:rPr lang="en-US" altLang="ko-KR"/>
              <a:t> -</a:t>
            </a: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59673708-BFF9-4D30-9339-052B8A4AC20E}" type="slidenum">
              <a:rPr lang="en-US" altLang="ko-KR"/>
              <a:pPr/>
              <a:t>28</a:t>
            </a:fld>
            <a:r>
              <a:rPr lang="en-US" altLang="ko-KR"/>
              <a:t> -</a:t>
            </a:r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59673708-BFF9-4D30-9339-052B8A4AC20E}" type="slidenum">
              <a:rPr lang="en-US" altLang="ko-KR"/>
              <a:pPr/>
              <a:t>29</a:t>
            </a:fld>
            <a:r>
              <a:rPr lang="en-US" altLang="ko-KR"/>
              <a:t> -</a:t>
            </a:r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79E31E46-3BF5-4457-BD80-AC2405195249}" type="slidenum">
              <a:rPr lang="en-US" altLang="ko-KR"/>
              <a:pPr/>
              <a:t>30</a:t>
            </a:fld>
            <a:r>
              <a:rPr lang="en-US" altLang="ko-KR"/>
              <a:t> -</a:t>
            </a:r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AA697B8-78C6-4022-967C-0A1FE07D5369}" type="slidenum">
              <a:rPr lang="en-US" altLang="ko-KR"/>
              <a:pPr/>
              <a:t>31</a:t>
            </a:fld>
            <a:r>
              <a:rPr lang="en-US" altLang="ko-KR"/>
              <a:t> -</a:t>
            </a:r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F97B06BA-A311-48AB-830A-167675CE1154}" type="slidenum">
              <a:rPr lang="en-US" altLang="ko-KR"/>
              <a:pPr/>
              <a:t>32</a:t>
            </a:fld>
            <a:r>
              <a:rPr lang="en-US" altLang="ko-KR"/>
              <a:t> -</a:t>
            </a:r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52993541-2387-4A67-B72F-D4B350341F38}" type="slidenum">
              <a:rPr lang="en-US" altLang="ko-KR"/>
              <a:pPr/>
              <a:t>14</a:t>
            </a:fld>
            <a:r>
              <a:rPr lang="en-US" altLang="ko-KR"/>
              <a:t> -</a:t>
            </a: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52E5BDFC-C6C3-4E76-A294-84A571057EED}" type="slidenum">
              <a:rPr lang="en-US" altLang="ko-KR"/>
              <a:pPr/>
              <a:t>33</a:t>
            </a:fld>
            <a:r>
              <a:rPr lang="en-US" altLang="ko-KR"/>
              <a:t> -</a:t>
            </a:r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52E5BDFC-C6C3-4E76-A294-84A571057EED}" type="slidenum">
              <a:rPr lang="en-US" altLang="ko-KR"/>
              <a:pPr/>
              <a:t>34</a:t>
            </a:fld>
            <a:r>
              <a:rPr lang="en-US" altLang="ko-KR"/>
              <a:t> -</a:t>
            </a:r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BA9CD635-2574-443E-9E61-75147B056A9C}" type="slidenum">
              <a:rPr lang="en-US" altLang="ko-KR"/>
              <a:pPr/>
              <a:t>35</a:t>
            </a:fld>
            <a:r>
              <a:rPr lang="en-US" altLang="ko-KR"/>
              <a:t> -</a:t>
            </a: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04762829-D8D4-4A00-8E6B-70D1D9B9C17C}" type="slidenum">
              <a:rPr lang="en-US" altLang="ko-KR"/>
              <a:pPr/>
              <a:t>36</a:t>
            </a:fld>
            <a:r>
              <a:rPr lang="en-US" altLang="ko-KR"/>
              <a:t> -</a:t>
            </a: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0FAB5107-7AFE-4C3C-8D91-7D603549D4AA}" type="slidenum">
              <a:rPr lang="en-US" altLang="ko-KR"/>
              <a:pPr/>
              <a:t>37</a:t>
            </a:fld>
            <a:r>
              <a:rPr lang="en-US" altLang="ko-KR"/>
              <a:t> -</a:t>
            </a: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95F97B5-403D-49A1-8943-CAD70346E5B4}" type="slidenum">
              <a:rPr lang="en-US" altLang="ko-KR"/>
              <a:pPr/>
              <a:t>38</a:t>
            </a:fld>
            <a:r>
              <a:rPr lang="en-US" altLang="ko-KR"/>
              <a:t> -</a:t>
            </a: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95F97B5-403D-49A1-8943-CAD70346E5B4}" type="slidenum">
              <a:rPr lang="en-US" altLang="ko-KR"/>
              <a:pPr/>
              <a:t>39</a:t>
            </a:fld>
            <a:r>
              <a:rPr lang="en-US" altLang="ko-KR"/>
              <a:t> -</a:t>
            </a: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95F97B5-403D-49A1-8943-CAD70346E5B4}" type="slidenum">
              <a:rPr lang="en-US" altLang="ko-KR"/>
              <a:pPr/>
              <a:t>40</a:t>
            </a:fld>
            <a:r>
              <a:rPr lang="en-US" altLang="ko-KR"/>
              <a:t> -</a:t>
            </a: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34F1E9B2-C502-4514-87CA-12A756C64755}" type="slidenum">
              <a:rPr lang="en-US" altLang="ko-KR"/>
              <a:pPr/>
              <a:t>41</a:t>
            </a:fld>
            <a:r>
              <a:rPr lang="en-US" altLang="ko-KR"/>
              <a:t> -</a:t>
            </a: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34F1E9B2-C502-4514-87CA-12A756C64755}" type="slidenum">
              <a:rPr lang="en-US" altLang="ko-KR"/>
              <a:pPr/>
              <a:t>42</a:t>
            </a:fld>
            <a:r>
              <a:rPr lang="en-US" altLang="ko-KR"/>
              <a:t> -</a:t>
            </a: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48418-AFBB-49F4-A8FC-1078264E28C0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8019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34F1E9B2-C502-4514-87CA-12A756C64755}" type="slidenum">
              <a:rPr lang="en-US" altLang="ko-KR"/>
              <a:pPr/>
              <a:t>43</a:t>
            </a:fld>
            <a:r>
              <a:rPr lang="en-US" altLang="ko-KR"/>
              <a:t> -</a:t>
            </a: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AB69C891-D370-433B-8755-2D105B4CFDDE}" type="slidenum">
              <a:rPr lang="en-US" altLang="ko-KR"/>
              <a:pPr/>
              <a:t>44</a:t>
            </a:fld>
            <a:r>
              <a:rPr lang="en-US" altLang="ko-KR"/>
              <a:t> -</a:t>
            </a:r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AB69C891-D370-433B-8755-2D105B4CFDDE}" type="slidenum">
              <a:rPr lang="en-US" altLang="ko-KR"/>
              <a:pPr/>
              <a:t>45</a:t>
            </a:fld>
            <a:r>
              <a:rPr lang="en-US" altLang="ko-KR"/>
              <a:t> -</a:t>
            </a:r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EF2C715C-37C0-4A30-9DEF-676C3AC6A5C1}" type="slidenum">
              <a:rPr lang="en-US" altLang="ko-KR"/>
              <a:pPr/>
              <a:t>46</a:t>
            </a:fld>
            <a:r>
              <a:rPr lang="en-US" altLang="ko-KR"/>
              <a:t> -</a:t>
            </a:r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1DCC0F48-5CB0-469D-A85B-9631E64A5B0F}" type="slidenum">
              <a:rPr lang="en-US" altLang="ko-KR"/>
              <a:pPr/>
              <a:t>47</a:t>
            </a:fld>
            <a:r>
              <a:rPr lang="en-US" altLang="ko-KR"/>
              <a:t> -</a:t>
            </a:r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38C42B4E-001A-4E73-B00D-8BC91D9EF091}" type="slidenum">
              <a:rPr lang="en-US" altLang="ko-KR"/>
              <a:pPr/>
              <a:t>48</a:t>
            </a:fld>
            <a:r>
              <a:rPr lang="en-US" altLang="ko-KR"/>
              <a:t> -</a:t>
            </a:r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38C42B4E-001A-4E73-B00D-8BC91D9EF091}" type="slidenum">
              <a:rPr lang="en-US" altLang="ko-KR"/>
              <a:pPr/>
              <a:t>49</a:t>
            </a:fld>
            <a:r>
              <a:rPr lang="en-US" altLang="ko-KR"/>
              <a:t> -</a:t>
            </a:r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38C42B4E-001A-4E73-B00D-8BC91D9EF091}" type="slidenum">
              <a:rPr lang="en-US" altLang="ko-KR"/>
              <a:pPr/>
              <a:t>50</a:t>
            </a:fld>
            <a:r>
              <a:rPr lang="en-US" altLang="ko-KR"/>
              <a:t> -</a:t>
            </a:r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34F1E9B2-C502-4514-87CA-12A756C64755}" type="slidenum">
              <a:rPr lang="en-US" altLang="ko-KR"/>
              <a:pPr/>
              <a:t>51</a:t>
            </a:fld>
            <a:r>
              <a:rPr lang="en-US" altLang="ko-KR"/>
              <a:t> -</a:t>
            </a: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34F1E9B2-C502-4514-87CA-12A756C64755}" type="slidenum">
              <a:rPr lang="en-US" altLang="ko-KR"/>
              <a:pPr/>
              <a:t>52</a:t>
            </a:fld>
            <a:r>
              <a:rPr lang="en-US" altLang="ko-KR"/>
              <a:t> -</a:t>
            </a: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48418-AFBB-49F4-A8FC-1078264E28C0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8019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406E3B71-F1B0-4538-A213-F2B1EFE4A610}" type="slidenum">
              <a:rPr lang="en-US" altLang="ko-KR"/>
              <a:pPr/>
              <a:t>54</a:t>
            </a:fld>
            <a:r>
              <a:rPr lang="en-US" altLang="ko-KR"/>
              <a:t> -</a:t>
            </a:r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406E3B71-F1B0-4538-A213-F2B1EFE4A610}" type="slidenum">
              <a:rPr lang="en-US" altLang="ko-KR"/>
              <a:pPr/>
              <a:t>55</a:t>
            </a:fld>
            <a:r>
              <a:rPr lang="en-US" altLang="ko-KR"/>
              <a:t> -</a:t>
            </a:r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5C865719-1D44-48CF-AE83-E8B89CE8E698}" type="slidenum">
              <a:rPr lang="en-US" altLang="ko-KR"/>
              <a:pPr/>
              <a:t>56</a:t>
            </a:fld>
            <a:r>
              <a:rPr lang="en-US" altLang="ko-KR"/>
              <a:t> -</a:t>
            </a:r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EDBC1700-F9D8-4FCB-A406-F1A48D3F0AEF}" type="slidenum">
              <a:rPr lang="en-US" altLang="ko-KR"/>
              <a:pPr/>
              <a:t>57</a:t>
            </a:fld>
            <a:r>
              <a:rPr lang="en-US" altLang="ko-KR"/>
              <a:t> -</a:t>
            </a:r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463463E5-81BA-4913-8D66-3DFD6D0F9CDB}" type="slidenum">
              <a:rPr lang="en-US" altLang="ko-KR"/>
              <a:pPr/>
              <a:t>58</a:t>
            </a:fld>
            <a:r>
              <a:rPr lang="en-US" altLang="ko-KR"/>
              <a:t> -</a:t>
            </a:r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489FFCB1-A9C4-49C9-9AD5-EC60C9CECA24}" type="slidenum">
              <a:rPr lang="en-US" altLang="ko-KR"/>
              <a:pPr/>
              <a:t>59</a:t>
            </a:fld>
            <a:r>
              <a:rPr lang="en-US" altLang="ko-KR"/>
              <a:t> -</a:t>
            </a:r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F724201-DD0D-4821-89B7-EC8E9A37D3A8}" type="slidenum">
              <a:rPr lang="en-US" altLang="ko-KR"/>
              <a:pPr/>
              <a:t>60</a:t>
            </a:fld>
            <a:r>
              <a:rPr lang="en-US" altLang="ko-KR"/>
              <a:t> -</a:t>
            </a:r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B0E31C4-53DF-4EBB-B14A-BB2951F4F425}" type="slidenum">
              <a:rPr lang="en-US" altLang="ko-KR"/>
              <a:pPr/>
              <a:t>61</a:t>
            </a:fld>
            <a:r>
              <a:rPr lang="en-US" altLang="ko-KR"/>
              <a:t> -</a:t>
            </a:r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B0E31C4-53DF-4EBB-B14A-BB2951F4F425}" type="slidenum">
              <a:rPr lang="en-US" altLang="ko-KR"/>
              <a:pPr/>
              <a:t>62</a:t>
            </a:fld>
            <a:r>
              <a:rPr lang="en-US" altLang="ko-KR"/>
              <a:t> -</a:t>
            </a:r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B0E31C4-53DF-4EBB-B14A-BB2951F4F425}" type="slidenum">
              <a:rPr lang="en-US" altLang="ko-KR"/>
              <a:pPr/>
              <a:t>63</a:t>
            </a:fld>
            <a:r>
              <a:rPr lang="en-US" altLang="ko-KR"/>
              <a:t> -</a:t>
            </a:r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48418-AFBB-49F4-A8FC-1078264E28C0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8019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B0E31C4-53DF-4EBB-B14A-BB2951F4F425}" type="slidenum">
              <a:rPr lang="en-US" altLang="ko-KR"/>
              <a:pPr/>
              <a:t>64</a:t>
            </a:fld>
            <a:r>
              <a:rPr lang="en-US" altLang="ko-KR"/>
              <a:t> -</a:t>
            </a:r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7FB6B56-6C46-48F9-800A-7E17DC940866}" type="slidenum">
              <a:rPr lang="en-US" altLang="ko-KR"/>
              <a:pPr/>
              <a:t>65</a:t>
            </a:fld>
            <a:r>
              <a:rPr lang="en-US" altLang="ko-KR"/>
              <a:t> -</a:t>
            </a:r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7FB6B56-6C46-48F9-800A-7E17DC940866}" type="slidenum">
              <a:rPr lang="en-US" altLang="ko-KR"/>
              <a:pPr/>
              <a:t>66</a:t>
            </a:fld>
            <a:r>
              <a:rPr lang="en-US" altLang="ko-KR"/>
              <a:t> -</a:t>
            </a:r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7FB6B56-6C46-48F9-800A-7E17DC940866}" type="slidenum">
              <a:rPr lang="en-US" altLang="ko-KR"/>
              <a:pPr/>
              <a:t>67</a:t>
            </a:fld>
            <a:r>
              <a:rPr lang="en-US" altLang="ko-KR"/>
              <a:t> -</a:t>
            </a:r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7FB6B56-6C46-48F9-800A-7E17DC940866}" type="slidenum">
              <a:rPr lang="en-US" altLang="ko-KR"/>
              <a:pPr/>
              <a:t>68</a:t>
            </a:fld>
            <a:r>
              <a:rPr lang="en-US" altLang="ko-KR"/>
              <a:t> -</a:t>
            </a:r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7FB6B56-6C46-48F9-800A-7E17DC940866}" type="slidenum">
              <a:rPr lang="en-US" altLang="ko-KR"/>
              <a:pPr/>
              <a:t>69</a:t>
            </a:fld>
            <a:r>
              <a:rPr lang="en-US" altLang="ko-KR"/>
              <a:t> -</a:t>
            </a:r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48418-AFBB-49F4-A8FC-1078264E28C0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801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52993541-2387-4A67-B72F-D4B350341F38}" type="slidenum">
              <a:rPr lang="en-US" altLang="ko-KR"/>
              <a:pPr/>
              <a:t>20</a:t>
            </a:fld>
            <a:r>
              <a:rPr lang="en-US" altLang="ko-KR"/>
              <a:t> -</a:t>
            </a: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52993541-2387-4A67-B72F-D4B350341F38}" type="slidenum">
              <a:rPr lang="en-US" altLang="ko-KR"/>
              <a:pPr/>
              <a:t>21</a:t>
            </a:fld>
            <a:r>
              <a:rPr lang="en-US" altLang="ko-KR"/>
              <a:t> -</a:t>
            </a: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52993541-2387-4A67-B72F-D4B350341F38}" type="slidenum">
              <a:rPr lang="en-US" altLang="ko-KR"/>
              <a:pPr/>
              <a:t>22</a:t>
            </a:fld>
            <a:r>
              <a:rPr lang="en-US" altLang="ko-KR"/>
              <a:t> -</a:t>
            </a: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53508" y="2695203"/>
            <a:ext cx="6840760" cy="814602"/>
          </a:xfrm>
        </p:spPr>
        <p:txBody>
          <a:bodyPr anchor="b"/>
          <a:lstStyle>
            <a:lvl1pPr algn="just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349452" y="2707903"/>
            <a:ext cx="453050" cy="840505"/>
          </a:xfrm>
          <a:prstGeom prst="rect">
            <a:avLst/>
          </a:prstGeom>
          <a:solidFill>
            <a:srgbClr val="FF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781500" y="3527594"/>
            <a:ext cx="69127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662805"/>
            <a:ext cx="5943600" cy="55047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595186"/>
            <a:ext cx="5943600" cy="39966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213276"/>
            <a:ext cx="5943600" cy="7817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66756"/>
            <a:ext cx="2228850" cy="568356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66756"/>
            <a:ext cx="6521450" cy="568356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069275"/>
            <a:ext cx="8139140" cy="1427830"/>
          </a:xfrm>
        </p:spPr>
        <p:txBody>
          <a:bodyPr anchor="b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774652"/>
            <a:ext cx="6934200" cy="17022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953528" y="2074813"/>
            <a:ext cx="453050" cy="1448195"/>
          </a:xfrm>
          <a:prstGeom prst="rect">
            <a:avLst/>
          </a:prstGeom>
          <a:solidFill>
            <a:srgbClr val="FF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745973" y="3514894"/>
            <a:ext cx="81439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453050" cy="954311"/>
          </a:xfrm>
          <a:prstGeom prst="rect">
            <a:avLst/>
          </a:prstGeom>
          <a:solidFill>
            <a:srgbClr val="FF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515750" y="-18"/>
            <a:ext cx="9390250" cy="7666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 sz="2800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774" y="18207"/>
            <a:ext cx="9420225" cy="748460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511278" y="838675"/>
            <a:ext cx="9398631" cy="1156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4"/>
          </p:nvPr>
        </p:nvSpPr>
        <p:spPr>
          <a:xfrm>
            <a:off x="523844" y="1026319"/>
            <a:ext cx="9001188" cy="5287916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SzPct val="80000"/>
              <a:buFontTx/>
              <a:buBlip>
                <a:blip r:embed="rId2"/>
              </a:buBlip>
              <a:defRPr sz="18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2438" indent="-200025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2pPr>
            <a:lvl3pPr marL="723900" indent="-228600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 marL="985838" indent="-228600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76561" y="4050654"/>
            <a:ext cx="453050" cy="1059946"/>
          </a:xfrm>
          <a:prstGeom prst="rect">
            <a:avLst/>
          </a:prstGeom>
          <a:solidFill>
            <a:srgbClr val="774F8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92311" y="4050654"/>
            <a:ext cx="8417203" cy="1062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093828"/>
            <a:ext cx="8420100" cy="1040822"/>
          </a:xfrm>
        </p:spPr>
        <p:txBody>
          <a:bodyPr anchor="ctr" anchorCtr="0">
            <a:normAutofit/>
          </a:bodyPr>
          <a:lstStyle>
            <a:lvl1pPr algn="l">
              <a:defRPr sz="2800" b="1" cap="all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554270"/>
            <a:ext cx="4375150" cy="43960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554270"/>
            <a:ext cx="4375150" cy="43960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491050"/>
            <a:ext cx="4376870" cy="6213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12448"/>
            <a:ext cx="4376870" cy="38378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491050"/>
            <a:ext cx="4378590" cy="6213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12448"/>
            <a:ext cx="4378590" cy="38378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65212"/>
            <a:ext cx="3259006" cy="11286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65214"/>
            <a:ext cx="5537729" cy="56851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393909"/>
            <a:ext cx="3259006" cy="4556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-23"/>
            <a:ext cx="8915400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270"/>
            <a:ext cx="8915400" cy="4396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marL="742950" lvl="1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03540" y="6353714"/>
            <a:ext cx="510751" cy="354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-17691" y="6373448"/>
            <a:ext cx="19953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0" baseline="0" dirty="0" err="1" smtClean="0">
                <a:solidFill>
                  <a:srgbClr val="FF0000"/>
                </a:solidFill>
                <a:latin typeface="Bauhaus 93" pitchFamily="82" charset="0"/>
              </a:rPr>
              <a:t>ITwill</a:t>
            </a:r>
            <a:r>
              <a:rPr lang="en-US" altLang="ko-KR" sz="1500" b="0" baseline="0" dirty="0" smtClean="0">
                <a:solidFill>
                  <a:srgbClr val="FF0000"/>
                </a:solidFill>
                <a:latin typeface="Bauhaus 93" pitchFamily="82" charset="0"/>
              </a:rPr>
              <a:t> Oracle 20th</a:t>
            </a:r>
            <a:endParaRPr lang="ko-KR" altLang="en-US" sz="1500" b="0" baseline="0" dirty="0">
              <a:solidFill>
                <a:srgbClr val="FF0000"/>
              </a:solidFill>
              <a:latin typeface="Bauhaus 93" pitchFamily="8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spcBef>
          <a:spcPct val="20000"/>
        </a:spcBef>
        <a:buFontTx/>
        <a:buBlip>
          <a:blip r:embed="rId14"/>
        </a:buBlip>
        <a:defRPr kumimoji="0" lang="ko-KR" altLang="en-US" sz="14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1pPr>
      <a:lvl2pPr marL="628650" indent="-171450" algn="l" defTabSz="914400" rtl="0" eaLnBrk="1" latinLnBrk="1" hangingPunct="1">
        <a:spcBef>
          <a:spcPct val="20000"/>
        </a:spcBef>
        <a:buFont typeface="Arial" pitchFamily="34" charset="0"/>
        <a:buChar char="–"/>
        <a:tabLst/>
        <a:defRPr kumimoji="0" lang="ko-KR" altLang="en-US" sz="12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2pPr>
      <a:lvl3pPr marL="89535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0" lang="ko-KR" altLang="en-US" sz="11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3pPr>
      <a:lvl4pPr marL="116205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kumimoji="0" lang="ko-KR" altLang="en-US" sz="105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4pPr>
      <a:lvl5pPr marL="1343025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kumimoji="0" lang="ko-KR" altLang="en-US" sz="1050" b="0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3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6.png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Relationship Id="rId1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ca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65327" y="2668647"/>
            <a:ext cx="6940478" cy="805943"/>
          </a:xfrm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4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데이터모델링과 </a:t>
            </a:r>
            <a:r>
              <a:rPr lang="en-US" altLang="ko-KR" sz="4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DB</a:t>
            </a:r>
            <a:r>
              <a:rPr lang="ko-KR" altLang="en-US" sz="4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 설계</a:t>
            </a:r>
            <a:endParaRPr lang="ko-KR" altLang="en-US" sz="48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명조 ExtraBold" pitchFamily="18" charset="-127"/>
              <a:ea typeface="나눔명조 Extra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개념적</a:t>
            </a:r>
            <a:r>
              <a:rPr lang="en-US" altLang="ko-KR" dirty="0" smtClean="0"/>
              <a:t>(</a:t>
            </a:r>
            <a:r>
              <a:rPr lang="en-US" altLang="ko-KR" dirty="0"/>
              <a:t>Conceptual) </a:t>
            </a:r>
            <a:r>
              <a:rPr lang="ko-KR" altLang="en-US" dirty="0" smtClean="0"/>
              <a:t>데이터 모델</a:t>
            </a:r>
            <a:r>
              <a:rPr lang="ko-KR" altLang="en-US" dirty="0"/>
              <a:t>링</a:t>
            </a:r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개념 데이터 모델 표기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현실 세계에 존재하는 데이터와 그들 간의 관계를 사람이 이해하기 쉬운 도형과 기호를 이용하여 체계적으로 표현한 모델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1976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Peter Chen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에 의해 제안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데이터에 대해 관리자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고객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개발자들이 서로 다르게 인식되고 있는 도형과 기호들을 하나로  통합하여 표준화된 모델을 만들기 위해 사용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개념 데이터 모델 구성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요소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Entity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개체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영속적으로 정보화해야 할 대상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현실세계에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존재하는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실체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Attribute(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 –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내에서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관리해야 할 정보들의 항목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관계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(Relation) –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사이의 연관성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endParaRPr lang="en-US" sz="1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70600" y="4020212"/>
            <a:ext cx="8258864" cy="2260171"/>
            <a:chOff x="452407" y="3104141"/>
            <a:chExt cx="9001187" cy="2740022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2407" y="3104141"/>
              <a:ext cx="4286279" cy="274002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866000">
                  <a:alpha val="50000"/>
                </a:srgbClr>
              </a:outerShdw>
            </a:effec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81562" y="3129519"/>
              <a:ext cx="4572032" cy="264320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866000">
                  <a:alpha val="5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3291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60" y="1447254"/>
            <a:ext cx="8566220" cy="4835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개념적</a:t>
            </a:r>
            <a:r>
              <a:rPr lang="en-US" altLang="ko-KR" dirty="0" smtClean="0"/>
              <a:t>(</a:t>
            </a:r>
            <a:r>
              <a:rPr lang="en-US" altLang="ko-KR" dirty="0"/>
              <a:t>Conceptual)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350489" y="1092460"/>
            <a:ext cx="9205023" cy="1013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66700" marR="0" lvl="0" indent="-2667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개념적 데이터 모델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 Chen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표기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샘플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1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개념적</a:t>
            </a:r>
            <a:r>
              <a:rPr lang="en-US" altLang="ko-KR" dirty="0" smtClean="0"/>
              <a:t>(</a:t>
            </a:r>
            <a:r>
              <a:rPr lang="en-US" altLang="ko-KR" dirty="0"/>
              <a:t>Conceptual)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350489" y="1092460"/>
            <a:ext cx="9205023" cy="1013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66700" lvl="0" indent="-266700">
              <a:spcBef>
                <a:spcPct val="20000"/>
              </a:spcBef>
              <a:buBlip>
                <a:blip r:embed="rId2"/>
              </a:buBlip>
              <a:defRPr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개념적 데이터 모델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 Chen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표기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샘플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4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962" y="1458367"/>
            <a:ext cx="8408502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91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</a:t>
            </a:r>
            <a:r>
              <a:rPr lang="ko-KR" altLang="en-US" dirty="0" smtClean="0"/>
              <a:t> 데이터 모델링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406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</a:t>
            </a:r>
            <a:r>
              <a:rPr lang="en-US" altLang="ko-KR" dirty="0"/>
              <a:t>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정의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개념적 데이터 모델을 기초로 구축하고자 하는 도메인 대한 </a:t>
            </a:r>
            <a:r>
              <a:rPr lang="ko-KR" altLang="en-US" sz="16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논리적인 </a:t>
            </a:r>
            <a:r>
              <a:rPr lang="ko-KR" altLang="en-US" sz="1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설계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하는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단계로써 정확하고 세부적인 개발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업무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분석을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통해 데이터의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흐름을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분석한다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논리적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데이터 모델을 작성하는 단계에서는 </a:t>
            </a:r>
            <a:r>
              <a:rPr lang="ko-KR" altLang="en-US" sz="16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하드웨어나 소프트웨어를 고려하지 않는다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엔티티간의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관계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속성들과의 연관성을 구조적으로 상세히 표현한다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구성요소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809712" y="3258567"/>
            <a:ext cx="8463768" cy="19180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2075" tIns="46038" rIns="92075" bIns="46038">
            <a:spAutoFit/>
            <a:flatTx/>
          </a:bodyPr>
          <a:lstStyle/>
          <a:p>
            <a:pPr marL="285750" indent="-285750" eaLnBrk="0" latinLnBrk="0" hangingPunct="0">
              <a:lnSpc>
                <a:spcPct val="150000"/>
              </a:lnSpc>
              <a:spcBef>
                <a:spcPct val="50000"/>
              </a:spcBef>
              <a:buClr>
                <a:srgbClr val="316501"/>
              </a:buClr>
              <a:buFont typeface="Wingdings" pitchFamily="2" charset="2"/>
              <a:buChar char="s"/>
            </a:pPr>
            <a:endParaRPr lang="en-US" altLang="ko-KR" sz="2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  <a:p>
            <a:pPr marL="285750" indent="-285750" eaLnBrk="0" latinLnBrk="0" hangingPunct="0">
              <a:lnSpc>
                <a:spcPct val="150000"/>
              </a:lnSpc>
              <a:spcBef>
                <a:spcPct val="50000"/>
              </a:spcBef>
              <a:buClr>
                <a:srgbClr val="316501"/>
              </a:buClr>
              <a:buFont typeface="Wingdings" pitchFamily="2" charset="2"/>
              <a:buChar char="s"/>
            </a:pPr>
            <a:r>
              <a:rPr lang="en-US" altLang="ko-KR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ENTITY</a:t>
            </a:r>
            <a:r>
              <a:rPr lang="en-US" altLang="ko-KR" sz="1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              </a:t>
            </a:r>
            <a:r>
              <a:rPr lang="en-US" altLang="ko-KR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: </a:t>
            </a:r>
            <a:r>
              <a:rPr lang="ko-KR" altLang="en-US" sz="1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영속적으로 정보화 해야 할 대상</a:t>
            </a:r>
            <a:r>
              <a:rPr lang="en-US" altLang="ko-KR" sz="1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(</a:t>
            </a:r>
            <a:r>
              <a:rPr lang="ko-KR" altLang="en-US" sz="1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실체</a:t>
            </a:r>
            <a:r>
              <a:rPr lang="en-US" altLang="ko-KR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</a:rPr>
              <a:t>)</a:t>
            </a:r>
            <a:endParaRPr lang="en-US" altLang="ko-KR" sz="1600" dirty="0" smtClean="0">
              <a:effectLst>
                <a:outerShdw blurRad="38100" dist="38100" dir="2700000" algn="tl">
                  <a:srgbClr val="FFFFFF"/>
                </a:outerShdw>
              </a:effectLst>
              <a:latin typeface="+mn-ea"/>
              <a:ea typeface="+mn-ea"/>
            </a:endParaRPr>
          </a:p>
          <a:p>
            <a:pPr marL="285750" indent="-285750" eaLnBrk="0" latinLnBrk="0" hangingPunct="0">
              <a:lnSpc>
                <a:spcPct val="150000"/>
              </a:lnSpc>
              <a:spcBef>
                <a:spcPct val="50000"/>
              </a:spcBef>
              <a:buClr>
                <a:srgbClr val="316501"/>
              </a:buClr>
              <a:buFont typeface="Wingdings" pitchFamily="2" charset="2"/>
              <a:buChar char="s"/>
            </a:pPr>
            <a:r>
              <a:rPr lang="en-US" altLang="ko-KR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RELATIONSHIP</a:t>
            </a:r>
            <a:r>
              <a:rPr lang="en-US" altLang="ko-KR" sz="1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    </a:t>
            </a:r>
            <a:r>
              <a:rPr lang="en-US" altLang="ko-KR" sz="1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: ENTITY </a:t>
            </a:r>
            <a:r>
              <a:rPr lang="ko-KR" altLang="en-US" sz="1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사이의 연관 관계</a:t>
            </a:r>
            <a:endParaRPr lang="ko-KR" altLang="en-US" sz="1800" dirty="0" smtClean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  <a:p>
            <a:pPr marL="285750" indent="-285750" eaLnBrk="0" latinLnBrk="0" hangingPunct="0">
              <a:lnSpc>
                <a:spcPct val="150000"/>
              </a:lnSpc>
              <a:spcBef>
                <a:spcPct val="50000"/>
              </a:spcBef>
              <a:spcAft>
                <a:spcPct val="20000"/>
              </a:spcAft>
              <a:buClr>
                <a:srgbClr val="316501"/>
              </a:buClr>
              <a:buFont typeface="Wingdings" pitchFamily="2" charset="2"/>
              <a:buChar char="s"/>
            </a:pPr>
            <a:r>
              <a:rPr lang="en-US" altLang="ko-KR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ATTRIBUTE</a:t>
            </a:r>
            <a:r>
              <a:rPr lang="en-US" altLang="ko-KR" sz="1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         </a:t>
            </a:r>
            <a:r>
              <a:rPr lang="en-US" altLang="ko-KR" sz="1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: ENTITY</a:t>
            </a:r>
            <a:r>
              <a:rPr lang="ko-KR" altLang="en-US" sz="1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의 특성을 나타내는 구체적 항목</a:t>
            </a:r>
            <a:endParaRPr lang="ko-KR" altLang="en-US" sz="1800" dirty="0">
              <a:effectLst>
                <a:outerShdw blurRad="38100" dist="38100" dir="2700000" algn="tl">
                  <a:srgbClr val="FFFFFF"/>
                </a:outerShdw>
              </a:effectLst>
              <a:latin typeface="+mn-ea"/>
              <a:ea typeface="+mn-ea"/>
            </a:endParaRPr>
          </a:p>
          <a:p>
            <a:pPr marL="285750" indent="-285750" eaLnBrk="0" latinLnBrk="0" hangingPunct="0">
              <a:lnSpc>
                <a:spcPct val="150000"/>
              </a:lnSpc>
              <a:spcBef>
                <a:spcPct val="50000"/>
              </a:spcBef>
              <a:spcAft>
                <a:spcPct val="20000"/>
              </a:spcAft>
              <a:buClr>
                <a:srgbClr val="316501"/>
              </a:buClr>
              <a:buFont typeface="Wingdings" pitchFamily="2" charset="2"/>
              <a:buChar char="s"/>
            </a:pPr>
            <a:endParaRPr lang="en-US" altLang="ko-KR" sz="2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734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논리적</a:t>
            </a:r>
            <a:r>
              <a:rPr lang="en-US" altLang="ko-KR" dirty="0"/>
              <a:t>(Logical) </a:t>
            </a:r>
            <a:r>
              <a:rPr lang="ko-KR" altLang="en-US" dirty="0"/>
              <a:t>데이터 모델링</a:t>
            </a: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350489" y="1092460"/>
            <a:ext cx="9205023" cy="1013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66700" marR="0" lvl="0" indent="-2667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논리적 데이터 모델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 IE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표기를 적용한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ERD(Entity-Relation Diagram)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사례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2560" y="1602383"/>
            <a:ext cx="7992888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91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485774" y="18207"/>
            <a:ext cx="9420225" cy="748460"/>
          </a:xfrm>
        </p:spPr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29" name="내용 개체 틀 2"/>
          <p:cNvSpPr>
            <a:spLocks noGrp="1"/>
          </p:cNvSpPr>
          <p:nvPr>
            <p:ph idx="4294967295"/>
          </p:nvPr>
        </p:nvSpPr>
        <p:spPr>
          <a:xfrm>
            <a:off x="350489" y="1092459"/>
            <a:ext cx="9205023" cy="511843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800" dirty="0" smtClean="0"/>
              <a:t>개발하고자 하는 업무영역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도메인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분석 및 고객 요구 사항 분석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데이터베이스 설계의 출발은 설계 대상이 되는 업무에 대한 이해로부터 시작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업무 파악을 위한 다양한 경로 확보 필요</a:t>
            </a:r>
            <a:endParaRPr lang="en-US" altLang="ko-KR" sz="1600" dirty="0" smtClean="0"/>
          </a:p>
          <a:p>
            <a:pPr lvl="2"/>
            <a:r>
              <a:rPr lang="ko-KR" altLang="en-US" sz="1500" dirty="0" smtClean="0"/>
              <a:t>업무 기술서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현업 </a:t>
            </a:r>
            <a:r>
              <a:rPr lang="ko-KR" altLang="en-US" sz="1500" dirty="0" err="1" smtClean="0"/>
              <a:t>장표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과거 구축된 시스템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담당자와의 인터뷰 등</a:t>
            </a:r>
            <a:r>
              <a:rPr lang="en-US" altLang="ko-KR" sz="1500" dirty="0" smtClean="0"/>
              <a:t>…</a:t>
            </a:r>
            <a:endParaRPr lang="ko-KR" altLang="en-US" sz="1500" dirty="0"/>
          </a:p>
        </p:txBody>
      </p:sp>
      <p:grpSp>
        <p:nvGrpSpPr>
          <p:cNvPr id="2" name="그룹 17"/>
          <p:cNvGrpSpPr/>
          <p:nvPr/>
        </p:nvGrpSpPr>
        <p:grpSpPr>
          <a:xfrm>
            <a:off x="861703" y="2541220"/>
            <a:ext cx="8295471" cy="3669632"/>
            <a:chOff x="1331640" y="3717032"/>
            <a:chExt cx="7113984" cy="2560051"/>
          </a:xfrm>
        </p:grpSpPr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1331640" y="3717032"/>
              <a:ext cx="6859731" cy="1118231"/>
              <a:chOff x="215" y="768"/>
              <a:chExt cx="3721" cy="720"/>
            </a:xfrm>
          </p:grpSpPr>
          <p:graphicFrame>
            <p:nvGraphicFramePr>
              <p:cNvPr id="39" name="Object 17"/>
              <p:cNvGraphicFramePr>
                <a:graphicFrameLocks noChangeAspect="1"/>
              </p:cNvGraphicFramePr>
              <p:nvPr/>
            </p:nvGraphicFramePr>
            <p:xfrm>
              <a:off x="215" y="789"/>
              <a:ext cx="866" cy="5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776" name="클립" r:id="rId4" imgW="4716463" imgH="3162300" progId="">
                      <p:embed/>
                    </p:oleObj>
                  </mc:Choice>
                  <mc:Fallback>
                    <p:oleObj name="클립" r:id="rId4" imgW="4716463" imgH="3162300" progId="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5" y="789"/>
                            <a:ext cx="866" cy="58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" name="Object 18"/>
              <p:cNvGraphicFramePr>
                <a:graphicFrameLocks noChangeAspect="1"/>
              </p:cNvGraphicFramePr>
              <p:nvPr/>
            </p:nvGraphicFramePr>
            <p:xfrm>
              <a:off x="1152" y="816"/>
              <a:ext cx="816" cy="5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777" name="클립" r:id="rId6" imgW="4443413" imgH="2552700" progId="">
                      <p:embed/>
                    </p:oleObj>
                  </mc:Choice>
                  <mc:Fallback>
                    <p:oleObj name="클립" r:id="rId6" imgW="4443413" imgH="2552700" progId="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816"/>
                            <a:ext cx="816" cy="5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" name="Object 19"/>
              <p:cNvGraphicFramePr>
                <a:graphicFrameLocks noChangeAspect="1"/>
              </p:cNvGraphicFramePr>
              <p:nvPr/>
            </p:nvGraphicFramePr>
            <p:xfrm>
              <a:off x="2256" y="816"/>
              <a:ext cx="720" cy="5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778" name="클립" r:id="rId8" imgW="5614988" imgH="2751138" progId="">
                      <p:embed/>
                    </p:oleObj>
                  </mc:Choice>
                  <mc:Fallback>
                    <p:oleObj name="클립" r:id="rId8" imgW="5614988" imgH="2751138" progId="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6" y="816"/>
                            <a:ext cx="720" cy="5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" name="Object 20"/>
              <p:cNvGraphicFramePr>
                <a:graphicFrameLocks noChangeAspect="1"/>
              </p:cNvGraphicFramePr>
              <p:nvPr/>
            </p:nvGraphicFramePr>
            <p:xfrm>
              <a:off x="3264" y="768"/>
              <a:ext cx="576" cy="6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779" name="클립" r:id="rId10" imgW="2149475" imgH="2940050" progId="">
                      <p:embed/>
                    </p:oleObj>
                  </mc:Choice>
                  <mc:Fallback>
                    <p:oleObj name="클립" r:id="rId10" imgW="2149475" imgH="2940050" progId="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768"/>
                            <a:ext cx="576" cy="6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" name="Text Box 21"/>
              <p:cNvSpPr txBox="1">
                <a:spLocks noChangeArrowheads="1"/>
              </p:cNvSpPr>
              <p:nvPr/>
            </p:nvSpPr>
            <p:spPr bwMode="auto">
              <a:xfrm>
                <a:off x="336" y="1368"/>
                <a:ext cx="3600" cy="12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marL="285750" indent="-285750">
                  <a:lnSpc>
                    <a:spcPct val="95000"/>
                  </a:lnSpc>
                  <a:spcBef>
                    <a:spcPct val="5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kumimoji="1" lang="ko-KR" altLang="en-US" sz="1200" b="1" dirty="0">
                    <a:solidFill>
                      <a:srgbClr val="8901F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ea"/>
                    <a:ea typeface="+mn-ea"/>
                  </a:rPr>
                  <a:t>현업 </a:t>
                </a:r>
                <a:r>
                  <a:rPr kumimoji="1" lang="ko-KR" altLang="en-US" sz="1200" b="1" dirty="0" err="1">
                    <a:solidFill>
                      <a:srgbClr val="8901F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ea"/>
                    <a:ea typeface="+mn-ea"/>
                  </a:rPr>
                  <a:t>장표</a:t>
                </a:r>
                <a:r>
                  <a:rPr kumimoji="1" lang="ko-KR" altLang="en-US" sz="1200" b="1" dirty="0">
                    <a:solidFill>
                      <a:srgbClr val="8901F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ea"/>
                    <a:ea typeface="+mn-ea"/>
                  </a:rPr>
                  <a:t>     </a:t>
                </a:r>
                <a:r>
                  <a:rPr kumimoji="1" lang="ko-KR" altLang="en-US" sz="1200" b="1" dirty="0" smtClean="0">
                    <a:solidFill>
                      <a:srgbClr val="8901F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ea"/>
                    <a:ea typeface="+mn-ea"/>
                  </a:rPr>
                  <a:t>                    관련전문서적</a:t>
                </a:r>
                <a:r>
                  <a:rPr kumimoji="1" lang="ko-KR" altLang="en-US" sz="1200" dirty="0" smtClean="0">
                    <a:solidFill>
                      <a:srgbClr val="8901F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ea"/>
                    <a:ea typeface="+mn-ea"/>
                  </a:rPr>
                  <a:t>                          </a:t>
                </a:r>
                <a:r>
                  <a:rPr kumimoji="1" lang="en-US" altLang="ko-KR" sz="1200" b="1" dirty="0" smtClean="0">
                    <a:solidFill>
                      <a:srgbClr val="8901F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ea"/>
                    <a:ea typeface="+mn-ea"/>
                  </a:rPr>
                  <a:t>Interview                           </a:t>
                </a:r>
                <a:r>
                  <a:rPr kumimoji="1" lang="ko-KR" altLang="en-US" sz="1200" b="1" dirty="0" smtClean="0">
                    <a:solidFill>
                      <a:srgbClr val="8901F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ea"/>
                    <a:ea typeface="+mn-ea"/>
                  </a:rPr>
                  <a:t>업무 기술서</a:t>
                </a:r>
                <a:endParaRPr kumimoji="1" lang="en-US" altLang="ko-KR" sz="1200" b="1" dirty="0">
                  <a:solidFill>
                    <a:srgbClr val="8901F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endParaRPr>
              </a:p>
            </p:txBody>
          </p:sp>
        </p:grpSp>
        <p:graphicFrame>
          <p:nvGraphicFramePr>
            <p:cNvPr id="34" name="Object 23"/>
            <p:cNvGraphicFramePr>
              <a:graphicFrameLocks noChangeAspect="1"/>
            </p:cNvGraphicFramePr>
            <p:nvPr/>
          </p:nvGraphicFramePr>
          <p:xfrm>
            <a:off x="6775729" y="4896500"/>
            <a:ext cx="1327483" cy="11937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80" name="클립" r:id="rId12" imgW="5570538" imgH="3436938" progId="">
                    <p:embed/>
                  </p:oleObj>
                </mc:Choice>
                <mc:Fallback>
                  <p:oleObj name="클립" r:id="rId12" imgW="5570538" imgH="3436938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75729" y="4896500"/>
                          <a:ext cx="1327483" cy="11937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5" name="Picture 24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465794" y="5028188"/>
              <a:ext cx="1149890" cy="1043486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</p:pic>
        <p:sp>
          <p:nvSpPr>
            <p:cNvPr id="36" name="Text Box 25"/>
            <p:cNvSpPr txBox="1">
              <a:spLocks noChangeArrowheads="1"/>
            </p:cNvSpPr>
            <p:nvPr/>
          </p:nvSpPr>
          <p:spPr bwMode="auto">
            <a:xfrm>
              <a:off x="1808206" y="6090281"/>
              <a:ext cx="6637418" cy="186802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285750" indent="-285750">
                <a:lnSpc>
                  <a:spcPct val="95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en-US" altLang="ko-KR" sz="1200" b="1" dirty="0">
                  <a:solidFill>
                    <a:srgbClr val="8901F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DFD </a:t>
              </a:r>
              <a:r>
                <a:rPr kumimoji="1" lang="en-US" altLang="ko-KR" sz="1200" b="1" dirty="0" smtClean="0">
                  <a:solidFill>
                    <a:srgbClr val="8901F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                            </a:t>
              </a:r>
              <a:r>
                <a:rPr kumimoji="1" lang="ko-KR" altLang="en-US" sz="1200" b="1" dirty="0">
                  <a:solidFill>
                    <a:srgbClr val="8901F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구 시스템</a:t>
              </a:r>
              <a:r>
                <a:rPr kumimoji="1" lang="ko-KR" altLang="en-US" sz="1200" dirty="0">
                  <a:solidFill>
                    <a:srgbClr val="8901F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              </a:t>
              </a:r>
              <a:r>
                <a:rPr kumimoji="1" lang="ko-KR" altLang="en-US" sz="1200" dirty="0" smtClean="0">
                  <a:solidFill>
                    <a:srgbClr val="8901F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  </a:t>
              </a:r>
              <a:r>
                <a:rPr kumimoji="1" lang="ko-KR" altLang="en-US" sz="1200" b="1" dirty="0" smtClean="0">
                  <a:solidFill>
                    <a:srgbClr val="8901F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             향후 전략                         </a:t>
              </a:r>
              <a:r>
                <a:rPr kumimoji="1" lang="ko-KR" altLang="en-US" sz="1200" b="1" dirty="0">
                  <a:solidFill>
                    <a:srgbClr val="8901F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현장조사</a:t>
              </a:r>
            </a:p>
          </p:txBody>
        </p:sp>
        <p:pic>
          <p:nvPicPr>
            <p:cNvPr id="37" name="Picture 26"/>
            <p:cNvPicPr>
              <a:picLocks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3324782" y="5052522"/>
              <a:ext cx="1061732" cy="1019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38" name="Object 27"/>
            <p:cNvGraphicFramePr>
              <a:graphicFrameLocks noChangeAspect="1"/>
            </p:cNvGraphicFramePr>
            <p:nvPr/>
          </p:nvGraphicFramePr>
          <p:xfrm>
            <a:off x="5093057" y="4952324"/>
            <a:ext cx="1152445" cy="100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81" name="클립" r:id="rId16" imgW="2943225" imgH="2628900" progId="">
                    <p:embed/>
                  </p:oleObj>
                </mc:Choice>
                <mc:Fallback>
                  <p:oleObj name="클립" r:id="rId16" imgW="2943225" imgH="2628900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3057" y="4952324"/>
                          <a:ext cx="1152445" cy="1007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469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485774" y="18207"/>
            <a:ext cx="9420225" cy="748460"/>
          </a:xfrm>
        </p:spPr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29" name="내용 개체 틀 2"/>
          <p:cNvSpPr>
            <a:spLocks noGrp="1"/>
          </p:cNvSpPr>
          <p:nvPr>
            <p:ph idx="4294967295"/>
          </p:nvPr>
        </p:nvSpPr>
        <p:spPr>
          <a:xfrm>
            <a:off x="350489" y="1092459"/>
            <a:ext cx="9205023" cy="511843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800" dirty="0" smtClean="0"/>
              <a:t>업무 </a:t>
            </a:r>
            <a:r>
              <a:rPr lang="ko-KR" altLang="en-US" sz="1800" dirty="0" err="1" smtClean="0"/>
              <a:t>장표</a:t>
            </a:r>
            <a:r>
              <a:rPr lang="ko-KR" altLang="en-US" sz="1800" dirty="0" smtClean="0"/>
              <a:t> 샘플</a:t>
            </a:r>
            <a:endParaRPr lang="ko-KR" altLang="en-US" sz="1800" dirty="0"/>
          </a:p>
        </p:txBody>
      </p:sp>
      <p:pic>
        <p:nvPicPr>
          <p:cNvPr id="10138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464" y="1573074"/>
            <a:ext cx="5388099" cy="276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8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76936" y="2826519"/>
            <a:ext cx="5320404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69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485774" y="18207"/>
            <a:ext cx="9420225" cy="748460"/>
          </a:xfrm>
        </p:spPr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29" name="내용 개체 틀 2"/>
          <p:cNvSpPr>
            <a:spLocks noGrp="1"/>
          </p:cNvSpPr>
          <p:nvPr>
            <p:ph idx="4294967295"/>
          </p:nvPr>
        </p:nvSpPr>
        <p:spPr>
          <a:xfrm>
            <a:off x="350489" y="1092459"/>
            <a:ext cx="9205023" cy="5118436"/>
          </a:xfrm>
          <a:prstGeom prst="rect">
            <a:avLst/>
          </a:prstGeom>
        </p:spPr>
        <p:txBody>
          <a:bodyPr/>
          <a:lstStyle/>
          <a:p>
            <a:r>
              <a:rPr lang="en-US" altLang="ko-KR" sz="1800" dirty="0" smtClean="0"/>
              <a:t>Video Shop </a:t>
            </a:r>
            <a:r>
              <a:rPr lang="ko-KR" altLang="en-US" sz="1800" dirty="0" smtClean="0"/>
              <a:t>체인을 운영하는 </a:t>
            </a:r>
            <a:r>
              <a:rPr lang="en-US" altLang="ko-KR" sz="1800" dirty="0" smtClean="0"/>
              <a:t>Video Box</a:t>
            </a:r>
            <a:r>
              <a:rPr lang="ko-KR" altLang="en-US" sz="1800" dirty="0" smtClean="0"/>
              <a:t>社의 </a:t>
            </a:r>
            <a:r>
              <a:rPr lang="ko-KR" altLang="en-US" sz="1800" dirty="0" smtClean="0">
                <a:solidFill>
                  <a:srgbClr val="C00000"/>
                </a:solidFill>
              </a:rPr>
              <a:t>업무 기술서</a:t>
            </a:r>
            <a:r>
              <a:rPr lang="ko-KR" altLang="en-US" sz="1800" dirty="0" smtClean="0"/>
              <a:t> 샘플</a:t>
            </a:r>
            <a:endParaRPr lang="ko-KR" alt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488504" y="1486077"/>
            <a:ext cx="9001000" cy="45808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altLang="ko-KR" sz="1400" dirty="0" smtClean="0"/>
              <a:t>Video Box</a:t>
            </a:r>
            <a:r>
              <a:rPr lang="ko-KR" altLang="en-US" sz="1400" dirty="0" smtClean="0"/>
              <a:t>사는 각 체인점이 모두 네트워크로 연결되어 있는 </a:t>
            </a:r>
            <a:r>
              <a:rPr lang="en-US" altLang="ko-KR" sz="1400" dirty="0" smtClean="0"/>
              <a:t>Video Shop </a:t>
            </a:r>
            <a:r>
              <a:rPr lang="ko-KR" altLang="en-US" sz="1400" dirty="0" smtClean="0"/>
              <a:t>체인을 운영하며 각 체인점의 데이터를 관리해 준다</a:t>
            </a:r>
            <a:r>
              <a:rPr lang="en-US" altLang="ko-KR" sz="1400" dirty="0" smtClean="0"/>
              <a:t>. Video Box</a:t>
            </a:r>
            <a:r>
              <a:rPr lang="ko-KR" altLang="en-US" sz="1400" dirty="0" smtClean="0"/>
              <a:t>사는 각 체인점을 주소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전화번호 등 그 체인점에 대한 일반적인 정보와 고유 번호를 갖고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각 체인점은 독립적으로 비디오를 구입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대여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판매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분실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폐기하고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대여기간과 대여가격 등의 가격체계도 체인점의 상황에 따라 자유롭게 조정할 수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본사는 각 대여점의 구입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대여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판매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분실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폐기 등에 대한 정보는 관리하나 실제 업무에는 전혀 관여하지 않는다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체인점에는 한 명의 체인점주와 여러 명의 아르바이트생이 일하고 있으며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체인점주와 아르바이트생들은 개인 아이디와 패스워드를 이용해 로그인하고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체인점주는 그 체인점의 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월 매출액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현재 보유 비디오 정보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현재 대여중인 비디오 정보 등 그 체인점에 대한 모든 데이터에 접근할 권한이 있으나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아르바이트생들은 단지 대여에 관계된 데이터와 일일 매출액에만 접근할 수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Video Box</a:t>
            </a:r>
            <a:r>
              <a:rPr lang="ko-KR" altLang="en-US" sz="1400" dirty="0" smtClean="0"/>
              <a:t>사는 비디오를 장르별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시청가능 연령대별 및 주연배우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감독 등에 대한 다양한 정보를 관리하며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각 비디오에 대하여는 그 비디오테이프에 대한 고유번호와 일반적인 정보들과 대여 및 연체 여부와 그리고 그 비디오테이프가 어느 지점의 테이프인지를 구분할 수 있어야 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 테이프를 통해 그 지점에서 얼마의 매출을 올렸는지 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월별 정보를 알 수 있어야 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Video Box</a:t>
            </a:r>
            <a:r>
              <a:rPr lang="ko-KR" altLang="en-US" sz="1400" dirty="0" smtClean="0"/>
              <a:t>사는 각 체인점의 정보 통계를 알고 현시점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월별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의 대여 인기순위 등의 전체 통계에 대한 정보를 실시간으로 체인점에 제공하며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각 체인점에서는 타 체인점에 대한 정보를 알 수 없다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69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485774" y="18207"/>
            <a:ext cx="9420225" cy="748460"/>
          </a:xfrm>
        </p:spPr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8504" y="1239610"/>
            <a:ext cx="9001000" cy="2376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altLang="ko-KR" sz="1400" dirty="0" smtClean="0"/>
              <a:t>Video Box</a:t>
            </a:r>
            <a:r>
              <a:rPr lang="ko-KR" altLang="en-US" sz="1400" dirty="0" smtClean="0"/>
              <a:t>사는 회원에 대한 일반적인 정보 외에 회원이 가입한 지점에 대하여 알고 있어야 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어떤 사람이 </a:t>
            </a:r>
            <a:r>
              <a:rPr lang="en-US" altLang="ko-KR" sz="1400" dirty="0" smtClean="0"/>
              <a:t>Video Box</a:t>
            </a:r>
            <a:r>
              <a:rPr lang="ko-KR" altLang="en-US" sz="1400" dirty="0" smtClean="0"/>
              <a:t>사의 체인점에서 비디오를 대여하려면 반드시 회원가입을 하여야 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어느 체인점에서든 한번 회원가입을 한 사람은 다른 체인점에서 또 회원 가입을 할 필요가 없다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회원은 지급할 금액을 포인트와 현금으로 결제할 수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한 회원은 모든 체인점에서 대여 금액을 현금으로 지급할 때 결제 금액의 </a:t>
            </a:r>
            <a:r>
              <a:rPr lang="en-US" altLang="ko-KR" sz="1400" dirty="0" smtClean="0"/>
              <a:t>10%</a:t>
            </a:r>
            <a:r>
              <a:rPr lang="ko-KR" altLang="en-US" sz="1400" dirty="0" smtClean="0"/>
              <a:t>를 포인트로 적립 받고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연체료를 지급할 때는 현금으로 지급해도 포인트가 적립되지 않으며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포인트로 대여료를 지급할 때는 포인트가 누적되지 않는다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대여료를 포인트로 지불 시에는 </a:t>
            </a:r>
            <a:r>
              <a:rPr lang="en-US" altLang="ko-KR" sz="1400" dirty="0" smtClean="0"/>
              <a:t>100</a:t>
            </a:r>
            <a:r>
              <a:rPr lang="ko-KR" altLang="en-US" sz="1400" dirty="0" smtClean="0"/>
              <a:t>포인트 </a:t>
            </a:r>
            <a:r>
              <a:rPr lang="en-US" altLang="ko-KR" sz="1400" dirty="0" smtClean="0"/>
              <a:t>= 100</a:t>
            </a:r>
            <a:r>
              <a:rPr lang="ko-KR" altLang="en-US" sz="1400" dirty="0" smtClean="0"/>
              <a:t>원으로 계산한다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회원은 회원 가입 시 </a:t>
            </a:r>
            <a:r>
              <a:rPr lang="en-US" altLang="ko-KR" sz="1400" dirty="0" smtClean="0"/>
              <a:t>1,000</a:t>
            </a:r>
            <a:r>
              <a:rPr lang="ko-KR" altLang="en-US" sz="1400" dirty="0" smtClean="0"/>
              <a:t>포인트를 적립 받으며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포인트를 구매함으로 선금입금이 가능하고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포인트 선 구매 시에는 </a:t>
            </a:r>
            <a:r>
              <a:rPr lang="en-US" altLang="ko-KR" sz="1400" dirty="0" smtClean="0"/>
              <a:t>5,000</a:t>
            </a:r>
            <a:r>
              <a:rPr lang="ko-KR" altLang="en-US" sz="1400" dirty="0" smtClean="0"/>
              <a:t>원당 </a:t>
            </a:r>
            <a:r>
              <a:rPr lang="en-US" altLang="ko-KR" sz="1400" dirty="0" smtClean="0"/>
              <a:t>6,000</a:t>
            </a:r>
            <a:r>
              <a:rPr lang="ko-KR" altLang="en-US" sz="1400" dirty="0" smtClean="0"/>
              <a:t>포인트를 적립하며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포인트는 최소 </a:t>
            </a:r>
            <a:r>
              <a:rPr lang="en-US" altLang="ko-KR" sz="1400" dirty="0" smtClean="0"/>
              <a:t>1,300</a:t>
            </a:r>
            <a:r>
              <a:rPr lang="ko-KR" altLang="en-US" sz="1400" dirty="0" smtClean="0"/>
              <a:t>포인트 이상 적립되었을 때에만 사용할 수 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69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</a:t>
            </a:r>
            <a:r>
              <a:rPr lang="ko-KR" altLang="en-US" dirty="0" smtClean="0"/>
              <a:t> 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13734" y="1170335"/>
            <a:ext cx="8803761" cy="47525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romanUcPeriod"/>
            </a:pPr>
            <a:r>
              <a:rPr lang="ko-KR" altLang="en-US" sz="2400" b="1" dirty="0" smtClean="0"/>
              <a:t>데이터 모델링</a:t>
            </a:r>
            <a:r>
              <a:rPr lang="en-US" altLang="ko-KR" sz="2400" b="1" dirty="0" smtClean="0"/>
              <a:t>(Data Modeling)</a:t>
            </a:r>
            <a:r>
              <a:rPr lang="ko-KR" altLang="en-US" sz="2400" b="1" dirty="0" smtClean="0"/>
              <a:t> 개요</a:t>
            </a:r>
            <a:endParaRPr lang="en-US" altLang="ko-KR" sz="2400" b="1" dirty="0" smtClean="0"/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ko-KR" altLang="en-US" sz="2400" b="1" dirty="0" smtClean="0"/>
              <a:t>개념</a:t>
            </a:r>
            <a:r>
              <a:rPr lang="ko-KR" altLang="en-US" sz="2400" b="1" dirty="0"/>
              <a:t>적</a:t>
            </a:r>
            <a:r>
              <a:rPr lang="en-US" altLang="ko-KR" sz="2400" b="1" dirty="0" smtClean="0"/>
              <a:t>(Conceptual</a:t>
            </a:r>
            <a:r>
              <a:rPr lang="en-US" altLang="ko-KR" sz="2400" b="1" dirty="0"/>
              <a:t>) </a:t>
            </a:r>
            <a:r>
              <a:rPr lang="ko-KR" altLang="en-US" sz="2400" b="1" dirty="0" smtClean="0"/>
              <a:t>데이터 모델링</a:t>
            </a:r>
            <a:endParaRPr lang="en-US" altLang="ko-KR" sz="2400" b="1" dirty="0"/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ko-KR" altLang="en-US" sz="2400" b="1" dirty="0" smtClean="0"/>
              <a:t>논리적</a:t>
            </a:r>
            <a:r>
              <a:rPr lang="en-US" altLang="ko-KR" sz="2400" b="1" dirty="0" smtClean="0"/>
              <a:t>(</a:t>
            </a:r>
            <a:r>
              <a:rPr lang="en-US" altLang="ko-KR" sz="2400" b="1" dirty="0"/>
              <a:t>Logical) </a:t>
            </a:r>
            <a:r>
              <a:rPr lang="ko-KR" altLang="en-US" sz="2400" b="1" dirty="0" smtClean="0"/>
              <a:t>데이터 모델링</a:t>
            </a:r>
            <a:endParaRPr lang="en-US" altLang="ko-KR" sz="2400" b="1" dirty="0" smtClean="0"/>
          </a:p>
          <a:p>
            <a:pPr marL="514350" indent="-514350">
              <a:lnSpc>
                <a:spcPct val="150000"/>
              </a:lnSpc>
              <a:buNone/>
            </a:pPr>
            <a:r>
              <a:rPr lang="en-US" altLang="ko-KR" sz="2400" b="1" dirty="0" smtClean="0"/>
              <a:t>IV.	</a:t>
            </a:r>
            <a:r>
              <a:rPr lang="ko-KR" altLang="en-US" sz="2400" b="1" dirty="0" smtClean="0"/>
              <a:t>물리적</a:t>
            </a:r>
            <a:r>
              <a:rPr lang="en-US" altLang="ko-KR" sz="2400" b="1" dirty="0" smtClean="0"/>
              <a:t>(</a:t>
            </a:r>
            <a:r>
              <a:rPr lang="en-US" altLang="ko-KR" sz="2400" b="1" dirty="0"/>
              <a:t>Physical) </a:t>
            </a:r>
            <a:r>
              <a:rPr lang="ko-KR" altLang="en-US" sz="2400" b="1" dirty="0" smtClean="0"/>
              <a:t>데이터 모델링</a:t>
            </a:r>
            <a:endParaRPr lang="en-US" altLang="ko-KR" sz="2400" b="1" dirty="0" smtClean="0"/>
          </a:p>
          <a:p>
            <a:pPr marL="514350" indent="-514350">
              <a:lnSpc>
                <a:spcPct val="150000"/>
              </a:lnSpc>
              <a:buAutoNum type="romanUcPeriod"/>
            </a:pPr>
            <a:endParaRPr lang="ko-KR" altLang="en-US" sz="2400" b="1" dirty="0"/>
          </a:p>
          <a:p>
            <a:pPr marL="514350" indent="-514350">
              <a:lnSpc>
                <a:spcPct val="150000"/>
              </a:lnSpc>
              <a:buAutoNum type="romanUcPeriod"/>
            </a:pPr>
            <a:endParaRPr lang="en-US" altLang="ko-KR" sz="2400" b="1" dirty="0" smtClean="0"/>
          </a:p>
          <a:p>
            <a:pPr marL="514350" indent="-514350">
              <a:lnSpc>
                <a:spcPct val="150000"/>
              </a:lnSpc>
              <a:buNone/>
            </a:pP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76768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</a:t>
            </a:r>
            <a:r>
              <a:rPr lang="en-US" altLang="ko-KR" dirty="0"/>
              <a:t>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1500"/>
              </a:lnSpc>
            </a:pP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(Entity)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란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lvl="1">
              <a:lnSpc>
                <a:spcPts val="1500"/>
              </a:lnSpc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기업에서 지속적인 관심을 가지고 영속적으로 정보화 해야 </a:t>
            </a:r>
            <a:r>
              <a:rPr altLang="en-US" sz="1600" dirty="0" smtClean="0">
                <a:latin typeface="맑은 고딕" pitchFamily="50" charset="-127"/>
                <a:ea typeface="맑은 고딕" pitchFamily="50" charset="-127"/>
              </a:rPr>
              <a:t>할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상</a:t>
            </a:r>
            <a:endParaRPr lang="en-US" altLang="en-US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ts val="1500"/>
              </a:lnSpc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정보를 갖고 있거나 정보를 </a:t>
            </a:r>
            <a:r>
              <a:rPr altLang="en-US" sz="1600" dirty="0" err="1" smtClean="0">
                <a:latin typeface="맑은 고딕" pitchFamily="50" charset="-127"/>
                <a:ea typeface="맑은 고딕" pitchFamily="50" charset="-127"/>
              </a:rPr>
              <a:t>관리해야</a:t>
            </a:r>
            <a:r>
              <a:rPr altLang="en-US" sz="1600" dirty="0" smtClean="0">
                <a:latin typeface="맑은 고딕" pitchFamily="50" charset="-127"/>
                <a:ea typeface="맑은 고딕" pitchFamily="50" charset="-127"/>
              </a:rPr>
              <a:t> 할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유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무형의 독립적인 사물이나 개체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6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여러 개의 속성으로 구성된 명사</a:t>
            </a:r>
            <a:r>
              <a:rPr lang="en-US" altLang="ko-KR" sz="16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2">
              <a:lnSpc>
                <a:spcPts val="1500"/>
              </a:lnSpc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사람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장소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사물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사건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개념 등</a:t>
            </a:r>
          </a:p>
          <a:p>
            <a:pPr lvl="1">
              <a:lnSpc>
                <a:spcPts val="1500"/>
              </a:lnSpc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영속적이며 식별 가능한 속성을 가</a:t>
            </a:r>
            <a:r>
              <a:rPr altLang="en-US" sz="1600" dirty="0" err="1" smtClean="0">
                <a:latin typeface="맑은 고딕" pitchFamily="50" charset="-127"/>
                <a:ea typeface="맑은 고딕" pitchFamily="50" charset="-127"/>
              </a:rPr>
              <a:t>진다</a:t>
            </a:r>
            <a:endParaRPr lang="en-US" altLang="en-US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1500"/>
              </a:lnSpc>
            </a:pP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1500"/>
              </a:lnSpc>
            </a:pP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추출</a:t>
            </a:r>
            <a:endParaRPr lang="en-US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ts val="1500"/>
              </a:lnSpc>
            </a:pPr>
            <a:r>
              <a:rPr sz="1500" dirty="0" err="1" smtClean="0">
                <a:latin typeface="맑은 고딕" pitchFamily="50" charset="-127"/>
                <a:ea typeface="맑은 고딕" pitchFamily="50" charset="-127"/>
              </a:rPr>
              <a:t>정보전략계획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서</a:t>
            </a:r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(ISP : Information Strategy Planning)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서</a:t>
            </a:r>
            <a:endParaRPr lang="en-US" sz="15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ts val="1500"/>
              </a:lnSpc>
            </a:pP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요구사항 명세서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업무 기술서 등</a:t>
            </a:r>
            <a:endParaRPr lang="en-US" sz="15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ts val="1500"/>
              </a:lnSpc>
            </a:pPr>
            <a:r>
              <a:rPr sz="1500" dirty="0" err="1" smtClean="0">
                <a:latin typeface="맑은 고딕" pitchFamily="50" charset="-127"/>
                <a:ea typeface="맑은 고딕" pitchFamily="50" charset="-127"/>
              </a:rPr>
              <a:t>현행</a:t>
            </a:r>
            <a:r>
              <a:rPr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sz="1500" dirty="0" err="1" smtClean="0">
                <a:latin typeface="맑은 고딕" pitchFamily="50" charset="-127"/>
                <a:ea typeface="맑은 고딕" pitchFamily="50" charset="-127"/>
              </a:rPr>
              <a:t>업무중에</a:t>
            </a:r>
            <a:r>
              <a:rPr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sz="1500" dirty="0" err="1" smtClean="0">
                <a:latin typeface="맑은 고딕" pitchFamily="50" charset="-127"/>
                <a:ea typeface="맑은 고딕" pitchFamily="50" charset="-127"/>
              </a:rPr>
              <a:t>사용중인</a:t>
            </a:r>
            <a:r>
              <a:rPr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sz="1500" dirty="0" err="1" smtClean="0">
                <a:latin typeface="맑은 고딕" pitchFamily="50" charset="-127"/>
                <a:ea typeface="맑은 고딕" pitchFamily="50" charset="-127"/>
              </a:rPr>
              <a:t>장표</a:t>
            </a:r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sz="1500" dirty="0" err="1" smtClean="0">
                <a:latin typeface="맑은 고딕" pitchFamily="50" charset="-127"/>
                <a:ea typeface="맑은 고딕" pitchFamily="50" charset="-127"/>
              </a:rPr>
              <a:t>각종</a:t>
            </a:r>
            <a:r>
              <a:rPr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sz="1500" dirty="0" err="1" smtClean="0">
                <a:latin typeface="맑은 고딕" pitchFamily="50" charset="-127"/>
                <a:ea typeface="맑은 고딕" pitchFamily="50" charset="-127"/>
              </a:rPr>
              <a:t>서식들</a:t>
            </a:r>
            <a:endParaRPr lang="en-US" sz="15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ts val="1500"/>
              </a:lnSpc>
            </a:pP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기존에 구축되어 있는 </a:t>
            </a:r>
            <a:r>
              <a:rPr sz="1500" dirty="0" err="1" smtClean="0">
                <a:latin typeface="맑은 고딕" pitchFamily="50" charset="-127"/>
                <a:ea typeface="맑은 고딕" pitchFamily="50" charset="-127"/>
              </a:rPr>
              <a:t>데이터</a:t>
            </a:r>
            <a:r>
              <a:rPr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sz="1500" dirty="0" err="1" smtClean="0">
                <a:latin typeface="맑은 고딕" pitchFamily="50" charset="-127"/>
                <a:ea typeface="맑은 고딕" pitchFamily="50" charset="-127"/>
              </a:rPr>
              <a:t>베이스</a:t>
            </a:r>
            <a:r>
              <a:rPr sz="15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및 애플리케이션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ts val="1500"/>
              </a:lnSpc>
            </a:pP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현업 담당자와의 인터뷰 등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…</a:t>
            </a:r>
            <a:endParaRPr sz="15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Group 36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120127"/>
              </p:ext>
            </p:extLst>
          </p:nvPr>
        </p:nvGraphicFramePr>
        <p:xfrm>
          <a:off x="550064" y="4137484"/>
          <a:ext cx="8651408" cy="2217427"/>
        </p:xfrm>
        <a:graphic>
          <a:graphicData uri="http://schemas.openxmlformats.org/drawingml/2006/table">
            <a:tbl>
              <a:tblPr/>
              <a:tblGrid>
                <a:gridCol w="15665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84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분류항목</a:t>
                      </a: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구체적 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엔티티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 사례</a:t>
                      </a: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hlink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3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사람</a:t>
                      </a: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tx2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tx2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사원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관리직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생산직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…),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계약자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일반회원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특별회원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…) 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이용자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일반인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학생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…)</a:t>
                      </a: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2"/>
                        </a:gs>
                        <a:gs pos="100000">
                          <a:schemeClr val="bg2">
                            <a:gamma/>
                            <a:tint val="0"/>
                            <a:invGamma/>
                          </a:schemeClr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4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물건</a:t>
                      </a: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재료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부품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원자재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연료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,.),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상품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제품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,.),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시설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건물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창고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운송센터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) 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지점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영업소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소매점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,..)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2"/>
                        </a:gs>
                        <a:gs pos="100000">
                          <a:schemeClr val="bg2">
                            <a:gamma/>
                            <a:tint val="0"/>
                            <a:invGamma/>
                          </a:schemeClr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3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사건</a:t>
                      </a: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2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계약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수주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발주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…),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작업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공정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보관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선전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…),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사고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재해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고장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…)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2"/>
                        </a:gs>
                        <a:gs pos="100000">
                          <a:schemeClr val="bg2">
                            <a:gamma/>
                            <a:tint val="0"/>
                            <a:invGamma/>
                          </a:schemeClr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2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장소</a:t>
                      </a: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구획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창고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선반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생산라인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…),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지역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판매구역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관할구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선거구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…),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하천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항만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부두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선창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…)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2"/>
                        </a:gs>
                        <a:gs pos="100000">
                          <a:schemeClr val="bg2">
                            <a:gamma/>
                            <a:tint val="0"/>
                            <a:invGamma/>
                          </a:schemeClr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74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</a:t>
            </a:r>
            <a:r>
              <a:rPr lang="en-US" altLang="ko-KR" dirty="0"/>
              <a:t>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dirty="0" err="1" smtClean="0"/>
              <a:t>엔티</a:t>
            </a:r>
            <a:r>
              <a:rPr lang="ko-KR" altLang="en-US" sz="1800" dirty="0" err="1"/>
              <a:t>티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추출 규칙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ü"/>
            </a:pPr>
            <a:r>
              <a:rPr lang="ko-KR" altLang="en-US" sz="1500" dirty="0" smtClean="0"/>
              <a:t>명사로 </a:t>
            </a:r>
            <a:r>
              <a:rPr lang="ko-KR" altLang="en-US" sz="1500" dirty="0"/>
              <a:t>된 단어를 </a:t>
            </a:r>
            <a:r>
              <a:rPr lang="ko-KR" altLang="en-US" sz="1500" dirty="0" smtClean="0"/>
              <a:t>찾아라</a:t>
            </a:r>
            <a:endParaRPr lang="en-US" altLang="ko-KR" sz="1500" dirty="0" smtClean="0"/>
          </a:p>
          <a:p>
            <a:pPr lvl="1">
              <a:buFont typeface="Wingdings" pitchFamily="2" charset="2"/>
              <a:buChar char="ü"/>
            </a:pPr>
            <a:r>
              <a:rPr lang="ko-KR" altLang="en-US" sz="1500" dirty="0"/>
              <a:t>비즈니스 </a:t>
            </a:r>
            <a:r>
              <a:rPr lang="ko-KR" altLang="en-US" sz="1500" dirty="0" smtClean="0"/>
              <a:t>범위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도메인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 </a:t>
            </a:r>
            <a:r>
              <a:rPr lang="ko-KR" altLang="en-US" sz="1500" dirty="0"/>
              <a:t>안에서만 찾아라 </a:t>
            </a:r>
            <a:r>
              <a:rPr lang="en-US" altLang="ko-KR" sz="1500" dirty="0"/>
              <a:t>(</a:t>
            </a:r>
            <a:r>
              <a:rPr lang="ko-KR" altLang="en-US" sz="1500" dirty="0"/>
              <a:t>범위를 벗어나지 말아라</a:t>
            </a:r>
            <a:r>
              <a:rPr lang="en-US" altLang="ko-KR" sz="1500" dirty="0"/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500" dirty="0" smtClean="0"/>
              <a:t>명사로 </a:t>
            </a:r>
            <a:r>
              <a:rPr lang="ko-KR" altLang="en-US" sz="1500" dirty="0"/>
              <a:t>된 단어 중 </a:t>
            </a:r>
            <a:r>
              <a:rPr lang="ko-KR" altLang="en-US" sz="1500" dirty="0" smtClean="0"/>
              <a:t>개념이 애매 </a:t>
            </a:r>
            <a:r>
              <a:rPr lang="ko-KR" altLang="en-US" sz="1500" dirty="0"/>
              <a:t>모호하거나 확신이 서지 않는 단어는 </a:t>
            </a:r>
            <a:r>
              <a:rPr lang="ko-KR" altLang="en-US" sz="1500" dirty="0" smtClean="0"/>
              <a:t>버린다</a:t>
            </a:r>
            <a:endParaRPr lang="en-US" altLang="ko-KR" sz="15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500" dirty="0" smtClean="0"/>
              <a:t>비슷한 </a:t>
            </a:r>
            <a:r>
              <a:rPr lang="ko-KR" altLang="en-US" sz="1500" dirty="0"/>
              <a:t>동의어가 있다면 괄호를 이용하여 동의어끼리 </a:t>
            </a:r>
            <a:r>
              <a:rPr lang="ko-KR" altLang="en-US" sz="1500" dirty="0" smtClean="0"/>
              <a:t>분류한다</a:t>
            </a:r>
            <a:endParaRPr lang="en-US" altLang="ko-KR" sz="1500" dirty="0" smtClean="0"/>
          </a:p>
          <a:p>
            <a:pPr lvl="1">
              <a:buFont typeface="Wingdings" pitchFamily="2" charset="2"/>
              <a:buChar char="ü"/>
            </a:pPr>
            <a:r>
              <a:rPr lang="ko-KR" altLang="en-US" sz="1500" dirty="0" err="1" smtClean="0">
                <a:solidFill>
                  <a:srgbClr val="FF0000"/>
                </a:solidFill>
              </a:rPr>
              <a:t>엔티티는</a:t>
            </a:r>
            <a:r>
              <a:rPr lang="ko-KR" altLang="en-US" sz="1500" dirty="0" smtClean="0">
                <a:solidFill>
                  <a:srgbClr val="FF0000"/>
                </a:solidFill>
              </a:rPr>
              <a:t> 여러 개의 속성으로 구성된다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ko-KR" altLang="en-US" sz="1500" dirty="0" smtClean="0"/>
              <a:t>속성으로 표현되는 단어는 버리고 속성이 어떤 </a:t>
            </a:r>
            <a:r>
              <a:rPr lang="ko-KR" altLang="en-US" sz="1500" dirty="0" err="1" smtClean="0"/>
              <a:t>엔티</a:t>
            </a:r>
            <a:r>
              <a:rPr lang="ko-KR" altLang="en-US" sz="1500" dirty="0" err="1"/>
              <a:t>티</a:t>
            </a:r>
            <a:r>
              <a:rPr lang="ko-KR" altLang="en-US" sz="1500" dirty="0" err="1" smtClean="0"/>
              <a:t>에</a:t>
            </a:r>
            <a:r>
              <a:rPr lang="ko-KR" altLang="en-US" sz="1500" dirty="0" smtClean="0"/>
              <a:t> 포함되는지 파악한다</a:t>
            </a:r>
            <a:endParaRPr lang="en-US" altLang="ko-KR" sz="15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153740" y="3330575"/>
            <a:ext cx="7759700" cy="2286000"/>
            <a:chOff x="1238250" y="4191000"/>
            <a:chExt cx="7759700" cy="2286000"/>
          </a:xfrm>
        </p:grpSpPr>
        <p:grpSp>
          <p:nvGrpSpPr>
            <p:cNvPr id="19" name="Group 8"/>
            <p:cNvGrpSpPr>
              <a:grpSpLocks/>
            </p:cNvGrpSpPr>
            <p:nvPr/>
          </p:nvGrpSpPr>
          <p:grpSpPr bwMode="auto">
            <a:xfrm>
              <a:off x="1238250" y="4206875"/>
              <a:ext cx="7759700" cy="2270125"/>
              <a:chOff x="720" y="2650"/>
              <a:chExt cx="4512" cy="1430"/>
            </a:xfrm>
          </p:grpSpPr>
          <p:sp>
            <p:nvSpPr>
              <p:cNvPr id="30" name="Rectangle 9"/>
              <p:cNvSpPr>
                <a:spLocks noChangeArrowheads="1"/>
              </p:cNvSpPr>
              <p:nvPr/>
            </p:nvSpPr>
            <p:spPr bwMode="auto">
              <a:xfrm>
                <a:off x="720" y="2650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 dirty="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부서</a:t>
                </a:r>
              </a:p>
            </p:txBody>
          </p:sp>
          <p:sp>
            <p:nvSpPr>
              <p:cNvPr id="31" name="Rectangle 10"/>
              <p:cNvSpPr>
                <a:spLocks noChangeArrowheads="1"/>
              </p:cNvSpPr>
              <p:nvPr/>
            </p:nvSpPr>
            <p:spPr bwMode="auto">
              <a:xfrm>
                <a:off x="2544" y="2650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사원</a:t>
                </a: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auto">
              <a:xfrm>
                <a:off x="4224" y="2650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지역</a:t>
                </a:r>
              </a:p>
            </p:txBody>
          </p:sp>
          <p:sp>
            <p:nvSpPr>
              <p:cNvPr id="33" name="Rectangle 12"/>
              <p:cNvSpPr>
                <a:spLocks noChangeArrowheads="1"/>
              </p:cNvSpPr>
              <p:nvPr/>
            </p:nvSpPr>
            <p:spPr bwMode="auto">
              <a:xfrm>
                <a:off x="720" y="3024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 dirty="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고객</a:t>
                </a:r>
              </a:p>
            </p:txBody>
          </p:sp>
          <p:sp>
            <p:nvSpPr>
              <p:cNvPr id="34" name="Rectangle 13"/>
              <p:cNvSpPr>
                <a:spLocks noChangeArrowheads="1"/>
              </p:cNvSpPr>
              <p:nvPr/>
            </p:nvSpPr>
            <p:spPr bwMode="auto">
              <a:xfrm>
                <a:off x="2544" y="3024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주문</a:t>
                </a:r>
              </a:p>
            </p:txBody>
          </p:sp>
          <p:sp>
            <p:nvSpPr>
              <p:cNvPr id="35" name="Rectangle 14"/>
              <p:cNvSpPr>
                <a:spLocks noChangeArrowheads="1"/>
              </p:cNvSpPr>
              <p:nvPr/>
            </p:nvSpPr>
            <p:spPr bwMode="auto">
              <a:xfrm>
                <a:off x="4224" y="3024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주문항목</a:t>
                </a:r>
              </a:p>
            </p:txBody>
          </p:sp>
          <p:sp>
            <p:nvSpPr>
              <p:cNvPr id="36" name="Rectangle 15"/>
              <p:cNvSpPr>
                <a:spLocks noChangeArrowheads="1"/>
              </p:cNvSpPr>
              <p:nvPr/>
            </p:nvSpPr>
            <p:spPr bwMode="auto">
              <a:xfrm>
                <a:off x="720" y="3408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제품</a:t>
                </a:r>
              </a:p>
            </p:txBody>
          </p:sp>
          <p:sp>
            <p:nvSpPr>
              <p:cNvPr id="37" name="Rectangle 16"/>
              <p:cNvSpPr>
                <a:spLocks noChangeArrowheads="1"/>
              </p:cNvSpPr>
              <p:nvPr/>
            </p:nvSpPr>
            <p:spPr bwMode="auto">
              <a:xfrm>
                <a:off x="2544" y="3408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재고</a:t>
                </a:r>
              </a:p>
            </p:txBody>
          </p:sp>
          <p:sp>
            <p:nvSpPr>
              <p:cNvPr id="38" name="Rectangle 17"/>
              <p:cNvSpPr>
                <a:spLocks noChangeArrowheads="1"/>
              </p:cNvSpPr>
              <p:nvPr/>
            </p:nvSpPr>
            <p:spPr bwMode="auto">
              <a:xfrm>
                <a:off x="4224" y="3408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창고</a:t>
                </a:r>
              </a:p>
            </p:txBody>
          </p:sp>
          <p:sp>
            <p:nvSpPr>
              <p:cNvPr id="39" name="Rectangle 18"/>
              <p:cNvSpPr>
                <a:spLocks noChangeArrowheads="1"/>
              </p:cNvSpPr>
              <p:nvPr/>
            </p:nvSpPr>
            <p:spPr bwMode="auto">
              <a:xfrm>
                <a:off x="720" y="3792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사업</a:t>
                </a:r>
              </a:p>
            </p:txBody>
          </p:sp>
          <p:sp>
            <p:nvSpPr>
              <p:cNvPr id="40" name="Rectangle 19"/>
              <p:cNvSpPr>
                <a:spLocks noChangeArrowheads="1"/>
              </p:cNvSpPr>
              <p:nvPr/>
            </p:nvSpPr>
            <p:spPr bwMode="auto">
              <a:xfrm>
                <a:off x="2544" y="3792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생산라인</a:t>
                </a:r>
              </a:p>
            </p:txBody>
          </p:sp>
          <p:sp>
            <p:nvSpPr>
              <p:cNvPr id="41" name="Rectangle 20"/>
              <p:cNvSpPr>
                <a:spLocks noChangeArrowheads="1"/>
              </p:cNvSpPr>
              <p:nvPr/>
            </p:nvSpPr>
            <p:spPr bwMode="auto">
              <a:xfrm>
                <a:off x="4224" y="3792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종업원</a:t>
                </a:r>
              </a:p>
            </p:txBody>
          </p:sp>
        </p:grp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4375150" y="4191000"/>
              <a:ext cx="1733550" cy="4572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2000">
                  <a:solidFill>
                    <a:srgbClr val="000000"/>
                  </a:solidFill>
                  <a:latin typeface="Arial" pitchFamily="34" charset="0"/>
                  <a:ea typeface="굴림" pitchFamily="50" charset="-127"/>
                </a:rPr>
                <a:t>사원</a:t>
              </a:r>
              <a:r>
                <a:rPr lang="en-US" altLang="ko-KR" sz="2000">
                  <a:solidFill>
                    <a:srgbClr val="000000"/>
                  </a:solidFill>
                  <a:latin typeface="Arial" pitchFamily="34" charset="0"/>
                  <a:ea typeface="굴림" pitchFamily="50" charset="-127"/>
                </a:rPr>
                <a:t>(</a:t>
              </a:r>
              <a:r>
                <a:rPr lang="ko-KR" altLang="en-US" sz="2000">
                  <a:solidFill>
                    <a:srgbClr val="000000"/>
                  </a:solidFill>
                  <a:latin typeface="Arial" pitchFamily="34" charset="0"/>
                  <a:ea typeface="굴림" pitchFamily="50" charset="-127"/>
                </a:rPr>
                <a:t>종업원</a:t>
              </a:r>
              <a:r>
                <a:rPr lang="en-US" altLang="ko-KR" sz="2000">
                  <a:solidFill>
                    <a:srgbClr val="000000"/>
                  </a:solidFill>
                  <a:latin typeface="Arial" pitchFamily="34" charset="0"/>
                  <a:ea typeface="굴림" pitchFamily="50" charset="-127"/>
                </a:rPr>
                <a:t>)</a:t>
              </a:r>
            </a:p>
          </p:txBody>
        </p:sp>
        <p:grpSp>
          <p:nvGrpSpPr>
            <p:cNvPr id="21" name="Group 22"/>
            <p:cNvGrpSpPr>
              <a:grpSpLocks/>
            </p:cNvGrpSpPr>
            <p:nvPr/>
          </p:nvGrpSpPr>
          <p:grpSpPr bwMode="auto">
            <a:xfrm>
              <a:off x="1238250" y="6019800"/>
              <a:ext cx="1733550" cy="457200"/>
              <a:chOff x="2928" y="144"/>
              <a:chExt cx="1008" cy="288"/>
            </a:xfrm>
          </p:grpSpPr>
          <p:sp>
            <p:nvSpPr>
              <p:cNvPr id="28" name="Rectangle 23"/>
              <p:cNvSpPr>
                <a:spLocks noChangeArrowheads="1"/>
              </p:cNvSpPr>
              <p:nvPr/>
            </p:nvSpPr>
            <p:spPr bwMode="auto">
              <a:xfrm>
                <a:off x="2928" y="144"/>
                <a:ext cx="1008" cy="288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사업</a:t>
                </a:r>
              </a:p>
            </p:txBody>
          </p:sp>
          <p:sp>
            <p:nvSpPr>
              <p:cNvPr id="29" name="AutoShape 24"/>
              <p:cNvSpPr>
                <a:spLocks noChangeArrowheads="1"/>
              </p:cNvSpPr>
              <p:nvPr/>
            </p:nvSpPr>
            <p:spPr bwMode="auto">
              <a:xfrm>
                <a:off x="3264" y="144"/>
                <a:ext cx="336" cy="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7401" y="15493"/>
                    </a:moveTo>
                    <a:cubicBezTo>
                      <a:pt x="18376" y="14122"/>
                      <a:pt x="18900" y="12482"/>
                      <a:pt x="18900" y="10800"/>
                    </a:cubicBezTo>
                    <a:cubicBezTo>
                      <a:pt x="18900" y="6326"/>
                      <a:pt x="15273" y="2700"/>
                      <a:pt x="10800" y="2700"/>
                    </a:cubicBezTo>
                    <a:cubicBezTo>
                      <a:pt x="9117" y="2699"/>
                      <a:pt x="7477" y="3223"/>
                      <a:pt x="6106" y="4198"/>
                    </a:cubicBezTo>
                    <a:lnTo>
                      <a:pt x="17401" y="15493"/>
                    </a:lnTo>
                    <a:close/>
                    <a:moveTo>
                      <a:pt x="4198" y="6106"/>
                    </a:moveTo>
                    <a:cubicBezTo>
                      <a:pt x="3223" y="7477"/>
                      <a:pt x="2700" y="9117"/>
                      <a:pt x="2700" y="10799"/>
                    </a:cubicBezTo>
                    <a:cubicBezTo>
                      <a:pt x="2700" y="15273"/>
                      <a:pt x="6326" y="18900"/>
                      <a:pt x="10800" y="18900"/>
                    </a:cubicBezTo>
                    <a:cubicBezTo>
                      <a:pt x="12482" y="18900"/>
                      <a:pt x="14122" y="18376"/>
                      <a:pt x="15493" y="17401"/>
                    </a:cubicBezTo>
                    <a:lnTo>
                      <a:pt x="4198" y="6106"/>
                    </a:lnTo>
                    <a:close/>
                  </a:path>
                </a:pathLst>
              </a:custGeom>
              <a:solidFill>
                <a:srgbClr val="FF0000"/>
              </a:solidFill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" name="Group 25"/>
            <p:cNvGrpSpPr>
              <a:grpSpLocks/>
            </p:cNvGrpSpPr>
            <p:nvPr/>
          </p:nvGrpSpPr>
          <p:grpSpPr bwMode="auto">
            <a:xfrm>
              <a:off x="4375150" y="6019800"/>
              <a:ext cx="1733550" cy="457200"/>
              <a:chOff x="2832" y="288"/>
              <a:chExt cx="1008" cy="288"/>
            </a:xfrm>
          </p:grpSpPr>
          <p:sp>
            <p:nvSpPr>
              <p:cNvPr id="26" name="Rectangle 26"/>
              <p:cNvSpPr>
                <a:spLocks noChangeArrowheads="1"/>
              </p:cNvSpPr>
              <p:nvPr/>
            </p:nvSpPr>
            <p:spPr bwMode="auto">
              <a:xfrm>
                <a:off x="2832" y="288"/>
                <a:ext cx="1008" cy="288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생산라인</a:t>
                </a:r>
              </a:p>
            </p:txBody>
          </p:sp>
          <p:sp>
            <p:nvSpPr>
              <p:cNvPr id="27" name="AutoShape 27"/>
              <p:cNvSpPr>
                <a:spLocks noChangeArrowheads="1"/>
              </p:cNvSpPr>
              <p:nvPr/>
            </p:nvSpPr>
            <p:spPr bwMode="auto">
              <a:xfrm>
                <a:off x="3168" y="288"/>
                <a:ext cx="336" cy="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7401" y="15493"/>
                    </a:moveTo>
                    <a:cubicBezTo>
                      <a:pt x="18376" y="14122"/>
                      <a:pt x="18900" y="12482"/>
                      <a:pt x="18900" y="10800"/>
                    </a:cubicBezTo>
                    <a:cubicBezTo>
                      <a:pt x="18900" y="6326"/>
                      <a:pt x="15273" y="2700"/>
                      <a:pt x="10800" y="2700"/>
                    </a:cubicBezTo>
                    <a:cubicBezTo>
                      <a:pt x="9117" y="2699"/>
                      <a:pt x="7477" y="3223"/>
                      <a:pt x="6106" y="4198"/>
                    </a:cubicBezTo>
                    <a:lnTo>
                      <a:pt x="17401" y="15493"/>
                    </a:lnTo>
                    <a:close/>
                    <a:moveTo>
                      <a:pt x="4198" y="6106"/>
                    </a:moveTo>
                    <a:cubicBezTo>
                      <a:pt x="3223" y="7477"/>
                      <a:pt x="2700" y="9117"/>
                      <a:pt x="2700" y="10799"/>
                    </a:cubicBezTo>
                    <a:cubicBezTo>
                      <a:pt x="2700" y="15273"/>
                      <a:pt x="6326" y="18900"/>
                      <a:pt x="10800" y="18900"/>
                    </a:cubicBezTo>
                    <a:cubicBezTo>
                      <a:pt x="12482" y="18900"/>
                      <a:pt x="14122" y="18376"/>
                      <a:pt x="15493" y="17401"/>
                    </a:cubicBezTo>
                    <a:lnTo>
                      <a:pt x="4198" y="6106"/>
                    </a:lnTo>
                    <a:close/>
                  </a:path>
                </a:pathLst>
              </a:custGeom>
              <a:solidFill>
                <a:srgbClr val="FF0000"/>
              </a:solidFill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3" name="Group 28"/>
            <p:cNvGrpSpPr>
              <a:grpSpLocks/>
            </p:cNvGrpSpPr>
            <p:nvPr/>
          </p:nvGrpSpPr>
          <p:grpSpPr bwMode="auto">
            <a:xfrm>
              <a:off x="7264400" y="6019800"/>
              <a:ext cx="1733550" cy="457200"/>
              <a:chOff x="3648" y="384"/>
              <a:chExt cx="1008" cy="288"/>
            </a:xfrm>
          </p:grpSpPr>
          <p:sp>
            <p:nvSpPr>
              <p:cNvPr id="24" name="Rectangle 29"/>
              <p:cNvSpPr>
                <a:spLocks noChangeArrowheads="1"/>
              </p:cNvSpPr>
              <p:nvPr/>
            </p:nvSpPr>
            <p:spPr bwMode="auto">
              <a:xfrm>
                <a:off x="3648" y="384"/>
                <a:ext cx="1008" cy="288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종업원</a:t>
                </a:r>
              </a:p>
            </p:txBody>
          </p:sp>
          <p:sp>
            <p:nvSpPr>
              <p:cNvPr id="25" name="AutoShape 30"/>
              <p:cNvSpPr>
                <a:spLocks noChangeArrowheads="1"/>
              </p:cNvSpPr>
              <p:nvPr/>
            </p:nvSpPr>
            <p:spPr bwMode="auto">
              <a:xfrm>
                <a:off x="3984" y="384"/>
                <a:ext cx="336" cy="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7401" y="15493"/>
                    </a:moveTo>
                    <a:cubicBezTo>
                      <a:pt x="18376" y="14122"/>
                      <a:pt x="18900" y="12482"/>
                      <a:pt x="18900" y="10800"/>
                    </a:cubicBezTo>
                    <a:cubicBezTo>
                      <a:pt x="18900" y="6326"/>
                      <a:pt x="15273" y="2700"/>
                      <a:pt x="10800" y="2700"/>
                    </a:cubicBezTo>
                    <a:cubicBezTo>
                      <a:pt x="9117" y="2699"/>
                      <a:pt x="7477" y="3223"/>
                      <a:pt x="6106" y="4198"/>
                    </a:cubicBezTo>
                    <a:lnTo>
                      <a:pt x="17401" y="15493"/>
                    </a:lnTo>
                    <a:close/>
                    <a:moveTo>
                      <a:pt x="4198" y="6106"/>
                    </a:moveTo>
                    <a:cubicBezTo>
                      <a:pt x="3223" y="7477"/>
                      <a:pt x="2700" y="9117"/>
                      <a:pt x="2700" y="10799"/>
                    </a:cubicBezTo>
                    <a:cubicBezTo>
                      <a:pt x="2700" y="15273"/>
                      <a:pt x="6326" y="18900"/>
                      <a:pt x="10800" y="18900"/>
                    </a:cubicBezTo>
                    <a:cubicBezTo>
                      <a:pt x="12482" y="18900"/>
                      <a:pt x="14122" y="18376"/>
                      <a:pt x="15493" y="17401"/>
                    </a:cubicBezTo>
                    <a:lnTo>
                      <a:pt x="4198" y="6106"/>
                    </a:lnTo>
                    <a:close/>
                  </a:path>
                </a:pathLst>
              </a:custGeom>
              <a:solidFill>
                <a:srgbClr val="FF0000"/>
              </a:solidFill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84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</a:t>
            </a:r>
            <a:r>
              <a:rPr lang="en-US" altLang="ko-KR" dirty="0"/>
              <a:t>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en-US" altLang="ko-KR" sz="1800" dirty="0" smtClean="0"/>
              <a:t>1. </a:t>
            </a:r>
            <a:r>
              <a:rPr lang="ko-KR" altLang="en-US" sz="1800" dirty="0" err="1" smtClean="0"/>
              <a:t>엔티티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추출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엑셀 활용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사</a:t>
            </a:r>
            <a:r>
              <a:rPr lang="ko-KR" altLang="en-US" sz="1800" dirty="0"/>
              <a:t>례</a:t>
            </a:r>
            <a:endParaRPr lang="en-US" altLang="ko-KR" sz="1800" dirty="0" smtClean="0"/>
          </a:p>
        </p:txBody>
      </p:sp>
      <p:graphicFrame>
        <p:nvGraphicFramePr>
          <p:cNvPr id="42" name="Object 3"/>
          <p:cNvGraphicFramePr>
            <a:graphicFrameLocks noChangeAspect="1"/>
          </p:cNvGraphicFramePr>
          <p:nvPr/>
        </p:nvGraphicFramePr>
        <p:xfrm>
          <a:off x="735013" y="1471613"/>
          <a:ext cx="8250435" cy="417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2" name="Worksheet" r:id="rId4" imgW="4524479" imgH="2752783" progId="Excel.Sheet.8">
                  <p:embed/>
                </p:oleObj>
              </mc:Choice>
              <mc:Fallback>
                <p:oleObj name="Worksheet" r:id="rId4" imgW="4524479" imgH="2752783" progId="Excel.Shee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1471613"/>
                        <a:ext cx="8250435" cy="417671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746093" y="5850855"/>
            <a:ext cx="5739072" cy="307777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990000"/>
                </a:solidFill>
                <a:latin typeface="나눔명조 ExtraBold" pitchFamily="18" charset="-127"/>
                <a:ea typeface="나눔명조 ExtraBold" pitchFamily="18" charset="-127"/>
              </a:rPr>
              <a:t>강사, </a:t>
            </a:r>
            <a:r>
              <a:rPr lang="ko-KR" altLang="en-US" sz="1400" dirty="0" smtClean="0">
                <a:solidFill>
                  <a:srgbClr val="990000"/>
                </a:solidFill>
                <a:latin typeface="나눔명조 ExtraBold" pitchFamily="18" charset="-127"/>
                <a:ea typeface="나눔명조 ExtraBold" pitchFamily="18" charset="-127"/>
              </a:rPr>
              <a:t>강의과목</a:t>
            </a:r>
            <a:r>
              <a:rPr lang="ko-KR" altLang="en-US" sz="1400" dirty="0">
                <a:solidFill>
                  <a:srgbClr val="990000"/>
                </a:solidFill>
                <a:latin typeface="나눔명조 ExtraBold" pitchFamily="18" charset="-127"/>
                <a:ea typeface="나눔명조 ExtraBold" pitchFamily="18" charset="-127"/>
              </a:rPr>
              <a:t>, 강의실, 수강생, </a:t>
            </a:r>
            <a:r>
              <a:rPr lang="ko-KR" altLang="en-US" sz="1400" dirty="0" smtClean="0">
                <a:solidFill>
                  <a:srgbClr val="990000"/>
                </a:solidFill>
                <a:latin typeface="나눔명조 ExtraBold" pitchFamily="18" charset="-127"/>
                <a:ea typeface="나눔명조 ExtraBold" pitchFamily="18" charset="-127"/>
              </a:rPr>
              <a:t>강의</a:t>
            </a:r>
            <a:r>
              <a:rPr lang="en-US" altLang="ko-KR" sz="1400" dirty="0" smtClean="0">
                <a:solidFill>
                  <a:srgbClr val="990000"/>
                </a:solidFill>
                <a:latin typeface="나눔명조 ExtraBold" pitchFamily="18" charset="-127"/>
                <a:ea typeface="나눔명조 ExtraBold" pitchFamily="18" charset="-127"/>
              </a:rPr>
              <a:t>(</a:t>
            </a:r>
            <a:r>
              <a:rPr lang="ko-KR" altLang="en-US" sz="1400" dirty="0" smtClean="0">
                <a:solidFill>
                  <a:srgbClr val="990000"/>
                </a:solidFill>
                <a:latin typeface="나눔명조 ExtraBold" pitchFamily="18" charset="-127"/>
                <a:ea typeface="나눔명조 ExtraBold" pitchFamily="18" charset="-127"/>
              </a:rPr>
              <a:t>강좌</a:t>
            </a:r>
            <a:r>
              <a:rPr lang="en-US" altLang="ko-KR" sz="1400" dirty="0" smtClean="0">
                <a:solidFill>
                  <a:srgbClr val="990000"/>
                </a:solidFill>
                <a:latin typeface="나눔명조 ExtraBold" pitchFamily="18" charset="-127"/>
                <a:ea typeface="나눔명조 ExtraBold" pitchFamily="18" charset="-127"/>
              </a:rPr>
              <a:t>)</a:t>
            </a:r>
            <a:r>
              <a:rPr lang="ko-KR" altLang="en-US" sz="1400" dirty="0" smtClean="0">
                <a:solidFill>
                  <a:srgbClr val="990000"/>
                </a:solidFill>
                <a:latin typeface="나눔명조 ExtraBold" pitchFamily="18" charset="-127"/>
                <a:ea typeface="나눔명조 ExtraBold" pitchFamily="18" charset="-127"/>
              </a:rPr>
              <a:t>, 설문지 총 6개의 </a:t>
            </a:r>
            <a:r>
              <a:rPr lang="ko-KR" altLang="en-US" sz="1400" dirty="0" err="1">
                <a:solidFill>
                  <a:srgbClr val="990000"/>
                </a:solidFill>
                <a:latin typeface="나눔명조 ExtraBold" pitchFamily="18" charset="-127"/>
                <a:ea typeface="나눔명조 ExtraBold" pitchFamily="18" charset="-127"/>
              </a:rPr>
              <a:t>엔티티</a:t>
            </a:r>
            <a:r>
              <a:rPr lang="ko-KR" altLang="en-US" sz="1400" dirty="0">
                <a:solidFill>
                  <a:srgbClr val="990000"/>
                </a:solidFill>
                <a:latin typeface="나눔명조 ExtraBold" pitchFamily="18" charset="-127"/>
                <a:ea typeface="나눔명조 ExtraBold" pitchFamily="18" charset="-127"/>
              </a:rPr>
              <a:t> 추출</a:t>
            </a:r>
          </a:p>
        </p:txBody>
      </p:sp>
    </p:spTree>
    <p:extLst>
      <p:ext uri="{BB962C8B-B14F-4D97-AF65-F5344CB8AC3E}">
        <p14:creationId xmlns:p14="http://schemas.microsoft.com/office/powerpoint/2010/main" val="21784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</a:t>
            </a:r>
            <a:r>
              <a:rPr lang="en-US" altLang="ko-KR" dirty="0"/>
              <a:t>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en-US" altLang="ko-KR" sz="1800" dirty="0" smtClean="0"/>
              <a:t>2. </a:t>
            </a:r>
            <a:r>
              <a:rPr lang="ko-KR" altLang="en-US" sz="1800" dirty="0" smtClean="0"/>
              <a:t>추출된 </a:t>
            </a:r>
            <a:r>
              <a:rPr lang="ko-KR" altLang="en-US" sz="1800" dirty="0" err="1" smtClean="0"/>
              <a:t>엔티티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정리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화이트보드 및 </a:t>
            </a:r>
            <a:r>
              <a:rPr lang="ko-KR" altLang="en-US" sz="1800" dirty="0" err="1" smtClean="0"/>
              <a:t>포스트잇</a:t>
            </a:r>
            <a:r>
              <a:rPr lang="ko-KR" altLang="en-US" sz="1800" dirty="0" smtClean="0"/>
              <a:t> 활용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사례</a:t>
            </a:r>
            <a:endParaRPr lang="en-US" altLang="ko-KR" sz="1800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734971" y="1484437"/>
            <a:ext cx="7852618" cy="4726458"/>
            <a:chOff x="412750" y="1268413"/>
            <a:chExt cx="8685194" cy="5113337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12750" y="1268413"/>
              <a:ext cx="8685194" cy="5113337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rgbClr val="04080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6708664" y="1635240"/>
              <a:ext cx="1733550" cy="2331543"/>
            </a:xfrm>
            <a:prstGeom prst="foldedCorner">
              <a:avLst>
                <a:gd name="adj" fmla="val 12500"/>
              </a:avLst>
            </a:prstGeom>
            <a:solidFill>
              <a:srgbClr val="F1FBAB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822325" eaLnBrk="0" hangingPunct="0">
                <a:spcBef>
                  <a:spcPct val="50000"/>
                </a:spcBef>
              </a:pPr>
              <a:r>
                <a:rPr lang="ko-KR" altLang="en-US" sz="1400" dirty="0" smtClean="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</a:rPr>
                <a:t>강의실</a:t>
              </a:r>
              <a:endParaRPr lang="en-US" altLang="ko-KR" sz="1400" dirty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en-US" altLang="ko-KR" sz="1400" dirty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3714750" y="1570038"/>
              <a:ext cx="1733550" cy="2362200"/>
            </a:xfrm>
            <a:prstGeom prst="foldedCorner">
              <a:avLst>
                <a:gd name="adj" fmla="val 12500"/>
              </a:avLst>
            </a:prstGeom>
            <a:solidFill>
              <a:srgbClr val="F1FBAB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822325" eaLnBrk="0" hangingPunct="0">
                <a:spcBef>
                  <a:spcPct val="50000"/>
                </a:spcBef>
              </a:pPr>
              <a:r>
                <a:rPr lang="ko-KR" altLang="en-US" sz="1400" dirty="0" smtClean="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</a:rPr>
                <a:t>강의과목</a:t>
              </a: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3783013" y="4221163"/>
              <a:ext cx="1733550" cy="2016125"/>
            </a:xfrm>
            <a:prstGeom prst="foldedCorner">
              <a:avLst>
                <a:gd name="adj" fmla="val 12500"/>
              </a:avLst>
            </a:prstGeom>
            <a:solidFill>
              <a:srgbClr val="F1FBAB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822325" eaLnBrk="0" hangingPunct="0">
                <a:spcBef>
                  <a:spcPct val="50000"/>
                </a:spcBef>
              </a:pPr>
              <a:r>
                <a:rPr lang="ko-KR" altLang="en-US" sz="1400" dirty="0" smtClean="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</a:rPr>
                <a:t>강의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</a:rPr>
                <a:t>(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</a:rPr>
                <a:t>강좌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</a:rPr>
                <a:t>)</a:t>
              </a: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819150" y="1551818"/>
              <a:ext cx="1733550" cy="2260106"/>
            </a:xfrm>
            <a:prstGeom prst="foldedCorner">
              <a:avLst>
                <a:gd name="adj" fmla="val 12500"/>
              </a:avLst>
            </a:prstGeom>
            <a:solidFill>
              <a:srgbClr val="F1FBAB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822325" eaLnBrk="0" hangingPunct="0">
                <a:spcBef>
                  <a:spcPct val="50000"/>
                </a:spcBef>
              </a:pPr>
              <a:r>
                <a:rPr lang="ko-KR" altLang="en-US" sz="1400" dirty="0" smtClean="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</a:rPr>
                <a:t>강사</a:t>
              </a: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879475" y="4200490"/>
              <a:ext cx="1733550" cy="1905000"/>
            </a:xfrm>
            <a:prstGeom prst="foldedCorner">
              <a:avLst>
                <a:gd name="adj" fmla="val 12500"/>
              </a:avLst>
            </a:prstGeom>
            <a:solidFill>
              <a:srgbClr val="F1FBAB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822325" eaLnBrk="0" hangingPunct="0">
                <a:spcBef>
                  <a:spcPct val="50000"/>
                </a:spcBef>
              </a:pPr>
              <a:r>
                <a:rPr lang="ko-KR" altLang="en-US" sz="1400" dirty="0" smtClean="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</a:rPr>
                <a:t>수강생</a:t>
              </a: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6732146" y="4221163"/>
              <a:ext cx="1733550" cy="2016125"/>
            </a:xfrm>
            <a:prstGeom prst="foldedCorner">
              <a:avLst>
                <a:gd name="adj" fmla="val 12500"/>
              </a:avLst>
            </a:prstGeom>
            <a:solidFill>
              <a:srgbClr val="F1FBAB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822325" eaLnBrk="0" hangingPunct="0">
                <a:spcBef>
                  <a:spcPct val="50000"/>
                </a:spcBef>
              </a:pPr>
              <a:r>
                <a:rPr lang="ko-KR" altLang="en-US" sz="1400" dirty="0" smtClean="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</a:rPr>
                <a:t>설문지</a:t>
              </a: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84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</a:t>
            </a:r>
            <a:r>
              <a:rPr lang="en-US" altLang="ko-KR" dirty="0"/>
              <a:t>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Entity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추출 연습 문제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학생은 여러 강의를 들을 수 있다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교수는 여러 강의를 담당할 수 있다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선수과목을 이수해야 들을 수 있는 과목이 있다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학기 별 과목별로 평점이 산출된다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평점은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A, B, C, D, F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학점이고 각각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5, 4, 3, 2, 0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의 점수를 갖는다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F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는 과락이다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강의는 주당 배정시간이 있고 학점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비중치를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갖는다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한 학기당 학생은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학점 이상을 신청할 수 없다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학생은 학년 및 전공학과가 있다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전공과목에는 필수과목과 선택과목이 있다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강의는 제한인원이 있어 초과 인원은 수강신청을 받지 않는다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과락을 하지 않는 한 같은 과목을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번 이상 신청할 수 없다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평균학점은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과목별 학점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비중치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* 평점점수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 (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신청한 과목별 학점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비중치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합계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이다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평균학점이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2.0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미만 이거나 과락이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개 이상이면 학사경고가 된다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학사경고가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회 이면 정학이다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전공 필수과목을 모두 이수하고 총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140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학점 이상이면 졸업한다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843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</a:t>
            </a:r>
            <a:r>
              <a:rPr lang="en-US" altLang="ko-KR" dirty="0"/>
              <a:t>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84312" y="1625184"/>
            <a:ext cx="8212092" cy="48125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 anchor="ctr" anchorCtr="0">
            <a:noAutofit/>
          </a:bodyPr>
          <a:lstStyle/>
          <a:p>
            <a:r>
              <a:rPr lang="ko-KR" altLang="en-US" sz="1600" dirty="0" smtClean="0"/>
              <a:t>학생</a:t>
            </a:r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4312" y="2250455"/>
            <a:ext cx="8212092" cy="48125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 anchor="ctr" anchorCtr="0">
            <a:noAutofit/>
          </a:bodyPr>
          <a:lstStyle/>
          <a:p>
            <a:r>
              <a:rPr lang="ko-KR" altLang="en-US" sz="1600" dirty="0" smtClean="0"/>
              <a:t>교수</a:t>
            </a:r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4312" y="2898527"/>
            <a:ext cx="8212092" cy="48125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 anchor="ctr" anchorCtr="0">
            <a:noAutofit/>
          </a:bodyPr>
          <a:lstStyle/>
          <a:p>
            <a:r>
              <a:rPr lang="ko-KR" altLang="en-US" sz="1600" dirty="0" smtClean="0"/>
              <a:t>과목</a:t>
            </a:r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4312" y="3546599"/>
            <a:ext cx="8212092" cy="48125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 anchor="ctr" anchorCtr="0">
            <a:noAutofit/>
          </a:bodyPr>
          <a:lstStyle/>
          <a:p>
            <a:r>
              <a:rPr lang="ko-KR" altLang="en-US" sz="1600" dirty="0" smtClean="0"/>
              <a:t>강의</a:t>
            </a:r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4312" y="4194671"/>
            <a:ext cx="8212092" cy="48125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 anchor="ctr" anchorCtr="0">
            <a:noAutofit/>
          </a:bodyPr>
          <a:lstStyle/>
          <a:p>
            <a:r>
              <a:rPr lang="ko-KR" altLang="en-US" sz="1600" dirty="0" smtClean="0"/>
              <a:t>수강</a:t>
            </a:r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4312" y="4842743"/>
            <a:ext cx="8212092" cy="48125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 anchor="ctr" anchorCtr="0">
            <a:noAutofit/>
          </a:bodyPr>
          <a:lstStyle/>
          <a:p>
            <a:r>
              <a:rPr lang="ko-KR" altLang="en-US" sz="1600" dirty="0" smtClean="0"/>
              <a:t>학점</a:t>
            </a:r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004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</a:t>
            </a:r>
            <a:r>
              <a:rPr lang="en-US" altLang="ko-KR" dirty="0"/>
              <a:t>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dirty="0" smtClean="0"/>
              <a:t>논리 </a:t>
            </a:r>
            <a:r>
              <a:rPr lang="en-US" altLang="ko-KR" sz="1800" dirty="0" smtClean="0"/>
              <a:t>ERD(</a:t>
            </a:r>
            <a:r>
              <a:rPr lang="ko-KR" altLang="en-US" sz="1800" dirty="0" smtClean="0"/>
              <a:t>개체</a:t>
            </a:r>
            <a:r>
              <a:rPr lang="en-US" altLang="ko-KR" sz="1800" dirty="0" smtClean="0"/>
              <a:t>-</a:t>
            </a:r>
            <a:r>
              <a:rPr lang="ko-KR" altLang="en-US" sz="1800" dirty="0" smtClean="0"/>
              <a:t>관계 </a:t>
            </a:r>
            <a:r>
              <a:rPr lang="ko-KR" altLang="en-US" sz="1800" smtClean="0"/>
              <a:t>다이어그램</a:t>
            </a:r>
            <a:r>
              <a:rPr lang="en-US" altLang="ko-KR" sz="1800" smtClean="0"/>
              <a:t>)</a:t>
            </a:r>
            <a:r>
              <a:rPr lang="ko-KR" altLang="en-US" sz="1800" smtClean="0"/>
              <a:t>에서의 </a:t>
            </a:r>
            <a:r>
              <a:rPr lang="en-US" altLang="ko-KR" sz="1800" dirty="0" smtClean="0"/>
              <a:t>Entity </a:t>
            </a:r>
            <a:r>
              <a:rPr lang="ko-KR" altLang="en-US" sz="1800" dirty="0" smtClean="0"/>
              <a:t>표기</a:t>
            </a:r>
            <a:endParaRPr lang="en-US" altLang="ko-KR" sz="1800" dirty="0" smtClean="0"/>
          </a:p>
          <a:p>
            <a:pPr lvl="1"/>
            <a:r>
              <a:rPr lang="ko-KR" altLang="en-US" sz="1500" dirty="0" smtClean="0"/>
              <a:t>표기</a:t>
            </a:r>
            <a:r>
              <a:rPr lang="ko-KR" altLang="en-US" sz="1500" dirty="0"/>
              <a:t>법</a:t>
            </a:r>
            <a:endParaRPr lang="en-US" altLang="ko-KR" sz="1500" dirty="0"/>
          </a:p>
          <a:p>
            <a:pPr lvl="2"/>
            <a:r>
              <a:rPr lang="en-US" altLang="ko-KR" sz="1450" dirty="0" smtClean="0"/>
              <a:t>Box</a:t>
            </a:r>
            <a:r>
              <a:rPr lang="ko-KR" altLang="en-US" sz="1450" dirty="0"/>
              <a:t>로 작성되며 </a:t>
            </a:r>
            <a:r>
              <a:rPr lang="en-US" altLang="ko-KR" sz="1450" dirty="0"/>
              <a:t>box</a:t>
            </a:r>
            <a:r>
              <a:rPr lang="ko-KR" altLang="en-US" sz="1450" dirty="0"/>
              <a:t>의 상단에 </a:t>
            </a:r>
            <a:r>
              <a:rPr lang="en-US" altLang="ko-KR" sz="1450" dirty="0"/>
              <a:t>Entity </a:t>
            </a:r>
            <a:r>
              <a:rPr lang="ko-KR" altLang="en-US" sz="1450" dirty="0"/>
              <a:t>명을 기입</a:t>
            </a:r>
            <a:endParaRPr lang="en-US" altLang="ko-KR" sz="1450" dirty="0"/>
          </a:p>
          <a:p>
            <a:pPr lvl="1">
              <a:buAutoNum type="arabicParenR" startAt="4"/>
            </a:pPr>
            <a:endParaRPr lang="en-US" altLang="ko-KR" sz="1400" dirty="0"/>
          </a:p>
          <a:p>
            <a:pPr lvl="1">
              <a:buAutoNum type="arabicParenR" startAt="4"/>
            </a:pPr>
            <a:endParaRPr lang="en-US" altLang="ko-KR" sz="1400" dirty="0"/>
          </a:p>
          <a:p>
            <a:pPr lvl="1">
              <a:buAutoNum type="arabicParenR" startAt="4"/>
            </a:pPr>
            <a:endParaRPr lang="en-US" altLang="ko-KR" sz="1400" dirty="0"/>
          </a:p>
          <a:p>
            <a:pPr lvl="1">
              <a:buAutoNum type="arabicParenR" startAt="4"/>
            </a:pPr>
            <a:endParaRPr lang="en-US" altLang="ko-KR" sz="1400" dirty="0"/>
          </a:p>
          <a:p>
            <a:pPr lvl="1">
              <a:buAutoNum type="arabicParenR" startAt="4"/>
            </a:pPr>
            <a:endParaRPr lang="en-US" altLang="ko-KR" sz="1400" dirty="0"/>
          </a:p>
          <a:p>
            <a:pPr lvl="1">
              <a:buAutoNum type="arabicParenR" startAt="4"/>
            </a:pPr>
            <a:endParaRPr lang="en-US" altLang="ko-KR" sz="1400" dirty="0" smtClean="0"/>
          </a:p>
          <a:p>
            <a:pPr lvl="1"/>
            <a:r>
              <a:rPr lang="ko-KR" altLang="en-US" sz="1500" dirty="0" err="1" smtClean="0"/>
              <a:t>엔티티</a:t>
            </a:r>
            <a:r>
              <a:rPr lang="ko-KR" altLang="en-US" sz="1500" dirty="0" smtClean="0"/>
              <a:t> 이름 규칙</a:t>
            </a:r>
            <a:endParaRPr lang="en-US" altLang="ko-KR" sz="1500" dirty="0" smtClean="0"/>
          </a:p>
          <a:p>
            <a:pPr lvl="2"/>
            <a:r>
              <a:rPr lang="ko-KR" altLang="en-US" sz="1450" dirty="0" smtClean="0"/>
              <a:t>단수형 명사</a:t>
            </a:r>
            <a:endParaRPr lang="ko-KR" altLang="en-US" sz="1450" dirty="0"/>
          </a:p>
          <a:p>
            <a:pPr lvl="2"/>
            <a:r>
              <a:rPr lang="ko-KR" altLang="en-US" sz="1450" dirty="0"/>
              <a:t>다른 </a:t>
            </a:r>
            <a:r>
              <a:rPr lang="en-US" altLang="ko-KR" sz="1450" dirty="0"/>
              <a:t>Entity</a:t>
            </a:r>
            <a:r>
              <a:rPr lang="ko-KR" altLang="en-US" sz="1450" dirty="0"/>
              <a:t>와 구분될 수 있는 유일한 값</a:t>
            </a:r>
          </a:p>
          <a:p>
            <a:pPr lvl="2"/>
            <a:r>
              <a:rPr lang="ko-KR" altLang="en-US" sz="1450" dirty="0"/>
              <a:t>이름만으로도 의미 전달이 명확해야 함</a:t>
            </a:r>
          </a:p>
          <a:p>
            <a:pPr lvl="2"/>
            <a:r>
              <a:rPr lang="ko-KR" altLang="en-US" sz="1450" dirty="0"/>
              <a:t>동의어는 괄호 안에 표현함</a:t>
            </a:r>
          </a:p>
        </p:txBody>
      </p:sp>
      <p:pic>
        <p:nvPicPr>
          <p:cNvPr id="11264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733" y="1964334"/>
            <a:ext cx="2021067" cy="129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설명선 1 5"/>
          <p:cNvSpPr/>
          <p:nvPr/>
        </p:nvSpPr>
        <p:spPr>
          <a:xfrm>
            <a:off x="3872880" y="2178447"/>
            <a:ext cx="5328592" cy="1512168"/>
          </a:xfrm>
          <a:prstGeom prst="borderCallout1">
            <a:avLst>
              <a:gd name="adj1" fmla="val 14902"/>
              <a:gd name="adj2" fmla="val -49"/>
              <a:gd name="adj3" fmla="val 34684"/>
              <a:gd name="adj4" fmla="val -183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 err="1" smtClean="0">
                <a:solidFill>
                  <a:srgbClr val="C00000"/>
                </a:solidFill>
              </a:rPr>
              <a:t>ERWin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Data Modeler(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모델링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툴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에서의 엔티티 그리기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r>
              <a:rPr lang="en-US" altLang="ko-KR" sz="1400" dirty="0" err="1" smtClean="0"/>
              <a:t>ERWin</a:t>
            </a:r>
            <a:r>
              <a:rPr lang="en-US" altLang="ko-KR" sz="1400" dirty="0" smtClean="0"/>
              <a:t> Data Modeler</a:t>
            </a:r>
            <a:r>
              <a:rPr lang="ko-KR" altLang="en-US" sz="1400" dirty="0" smtClean="0"/>
              <a:t>는 데이터 모델링에서 가장 많이사용되는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CASE </a:t>
            </a:r>
            <a:r>
              <a:rPr lang="ko-KR" altLang="en-US" sz="1400" dirty="0" smtClean="0"/>
              <a:t>툴로 </a:t>
            </a:r>
            <a:r>
              <a:rPr lang="en-US" altLang="ko-KR" sz="1400" dirty="0" smtClean="0"/>
              <a:t>E-R </a:t>
            </a:r>
            <a:r>
              <a:rPr lang="ko-KR" altLang="en-US" sz="1400" dirty="0" smtClean="0"/>
              <a:t>모델을 작성할 수 있는 다양한 기능을 제공한다</a:t>
            </a:r>
            <a:r>
              <a:rPr lang="en-US" altLang="ko-KR" sz="14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1400" dirty="0" smtClean="0"/>
              <a:t> 다운로드 </a:t>
            </a:r>
            <a:r>
              <a:rPr lang="en-US" altLang="ko-KR" sz="1400" dirty="0" smtClean="0"/>
              <a:t>: </a:t>
            </a:r>
            <a:r>
              <a:rPr lang="en-US" altLang="ko-KR" sz="1400" u="sng" dirty="0" smtClean="0">
                <a:solidFill>
                  <a:srgbClr val="000099"/>
                </a:solidFill>
                <a:hlinkClick r:id="rId4"/>
              </a:rPr>
              <a:t>www.ca.com</a:t>
            </a:r>
            <a:r>
              <a:rPr lang="en-US" altLang="ko-KR" sz="1400" u="sng" dirty="0" smtClean="0">
                <a:solidFill>
                  <a:srgbClr val="000099"/>
                </a:solidFill>
              </a:rPr>
              <a:t>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 메일을 통해 설치파일 링크와 </a:t>
            </a:r>
            <a:r>
              <a:rPr lang="en-US" altLang="ko-KR" sz="1400" dirty="0" smtClean="0">
                <a:solidFill>
                  <a:schemeClr val="tx1"/>
                </a:solidFill>
              </a:rPr>
              <a:t>License Key</a:t>
            </a:r>
            <a:r>
              <a:rPr lang="ko-KR" altLang="en-US" sz="1400" dirty="0" smtClean="0">
                <a:solidFill>
                  <a:schemeClr val="tx1"/>
                </a:solidFill>
              </a:rPr>
              <a:t>를 받을 수 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96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</a:t>
            </a:r>
            <a:r>
              <a:rPr lang="en-US" altLang="ko-KR" dirty="0"/>
              <a:t>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en-US" altLang="ko-KR" sz="1800" u="sng" dirty="0" err="1" smtClean="0">
                <a:solidFill>
                  <a:srgbClr val="C00000"/>
                </a:solidFill>
              </a:rPr>
              <a:t>ERWin</a:t>
            </a:r>
            <a:r>
              <a:rPr lang="en-US" altLang="ko-KR" sz="1800" u="sng" dirty="0" smtClean="0">
                <a:solidFill>
                  <a:srgbClr val="C00000"/>
                </a:solidFill>
              </a:rPr>
              <a:t> Data Modeler </a:t>
            </a:r>
            <a:r>
              <a:rPr lang="ko-KR" altLang="en-US" sz="1800" u="sng" dirty="0" smtClean="0">
                <a:solidFill>
                  <a:srgbClr val="C00000"/>
                </a:solidFill>
              </a:rPr>
              <a:t>표기방식 설정</a:t>
            </a:r>
            <a:endParaRPr lang="en-US" altLang="ko-KR" sz="1800" u="sng" dirty="0" smtClean="0">
              <a:solidFill>
                <a:srgbClr val="C00000"/>
              </a:solidFill>
            </a:endParaRPr>
          </a:p>
          <a:p>
            <a:pPr lvl="1"/>
            <a:r>
              <a:rPr lang="ko-KR" altLang="en-US" sz="1500" dirty="0" smtClean="0"/>
              <a:t>정보 공학</a:t>
            </a:r>
            <a:r>
              <a:rPr lang="en-US" altLang="ko-KR" sz="1500" dirty="0" smtClean="0"/>
              <a:t>(IE : Information Engineering)</a:t>
            </a:r>
            <a:r>
              <a:rPr lang="ko-KR" altLang="en-US" sz="1500" dirty="0" smtClean="0"/>
              <a:t> 표기방식</a:t>
            </a:r>
            <a:r>
              <a:rPr lang="en-US" altLang="ko-KR" sz="1500" dirty="0" smtClean="0"/>
              <a:t> : </a:t>
            </a:r>
            <a:r>
              <a:rPr lang="ko-KR" altLang="en-US" sz="1500" dirty="0" smtClean="0"/>
              <a:t>데이터 모델링을 할 때 가장 많이 사용</a:t>
            </a:r>
            <a:endParaRPr lang="en-US" altLang="ko-KR" sz="1500" dirty="0" smtClean="0"/>
          </a:p>
          <a:p>
            <a:pPr lvl="1"/>
            <a:r>
              <a:rPr lang="ko-KR" altLang="en-US" sz="1500" dirty="0" smtClean="0"/>
              <a:t>미 국방성 프로젝트 표준안</a:t>
            </a:r>
            <a:r>
              <a:rPr lang="en-US" altLang="ko-KR" sz="1500" dirty="0" smtClean="0"/>
              <a:t>(IDEF1X : Integration Definition for Information Modeling)</a:t>
            </a:r>
            <a:r>
              <a:rPr lang="ko-KR" altLang="en-US" sz="1500" dirty="0" smtClean="0"/>
              <a:t> 표기방식</a:t>
            </a:r>
            <a:endParaRPr lang="en-US" altLang="ko-KR" sz="1450" dirty="0"/>
          </a:p>
          <a:p>
            <a:pPr lvl="2"/>
            <a:r>
              <a:rPr lang="en-US" altLang="ko-KR" sz="1400" dirty="0" err="1" smtClean="0"/>
              <a:t>ERWin</a:t>
            </a:r>
            <a:r>
              <a:rPr lang="ko-KR" altLang="en-US" sz="1400" dirty="0" smtClean="0"/>
              <a:t>을 설치하면 </a:t>
            </a:r>
            <a:r>
              <a:rPr lang="en-US" altLang="ko-KR" sz="1400" dirty="0" smtClean="0"/>
              <a:t>IDEF1X </a:t>
            </a:r>
            <a:r>
              <a:rPr lang="ko-KR" altLang="en-US" sz="1400" dirty="0" smtClean="0"/>
              <a:t>방식이 선택되어 있음</a:t>
            </a:r>
            <a:endParaRPr lang="en-US" altLang="ko-KR" sz="1400" dirty="0" smtClean="0"/>
          </a:p>
          <a:p>
            <a:pPr lvl="1"/>
            <a:r>
              <a:rPr lang="en-US" altLang="ko-KR" sz="1500" dirty="0" smtClean="0"/>
              <a:t>IE </a:t>
            </a:r>
            <a:r>
              <a:rPr lang="ko-KR" altLang="en-US" sz="1500" dirty="0" smtClean="0"/>
              <a:t>표기방식으로 변경</a:t>
            </a:r>
            <a:endParaRPr lang="en-US" altLang="ko-KR" sz="1500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2953364" y="2322463"/>
            <a:ext cx="4896544" cy="4032448"/>
            <a:chOff x="1081156" y="2023310"/>
            <a:chExt cx="5010150" cy="3971562"/>
          </a:xfrm>
        </p:grpSpPr>
        <p:pic>
          <p:nvPicPr>
            <p:cNvPr id="14131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81156" y="2023310"/>
              <a:ext cx="5010150" cy="3971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1280592" y="3402583"/>
              <a:ext cx="4608512" cy="5760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096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</a:t>
            </a:r>
            <a:r>
              <a:rPr lang="en-US" altLang="ko-KR" dirty="0"/>
              <a:t>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dirty="0" err="1" smtClean="0"/>
              <a:t>엔티티간의</a:t>
            </a:r>
            <a:r>
              <a:rPr lang="ko-KR" altLang="en-US" sz="1800" dirty="0" smtClean="0"/>
              <a:t> 관계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설정</a:t>
            </a:r>
            <a:endParaRPr lang="en-US" altLang="ko-KR" sz="1800" dirty="0" smtClean="0"/>
          </a:p>
          <a:p>
            <a:pPr lvl="1"/>
            <a:r>
              <a:rPr lang="ko-KR" altLang="en-US" sz="1500" dirty="0" smtClean="0"/>
              <a:t>두 </a:t>
            </a:r>
            <a:r>
              <a:rPr lang="ko-KR" altLang="en-US" sz="1500" dirty="0" err="1" smtClean="0"/>
              <a:t>엔티티간의</a:t>
            </a:r>
            <a:r>
              <a:rPr lang="ko-KR" altLang="en-US" sz="1500" dirty="0" smtClean="0"/>
              <a:t> 업무적인 연관성 정의</a:t>
            </a:r>
          </a:p>
          <a:p>
            <a:pPr lvl="1"/>
            <a:r>
              <a:rPr lang="ko-KR" altLang="en-US" sz="1500" dirty="0" smtClean="0"/>
              <a:t>두 </a:t>
            </a:r>
            <a:r>
              <a:rPr lang="ko-KR" altLang="en-US" sz="1500" dirty="0" err="1" smtClean="0"/>
              <a:t>엔티티나</a:t>
            </a:r>
            <a:r>
              <a:rPr lang="ko-KR" altLang="en-US" sz="1500" dirty="0" smtClean="0"/>
              <a:t> 그 자신과의 특정관계를 양방향으로 표현  </a:t>
            </a:r>
          </a:p>
          <a:p>
            <a:pPr lvl="1"/>
            <a:r>
              <a:rPr lang="ko-KR" altLang="en-US" sz="1500" dirty="0" err="1" smtClean="0"/>
              <a:t>엔티</a:t>
            </a:r>
            <a:r>
              <a:rPr lang="ko-KR" altLang="en-US" sz="1500" dirty="0" err="1"/>
              <a:t>티</a:t>
            </a:r>
            <a:r>
              <a:rPr lang="ko-KR" altLang="en-US" sz="1500" dirty="0" smtClean="0"/>
              <a:t> 관계에는 </a:t>
            </a:r>
          </a:p>
          <a:p>
            <a:pPr lvl="2"/>
            <a:r>
              <a:rPr lang="ko-KR" altLang="en-US" sz="1450" dirty="0" err="1" smtClean="0"/>
              <a:t>관계명</a:t>
            </a:r>
            <a:endParaRPr lang="en-US" altLang="ko-KR" sz="1450" dirty="0" smtClean="0"/>
          </a:p>
          <a:p>
            <a:pPr lvl="2"/>
            <a:r>
              <a:rPr lang="ko-KR" altLang="en-US" sz="1450" dirty="0" smtClean="0"/>
              <a:t>선택사양</a:t>
            </a:r>
            <a:r>
              <a:rPr lang="en-US" altLang="ko-KR" sz="1450" dirty="0" smtClean="0"/>
              <a:t>(</a:t>
            </a:r>
            <a:r>
              <a:rPr lang="en-US" altLang="ko-KR" sz="1450" dirty="0" err="1" smtClean="0"/>
              <a:t>Optionality</a:t>
            </a:r>
            <a:r>
              <a:rPr lang="en-US" altLang="ko-KR" sz="1450" dirty="0" smtClean="0"/>
              <a:t>)</a:t>
            </a:r>
          </a:p>
          <a:p>
            <a:pPr lvl="2"/>
            <a:r>
              <a:rPr lang="ko-KR" altLang="en-US" sz="1450" dirty="0" smtClean="0"/>
              <a:t>관계형태</a:t>
            </a:r>
            <a:r>
              <a:rPr lang="en-US" altLang="ko-KR" sz="1450" dirty="0" smtClean="0"/>
              <a:t>(Degree) - </a:t>
            </a:r>
            <a:r>
              <a:rPr lang="ko-KR" altLang="en-US" sz="1450" dirty="0" smtClean="0"/>
              <a:t>다중성을 표시한</a:t>
            </a:r>
            <a:r>
              <a:rPr lang="ko-KR" altLang="en-US" sz="1450" dirty="0"/>
              <a:t>다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807141" y="3546599"/>
            <a:ext cx="8178307" cy="1958255"/>
            <a:chOff x="987161" y="3890200"/>
            <a:chExt cx="8178307" cy="195825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87161" y="3890200"/>
              <a:ext cx="8177610" cy="1204250"/>
            </a:xfrm>
            <a:prstGeom prst="rect">
              <a:avLst/>
            </a:prstGeom>
            <a:solidFill>
              <a:srgbClr val="CCFFFF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31771" y="4079858"/>
              <a:ext cx="1135063" cy="812598"/>
            </a:xfrm>
            <a:prstGeom prst="rect">
              <a:avLst/>
            </a:prstGeom>
            <a:solidFill>
              <a:srgbClr val="FCFEB9"/>
            </a:solidFill>
            <a:ln w="12700">
              <a:noFill/>
              <a:miter lim="800000"/>
              <a:headEnd/>
              <a:tailEnd/>
            </a:ln>
            <a:effectLst>
              <a:prstShdw prst="shdw17" dist="17961" dir="2700000">
                <a:srgbClr val="FCFEB9">
                  <a:gamma/>
                  <a:shade val="60000"/>
                  <a:invGamma/>
                </a:srgbClr>
              </a:prstShdw>
            </a:effectLst>
          </p:spPr>
          <p:txBody>
            <a:bodyPr wrap="none" lIns="92075" tIns="46038" rIns="92075" bIns="46038" anchor="ctr"/>
            <a:lstStyle/>
            <a:p>
              <a:pPr marL="285750" indent="-285750" algn="ctr" eaLnBrk="0" latinLnBrk="0" hangingPunct="0">
                <a:lnSpc>
                  <a:spcPct val="90000"/>
                </a:lnSpc>
                <a:spcBef>
                  <a:spcPct val="3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600" dirty="0">
                  <a:solidFill>
                    <a:srgbClr val="333300"/>
                  </a:solidFill>
                  <a:latin typeface="+mn-ea"/>
                  <a:ea typeface="+mn-ea"/>
                </a:rPr>
                <a:t>단 하나씩</a:t>
              </a:r>
            </a:p>
            <a:p>
              <a:pPr marL="285750" indent="-285750" algn="ctr" eaLnBrk="0" latinLnBrk="0" hangingPunct="0">
                <a:lnSpc>
                  <a:spcPct val="90000"/>
                </a:lnSpc>
                <a:spcBef>
                  <a:spcPct val="30000"/>
                </a:spcBef>
                <a:buClr>
                  <a:srgbClr val="FC0128"/>
                </a:buClr>
                <a:buFont typeface="Wingdings" pitchFamily="2" charset="2"/>
                <a:buNone/>
              </a:pPr>
              <a:endParaRPr lang="ko-KR" altLang="en-US" sz="1800" dirty="0">
                <a:solidFill>
                  <a:srgbClr val="333300"/>
                </a:solidFill>
                <a:latin typeface="+mn-ea"/>
                <a:ea typeface="+mn-ea"/>
              </a:endParaRPr>
            </a:p>
            <a:p>
              <a:pPr marL="285750" indent="-285750" algn="ctr" eaLnBrk="0" latinLnBrk="0" hangingPunct="0">
                <a:lnSpc>
                  <a:spcPct val="90000"/>
                </a:lnSpc>
                <a:spcBef>
                  <a:spcPct val="3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600" dirty="0">
                  <a:solidFill>
                    <a:srgbClr val="333300"/>
                  </a:solidFill>
                  <a:latin typeface="+mn-ea"/>
                  <a:ea typeface="+mn-ea"/>
                </a:rPr>
                <a:t>하나이상</a:t>
              </a:r>
              <a:endParaRPr lang="ko-KR" altLang="en-US" sz="1600" dirty="0">
                <a:solidFill>
                  <a:srgbClr val="183400"/>
                </a:solidFill>
                <a:latin typeface="+mn-ea"/>
                <a:ea typeface="+mn-ea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040474" y="4357406"/>
              <a:ext cx="8124994" cy="342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marL="285750" indent="-285750" eaLnBrk="0" latinLnBrk="0" hangingPunct="0">
                <a:lnSpc>
                  <a:spcPct val="9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8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모든 </a:t>
              </a:r>
              <a:r>
                <a:rPr lang="en-US" altLang="ko-KR" sz="18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Entity1</a:t>
              </a:r>
              <a:r>
                <a:rPr lang="ko-KR" altLang="en-US" sz="18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은               </a:t>
              </a:r>
              <a:r>
                <a:rPr lang="ko-KR" altLang="en-US" sz="18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   의  </a:t>
              </a:r>
              <a:r>
                <a:rPr lang="en-US" altLang="ko-KR" sz="18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Entity2 </a:t>
              </a:r>
              <a:r>
                <a:rPr lang="ko-KR" altLang="en-US" sz="18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를</a:t>
              </a:r>
              <a:r>
                <a:rPr lang="en-US" altLang="ko-KR" sz="18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(</a:t>
              </a:r>
              <a:r>
                <a:rPr lang="ko-KR" altLang="en-US" sz="18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에</a:t>
              </a:r>
              <a:r>
                <a:rPr lang="en-US" altLang="ko-KR" sz="18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)</a:t>
              </a:r>
              <a:r>
                <a:rPr lang="ko-KR" altLang="en-US" sz="18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                                                                      </a:t>
              </a:r>
              <a:endParaRPr lang="ko-KR" altLang="en-US" sz="1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015831" y="4079858"/>
              <a:ext cx="2847975" cy="801805"/>
            </a:xfrm>
            <a:prstGeom prst="rect">
              <a:avLst/>
            </a:prstGeom>
            <a:solidFill>
              <a:srgbClr val="FCFEB9"/>
            </a:solidFill>
            <a:ln w="12700">
              <a:noFill/>
              <a:miter lim="800000"/>
              <a:headEnd/>
              <a:tailEnd/>
            </a:ln>
            <a:effectLst>
              <a:prstShdw prst="shdw17" dist="17961" dir="2700000">
                <a:srgbClr val="FCFEB9">
                  <a:gamma/>
                  <a:shade val="60000"/>
                  <a:invGamma/>
                </a:srgbClr>
              </a:prstShdw>
            </a:effectLst>
          </p:spPr>
          <p:txBody>
            <a:bodyPr wrap="none" lIns="92075" tIns="46038" rIns="92075" bIns="46038" anchor="ctr"/>
            <a:lstStyle/>
            <a:p>
              <a:pPr marL="285750" indent="-285750" eaLnBrk="0" latinLnBrk="0" hangingPunct="0">
                <a:lnSpc>
                  <a:spcPct val="90000"/>
                </a:lnSpc>
                <a:spcBef>
                  <a:spcPct val="3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600" dirty="0">
                  <a:solidFill>
                    <a:srgbClr val="FF3300"/>
                  </a:solidFill>
                  <a:latin typeface="+mn-ea"/>
                  <a:ea typeface="+mn-ea"/>
                </a:rPr>
                <a:t>반드시</a:t>
              </a:r>
              <a:r>
                <a:rPr lang="ko-KR" altLang="en-US" sz="1600" dirty="0">
                  <a:solidFill>
                    <a:schemeClr val="hlin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600" dirty="0" err="1">
                  <a:solidFill>
                    <a:srgbClr val="0106E3"/>
                  </a:solidFill>
                  <a:latin typeface="+mn-ea"/>
                  <a:ea typeface="+mn-ea"/>
                </a:rPr>
                <a:t>관계명</a:t>
              </a:r>
              <a:r>
                <a:rPr lang="ko-KR" altLang="en-US" sz="1600" dirty="0">
                  <a:solidFill>
                    <a:schemeClr val="accent2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600" dirty="0" err="1">
                  <a:solidFill>
                    <a:srgbClr val="FF3300"/>
                  </a:solidFill>
                  <a:latin typeface="+mn-ea"/>
                  <a:ea typeface="+mn-ea"/>
                </a:rPr>
                <a:t>해야한다</a:t>
              </a:r>
              <a:r>
                <a:rPr lang="en-US" altLang="ko-KR" sz="1600" dirty="0">
                  <a:solidFill>
                    <a:schemeClr val="hlink"/>
                  </a:solidFill>
                  <a:latin typeface="+mn-ea"/>
                  <a:ea typeface="+mn-ea"/>
                </a:rPr>
                <a:t>.</a:t>
              </a:r>
            </a:p>
            <a:p>
              <a:pPr marL="285750" indent="-285750" eaLnBrk="0" latinLnBrk="0" hangingPunct="0">
                <a:lnSpc>
                  <a:spcPct val="90000"/>
                </a:lnSpc>
                <a:spcBef>
                  <a:spcPct val="30000"/>
                </a:spcBef>
                <a:buClr>
                  <a:srgbClr val="FC0128"/>
                </a:buClr>
                <a:buFont typeface="Wingdings" pitchFamily="2" charset="2"/>
                <a:buNone/>
              </a:pPr>
              <a:endParaRPr lang="en-US" altLang="ko-KR" sz="1600" dirty="0">
                <a:solidFill>
                  <a:schemeClr val="hlink"/>
                </a:solidFill>
                <a:latin typeface="+mn-ea"/>
                <a:ea typeface="+mn-ea"/>
              </a:endParaRPr>
            </a:p>
            <a:p>
              <a:pPr marL="285750" indent="-285750" eaLnBrk="0" latinLnBrk="0" hangingPunct="0">
                <a:lnSpc>
                  <a:spcPct val="90000"/>
                </a:lnSpc>
                <a:spcBef>
                  <a:spcPct val="3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106E3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600" dirty="0" err="1">
                  <a:solidFill>
                    <a:srgbClr val="0106E3"/>
                  </a:solidFill>
                  <a:latin typeface="+mn-ea"/>
                  <a:ea typeface="+mn-ea"/>
                </a:rPr>
                <a:t>관계명</a:t>
              </a:r>
              <a:r>
                <a:rPr lang="ko-KR" altLang="en-US" sz="1600" dirty="0">
                  <a:solidFill>
                    <a:schemeClr val="hlin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600" dirty="0">
                  <a:solidFill>
                    <a:srgbClr val="FF3300"/>
                  </a:solidFill>
                  <a:latin typeface="+mn-ea"/>
                  <a:ea typeface="+mn-ea"/>
                </a:rPr>
                <a:t>일 수도 있다</a:t>
              </a:r>
              <a:r>
                <a:rPr lang="en-US" altLang="ko-KR" sz="1600" dirty="0">
                  <a:solidFill>
                    <a:schemeClr val="hlink"/>
                  </a:solidFill>
                  <a:latin typeface="+mn-ea"/>
                  <a:ea typeface="+mn-ea"/>
                </a:rPr>
                <a:t>.    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518812" y="4508515"/>
              <a:ext cx="870215" cy="411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marL="285750" indent="-285750" eaLnBrk="0" latinLnBrk="0" hangingPunct="0">
                <a:lnSpc>
                  <a:spcPct val="115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endParaRPr lang="ko-KR" altLang="en-US" sz="1800" dirty="0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7238604" y="5441384"/>
              <a:ext cx="1520296" cy="394735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marL="285750" indent="-285750" algn="ctr" eaLnBrk="0" latinLnBrk="0" hangingPunct="0">
                <a:lnSpc>
                  <a:spcPct val="11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800" dirty="0">
                  <a:solidFill>
                    <a:srgbClr val="FF3300"/>
                  </a:solidFill>
                  <a:latin typeface="+mn-ea"/>
                  <a:ea typeface="+mn-ea"/>
                </a:rPr>
                <a:t>선택사양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8046906" y="4904792"/>
              <a:ext cx="0" cy="53659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5498174" y="5441447"/>
              <a:ext cx="1520296" cy="394668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marL="285750" indent="-285750" algn="ctr" eaLnBrk="0" latinLnBrk="0" hangingPunct="0">
                <a:lnSpc>
                  <a:spcPct val="11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800" dirty="0">
                  <a:solidFill>
                    <a:srgbClr val="0106E3"/>
                  </a:solidFill>
                  <a:latin typeface="+mn-ea"/>
                  <a:ea typeface="+mn-ea"/>
                </a:rPr>
                <a:t>관계명칭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6435165" y="4904788"/>
              <a:ext cx="0" cy="536659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2690749" y="5467598"/>
              <a:ext cx="1528894" cy="380857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marL="285750" indent="-285750" algn="ctr" eaLnBrk="0" latinLnBrk="0" hangingPunct="0">
                <a:lnSpc>
                  <a:spcPct val="110000"/>
                </a:lnSpc>
                <a:spcBef>
                  <a:spcPct val="3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800">
                  <a:solidFill>
                    <a:srgbClr val="183400"/>
                  </a:solidFill>
                  <a:latin typeface="+mn-ea"/>
                  <a:ea typeface="+mn-ea"/>
                </a:rPr>
                <a:t>관계형태</a:t>
              </a:r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3470835" y="4904792"/>
              <a:ext cx="0" cy="515006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44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dirty="0" smtClean="0"/>
              <a:t>관</a:t>
            </a:r>
            <a:r>
              <a:rPr lang="ko-KR" altLang="en-US" sz="1800" dirty="0"/>
              <a:t>계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표현</a:t>
            </a:r>
            <a:endParaRPr lang="en-US" altLang="ko-KR" sz="1800" dirty="0" smtClean="0"/>
          </a:p>
          <a:p>
            <a:pPr lvl="1"/>
            <a:r>
              <a:rPr lang="ko-KR" altLang="en-US" sz="1500" dirty="0" smtClean="0"/>
              <a:t>두 </a:t>
            </a:r>
            <a:r>
              <a:rPr lang="en-US" altLang="ko-KR" sz="1500" dirty="0" smtClean="0"/>
              <a:t>ENTITY </a:t>
            </a:r>
            <a:r>
              <a:rPr lang="ko-KR" altLang="en-US" sz="1500" dirty="0" smtClean="0"/>
              <a:t>사이에 선을 그린다</a:t>
            </a:r>
          </a:p>
          <a:p>
            <a:pPr lvl="1"/>
            <a:r>
              <a:rPr lang="ko-KR" altLang="en-US" sz="1500" dirty="0" err="1" smtClean="0"/>
              <a:t>관계명을</a:t>
            </a:r>
            <a:r>
              <a:rPr lang="ko-KR" altLang="en-US" sz="1500" dirty="0" smtClean="0"/>
              <a:t> 등록한다</a:t>
            </a:r>
          </a:p>
          <a:p>
            <a:pPr lvl="1"/>
            <a:r>
              <a:rPr lang="ko-KR" altLang="en-US" sz="1500" dirty="0" smtClean="0"/>
              <a:t>선택사양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Optionality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를 표시한다</a:t>
            </a:r>
            <a:endParaRPr lang="en-US" altLang="ko-KR" sz="1500" dirty="0" smtClean="0"/>
          </a:p>
          <a:p>
            <a:pPr lvl="1"/>
            <a:r>
              <a:rPr lang="ko-KR" altLang="en-US" sz="1500" dirty="0" smtClean="0"/>
              <a:t>다중성을 설정한다</a:t>
            </a:r>
            <a:r>
              <a:rPr lang="en-US" altLang="ko-KR" sz="1500" dirty="0" smtClean="0"/>
              <a:t>(1:1, 1:n, n:1, n:m…)</a:t>
            </a:r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1006415" y="2826519"/>
            <a:ext cx="6151123" cy="1728192"/>
            <a:chOff x="4590227" y="1887682"/>
            <a:chExt cx="5071003" cy="1376351"/>
          </a:xfrm>
        </p:grpSpPr>
        <p:pic>
          <p:nvPicPr>
            <p:cNvPr id="10137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12980" y="2597283"/>
              <a:ext cx="5048250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137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90227" y="1887682"/>
              <a:ext cx="5029200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6102395" y="2222745"/>
              <a:ext cx="1152128" cy="286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marL="285750" indent="-285750" algn="ctr" eaLnBrk="0" latinLnBrk="0" hangingPunct="0">
                <a:lnSpc>
                  <a:spcPct val="9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en-US" altLang="ko-KR" sz="1400" b="1" dirty="0" smtClean="0">
                  <a:solidFill>
                    <a:srgbClr val="1834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[</a:t>
              </a:r>
              <a:r>
                <a:rPr lang="ko-KR" altLang="en-US" sz="1400" b="1" dirty="0" smtClean="0">
                  <a:solidFill>
                    <a:srgbClr val="1834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선택관계</a:t>
              </a:r>
              <a:r>
                <a:rPr lang="en-US" altLang="ko-KR" sz="1400" b="1" dirty="0" smtClean="0">
                  <a:solidFill>
                    <a:srgbClr val="1834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]</a:t>
              </a:r>
              <a:endParaRPr lang="en-US" altLang="ko-KR" sz="1400" b="1" dirty="0">
                <a:solidFill>
                  <a:srgbClr val="1834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6102395" y="2976001"/>
              <a:ext cx="1152128" cy="286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marL="285750" indent="-285750" algn="ctr" eaLnBrk="0" latinLnBrk="0" hangingPunct="0">
                <a:lnSpc>
                  <a:spcPct val="9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en-US" altLang="ko-KR" sz="1400" b="1" dirty="0" smtClean="0">
                  <a:solidFill>
                    <a:srgbClr val="1834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[</a:t>
              </a:r>
              <a:r>
                <a:rPr lang="ko-KR" altLang="en-US" sz="1400" b="1" dirty="0" smtClean="0">
                  <a:solidFill>
                    <a:srgbClr val="1834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필수관계</a:t>
              </a:r>
              <a:r>
                <a:rPr lang="en-US" altLang="ko-KR" sz="1400" b="1" dirty="0" smtClean="0">
                  <a:solidFill>
                    <a:srgbClr val="1834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]</a:t>
              </a:r>
              <a:endParaRPr lang="en-US" altLang="ko-KR" sz="1400" b="1" dirty="0">
                <a:solidFill>
                  <a:srgbClr val="1834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068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r>
              <a:rPr lang="en-US" altLang="ko-KR" dirty="0" smtClean="0"/>
              <a:t>(Dada modeling)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47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관계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형태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(Degree) -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다중성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1 : M(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일 대 다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500" dirty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가장 </a:t>
            </a:r>
            <a:r>
              <a:rPr lang="ko-KR" altLang="en-US" sz="1450" dirty="0">
                <a:latin typeface="맑은 고딕" pitchFamily="50" charset="-127"/>
                <a:ea typeface="맑은 고딕" pitchFamily="50" charset="-127"/>
              </a:rPr>
              <a:t>일반적인 형태</a:t>
            </a:r>
            <a:endParaRPr kumimoji="1" lang="ko-KR" altLang="en-US" sz="14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025489" y="1968444"/>
            <a:ext cx="8175983" cy="4098435"/>
            <a:chOff x="1025489" y="1968444"/>
            <a:chExt cx="8175983" cy="4098435"/>
          </a:xfrm>
        </p:grpSpPr>
        <p:sp>
          <p:nvSpPr>
            <p:cNvPr id="154660" name="Text Box 36"/>
            <p:cNvSpPr txBox="1">
              <a:spLocks noChangeArrowheads="1"/>
            </p:cNvSpPr>
            <p:nvPr/>
          </p:nvSpPr>
          <p:spPr bwMode="auto">
            <a:xfrm>
              <a:off x="2024513" y="5371304"/>
              <a:ext cx="5592783" cy="6955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40000"/>
                </a:lnSpc>
                <a:buFontTx/>
                <a:buChar char="-"/>
              </a:pPr>
              <a:r>
                <a:rPr kumimoji="1" lang="ko-KR" altLang="en-US" sz="1400" b="1" dirty="0" smtClean="0">
                  <a:latin typeface="+mn-ea"/>
                  <a:ea typeface="+mn-ea"/>
                </a:rPr>
                <a:t> 학생은 </a:t>
              </a:r>
              <a:r>
                <a:rPr kumimoji="1" lang="ko-KR" altLang="en-US" sz="1400" b="1" dirty="0">
                  <a:latin typeface="+mn-ea"/>
                  <a:ea typeface="+mn-ea"/>
                </a:rPr>
                <a:t>단 하나씩의 학과에 반드시 소속 되어야 </a:t>
              </a:r>
              <a:r>
                <a:rPr kumimoji="1" lang="ko-KR" altLang="en-US" sz="1400" b="1" dirty="0" smtClean="0">
                  <a:latin typeface="+mn-ea"/>
                  <a:ea typeface="+mn-ea"/>
                </a:rPr>
                <a:t>한다</a:t>
              </a:r>
              <a:endParaRPr kumimoji="1" lang="en-US" altLang="ko-KR" sz="1400" b="1" dirty="0" smtClean="0">
                <a:latin typeface="+mn-ea"/>
                <a:ea typeface="+mn-ea"/>
              </a:endParaRPr>
            </a:p>
            <a:p>
              <a:pPr lvl="1">
                <a:lnSpc>
                  <a:spcPct val="140000"/>
                </a:lnSpc>
              </a:pPr>
              <a:r>
                <a:rPr kumimoji="1" lang="en-US" altLang="ko-KR" sz="1400" b="1" dirty="0" smtClean="0">
                  <a:latin typeface="+mn-ea"/>
                  <a:ea typeface="+mn-ea"/>
                </a:rPr>
                <a:t>- </a:t>
              </a:r>
              <a:r>
                <a:rPr kumimoji="1" lang="ko-KR" altLang="en-US" sz="1400" b="1" dirty="0" smtClean="0">
                  <a:latin typeface="+mn-ea"/>
                  <a:ea typeface="+mn-ea"/>
                </a:rPr>
                <a:t>각 </a:t>
              </a:r>
              <a:r>
                <a:rPr kumimoji="1" lang="ko-KR" altLang="en-US" sz="1400" b="1" dirty="0">
                  <a:latin typeface="+mn-ea"/>
                  <a:ea typeface="+mn-ea"/>
                </a:rPr>
                <a:t>학과는 </a:t>
              </a:r>
              <a:r>
                <a:rPr lang="ko-KR" altLang="en-US" sz="1400" b="1" dirty="0" err="1" smtClean="0">
                  <a:latin typeface="+mn-ea"/>
                  <a:ea typeface="+mn-ea"/>
                </a:rPr>
                <a:t>한명</a:t>
              </a:r>
              <a:r>
                <a:rPr lang="ko-KR" altLang="en-US" sz="1400" b="1" dirty="0" smtClean="0">
                  <a:latin typeface="+mn-ea"/>
                  <a:ea typeface="+mn-ea"/>
                </a:rPr>
                <a:t> </a:t>
              </a:r>
              <a:r>
                <a:rPr kumimoji="1" lang="ko-KR" altLang="en-US" sz="1400" b="1" dirty="0" smtClean="0">
                  <a:latin typeface="+mn-ea"/>
                  <a:ea typeface="+mn-ea"/>
                </a:rPr>
                <a:t>이상의 </a:t>
              </a:r>
              <a:r>
                <a:rPr kumimoji="1" lang="ko-KR" altLang="en-US" sz="1400" b="1" dirty="0">
                  <a:latin typeface="+mn-ea"/>
                  <a:ea typeface="+mn-ea"/>
                </a:rPr>
                <a:t>학생을 배정 받을 수도 있다</a:t>
              </a:r>
              <a:r>
                <a:rPr kumimoji="1" lang="en-US" altLang="ko-KR" sz="1400" b="1" dirty="0">
                  <a:latin typeface="+mn-ea"/>
                  <a:ea typeface="+mn-ea"/>
                </a:rPr>
                <a:t>.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pic>
          <p:nvPicPr>
            <p:cNvPr id="17" name="Picture 20" descr="C:\완료도서1\데이터베이스_오라클\강의보조자료\그림\3장\0313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36576" y="1968444"/>
              <a:ext cx="6840760" cy="1810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그룹 18"/>
            <p:cNvGrpSpPr/>
            <p:nvPr/>
          </p:nvGrpSpPr>
          <p:grpSpPr>
            <a:xfrm>
              <a:off x="1025489" y="3869551"/>
              <a:ext cx="8175983" cy="1424746"/>
              <a:chOff x="1025489" y="3869551"/>
              <a:chExt cx="8175983" cy="1424746"/>
            </a:xfrm>
          </p:grpSpPr>
          <p:pic>
            <p:nvPicPr>
              <p:cNvPr id="154664" name="Picture 40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5489" y="3869551"/>
                <a:ext cx="8175983" cy="14247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" name="Rectangle 12"/>
              <p:cNvSpPr>
                <a:spLocks noChangeArrowheads="1"/>
              </p:cNvSpPr>
              <p:nvPr/>
            </p:nvSpPr>
            <p:spPr bwMode="auto">
              <a:xfrm>
                <a:off x="4506988" y="4353695"/>
                <a:ext cx="1166092" cy="2730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 marL="285750" indent="-285750" algn="ctr">
                  <a:lnSpc>
                    <a:spcPct val="90000"/>
                  </a:lnSpc>
                  <a:spcBef>
                    <a:spcPct val="5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kumimoji="1" lang="ko-KR" altLang="en-US" sz="13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소속된다</a:t>
                </a:r>
                <a:endParaRPr kumimoji="1"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857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pPr lvl="1"/>
            <a:r>
              <a:rPr lang="en-US" altLang="ko-KR" sz="1500" dirty="0" smtClean="0"/>
              <a:t>M : M(</a:t>
            </a:r>
            <a:r>
              <a:rPr lang="ko-KR" altLang="en-US" sz="1500" dirty="0" smtClean="0"/>
              <a:t>다 대 다</a:t>
            </a:r>
            <a:r>
              <a:rPr lang="en-US" altLang="ko-KR" sz="1500" dirty="0" smtClean="0"/>
              <a:t>)</a:t>
            </a:r>
            <a:endParaRPr lang="en-US" altLang="ko-KR" sz="1500" dirty="0"/>
          </a:p>
          <a:p>
            <a:pPr lvl="2"/>
            <a:r>
              <a:rPr lang="en-US" altLang="ko-KR" sz="1450" dirty="0" smtClean="0">
                <a:solidFill>
                  <a:srgbClr val="C00000"/>
                </a:solidFill>
              </a:rPr>
              <a:t>M : M </a:t>
            </a:r>
            <a:r>
              <a:rPr lang="ko-KR" altLang="en-US" sz="1450" dirty="0" smtClean="0">
                <a:solidFill>
                  <a:srgbClr val="C00000"/>
                </a:solidFill>
              </a:rPr>
              <a:t>관계를 갖는 두 </a:t>
            </a:r>
            <a:r>
              <a:rPr lang="ko-KR" altLang="en-US" sz="1450" dirty="0" err="1" smtClean="0">
                <a:solidFill>
                  <a:srgbClr val="C00000"/>
                </a:solidFill>
              </a:rPr>
              <a:t>엔티티는</a:t>
            </a:r>
            <a:r>
              <a:rPr lang="ko-KR" altLang="en-US" sz="1450" dirty="0" smtClean="0">
                <a:solidFill>
                  <a:srgbClr val="C00000"/>
                </a:solidFill>
              </a:rPr>
              <a:t> 논리</a:t>
            </a:r>
            <a:r>
              <a:rPr lang="ko-KR" altLang="en-US" sz="1450" dirty="0">
                <a:solidFill>
                  <a:srgbClr val="C00000"/>
                </a:solidFill>
              </a:rPr>
              <a:t>적</a:t>
            </a:r>
            <a:r>
              <a:rPr lang="ko-KR" altLang="en-US" sz="1450" dirty="0" smtClean="0">
                <a:solidFill>
                  <a:srgbClr val="C00000"/>
                </a:solidFill>
              </a:rPr>
              <a:t> 모델링 단계에서 두 </a:t>
            </a:r>
            <a:r>
              <a:rPr lang="ko-KR" altLang="en-US" sz="1450" dirty="0" err="1" smtClean="0">
                <a:solidFill>
                  <a:srgbClr val="C00000"/>
                </a:solidFill>
              </a:rPr>
              <a:t>엔티티</a:t>
            </a:r>
            <a:r>
              <a:rPr lang="ko-KR" altLang="en-US" sz="1450" dirty="0" smtClean="0">
                <a:solidFill>
                  <a:srgbClr val="C00000"/>
                </a:solidFill>
              </a:rPr>
              <a:t> 사이에 새로운 관계 </a:t>
            </a:r>
            <a:r>
              <a:rPr lang="ko-KR" altLang="en-US" sz="1450" dirty="0" err="1" smtClean="0">
                <a:solidFill>
                  <a:srgbClr val="C00000"/>
                </a:solidFill>
              </a:rPr>
              <a:t>엔티티를</a:t>
            </a:r>
            <a:r>
              <a:rPr lang="en-US" altLang="ko-KR" sz="1450" dirty="0" smtClean="0">
                <a:solidFill>
                  <a:srgbClr val="C00000"/>
                </a:solidFill>
              </a:rPr>
              <a:t/>
            </a:r>
            <a:br>
              <a:rPr lang="en-US" altLang="ko-KR" sz="1450" dirty="0" smtClean="0">
                <a:solidFill>
                  <a:srgbClr val="C00000"/>
                </a:solidFill>
              </a:rPr>
            </a:br>
            <a:r>
              <a:rPr lang="ko-KR" altLang="en-US" sz="1450" dirty="0" smtClean="0">
                <a:solidFill>
                  <a:srgbClr val="C00000"/>
                </a:solidFill>
              </a:rPr>
              <a:t>찾아내어 내어 반드시 </a:t>
            </a:r>
            <a:r>
              <a:rPr lang="en-US" altLang="ko-KR" sz="1450" dirty="0" smtClean="0">
                <a:solidFill>
                  <a:srgbClr val="C00000"/>
                </a:solidFill>
              </a:rPr>
              <a:t>1 : M </a:t>
            </a:r>
            <a:r>
              <a:rPr lang="ko-KR" altLang="en-US" sz="1450" dirty="0" smtClean="0">
                <a:solidFill>
                  <a:srgbClr val="C00000"/>
                </a:solidFill>
              </a:rPr>
              <a:t>관계로 설정해야 한다</a:t>
            </a:r>
            <a:r>
              <a:rPr lang="en-US" altLang="ko-KR" sz="1450" dirty="0" smtClean="0">
                <a:solidFill>
                  <a:srgbClr val="C00000"/>
                </a:solidFill>
              </a:rPr>
              <a:t>.</a:t>
            </a:r>
            <a:endParaRPr lang="en-US" altLang="ko-KR" sz="1450" dirty="0">
              <a:solidFill>
                <a:srgbClr val="C00000"/>
              </a:solidFill>
            </a:endParaRPr>
          </a:p>
        </p:txBody>
      </p:sp>
      <p:sp>
        <p:nvSpPr>
          <p:cNvPr id="290828" name="Rectangle 12"/>
          <p:cNvSpPr>
            <a:spLocks noChangeArrowheads="1"/>
          </p:cNvSpPr>
          <p:nvPr/>
        </p:nvSpPr>
        <p:spPr bwMode="auto">
          <a:xfrm>
            <a:off x="4151249" y="2382273"/>
            <a:ext cx="1526132" cy="273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285750" indent="-285750" algn="ctr">
              <a:lnSpc>
                <a:spcPct val="90000"/>
              </a:lnSpc>
              <a:spcBef>
                <a:spcPct val="50000"/>
              </a:spcBef>
              <a:buClr>
                <a:srgbClr val="FC0128"/>
              </a:buClr>
              <a:buFont typeface="Wingdings" pitchFamily="2" charset="2"/>
              <a:buNone/>
            </a:pPr>
            <a:r>
              <a:rPr kumimoji="1"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수강한다</a:t>
            </a:r>
            <a:endParaRPr kumimoji="1"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136576" y="2178447"/>
            <a:ext cx="7695193" cy="2197164"/>
            <a:chOff x="1290255" y="3846829"/>
            <a:chExt cx="7695193" cy="2197164"/>
          </a:xfrm>
        </p:grpSpPr>
        <p:sp>
          <p:nvSpPr>
            <p:cNvPr id="290820" name="Text Box 4"/>
            <p:cNvSpPr txBox="1">
              <a:spLocks noChangeArrowheads="1"/>
            </p:cNvSpPr>
            <p:nvPr/>
          </p:nvSpPr>
          <p:spPr bwMode="auto">
            <a:xfrm>
              <a:off x="2294294" y="5422348"/>
              <a:ext cx="5755050" cy="62164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lvl="1">
                <a:lnSpc>
                  <a:spcPct val="130000"/>
                </a:lnSpc>
                <a:buFontTx/>
                <a:buChar char="-"/>
              </a:pPr>
              <a:r>
                <a:rPr kumimoji="1" lang="ko-KR" altLang="en-US" sz="1400" b="1" dirty="0" smtClean="0">
                  <a:latin typeface="+mn-ea"/>
                  <a:ea typeface="+mn-ea"/>
                </a:rPr>
                <a:t> 각 </a:t>
              </a:r>
              <a:r>
                <a:rPr kumimoji="1" lang="ko-KR" altLang="en-US" sz="1400" b="1" dirty="0">
                  <a:latin typeface="+mn-ea"/>
                  <a:ea typeface="+mn-ea"/>
                </a:rPr>
                <a:t>학생은 하나이상의 교육과정에  등록되어 질 수도 </a:t>
              </a:r>
              <a:r>
                <a:rPr kumimoji="1" lang="ko-KR" altLang="en-US" sz="1400" b="1" dirty="0" smtClean="0">
                  <a:latin typeface="+mn-ea"/>
                  <a:ea typeface="+mn-ea"/>
                </a:rPr>
                <a:t>있다</a:t>
              </a:r>
              <a:r>
                <a:rPr kumimoji="1" lang="en-US" altLang="ko-KR" sz="1400" b="1" dirty="0" smtClean="0">
                  <a:latin typeface="+mn-ea"/>
                  <a:ea typeface="+mn-ea"/>
                </a:rPr>
                <a:t>.</a:t>
              </a:r>
            </a:p>
            <a:p>
              <a:pPr marL="0" lvl="1">
                <a:lnSpc>
                  <a:spcPct val="130000"/>
                </a:lnSpc>
                <a:buFontTx/>
                <a:buChar char="-"/>
              </a:pPr>
              <a:r>
                <a:rPr kumimoji="1" lang="ko-KR" altLang="en-US" sz="1400" b="1" dirty="0" smtClean="0">
                  <a:latin typeface="+mn-ea"/>
                  <a:ea typeface="+mn-ea"/>
                </a:rPr>
                <a:t> 각 </a:t>
              </a:r>
              <a:r>
                <a:rPr kumimoji="1" lang="ko-KR" altLang="en-US" sz="1400" b="1" dirty="0">
                  <a:latin typeface="+mn-ea"/>
                  <a:ea typeface="+mn-ea"/>
                </a:rPr>
                <a:t>교육과정은 하나이상의 학생을 접수 받을 수도 </a:t>
              </a:r>
              <a:r>
                <a:rPr kumimoji="1" lang="ko-KR" altLang="en-US" sz="1400" b="1" dirty="0" smtClean="0">
                  <a:latin typeface="+mn-ea"/>
                  <a:ea typeface="+mn-ea"/>
                </a:rPr>
                <a:t>있다</a:t>
              </a:r>
              <a:endParaRPr kumimoji="1" lang="en-US" altLang="ko-KR" sz="1400" b="1" dirty="0">
                <a:latin typeface="+mn-ea"/>
                <a:ea typeface="+mn-ea"/>
              </a:endParaRPr>
            </a:p>
          </p:txBody>
        </p:sp>
        <p:pic>
          <p:nvPicPr>
            <p:cNvPr id="290847" name="Picture 31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0255" y="3846829"/>
              <a:ext cx="7695193" cy="1385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1352600" y="6282903"/>
            <a:ext cx="7152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다대다 관계를  </a:t>
            </a:r>
            <a:r>
              <a:rPr lang="en-US" altLang="ko-KR" dirty="0" smtClean="0"/>
              <a:t>1</a:t>
            </a:r>
            <a:r>
              <a:rPr lang="ko-KR" altLang="en-US" dirty="0" smtClean="0"/>
              <a:t>대다 관계로 만들어주는 </a:t>
            </a:r>
            <a:r>
              <a:rPr lang="ko-KR" altLang="en-US" dirty="0" err="1" smtClean="0"/>
              <a:t>정규화가</a:t>
            </a:r>
            <a:r>
              <a:rPr lang="ko-KR" altLang="en-US" dirty="0" smtClean="0"/>
              <a:t> 필요하다</a:t>
            </a:r>
            <a:endParaRPr lang="en-US" altLang="ko-KR" dirty="0" smtClean="0"/>
          </a:p>
          <a:p>
            <a:r>
              <a:rPr lang="ko-KR" altLang="en-US" dirty="0" smtClean="0"/>
              <a:t>다대다 관계를 이루는 두 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사이에 관계 </a:t>
            </a:r>
            <a:r>
              <a:rPr lang="ko-KR" altLang="en-US" dirty="0" err="1" smtClean="0"/>
              <a:t>엔티티를</a:t>
            </a:r>
            <a:r>
              <a:rPr lang="ko-KR" altLang="en-US" dirty="0" smtClean="0"/>
              <a:t> 만들어 연결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512840" y="4698727"/>
            <a:ext cx="266429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수강</a:t>
            </a:r>
            <a:endParaRPr lang="en-US" altLang="ko-KR" dirty="0" smtClean="0"/>
          </a:p>
        </p:txBody>
      </p:sp>
      <p:cxnSp>
        <p:nvCxnSpPr>
          <p:cNvPr id="5" name="직선 연결선 4"/>
          <p:cNvCxnSpPr>
            <a:endCxn id="3" idx="3"/>
          </p:cNvCxnSpPr>
          <p:nvPr/>
        </p:nvCxnSpPr>
        <p:spPr>
          <a:xfrm flipH="1">
            <a:off x="6177136" y="3474591"/>
            <a:ext cx="136815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3" idx="1"/>
          </p:cNvCxnSpPr>
          <p:nvPr/>
        </p:nvCxnSpPr>
        <p:spPr>
          <a:xfrm>
            <a:off x="2782072" y="3474591"/>
            <a:ext cx="730768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9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6636" y="1106682"/>
            <a:ext cx="9205023" cy="4965818"/>
          </a:xfrm>
          <a:prstGeom prst="rect">
            <a:avLst/>
          </a:prstGeom>
        </p:spPr>
        <p:txBody>
          <a:bodyPr/>
          <a:lstStyle/>
          <a:p>
            <a:pPr lvl="1"/>
            <a:r>
              <a:rPr lang="en-US" altLang="ko-KR" sz="1500" dirty="0" smtClean="0"/>
              <a:t>1 : 1(</a:t>
            </a:r>
            <a:r>
              <a:rPr lang="ko-KR" altLang="en-US" sz="1500" dirty="0" smtClean="0"/>
              <a:t>일 대 일</a:t>
            </a:r>
            <a:r>
              <a:rPr lang="en-US" altLang="ko-KR" sz="1500" dirty="0" smtClean="0"/>
              <a:t>)</a:t>
            </a:r>
            <a:endParaRPr lang="en-US" altLang="ko-KR" sz="1500" dirty="0"/>
          </a:p>
          <a:p>
            <a:pPr lvl="2"/>
            <a:r>
              <a:rPr lang="ko-KR" altLang="en-US" sz="1450" dirty="0" smtClean="0"/>
              <a:t>실제 </a:t>
            </a:r>
            <a:r>
              <a:rPr lang="ko-KR" altLang="en-US" sz="1450" dirty="0"/>
              <a:t>동일한 </a:t>
            </a:r>
            <a:r>
              <a:rPr lang="en-US" altLang="ko-KR" sz="1450" dirty="0"/>
              <a:t>Entity</a:t>
            </a:r>
            <a:r>
              <a:rPr lang="ko-KR" altLang="en-US" sz="1450" dirty="0"/>
              <a:t>일 경우가 </a:t>
            </a:r>
            <a:r>
              <a:rPr lang="ko-KR" altLang="en-US" sz="1450" dirty="0" smtClean="0"/>
              <a:t>많음</a:t>
            </a:r>
            <a:endParaRPr lang="en-US" altLang="ko-KR" sz="1450" dirty="0"/>
          </a:p>
          <a:p>
            <a:pPr lvl="2"/>
            <a:r>
              <a:rPr lang="en-US" altLang="ko-KR" sz="1450" dirty="0"/>
              <a:t>Entity</a:t>
            </a:r>
            <a:r>
              <a:rPr lang="ko-KR" altLang="en-US" sz="1450" dirty="0"/>
              <a:t>가 명확하게 정의 되어 있지 않음을 </a:t>
            </a:r>
            <a:r>
              <a:rPr lang="ko-KR" altLang="en-US" sz="1450" dirty="0" smtClean="0"/>
              <a:t>뜻함</a:t>
            </a:r>
            <a:endParaRPr lang="en-US" altLang="ko-KR" sz="1450" dirty="0" smtClean="0"/>
          </a:p>
          <a:p>
            <a:pPr lvl="2"/>
            <a:r>
              <a:rPr lang="en-US" altLang="ko-KR" sz="1450" dirty="0" smtClean="0">
                <a:solidFill>
                  <a:srgbClr val="C00000"/>
                </a:solidFill>
              </a:rPr>
              <a:t>1</a:t>
            </a:r>
            <a:r>
              <a:rPr lang="ko-KR" altLang="en-US" sz="1450" dirty="0" smtClean="0">
                <a:solidFill>
                  <a:srgbClr val="C00000"/>
                </a:solidFill>
              </a:rPr>
              <a:t>개의 </a:t>
            </a:r>
            <a:r>
              <a:rPr lang="ko-KR" altLang="en-US" sz="1450" dirty="0" err="1" smtClean="0">
                <a:solidFill>
                  <a:srgbClr val="C00000"/>
                </a:solidFill>
              </a:rPr>
              <a:t>엔티티로</a:t>
            </a:r>
            <a:r>
              <a:rPr lang="ko-KR" altLang="en-US" sz="1450" dirty="0" smtClean="0">
                <a:solidFill>
                  <a:srgbClr val="C00000"/>
                </a:solidFill>
              </a:rPr>
              <a:t> 통합한다</a:t>
            </a:r>
            <a:r>
              <a:rPr lang="en-US" altLang="ko-KR" sz="1450" dirty="0" smtClean="0">
                <a:solidFill>
                  <a:srgbClr val="C00000"/>
                </a:solidFill>
              </a:rPr>
              <a:t>.</a:t>
            </a:r>
            <a:endParaRPr lang="en-US" altLang="ko-KR" sz="1450" dirty="0">
              <a:solidFill>
                <a:srgbClr val="C00000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064568" y="2394471"/>
            <a:ext cx="7914419" cy="2108025"/>
            <a:chOff x="1064568" y="2394471"/>
            <a:chExt cx="7914419" cy="2108025"/>
          </a:xfrm>
        </p:grpSpPr>
        <p:sp>
          <p:nvSpPr>
            <p:cNvPr id="158724" name="Text Box 4"/>
            <p:cNvSpPr txBox="1">
              <a:spLocks noChangeArrowheads="1"/>
            </p:cNvSpPr>
            <p:nvPr/>
          </p:nvSpPr>
          <p:spPr bwMode="auto">
            <a:xfrm>
              <a:off x="1713149" y="3806921"/>
              <a:ext cx="6048163" cy="6955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lvl="1">
                <a:lnSpc>
                  <a:spcPct val="140000"/>
                </a:lnSpc>
                <a:buFontTx/>
                <a:buChar char="-"/>
              </a:pPr>
              <a:r>
                <a:rPr kumimoji="1" lang="ko-KR" altLang="en-US" sz="1400" b="1" dirty="0" smtClean="0">
                  <a:latin typeface="+mn-ea"/>
                  <a:ea typeface="+mn-ea"/>
                </a:rPr>
                <a:t> 각  </a:t>
              </a:r>
              <a:r>
                <a:rPr kumimoji="1" lang="en-US" altLang="ko-KR" sz="1400" b="1" dirty="0">
                  <a:latin typeface="+mn-ea"/>
                  <a:ea typeface="+mn-ea"/>
                </a:rPr>
                <a:t>PC</a:t>
              </a:r>
              <a:r>
                <a:rPr kumimoji="1" lang="ko-KR" altLang="en-US" sz="1400" b="1" dirty="0">
                  <a:latin typeface="+mn-ea"/>
                  <a:ea typeface="+mn-ea"/>
                </a:rPr>
                <a:t>는 단 하나씩의 </a:t>
              </a:r>
              <a:r>
                <a:rPr kumimoji="1" lang="ko-KR" altLang="en-US" sz="1400" b="1" dirty="0" err="1">
                  <a:latin typeface="+mn-ea"/>
                  <a:ea typeface="+mn-ea"/>
                </a:rPr>
                <a:t>마더보드에</a:t>
              </a:r>
              <a:r>
                <a:rPr kumimoji="1" lang="ko-KR" altLang="en-US" sz="1400" b="1" dirty="0">
                  <a:latin typeface="+mn-ea"/>
                  <a:ea typeface="+mn-ea"/>
                </a:rPr>
                <a:t> 반드시 </a:t>
              </a:r>
              <a:r>
                <a:rPr kumimoji="1" lang="en-US" altLang="ko-KR" sz="1400" b="1" dirty="0" smtClean="0">
                  <a:latin typeface="+mn-ea"/>
                  <a:ea typeface="+mn-ea"/>
                </a:rPr>
                <a:t>Host</a:t>
              </a:r>
              <a:r>
                <a:rPr kumimoji="1" lang="ko-KR" altLang="en-US" sz="1400" b="1" dirty="0" smtClean="0">
                  <a:latin typeface="+mn-ea"/>
                  <a:ea typeface="+mn-ea"/>
                </a:rPr>
                <a:t>가 </a:t>
              </a:r>
              <a:r>
                <a:rPr kumimoji="1" lang="ko-KR" altLang="en-US" sz="1400" b="1" dirty="0">
                  <a:latin typeface="+mn-ea"/>
                  <a:ea typeface="+mn-ea"/>
                </a:rPr>
                <a:t>되어야 </a:t>
              </a:r>
              <a:r>
                <a:rPr kumimoji="1" lang="ko-KR" altLang="en-US" sz="1400" b="1" dirty="0" smtClean="0">
                  <a:latin typeface="+mn-ea"/>
                  <a:ea typeface="+mn-ea"/>
                </a:rPr>
                <a:t>한다</a:t>
              </a:r>
              <a:r>
                <a:rPr kumimoji="1" lang="en-US" altLang="ko-KR" sz="1400" b="1" dirty="0" smtClean="0">
                  <a:latin typeface="+mn-ea"/>
                  <a:ea typeface="+mn-ea"/>
                </a:rPr>
                <a:t>.</a:t>
              </a:r>
              <a:endParaRPr kumimoji="1" lang="en-US" altLang="ko-KR" sz="1400" b="1" dirty="0" smtClean="0">
                <a:latin typeface="+mn-ea"/>
              </a:endParaRPr>
            </a:p>
            <a:p>
              <a:pPr marL="0" lvl="1">
                <a:lnSpc>
                  <a:spcPct val="140000"/>
                </a:lnSpc>
                <a:buFontTx/>
                <a:buChar char="-"/>
              </a:pPr>
              <a:r>
                <a:rPr kumimoji="1" lang="ko-KR" altLang="en-US" sz="1400" b="1" dirty="0" smtClean="0">
                  <a:latin typeface="+mn-ea"/>
                  <a:ea typeface="+mn-ea"/>
                </a:rPr>
                <a:t> 각 </a:t>
              </a:r>
              <a:r>
                <a:rPr kumimoji="1" lang="ko-KR" altLang="en-US" sz="1400" b="1" dirty="0" err="1">
                  <a:latin typeface="+mn-ea"/>
                  <a:ea typeface="+mn-ea"/>
                </a:rPr>
                <a:t>마더보드는</a:t>
              </a:r>
              <a:r>
                <a:rPr kumimoji="1" lang="ko-KR" altLang="en-US" sz="1400" b="1" dirty="0">
                  <a:latin typeface="+mn-ea"/>
                  <a:ea typeface="+mn-ea"/>
                </a:rPr>
                <a:t> 단 하나씩의 </a:t>
              </a:r>
              <a:r>
                <a:rPr kumimoji="1" lang="en-US" altLang="ko-KR" sz="1400" b="1" dirty="0">
                  <a:latin typeface="+mn-ea"/>
                  <a:ea typeface="+mn-ea"/>
                </a:rPr>
                <a:t>PC</a:t>
              </a:r>
              <a:r>
                <a:rPr kumimoji="1" lang="ko-KR" altLang="en-US" sz="1400" b="1" dirty="0">
                  <a:latin typeface="+mn-ea"/>
                  <a:ea typeface="+mn-ea"/>
                </a:rPr>
                <a:t>에게 조립되어 질 수도 </a:t>
              </a:r>
              <a:r>
                <a:rPr kumimoji="1" lang="ko-KR" altLang="en-US" sz="1400" b="1" dirty="0" smtClean="0">
                  <a:latin typeface="+mn-ea"/>
                  <a:ea typeface="+mn-ea"/>
                </a:rPr>
                <a:t>있다</a:t>
              </a:r>
              <a:r>
                <a:rPr kumimoji="1" lang="en-US" altLang="ko-KR" sz="1400" b="1" dirty="0" smtClean="0">
                  <a:latin typeface="+mn-ea"/>
                  <a:ea typeface="+mn-ea"/>
                </a:rPr>
                <a:t>.</a:t>
              </a:r>
              <a:endParaRPr kumimoji="1" lang="en-US" altLang="ko-KR" sz="1400" b="1" dirty="0">
                <a:latin typeface="+mn-ea"/>
                <a:ea typeface="+mn-ea"/>
              </a:endParaRPr>
            </a:p>
          </p:txBody>
        </p:sp>
        <p:pic>
          <p:nvPicPr>
            <p:cNvPr id="158768" name="Picture 4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568" y="2394471"/>
              <a:ext cx="7914419" cy="1244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9261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엔티티에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식별자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(Identifier)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정의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500" dirty="0" err="1" smtClean="0">
                <a:latin typeface="맑은 고딕" pitchFamily="50" charset="-127"/>
                <a:ea typeface="맑은 고딕" pitchFamily="50" charset="-127"/>
              </a:rPr>
              <a:t>엔티티를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대표하는 유일한 속성을 </a:t>
            </a:r>
            <a:r>
              <a:rPr lang="ko-KR" altLang="en-US" sz="1500" dirty="0" err="1" smtClean="0">
                <a:latin typeface="맑은 고딕" pitchFamily="50" charset="-127"/>
                <a:ea typeface="맑은 고딕" pitchFamily="50" charset="-127"/>
              </a:rPr>
              <a:t>식별자로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지정한다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. –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설계속성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부서이름이나 내역등과 같이 이름으로 기술되는 것들은 </a:t>
            </a:r>
            <a:r>
              <a:rPr lang="ko-KR" altLang="en-US" sz="1500" dirty="0" err="1" smtClean="0">
                <a:latin typeface="맑은 고딕" pitchFamily="50" charset="-127"/>
                <a:ea typeface="맑은 고딕" pitchFamily="50" charset="-127"/>
              </a:rPr>
              <a:t>식별자로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선정하지 않는다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회원번호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주문번호 등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lvl="1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847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식별관계와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비식별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관계 설정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식별 관계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부모 </a:t>
            </a:r>
            <a:r>
              <a:rPr lang="ko-KR" altLang="en-US" sz="1450" dirty="0" err="1" smtClean="0">
                <a:latin typeface="맑은 고딕" pitchFamily="50" charset="-127"/>
                <a:ea typeface="맑은 고딕" pitchFamily="50" charset="-127"/>
              </a:rPr>
              <a:t>엔티티를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 참조하는 </a:t>
            </a:r>
            <a:r>
              <a:rPr lang="ko-KR" altLang="en-US" sz="1450" dirty="0" err="1" smtClean="0">
                <a:latin typeface="맑은 고딕" pitchFamily="50" charset="-127"/>
                <a:ea typeface="맑은 고딕" pitchFamily="50" charset="-127"/>
              </a:rPr>
              <a:t>외래키를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 자식 </a:t>
            </a:r>
            <a:r>
              <a:rPr lang="ko-KR" altLang="en-US" sz="1450" dirty="0" err="1" smtClean="0">
                <a:latin typeface="맑은 고딕" pitchFamily="50" charset="-127"/>
                <a:ea typeface="맑은 고딕" pitchFamily="50" charset="-127"/>
              </a:rPr>
              <a:t>엔티티의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50" dirty="0" err="1" smtClean="0">
                <a:latin typeface="맑은 고딕" pitchFamily="50" charset="-127"/>
                <a:ea typeface="맑은 고딕" pitchFamily="50" charset="-127"/>
              </a:rPr>
              <a:t>기본키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 속성 영역에 포함시키는 종속 관계</a:t>
            </a:r>
            <a:endParaRPr lang="en-US" altLang="ko-KR" sz="1450" dirty="0" smtClean="0">
              <a:latin typeface="맑은 고딕" pitchFamily="50" charset="-127"/>
              <a:ea typeface="맑은 고딕" pitchFamily="50" charset="-127"/>
            </a:endParaRPr>
          </a:p>
          <a:p>
            <a:pPr lvl="3"/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3"/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3"/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3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550" dirty="0" err="1" smtClean="0">
                <a:latin typeface="맑은 고딕" pitchFamily="50" charset="-127"/>
                <a:ea typeface="맑은 고딕" pitchFamily="50" charset="-127"/>
              </a:rPr>
              <a:t>비식별</a:t>
            </a:r>
            <a:r>
              <a:rPr lang="ko-KR" altLang="en-US" sz="1550" dirty="0" smtClean="0">
                <a:latin typeface="맑은 고딕" pitchFamily="50" charset="-127"/>
                <a:ea typeface="맑은 고딕" pitchFamily="50" charset="-127"/>
              </a:rPr>
              <a:t> 관계</a:t>
            </a:r>
            <a:endParaRPr lang="en-US" altLang="ko-KR" sz="155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50" dirty="0" err="1" smtClean="0">
                <a:latin typeface="맑은 고딕" pitchFamily="50" charset="-127"/>
                <a:ea typeface="맑은 고딕" pitchFamily="50" charset="-127"/>
              </a:rPr>
              <a:t>외래키를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 자식 </a:t>
            </a:r>
            <a:r>
              <a:rPr lang="ko-KR" altLang="en-US" sz="1450" dirty="0" err="1" smtClean="0">
                <a:latin typeface="맑은 고딕" pitchFamily="50" charset="-127"/>
                <a:ea typeface="맑은 고딕" pitchFamily="50" charset="-127"/>
              </a:rPr>
              <a:t>엔티티의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50" dirty="0" err="1" smtClean="0">
                <a:latin typeface="맑은 고딕" pitchFamily="50" charset="-127"/>
                <a:ea typeface="맑은 고딕" pitchFamily="50" charset="-127"/>
              </a:rPr>
              <a:t>기본키가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 아닌 일반 속성 영역에 포함시키는 </a:t>
            </a:r>
            <a:r>
              <a:rPr lang="ko-KR" altLang="en-US" sz="1450" dirty="0" err="1" smtClean="0">
                <a:latin typeface="맑은 고딕" pitchFamily="50" charset="-127"/>
                <a:ea typeface="맑은 고딕" pitchFamily="50" charset="-127"/>
              </a:rPr>
              <a:t>비종속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 관</a:t>
            </a:r>
            <a:r>
              <a:rPr lang="ko-KR" altLang="en-US" sz="1450" dirty="0">
                <a:latin typeface="맑은 고딕" pitchFamily="50" charset="-127"/>
                <a:ea typeface="맑은 고딕" pitchFamily="50" charset="-127"/>
              </a:rPr>
              <a:t>계</a:t>
            </a: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2157" y="2084195"/>
            <a:ext cx="52863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3578" y="4407961"/>
            <a:ext cx="5234530" cy="1382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847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엔티티에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일반 속성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(Attribute)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정의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(Attribute)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이란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lvl="2"/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sz="1400" dirty="0" smtClean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성질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분류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식별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수량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상태 등을 나타내는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세부 항목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내에서 관리해야 할 정보들의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항목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3">
              <a:buNone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사원번호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사원명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주민번호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주소</a:t>
            </a:r>
          </a:p>
          <a:p>
            <a:pPr lvl="2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속성 명명 규칙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의미가 명확하고 내용을 함축성 있게</a:t>
            </a:r>
          </a:p>
          <a:p>
            <a:pPr lvl="3"/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너무 길지 않게 </a:t>
            </a:r>
          </a:p>
          <a:p>
            <a:pPr lvl="3"/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필요 시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표준약어를 제정 </a:t>
            </a:r>
          </a:p>
          <a:p>
            <a:pPr lvl="3"/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가능한 복합명사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일자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-&gt;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판매일자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3"/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단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하나의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엔티티에만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속하도록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655724" y="2342264"/>
            <a:ext cx="2105588" cy="3004535"/>
            <a:chOff x="6981872" y="2587860"/>
            <a:chExt cx="2105588" cy="2633100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6983591" y="2587860"/>
              <a:ext cx="2103869" cy="1443857"/>
            </a:xfrm>
            <a:prstGeom prst="roundRect">
              <a:avLst>
                <a:gd name="adj" fmla="val 4884"/>
              </a:avLst>
            </a:prstGeom>
            <a:solidFill>
              <a:srgbClr val="FFFF00"/>
            </a:solidFill>
            <a:ln w="127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square" lIns="92075" tIns="46038" rIns="92075" bIns="46038">
              <a:spAutoFit/>
              <a:flatTx/>
            </a:bodyPr>
            <a:lstStyle/>
            <a:p>
              <a:pPr marL="285750" indent="-285750" eaLnBrk="0" latinLnBrk="0" hangingPunct="0">
                <a:lnSpc>
                  <a:spcPct val="8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dirty="0">
                  <a:solidFill>
                    <a:srgbClr val="FF3300"/>
                  </a:solidFill>
                  <a:latin typeface="+mn-ea"/>
                  <a:ea typeface="+mn-ea"/>
                </a:rPr>
                <a:t>사원</a:t>
              </a:r>
            </a:p>
            <a:p>
              <a:pPr marL="285750" indent="-285750" eaLnBrk="0" latinLnBrk="0" hangingPunct="0">
                <a:lnSpc>
                  <a:spcPct val="7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dirty="0">
                  <a:solidFill>
                    <a:srgbClr val="063DE8"/>
                  </a:solidFill>
                  <a:latin typeface="+mn-ea"/>
                  <a:ea typeface="+mn-ea"/>
                </a:rPr>
                <a:t> 	</a:t>
              </a:r>
              <a:r>
                <a:rPr lang="ko-KR" altLang="en-US" sz="1400" dirty="0" err="1">
                  <a:solidFill>
                    <a:srgbClr val="063DE8"/>
                  </a:solidFill>
                  <a:latin typeface="+mn-ea"/>
                  <a:ea typeface="+mn-ea"/>
                </a:rPr>
                <a:t>사번</a:t>
              </a:r>
              <a:r>
                <a:rPr lang="ko-KR" altLang="en-US" sz="1400" dirty="0">
                  <a:solidFill>
                    <a:srgbClr val="063DE8"/>
                  </a:solidFill>
                  <a:latin typeface="+mn-ea"/>
                  <a:ea typeface="+mn-ea"/>
                </a:rPr>
                <a:t>               </a:t>
              </a:r>
            </a:p>
            <a:p>
              <a:pPr marL="285750" indent="-285750" eaLnBrk="0" latinLnBrk="0" hangingPunct="0">
                <a:lnSpc>
                  <a:spcPct val="5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dirty="0">
                  <a:solidFill>
                    <a:srgbClr val="063DE8"/>
                  </a:solidFill>
                  <a:latin typeface="+mn-ea"/>
                  <a:ea typeface="+mn-ea"/>
                </a:rPr>
                <a:t>	성명   </a:t>
              </a:r>
            </a:p>
            <a:p>
              <a:pPr marL="285750" indent="-285750" eaLnBrk="0" latinLnBrk="0" hangingPunct="0">
                <a:lnSpc>
                  <a:spcPct val="5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dirty="0">
                  <a:solidFill>
                    <a:srgbClr val="063DE8"/>
                  </a:solidFill>
                  <a:latin typeface="+mn-ea"/>
                  <a:ea typeface="+mn-ea"/>
                </a:rPr>
                <a:t>	직책</a:t>
              </a:r>
            </a:p>
            <a:p>
              <a:pPr marL="285750" indent="-285750" eaLnBrk="0" latinLnBrk="0" hangingPunct="0">
                <a:lnSpc>
                  <a:spcPct val="5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dirty="0">
                  <a:solidFill>
                    <a:srgbClr val="063DE8"/>
                  </a:solidFill>
                  <a:latin typeface="+mn-ea"/>
                  <a:ea typeface="+mn-ea"/>
                </a:rPr>
                <a:t>	</a:t>
              </a:r>
              <a:r>
                <a:rPr lang="ko-KR" altLang="en-US" sz="1400" dirty="0" smtClean="0">
                  <a:solidFill>
                    <a:srgbClr val="063DE8"/>
                  </a:solidFill>
                  <a:latin typeface="+mn-ea"/>
                  <a:ea typeface="+mn-ea"/>
                </a:rPr>
                <a:t>입사일자          </a:t>
              </a:r>
              <a:endParaRPr lang="ko-KR" altLang="en-US" sz="1400" dirty="0">
                <a:solidFill>
                  <a:srgbClr val="063DE8"/>
                </a:solidFill>
                <a:latin typeface="+mn-ea"/>
                <a:ea typeface="+mn-ea"/>
              </a:endParaRPr>
            </a:p>
            <a:p>
              <a:pPr marL="285750" indent="-285750" eaLnBrk="0" latinLnBrk="0" hangingPunct="0">
                <a:lnSpc>
                  <a:spcPct val="5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dirty="0">
                  <a:solidFill>
                    <a:srgbClr val="063DE8"/>
                  </a:solidFill>
                  <a:latin typeface="+mn-ea"/>
                  <a:ea typeface="+mn-ea"/>
                </a:rPr>
                <a:t>	본봉</a:t>
              </a:r>
            </a:p>
            <a:p>
              <a:pPr marL="285750" indent="-285750" eaLnBrk="0" latinLnBrk="0" hangingPunct="0">
                <a:lnSpc>
                  <a:spcPct val="5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dirty="0">
                  <a:solidFill>
                    <a:srgbClr val="063DE8"/>
                  </a:solidFill>
                  <a:latin typeface="+mn-ea"/>
                  <a:ea typeface="+mn-ea"/>
                </a:rPr>
                <a:t>	수당     </a:t>
              </a: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6981872" y="4344469"/>
              <a:ext cx="2105366" cy="876491"/>
            </a:xfrm>
            <a:prstGeom prst="roundRect">
              <a:avLst>
                <a:gd name="adj" fmla="val 8912"/>
              </a:avLst>
            </a:prstGeom>
            <a:solidFill>
              <a:srgbClr val="FFFF00"/>
            </a:solidFill>
            <a:ln w="127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square" lIns="92075" tIns="46038" rIns="92075" bIns="46038">
              <a:spAutoFit/>
              <a:flatTx/>
            </a:bodyPr>
            <a:lstStyle/>
            <a:p>
              <a:pPr marL="285750" indent="-285750" eaLnBrk="0" latinLnBrk="0" hangingPunct="0">
                <a:lnSpc>
                  <a:spcPct val="8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dirty="0">
                  <a:solidFill>
                    <a:srgbClr val="FF3300"/>
                  </a:solidFill>
                  <a:latin typeface="+mn-ea"/>
                  <a:ea typeface="+mn-ea"/>
                </a:rPr>
                <a:t>부서</a:t>
              </a:r>
            </a:p>
            <a:p>
              <a:pPr marL="285750" indent="-285750" eaLnBrk="0" latinLnBrk="0" hangingPunct="0">
                <a:lnSpc>
                  <a:spcPct val="7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dirty="0">
                  <a:solidFill>
                    <a:srgbClr val="063DE8"/>
                  </a:solidFill>
                  <a:latin typeface="+mn-ea"/>
                  <a:ea typeface="+mn-ea"/>
                </a:rPr>
                <a:t>	부서코드</a:t>
              </a:r>
            </a:p>
            <a:p>
              <a:pPr marL="285750" indent="-285750" eaLnBrk="0" latinLnBrk="0" hangingPunct="0">
                <a:lnSpc>
                  <a:spcPct val="5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dirty="0">
                  <a:solidFill>
                    <a:srgbClr val="063DE8"/>
                  </a:solidFill>
                  <a:latin typeface="+mn-ea"/>
                  <a:ea typeface="+mn-ea"/>
                </a:rPr>
                <a:t>	부서명            </a:t>
              </a:r>
            </a:p>
            <a:p>
              <a:pPr marL="285750" indent="-285750" eaLnBrk="0" latinLnBrk="0" hangingPunct="0">
                <a:lnSpc>
                  <a:spcPct val="5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dirty="0">
                  <a:solidFill>
                    <a:srgbClr val="063DE8"/>
                  </a:solidFill>
                  <a:latin typeface="+mn-ea"/>
                  <a:ea typeface="+mn-ea"/>
                </a:rPr>
                <a:t>	위치  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526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ko-KR" altLang="en-US" sz="1600" dirty="0" smtClean="0"/>
              <a:t>속성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지정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1</a:t>
            </a:r>
            <a:r>
              <a:rPr lang="ko-KR" altLang="en-US" sz="1400" dirty="0"/>
              <a:t>단계 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최소 단위 까지 </a:t>
            </a:r>
            <a:r>
              <a:rPr lang="ko-KR" altLang="en-US" sz="1400" dirty="0" smtClean="0"/>
              <a:t>분할</a:t>
            </a:r>
            <a:endParaRPr lang="en-US" altLang="ko-KR" sz="1400" dirty="0"/>
          </a:p>
          <a:p>
            <a:pPr lvl="3"/>
            <a:r>
              <a:rPr lang="ko-KR" altLang="en-US" sz="1400" dirty="0"/>
              <a:t>집합 개념의 </a:t>
            </a:r>
            <a:r>
              <a:rPr lang="ko-KR" altLang="en-US" sz="1400" dirty="0" smtClean="0"/>
              <a:t>속성은 </a:t>
            </a:r>
            <a:r>
              <a:rPr lang="ko-KR" altLang="en-US" sz="1400" dirty="0"/>
              <a:t>단순개념으로 분할</a:t>
            </a:r>
          </a:p>
          <a:p>
            <a:pPr lvl="3"/>
            <a:r>
              <a:rPr lang="ko-KR" altLang="en-US" sz="1400" dirty="0"/>
              <a:t>가능한 최소 단위까지 분할 한 후 필요에 따라 통합</a:t>
            </a:r>
          </a:p>
          <a:p>
            <a:pPr lvl="3"/>
            <a:r>
              <a:rPr lang="ko-KR" altLang="en-US" sz="1400" dirty="0"/>
              <a:t>분할 및 통합의 기준은 업무의 요구사항을 따른다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136576" y="2704089"/>
            <a:ext cx="7776864" cy="1706606"/>
            <a:chOff x="1477108" y="3048000"/>
            <a:chExt cx="6872654" cy="1778000"/>
          </a:xfrm>
        </p:grpSpPr>
        <p:sp>
          <p:nvSpPr>
            <p:cNvPr id="124934" name="AutoShape 6"/>
            <p:cNvSpPr>
              <a:spLocks noChangeArrowheads="1"/>
            </p:cNvSpPr>
            <p:nvPr/>
          </p:nvSpPr>
          <p:spPr bwMode="auto">
            <a:xfrm>
              <a:off x="3871547" y="3733800"/>
              <a:ext cx="2083777" cy="457200"/>
            </a:xfrm>
            <a:prstGeom prst="rightArrow">
              <a:avLst>
                <a:gd name="adj1" fmla="val 50000"/>
                <a:gd name="adj2" fmla="val 12343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pic>
          <p:nvPicPr>
            <p:cNvPr id="124937" name="Picture 9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7108" y="3048000"/>
              <a:ext cx="2239108" cy="172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938" name="Picture 10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6854" y="3048000"/>
              <a:ext cx="2162908" cy="177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193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지정</a:t>
            </a:r>
            <a:endParaRPr lang="en-US" altLang="ko-KR" sz="16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단계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하나의 값만 가지는가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lvl="3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여러 개의 값을 가지거나 반복되는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속성은 속성이 아님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</a:rPr>
              <a:t>정규화</a:t>
            </a:r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반복되는 경우 새로운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엔티티로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분할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6993" name="Group 17"/>
          <p:cNvGrpSpPr>
            <a:grpSpLocks/>
          </p:cNvGrpSpPr>
          <p:nvPr/>
        </p:nvGrpSpPr>
        <p:grpSpPr bwMode="auto">
          <a:xfrm>
            <a:off x="1208584" y="2324614"/>
            <a:ext cx="7776864" cy="3598249"/>
            <a:chOff x="1344" y="1440"/>
            <a:chExt cx="3600" cy="2592"/>
          </a:xfrm>
        </p:grpSpPr>
        <p:sp>
          <p:nvSpPr>
            <p:cNvPr id="126988" name="AutoShape 12"/>
            <p:cNvSpPr>
              <a:spLocks noChangeArrowheads="1"/>
            </p:cNvSpPr>
            <p:nvPr/>
          </p:nvSpPr>
          <p:spPr bwMode="auto">
            <a:xfrm>
              <a:off x="3034" y="2448"/>
              <a:ext cx="306" cy="336"/>
            </a:xfrm>
            <a:prstGeom prst="downArrow">
              <a:avLst>
                <a:gd name="adj1" fmla="val 50000"/>
                <a:gd name="adj2" fmla="val 2745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ko-KR" altLang="en-US"/>
            </a:p>
          </p:txBody>
        </p:sp>
        <p:pic>
          <p:nvPicPr>
            <p:cNvPr id="126990" name="Picture 14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2820"/>
              <a:ext cx="3600" cy="1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991" name="Picture 15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1440"/>
              <a:ext cx="1200" cy="8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4986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지정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단계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유도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연산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속성 판단</a:t>
            </a:r>
          </a:p>
          <a:p>
            <a:pPr lvl="3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유도되는 값은 데이터의 일관성을 저해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논리적 데이터 모델링에서는 제외하고 추후 물리적 모델링에서 속성 여부 다시 판단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합계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평균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최대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최소 등의 통계정보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lvl="2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단계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관리수준 상세화 검토</a:t>
            </a:r>
          </a:p>
          <a:p>
            <a:pPr lvl="3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속성이 자신 소유의 또 다른 속성 항목들을 가지면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엔티티이다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– </a:t>
            </a:r>
            <a:endParaRPr lang="ko-KR" altLang="en-US" sz="14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모델링 시의 관리수준 상세화는 추후 시간 및 비용을 절약시킨다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304595" y="3347163"/>
            <a:ext cx="7464829" cy="2505478"/>
            <a:chOff x="1392" y="1920"/>
            <a:chExt cx="3264" cy="2105"/>
          </a:xfrm>
        </p:grpSpPr>
        <p:pic>
          <p:nvPicPr>
            <p:cNvPr id="6" name="Picture 1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1920"/>
              <a:ext cx="1200" cy="8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13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3024"/>
              <a:ext cx="3264" cy="10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AutoShape 14"/>
            <p:cNvSpPr>
              <a:spLocks noChangeArrowheads="1"/>
            </p:cNvSpPr>
            <p:nvPr/>
          </p:nvSpPr>
          <p:spPr bwMode="auto">
            <a:xfrm>
              <a:off x="2784" y="2832"/>
              <a:ext cx="306" cy="336"/>
            </a:xfrm>
            <a:prstGeom prst="downArrow">
              <a:avLst>
                <a:gd name="adj1" fmla="val 50000"/>
                <a:gd name="adj2" fmla="val 2745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583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유형</a:t>
            </a:r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Group 85"/>
          <p:cNvGraphicFramePr>
            <a:graphicFrameLocks noGrp="1"/>
          </p:cNvGraphicFramePr>
          <p:nvPr/>
        </p:nvGraphicFramePr>
        <p:xfrm>
          <a:off x="932507" y="2747937"/>
          <a:ext cx="7908925" cy="1645920"/>
        </p:xfrm>
        <a:graphic>
          <a:graphicData uri="http://schemas.openxmlformats.org/drawingml/2006/table">
            <a:tbl>
              <a:tblPr/>
              <a:tblGrid>
                <a:gridCol w="1130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87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287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주문번호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고객번호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상품번호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주문일자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주문수량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주문단가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주문금액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D8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2000/01/01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D8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2000/01/02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D8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D8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D8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D8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" name="Text Box 66"/>
          <p:cNvSpPr txBox="1">
            <a:spLocks noChangeArrowheads="1"/>
          </p:cNvSpPr>
          <p:nvPr/>
        </p:nvSpPr>
        <p:spPr bwMode="auto">
          <a:xfrm>
            <a:off x="894283" y="4842743"/>
            <a:ext cx="1250405" cy="369332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990000"/>
                </a:solidFill>
                <a:latin typeface="돋움" pitchFamily="50" charset="-127"/>
                <a:ea typeface="돋움" pitchFamily="50" charset="-127"/>
              </a:rPr>
              <a:t>설계속성</a:t>
            </a:r>
          </a:p>
        </p:txBody>
      </p:sp>
      <p:sp>
        <p:nvSpPr>
          <p:cNvPr id="11" name="AutoShape 68"/>
          <p:cNvSpPr>
            <a:spLocks noChangeArrowheads="1"/>
          </p:cNvSpPr>
          <p:nvPr/>
        </p:nvSpPr>
        <p:spPr bwMode="auto">
          <a:xfrm>
            <a:off x="1450032" y="4408462"/>
            <a:ext cx="152400" cy="342900"/>
          </a:xfrm>
          <a:prstGeom prst="upArrow">
            <a:avLst>
              <a:gd name="adj1" fmla="val 50000"/>
              <a:gd name="adj2" fmla="val 56250"/>
            </a:avLst>
          </a:prstGeom>
          <a:solidFill>
            <a:srgbClr val="990000"/>
          </a:solidFill>
          <a:ln w="28575">
            <a:solidFill>
              <a:srgbClr val="99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2" name="Text Box 82"/>
          <p:cNvSpPr txBox="1">
            <a:spLocks noChangeArrowheads="1"/>
          </p:cNvSpPr>
          <p:nvPr/>
        </p:nvSpPr>
        <p:spPr bwMode="auto">
          <a:xfrm>
            <a:off x="7689304" y="4842743"/>
            <a:ext cx="1152649" cy="369332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990000"/>
                </a:solidFill>
                <a:latin typeface="돋움" pitchFamily="50" charset="-127"/>
                <a:ea typeface="돋움" pitchFamily="50" charset="-127"/>
              </a:rPr>
              <a:t>유도속성</a:t>
            </a:r>
          </a:p>
        </p:txBody>
      </p:sp>
      <p:sp>
        <p:nvSpPr>
          <p:cNvPr id="13" name="Text Box 86"/>
          <p:cNvSpPr txBox="1">
            <a:spLocks noChangeArrowheads="1"/>
          </p:cNvSpPr>
          <p:nvPr/>
        </p:nvSpPr>
        <p:spPr bwMode="auto">
          <a:xfrm>
            <a:off x="4341316" y="4842743"/>
            <a:ext cx="1115740" cy="369332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990000"/>
                </a:solidFill>
                <a:latin typeface="돋움" pitchFamily="50" charset="-127"/>
                <a:ea typeface="돋움" pitchFamily="50" charset="-127"/>
              </a:rPr>
              <a:t>일반속성</a:t>
            </a:r>
            <a:endParaRPr lang="ko-KR" altLang="en-US" dirty="0">
              <a:solidFill>
                <a:srgbClr val="99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AutoShape 87"/>
          <p:cNvSpPr>
            <a:spLocks/>
          </p:cNvSpPr>
          <p:nvPr/>
        </p:nvSpPr>
        <p:spPr bwMode="auto">
          <a:xfrm rot="16200000">
            <a:off x="4726632" y="1855762"/>
            <a:ext cx="304800" cy="5486400"/>
          </a:xfrm>
          <a:prstGeom prst="leftBrace">
            <a:avLst>
              <a:gd name="adj1" fmla="val 150000"/>
              <a:gd name="adj2" fmla="val 50231"/>
            </a:avLst>
          </a:prstGeom>
          <a:noFill/>
          <a:ln w="28575">
            <a:solidFill>
              <a:srgbClr val="99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5" name="AutoShape 88"/>
          <p:cNvSpPr>
            <a:spLocks noChangeArrowheads="1"/>
          </p:cNvSpPr>
          <p:nvPr/>
        </p:nvSpPr>
        <p:spPr bwMode="auto">
          <a:xfrm>
            <a:off x="8231832" y="4408462"/>
            <a:ext cx="152400" cy="342900"/>
          </a:xfrm>
          <a:prstGeom prst="upArrow">
            <a:avLst>
              <a:gd name="adj1" fmla="val 50000"/>
              <a:gd name="adj2" fmla="val 56250"/>
            </a:avLst>
          </a:prstGeom>
          <a:solidFill>
            <a:srgbClr val="990000"/>
          </a:solidFill>
          <a:ln w="28575">
            <a:solidFill>
              <a:srgbClr val="99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6" name="Text Box 89"/>
          <p:cNvSpPr txBox="1">
            <a:spLocks noChangeArrowheads="1"/>
          </p:cNvSpPr>
          <p:nvPr/>
        </p:nvSpPr>
        <p:spPr bwMode="auto">
          <a:xfrm>
            <a:off x="992832" y="1476350"/>
            <a:ext cx="1799928" cy="923330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990000"/>
                </a:solidFill>
                <a:latin typeface="돋움" pitchFamily="50" charset="-127"/>
                <a:ea typeface="돋움" pitchFamily="50" charset="-127"/>
              </a:rPr>
              <a:t>1. </a:t>
            </a:r>
            <a:r>
              <a:rPr lang="ko-KR" altLang="en-US" sz="1800" dirty="0" smtClean="0">
                <a:solidFill>
                  <a:srgbClr val="990000"/>
                </a:solidFill>
                <a:latin typeface="돋움" pitchFamily="50" charset="-127"/>
                <a:ea typeface="돋움" pitchFamily="50" charset="-127"/>
              </a:rPr>
              <a:t>일반속성</a:t>
            </a:r>
            <a:endParaRPr lang="en-US" altLang="ko-KR" sz="1800" dirty="0">
              <a:solidFill>
                <a:srgbClr val="990000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800" dirty="0">
                <a:solidFill>
                  <a:srgbClr val="990000"/>
                </a:solidFill>
                <a:latin typeface="돋움" pitchFamily="50" charset="-127"/>
                <a:ea typeface="돋움" pitchFamily="50" charset="-127"/>
              </a:rPr>
              <a:t>2. </a:t>
            </a:r>
            <a:r>
              <a:rPr lang="ko-KR" altLang="en-US" dirty="0" smtClean="0">
                <a:solidFill>
                  <a:srgbClr val="990000"/>
                </a:solidFill>
                <a:latin typeface="돋움" pitchFamily="50" charset="-127"/>
                <a:ea typeface="돋움" pitchFamily="50" charset="-127"/>
              </a:rPr>
              <a:t>설계속성</a:t>
            </a:r>
            <a:endParaRPr lang="en-US" altLang="ko-KR" sz="1800" dirty="0">
              <a:solidFill>
                <a:srgbClr val="990000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800" dirty="0">
                <a:solidFill>
                  <a:srgbClr val="990000"/>
                </a:solidFill>
                <a:latin typeface="돋움" pitchFamily="50" charset="-127"/>
                <a:ea typeface="돋움" pitchFamily="50" charset="-127"/>
              </a:rPr>
              <a:t>3. </a:t>
            </a:r>
            <a:r>
              <a:rPr lang="ko-KR" altLang="en-US" dirty="0" smtClean="0">
                <a:solidFill>
                  <a:srgbClr val="990000"/>
                </a:solidFill>
                <a:latin typeface="돋움" pitchFamily="50" charset="-127"/>
                <a:ea typeface="돋움" pitchFamily="50" charset="-127"/>
              </a:rPr>
              <a:t>유도속성</a:t>
            </a:r>
            <a:endParaRPr lang="en-US" altLang="ko-KR" sz="1800" dirty="0">
              <a:solidFill>
                <a:srgbClr val="990000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583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r>
              <a:rPr lang="en-US" altLang="ko-KR" dirty="0" smtClean="0"/>
              <a:t>(Data Modeling)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50489" y="1092459"/>
            <a:ext cx="9205023" cy="5118436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b="1" dirty="0" smtClean="0"/>
              <a:t>데이터 모델링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정</a:t>
            </a:r>
            <a:r>
              <a:rPr lang="ko-KR" altLang="en-US" sz="1800" b="1" dirty="0"/>
              <a:t>의</a:t>
            </a:r>
            <a:endParaRPr lang="en-US" altLang="ko-KR" sz="1800" b="1" dirty="0" smtClean="0"/>
          </a:p>
          <a:p>
            <a:pPr lvl="1"/>
            <a:r>
              <a:rPr lang="ko-KR" altLang="en-US" sz="1600" b="1" dirty="0" smtClean="0">
                <a:solidFill>
                  <a:srgbClr val="C00000"/>
                </a:solidFill>
              </a:rPr>
              <a:t>영속적으로 관리하고자 하는 도메인의 </a:t>
            </a:r>
            <a:r>
              <a:rPr sz="1600" b="1" dirty="0" smtClean="0">
                <a:solidFill>
                  <a:srgbClr val="C00000"/>
                </a:solidFill>
              </a:rPr>
              <a:t>데이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터들을</a:t>
            </a:r>
            <a:r>
              <a:rPr sz="16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도형이나 기호를 이용하여 단순하고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,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/>
            </a:r>
            <a:br>
              <a:rPr lang="en-US" altLang="ko-KR" sz="1600" b="1" dirty="0" smtClean="0">
                <a:solidFill>
                  <a:srgbClr val="C00000"/>
                </a:solidFill>
              </a:rPr>
            </a:br>
            <a:r>
              <a:rPr lang="ko-KR" altLang="en-US" sz="1600" b="1" dirty="0" smtClean="0">
                <a:solidFill>
                  <a:srgbClr val="C00000"/>
                </a:solidFill>
              </a:rPr>
              <a:t>이해하기 쉽게 표현하는 것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모형화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)</a:t>
            </a:r>
            <a:br>
              <a:rPr lang="en-US" altLang="ko-KR" sz="1600" b="1" dirty="0" smtClean="0">
                <a:solidFill>
                  <a:srgbClr val="C00000"/>
                </a:solidFill>
              </a:rPr>
            </a:br>
            <a:r>
              <a:rPr lang="ko-KR" altLang="en-US" sz="1600" dirty="0" smtClean="0">
                <a:solidFill>
                  <a:srgbClr val="C00000"/>
                </a:solidFill>
              </a:rPr>
              <a:t>하는</a:t>
            </a:r>
            <a:r>
              <a:rPr sz="1600" dirty="0" smtClean="0">
                <a:solidFill>
                  <a:srgbClr val="C00000"/>
                </a:solidFill>
              </a:rPr>
              <a:t> 것</a:t>
            </a:r>
            <a:endParaRPr lang="en-US" altLang="ko-KR" sz="1600" dirty="0">
              <a:solidFill>
                <a:srgbClr val="C00000"/>
              </a:solidFill>
            </a:endParaRPr>
          </a:p>
          <a:p>
            <a:pPr lvl="1"/>
            <a:r>
              <a:rPr lang="ko-KR" altLang="en-US" sz="1600" dirty="0" smtClean="0">
                <a:solidFill>
                  <a:srgbClr val="000099"/>
                </a:solidFill>
              </a:rPr>
              <a:t>고객 요구사항과 개발 업무를 정확하게 분석하여 기업 데이터를 </a:t>
            </a:r>
            <a:r>
              <a:rPr lang="ko-KR" altLang="en-US" sz="1600" dirty="0" err="1" smtClean="0">
                <a:solidFill>
                  <a:srgbClr val="000099"/>
                </a:solidFill>
              </a:rPr>
              <a:t>엔티티</a:t>
            </a:r>
            <a:r>
              <a:rPr lang="en-US" altLang="ko-KR" sz="1600" dirty="0" smtClean="0">
                <a:solidFill>
                  <a:srgbClr val="000099"/>
                </a:solidFill>
              </a:rPr>
              <a:t>(Entity)</a:t>
            </a:r>
            <a:r>
              <a:rPr lang="ko-KR" altLang="en-US" sz="1600" dirty="0" smtClean="0">
                <a:solidFill>
                  <a:srgbClr val="000099"/>
                </a:solidFill>
              </a:rPr>
              <a:t>라는 구성요소로  표현하고</a:t>
            </a:r>
            <a:r>
              <a:rPr lang="en-US" altLang="ko-KR" sz="1600" dirty="0" smtClean="0">
                <a:solidFill>
                  <a:srgbClr val="000099"/>
                </a:solidFill>
              </a:rPr>
              <a:t>,</a:t>
            </a:r>
            <a:r>
              <a:rPr lang="ko-KR" altLang="en-US" sz="1600" dirty="0" smtClean="0">
                <a:solidFill>
                  <a:srgbClr val="000099"/>
                </a:solidFill>
              </a:rPr>
              <a:t> 엔티티간의 관계</a:t>
            </a:r>
            <a:r>
              <a:rPr lang="en-US" altLang="ko-KR" sz="1600" dirty="0" smtClean="0">
                <a:solidFill>
                  <a:srgbClr val="000099"/>
                </a:solidFill>
              </a:rPr>
              <a:t>,</a:t>
            </a:r>
            <a:r>
              <a:rPr lang="ko-KR" altLang="en-US" sz="1600" dirty="0" smtClean="0">
                <a:solidFill>
                  <a:srgbClr val="000099"/>
                </a:solidFill>
              </a:rPr>
              <a:t> </a:t>
            </a:r>
            <a:r>
              <a:rPr lang="ko-KR" altLang="en-US" sz="1600" dirty="0" err="1" smtClean="0">
                <a:solidFill>
                  <a:srgbClr val="000099"/>
                </a:solidFill>
              </a:rPr>
              <a:t>엔티티가</a:t>
            </a:r>
            <a:r>
              <a:rPr lang="ko-KR" altLang="en-US" sz="1600" dirty="0" smtClean="0">
                <a:solidFill>
                  <a:srgbClr val="000099"/>
                </a:solidFill>
              </a:rPr>
              <a:t> 가지는 속성들을 체계적이고</a:t>
            </a:r>
            <a:r>
              <a:rPr lang="en-US" altLang="ko-KR" sz="1600" dirty="0" smtClean="0">
                <a:solidFill>
                  <a:srgbClr val="000099"/>
                </a:solidFill>
              </a:rPr>
              <a:t>, </a:t>
            </a:r>
            <a:r>
              <a:rPr lang="ko-KR" altLang="en-US" sz="1600" dirty="0" smtClean="0">
                <a:solidFill>
                  <a:srgbClr val="000099"/>
                </a:solidFill>
              </a:rPr>
              <a:t>이해하기 쉽게 표현하는 것</a:t>
            </a:r>
            <a:endParaRPr lang="en-US" altLang="ko-KR" sz="1600" dirty="0" smtClean="0">
              <a:solidFill>
                <a:srgbClr val="000099"/>
              </a:solidFill>
            </a:endParaRPr>
          </a:p>
          <a:p>
            <a:pPr lvl="1"/>
            <a:r>
              <a:rPr lang="ko-KR" altLang="en-US" sz="1600" dirty="0" smtClean="0">
                <a:solidFill>
                  <a:srgbClr val="000099"/>
                </a:solidFill>
              </a:rPr>
              <a:t>효율적 데이터 관리를 위한 </a:t>
            </a:r>
            <a:r>
              <a:rPr lang="ko-KR" altLang="en-US" sz="1600" b="1" dirty="0" smtClean="0">
                <a:solidFill>
                  <a:srgbClr val="000099"/>
                </a:solidFill>
              </a:rPr>
              <a:t>데이터 모델링 절차</a:t>
            </a:r>
            <a:endParaRPr lang="en-US" altLang="ko-KR" sz="1600" b="1" dirty="0" smtClean="0">
              <a:solidFill>
                <a:srgbClr val="000099"/>
              </a:solidFill>
            </a:endParaRPr>
          </a:p>
          <a:p>
            <a:pPr lvl="2"/>
            <a:r>
              <a:rPr lang="ko-KR" altLang="en-US" sz="1500" dirty="0" smtClean="0">
                <a:solidFill>
                  <a:srgbClr val="000099"/>
                </a:solidFill>
              </a:rPr>
              <a:t>요구사항</a:t>
            </a:r>
            <a:r>
              <a:rPr lang="en-US" altLang="ko-KR" sz="1500" dirty="0" smtClean="0">
                <a:solidFill>
                  <a:srgbClr val="000099"/>
                </a:solidFill>
              </a:rPr>
              <a:t>(</a:t>
            </a:r>
            <a:r>
              <a:rPr lang="ko-KR" altLang="en-US" sz="1500" dirty="0" smtClean="0">
                <a:solidFill>
                  <a:srgbClr val="000099"/>
                </a:solidFill>
              </a:rPr>
              <a:t>업무</a:t>
            </a:r>
            <a:r>
              <a:rPr lang="en-US" altLang="ko-KR" sz="1500" dirty="0" smtClean="0">
                <a:solidFill>
                  <a:srgbClr val="000099"/>
                </a:solidFill>
              </a:rPr>
              <a:t>)</a:t>
            </a:r>
            <a:r>
              <a:rPr lang="ko-KR" altLang="en-US" sz="1500" dirty="0" smtClean="0">
                <a:solidFill>
                  <a:srgbClr val="000099"/>
                </a:solidFill>
              </a:rPr>
              <a:t> 분석 ▷ 개념 모델링 ▷ 논리 모델링 ▷ 물리 모델링 ▷ 데이터베이스 구축</a:t>
            </a:r>
          </a:p>
          <a:p>
            <a:endParaRPr lang="en-US" altLang="ko-KR" sz="1800" dirty="0" smtClean="0"/>
          </a:p>
          <a:p>
            <a:r>
              <a:rPr lang="ko-KR" altLang="en-US" sz="1800" b="1" dirty="0" smtClean="0"/>
              <a:t>데이터 모델링의 </a:t>
            </a:r>
            <a:r>
              <a:rPr lang="ko-KR" altLang="en-US" sz="1800" b="1" dirty="0"/>
              <a:t>목적</a:t>
            </a:r>
          </a:p>
          <a:p>
            <a:pPr lvl="1"/>
            <a:r>
              <a:rPr lang="ko-KR" altLang="en-US" sz="1600" dirty="0" smtClean="0">
                <a:solidFill>
                  <a:srgbClr val="C00000"/>
                </a:solidFill>
              </a:rPr>
              <a:t>정보시스템</a:t>
            </a:r>
            <a:r>
              <a:rPr lang="ko-KR" altLang="en-US" sz="1600" dirty="0" smtClean="0"/>
              <a:t> 구축 대상이 되는 기업의 업무 내용을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표준화된 표기법</a:t>
            </a:r>
            <a:r>
              <a:rPr lang="ko-KR" altLang="en-US" sz="1600" dirty="0" smtClean="0"/>
              <a:t>으로 작성함으로써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업무를 정확하게 표기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분석할 수 있으며</a:t>
            </a:r>
            <a:r>
              <a:rPr lang="en-US" altLang="ko-KR" sz="1600" dirty="0" smtClean="0"/>
              <a:t>,</a:t>
            </a:r>
            <a:endParaRPr lang="ko-KR" altLang="en-US" sz="1600" dirty="0"/>
          </a:p>
          <a:p>
            <a:pPr lvl="1"/>
            <a:r>
              <a:rPr lang="ko-KR" altLang="en-US" sz="1600" dirty="0" smtClean="0"/>
              <a:t>데이터 모델을 이해관계자</a:t>
            </a:r>
            <a:r>
              <a:rPr lang="en-US" altLang="ko-KR" sz="1600" dirty="0" smtClean="0"/>
              <a:t>(</a:t>
            </a:r>
            <a:r>
              <a:rPr lang="ko-KR" altLang="en-US" sz="1600" dirty="0"/>
              <a:t>고객</a:t>
            </a:r>
            <a:r>
              <a:rPr lang="en-US" altLang="ko-KR" sz="1600" dirty="0"/>
              <a:t>, </a:t>
            </a:r>
            <a:r>
              <a:rPr lang="ko-KR" altLang="en-US" sz="1600" dirty="0"/>
              <a:t>분석가</a:t>
            </a:r>
            <a:r>
              <a:rPr lang="en-US" altLang="ko-KR" sz="1600" dirty="0"/>
              <a:t>, </a:t>
            </a:r>
            <a:r>
              <a:rPr lang="ko-KR" altLang="en-US" sz="1600" dirty="0"/>
              <a:t>설계자</a:t>
            </a:r>
            <a:r>
              <a:rPr lang="en-US" altLang="ko-KR" sz="1600" dirty="0"/>
              <a:t>, </a:t>
            </a:r>
            <a:r>
              <a:rPr lang="ko-KR" altLang="en-US" sz="1600" dirty="0"/>
              <a:t>개발자 등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 원활한 </a:t>
            </a:r>
            <a:r>
              <a:rPr lang="ko-KR" altLang="en-US" sz="1600" dirty="0"/>
              <a:t>의사소통 </a:t>
            </a:r>
            <a:r>
              <a:rPr lang="ko-KR" altLang="en-US" sz="1600" dirty="0" smtClean="0"/>
              <a:t>수단으로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사용하며</a:t>
            </a:r>
            <a:r>
              <a:rPr lang="en-US" altLang="ko-KR" sz="1600" dirty="0" smtClean="0"/>
              <a:t>,</a:t>
            </a:r>
            <a:endParaRPr lang="ko-KR" altLang="en-US" sz="1600" dirty="0"/>
          </a:p>
          <a:p>
            <a:pPr lvl="1"/>
            <a:r>
              <a:rPr lang="ko-KR" altLang="en-US" sz="1600" dirty="0" smtClean="0"/>
              <a:t>실제 데이터베이스 구축 및 시스템 개발에 적용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5149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별 속성 사례</a:t>
            </a:r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Group 2"/>
          <p:cNvGrpSpPr>
            <a:grpSpLocks/>
          </p:cNvGrpSpPr>
          <p:nvPr/>
        </p:nvGrpSpPr>
        <p:grpSpPr bwMode="auto">
          <a:xfrm>
            <a:off x="1293440" y="2034431"/>
            <a:ext cx="7620000" cy="4392488"/>
            <a:chOff x="240" y="144"/>
            <a:chExt cx="5280" cy="4128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1344" y="144"/>
              <a:ext cx="4176" cy="336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 b="1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속성</a:t>
              </a:r>
              <a:endParaRPr lang="en-US" altLang="ko-KR" sz="14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240" y="144"/>
              <a:ext cx="1008" cy="336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 b="1" dirty="0" err="1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엔티티</a:t>
              </a:r>
              <a:endParaRPr lang="en-US" altLang="ko-KR" sz="14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1344" y="528"/>
              <a:ext cx="4176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부서번호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부서명</a:t>
              </a: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240" y="528"/>
              <a:ext cx="1008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부서</a:t>
              </a: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1344" y="864"/>
              <a:ext cx="4176" cy="38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22325" eaLnBrk="0" hangingPunct="0"/>
              <a:r>
                <a:rPr lang="ko-KR" altLang="en-US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사원번호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en-US" altLang="ko-KR" sz="1400" dirty="0" err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First_name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en-US" altLang="ko-KR" sz="1400" dirty="0" err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Last_name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입사일자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직급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급여액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defTabSz="822325" eaLnBrk="0" hangingPunct="0"/>
              <a:r>
                <a:rPr lang="ko-KR" altLang="en-US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커미션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기재사항</a:t>
              </a: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240" y="864"/>
              <a:ext cx="1008" cy="38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사원</a:t>
              </a:r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1344" y="1296"/>
              <a:ext cx="4176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지역번호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지역 명</a:t>
              </a:r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240" y="1296"/>
              <a:ext cx="1008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지역</a:t>
              </a: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1344" y="1632"/>
              <a:ext cx="4176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고객번호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고객명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전화번호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주소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신용도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기재사항</a:t>
              </a:r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240" y="1632"/>
              <a:ext cx="1008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고객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1344" y="1968"/>
              <a:ext cx="4176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주문번호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주문일자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선적일자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지불방법</a:t>
              </a: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240" y="1968"/>
              <a:ext cx="1008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주문</a:t>
              </a:r>
            </a:p>
          </p:txBody>
        </p:sp>
        <p:sp>
          <p:nvSpPr>
            <p:cNvPr id="30" name="Rectangle 15"/>
            <p:cNvSpPr>
              <a:spLocks noChangeArrowheads="1"/>
            </p:cNvSpPr>
            <p:nvPr/>
          </p:nvSpPr>
          <p:spPr bwMode="auto">
            <a:xfrm>
              <a:off x="1344" y="2304"/>
              <a:ext cx="4176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주문번호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주문항목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주문가격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주문수량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선적수량</a:t>
              </a:r>
            </a:p>
          </p:txBody>
        </p:sp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240" y="2304"/>
              <a:ext cx="1008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주문항목</a:t>
              </a:r>
            </a:p>
          </p:txBody>
        </p:sp>
        <p:sp>
          <p:nvSpPr>
            <p:cNvPr id="32" name="Rectangle 17"/>
            <p:cNvSpPr>
              <a:spLocks noChangeArrowheads="1"/>
            </p:cNvSpPr>
            <p:nvPr/>
          </p:nvSpPr>
          <p:spPr bwMode="auto">
            <a:xfrm>
              <a:off x="1344" y="2640"/>
              <a:ext cx="4176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제품번호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제품명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제품설명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제안가격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단위</a:t>
              </a:r>
            </a:p>
          </p:txBody>
        </p:sp>
        <p:sp>
          <p:nvSpPr>
            <p:cNvPr id="33" name="Rectangle 18"/>
            <p:cNvSpPr>
              <a:spLocks noChangeArrowheads="1"/>
            </p:cNvSpPr>
            <p:nvPr/>
          </p:nvSpPr>
          <p:spPr bwMode="auto">
            <a:xfrm>
              <a:off x="240" y="2640"/>
              <a:ext cx="1008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제품</a:t>
              </a:r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1344" y="2976"/>
              <a:ext cx="4176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재고수량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재주문 시점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최대저장수량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재고 없는 이유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재 보충 날자 </a:t>
              </a:r>
            </a:p>
          </p:txBody>
        </p:sp>
        <p:sp>
          <p:nvSpPr>
            <p:cNvPr id="35" name="Rectangle 20"/>
            <p:cNvSpPr>
              <a:spLocks noChangeArrowheads="1"/>
            </p:cNvSpPr>
            <p:nvPr/>
          </p:nvSpPr>
          <p:spPr bwMode="auto">
            <a:xfrm>
              <a:off x="240" y="2976"/>
              <a:ext cx="1008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재고</a:t>
              </a:r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1344" y="3312"/>
              <a:ext cx="4176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창고번호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주소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전화번호 </a:t>
              </a:r>
            </a:p>
          </p:txBody>
        </p:sp>
        <p:sp>
          <p:nvSpPr>
            <p:cNvPr id="37" name="Rectangle 22"/>
            <p:cNvSpPr>
              <a:spLocks noChangeArrowheads="1"/>
            </p:cNvSpPr>
            <p:nvPr/>
          </p:nvSpPr>
          <p:spPr bwMode="auto">
            <a:xfrm>
              <a:off x="240" y="3312"/>
              <a:ext cx="1008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창고</a:t>
              </a:r>
            </a:p>
          </p:txBody>
        </p:sp>
        <p:sp>
          <p:nvSpPr>
            <p:cNvPr id="38" name="Rectangle 23"/>
            <p:cNvSpPr>
              <a:spLocks noChangeArrowheads="1"/>
            </p:cNvSpPr>
            <p:nvPr/>
          </p:nvSpPr>
          <p:spPr bwMode="auto">
            <a:xfrm>
              <a:off x="1344" y="3648"/>
              <a:ext cx="4176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사진번호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이미지 파일명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이미지</a:t>
              </a:r>
            </a:p>
          </p:txBody>
        </p:sp>
        <p:sp>
          <p:nvSpPr>
            <p:cNvPr id="39" name="Rectangle 24"/>
            <p:cNvSpPr>
              <a:spLocks noChangeArrowheads="1"/>
            </p:cNvSpPr>
            <p:nvPr/>
          </p:nvSpPr>
          <p:spPr bwMode="auto">
            <a:xfrm>
              <a:off x="240" y="3648"/>
              <a:ext cx="1008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제품사진</a:t>
              </a:r>
            </a:p>
          </p:txBody>
        </p:sp>
        <p:sp>
          <p:nvSpPr>
            <p:cNvPr id="40" name="Rectangle 25"/>
            <p:cNvSpPr>
              <a:spLocks noChangeArrowheads="1"/>
            </p:cNvSpPr>
            <p:nvPr/>
          </p:nvSpPr>
          <p:spPr bwMode="auto">
            <a:xfrm>
              <a:off x="1344" y="3984"/>
              <a:ext cx="4176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설명번호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</a:p>
          </p:txBody>
        </p:sp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240" y="3984"/>
              <a:ext cx="1008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제품설명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959296" y="1386359"/>
            <a:ext cx="8458200" cy="596702"/>
            <a:chOff x="382588" y="1268413"/>
            <a:chExt cx="8458200" cy="596702"/>
          </a:xfrm>
        </p:grpSpPr>
        <p:sp>
          <p:nvSpPr>
            <p:cNvPr id="42" name="Text Box 28"/>
            <p:cNvSpPr txBox="1">
              <a:spLocks noChangeArrowheads="1"/>
            </p:cNvSpPr>
            <p:nvPr/>
          </p:nvSpPr>
          <p:spPr bwMode="auto">
            <a:xfrm>
              <a:off x="392113" y="1268413"/>
              <a:ext cx="830580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22325"/>
              <a:r>
                <a:rPr lang="en-US" altLang="ko-KR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1400" b="1" dirty="0" err="1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엔티티</a:t>
              </a:r>
              <a:r>
                <a:rPr lang="ko-KR" altLang="en-US" sz="14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는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여러 개의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속성으로 구성된 명사를 의미하며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  <a:endPara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Text Box 29"/>
            <p:cNvSpPr txBox="1">
              <a:spLocks noChangeArrowheads="1"/>
            </p:cNvSpPr>
            <p:nvPr/>
          </p:nvSpPr>
          <p:spPr bwMode="auto">
            <a:xfrm>
              <a:off x="382588" y="1557338"/>
              <a:ext cx="845820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22325"/>
              <a:r>
                <a:rPr lang="en-US" altLang="ko-KR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2) </a:t>
              </a:r>
              <a:r>
                <a:rPr lang="ko-KR" altLang="en-US" sz="1400" b="1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속성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은 여러 </a:t>
              </a:r>
              <a:r>
                <a:rPr lang="ko-KR" altLang="en-US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개의 구성요소를 갖지 않는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명사를 의미한다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83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표기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Entity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내부에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작성함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표현 방식에 따라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UID, Mandatory, Optional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을 기호를 이용해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표현함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914400" lvl="2" indent="0">
              <a:buNone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(#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: UID, * : Mandatory, o : Optional)</a:t>
            </a:r>
          </a:p>
          <a:p>
            <a:pPr lvl="1">
              <a:buAutoNum type="arabicParenR" startAt="4"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274592" y="2274189"/>
            <a:ext cx="7494832" cy="2490890"/>
            <a:chOff x="1520619" y="2812505"/>
            <a:chExt cx="6630736" cy="1986834"/>
          </a:xfrm>
        </p:grpSpPr>
        <p:sp>
          <p:nvSpPr>
            <p:cNvPr id="141316" name="AutoShape 4"/>
            <p:cNvSpPr>
              <a:spLocks noChangeArrowheads="1"/>
            </p:cNvSpPr>
            <p:nvPr/>
          </p:nvSpPr>
          <p:spPr bwMode="auto">
            <a:xfrm>
              <a:off x="1520619" y="3225815"/>
              <a:ext cx="2590800" cy="143364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ko-KR" altLang="en-US" sz="1400" b="1" dirty="0">
                  <a:latin typeface="+mn-ea"/>
                  <a:ea typeface="+mn-ea"/>
                </a:rPr>
                <a:t>사원</a:t>
              </a:r>
              <a:r>
                <a:rPr lang="en-US" altLang="ko-KR" sz="1400" b="1" dirty="0">
                  <a:latin typeface="+mn-ea"/>
                  <a:ea typeface="+mn-ea"/>
                </a:rPr>
                <a:t>(</a:t>
              </a:r>
              <a:r>
                <a:rPr lang="ko-KR" altLang="en-US" sz="1400" b="1" dirty="0">
                  <a:latin typeface="+mn-ea"/>
                  <a:ea typeface="+mn-ea"/>
                </a:rPr>
                <a:t>종업원</a:t>
              </a:r>
              <a:r>
                <a:rPr lang="en-US" altLang="ko-KR" sz="1400" b="1" dirty="0">
                  <a:latin typeface="+mn-ea"/>
                  <a:ea typeface="+mn-ea"/>
                </a:rPr>
                <a:t>)</a:t>
              </a:r>
            </a:p>
            <a:p>
              <a:endParaRPr lang="en-US" altLang="ko-KR" sz="1400" dirty="0">
                <a:latin typeface="+mn-ea"/>
                <a:ea typeface="+mn-ea"/>
              </a:endParaRPr>
            </a:p>
            <a:p>
              <a:r>
                <a:rPr lang="en-US" altLang="ko-KR" sz="1400" dirty="0" smtClean="0">
                  <a:latin typeface="+mn-ea"/>
                  <a:ea typeface="+mn-ea"/>
                </a:rPr>
                <a:t>  # </a:t>
              </a:r>
              <a:r>
                <a:rPr lang="ko-KR" altLang="en-US" sz="1400" dirty="0">
                  <a:latin typeface="+mn-ea"/>
                  <a:ea typeface="+mn-ea"/>
                </a:rPr>
                <a:t>사원번호</a:t>
              </a:r>
            </a:p>
            <a:p>
              <a:r>
                <a:rPr lang="ko-KR" altLang="en-US" sz="1400" dirty="0">
                  <a:latin typeface="+mn-ea"/>
                  <a:ea typeface="+mn-ea"/>
                </a:rPr>
                <a:t>  * 사원명</a:t>
              </a:r>
            </a:p>
            <a:p>
              <a:r>
                <a:rPr lang="en-US" altLang="ko-KR" sz="1400" dirty="0">
                  <a:latin typeface="+mn-ea"/>
                  <a:ea typeface="+mn-ea"/>
                </a:rPr>
                <a:t>  o </a:t>
              </a:r>
              <a:r>
                <a:rPr lang="ko-KR" altLang="en-US" sz="1400" dirty="0">
                  <a:latin typeface="+mn-ea"/>
                  <a:ea typeface="+mn-ea"/>
                </a:rPr>
                <a:t>생년월일</a:t>
              </a:r>
            </a:p>
          </p:txBody>
        </p:sp>
        <p:pic>
          <p:nvPicPr>
            <p:cNvPr id="141317" name="Picture 5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5078" y="2812505"/>
              <a:ext cx="2496277" cy="1986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6611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논리적 데이터모델 사례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화이트보드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포스트잇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8" y="1458367"/>
            <a:ext cx="7848872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1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논리적 데이터모델 사례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(E-R Diagram)</a:t>
            </a:r>
          </a:p>
        </p:txBody>
      </p:sp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9439" y="1519253"/>
            <a:ext cx="7916234" cy="2764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1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논리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적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데이터 모델을 작성하는 가장 큰 목적은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엔티티와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사이의 관계 및 제약사항을 정확하게 표현하는 것이다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이러한 목적을 달성하기 위해 </a:t>
            </a:r>
            <a:r>
              <a:rPr lang="ko-KR" altLang="en-US" sz="18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적절한 </a:t>
            </a:r>
            <a:r>
              <a:rPr lang="ko-KR" altLang="en-US" sz="1800" dirty="0" err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엔티티를</a:t>
            </a:r>
            <a:r>
              <a:rPr lang="ko-KR" altLang="en-US" sz="18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식별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해 내야 하는데 이러한  </a:t>
            </a:r>
            <a:r>
              <a:rPr lang="ko-KR" altLang="en-US" sz="1800" dirty="0" err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엔티티를</a:t>
            </a:r>
            <a:r>
              <a:rPr lang="ko-KR" altLang="en-US" sz="18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식별하는 데 사용되는 기법을 정규화</a:t>
            </a:r>
            <a:r>
              <a:rPr lang="en-US" altLang="ko-KR" sz="18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(Normalization)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이라 한다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8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정규화</a:t>
            </a:r>
            <a:r>
              <a:rPr lang="en-US" altLang="ko-KR" sz="18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정의</a:t>
            </a:r>
            <a:endParaRPr lang="en-US" altLang="ko-KR" sz="1800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5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기업의 정보화 요구에 대하여 적절한 속성을 갖는 </a:t>
            </a:r>
            <a:r>
              <a:rPr lang="ko-KR" altLang="en-US" sz="1500" dirty="0" err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엔티티를</a:t>
            </a:r>
            <a:r>
              <a:rPr lang="ko-KR" altLang="en-US" sz="15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생성</a:t>
            </a:r>
            <a:r>
              <a:rPr lang="en-US" altLang="ko-KR" sz="15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5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식별</a:t>
            </a:r>
            <a:r>
              <a:rPr lang="en-US" altLang="ko-KR" sz="15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5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하는 기법으로</a:t>
            </a:r>
            <a:endParaRPr lang="en-US" altLang="ko-KR" sz="1500" dirty="0" smtClean="0">
              <a:solidFill>
                <a:srgbClr val="000099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5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속성들간의 관계를 통해 속성의 </a:t>
            </a:r>
            <a:r>
              <a:rPr lang="ko-KR" altLang="en-US" sz="1500" dirty="0" err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중복성을</a:t>
            </a:r>
            <a:r>
              <a:rPr lang="ko-KR" altLang="en-US" sz="15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최소화하고 정보의 일관성을 보장</a:t>
            </a:r>
            <a:r>
              <a:rPr lang="ko-KR" altLang="en-US" sz="1500" dirty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하기 위한 </a:t>
            </a:r>
            <a:r>
              <a:rPr lang="ko-KR" altLang="en-US" sz="15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개념</a:t>
            </a:r>
            <a:endParaRPr lang="en-US" altLang="ko-KR" sz="1500" dirty="0" smtClean="0">
              <a:solidFill>
                <a:srgbClr val="000099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5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모든 정규화 과정은 </a:t>
            </a:r>
            <a:r>
              <a:rPr lang="ko-KR" altLang="en-US" sz="1500" dirty="0" err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기본키와</a:t>
            </a:r>
            <a:r>
              <a:rPr lang="ko-KR" altLang="en-US" sz="15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일반속성 사이의 의존성을 기반으로 </a:t>
            </a:r>
            <a:r>
              <a:rPr lang="ko-KR" altLang="en-US" sz="1500" dirty="0" err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엔티티를</a:t>
            </a:r>
            <a:r>
              <a:rPr lang="ko-KR" altLang="en-US" sz="15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식별</a:t>
            </a:r>
            <a:r>
              <a:rPr lang="ko-KR" altLang="en-US" sz="15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하는 작업을 수행</a:t>
            </a:r>
            <a:endParaRPr lang="ko-KR" altLang="en-US" sz="1500" dirty="0">
              <a:solidFill>
                <a:srgbClr val="000099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7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</a:rPr>
              <a:t>목적</a:t>
            </a:r>
            <a:endParaRPr lang="ko-KR" altLang="en-US" sz="17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55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ko-KR" altLang="en-US" sz="1550" dirty="0" smtClean="0">
                <a:latin typeface="맑은 고딕" pitchFamily="50" charset="-127"/>
                <a:ea typeface="맑은 고딕" pitchFamily="50" charset="-127"/>
              </a:rPr>
              <a:t> 속성 </a:t>
            </a:r>
            <a:r>
              <a:rPr lang="ko-KR" altLang="en-US" sz="1550" dirty="0" err="1" smtClean="0">
                <a:latin typeface="맑은 고딕" pitchFamily="50" charset="-127"/>
                <a:ea typeface="맑은 고딕" pitchFamily="50" charset="-127"/>
              </a:rPr>
              <a:t>중복성</a:t>
            </a:r>
            <a:r>
              <a:rPr lang="ko-KR" altLang="en-US" sz="1550" dirty="0" smtClean="0">
                <a:latin typeface="맑은 고딕" pitchFamily="50" charset="-127"/>
                <a:ea typeface="맑은 고딕" pitchFamily="50" charset="-127"/>
              </a:rPr>
              <a:t> 배제로 데이터 관리 편의성 제고 및 자료 저장 공간의 최소화</a:t>
            </a:r>
          </a:p>
          <a:p>
            <a:pPr lvl="1"/>
            <a:r>
              <a:rPr lang="ko-KR" altLang="en-US" sz="1550" dirty="0" smtClean="0">
                <a:latin typeface="맑은 고딕" pitchFamily="50" charset="-127"/>
                <a:ea typeface="맑은 고딕" pitchFamily="50" charset="-127"/>
              </a:rPr>
              <a:t>데이터 구조의 안정성 및 </a:t>
            </a:r>
            <a:r>
              <a:rPr lang="ko-KR" altLang="en-US" sz="1550" dirty="0" err="1" smtClean="0">
                <a:latin typeface="맑은 고딕" pitchFamily="50" charset="-127"/>
                <a:ea typeface="맑은 고딕" pitchFamily="50" charset="-127"/>
              </a:rPr>
              <a:t>무결성</a:t>
            </a:r>
            <a:r>
              <a:rPr lang="ko-KR" altLang="en-US" sz="1550" dirty="0" smtClean="0">
                <a:latin typeface="맑은 고딕" pitchFamily="50" charset="-127"/>
                <a:ea typeface="맑은 고딕" pitchFamily="50" charset="-127"/>
              </a:rPr>
              <a:t> 유지</a:t>
            </a:r>
            <a:endParaRPr lang="ko-KR" altLang="en-US" sz="155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55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en-US" altLang="ko-KR" sz="15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50" dirty="0" smtClean="0">
                <a:latin typeface="맑은 고딕" pitchFamily="50" charset="-127"/>
                <a:ea typeface="맑은 고딕" pitchFamily="50" charset="-127"/>
              </a:rPr>
              <a:t>속성의 </a:t>
            </a:r>
            <a:r>
              <a:rPr lang="ko-KR" altLang="en-US" sz="1550" dirty="0">
                <a:latin typeface="맑은 고딕" pitchFamily="50" charset="-127"/>
                <a:ea typeface="맑은 고딕" pitchFamily="50" charset="-127"/>
              </a:rPr>
              <a:t>누락 여부 검증</a:t>
            </a:r>
          </a:p>
          <a:p>
            <a:pPr lvl="1"/>
            <a:r>
              <a:rPr lang="ko-KR" altLang="en-US" sz="1550" dirty="0" smtClean="0">
                <a:latin typeface="맑은 고딕" pitchFamily="50" charset="-127"/>
                <a:ea typeface="맑은 고딕" pitchFamily="50" charset="-127"/>
              </a:rPr>
              <a:t>자료검색과 추출의 효율성을 추구</a:t>
            </a:r>
            <a:endParaRPr lang="ko-KR" altLang="en-US" sz="15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478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정규화 단계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5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정규화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모든 속성의 값은 속성의 도메인에 속하는 단일한 값만을 가져야 한다</a:t>
            </a:r>
            <a:r>
              <a:rPr lang="en-US" altLang="ko-KR" sz="14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5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수의 값을 가져서는 안됨</a:t>
            </a:r>
            <a:r>
              <a:rPr lang="en-US" altLang="ko-KR" sz="145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2"/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속성이 다수의 값을 가지고 있는 경우 </a:t>
            </a:r>
            <a:r>
              <a:rPr lang="en-US" altLang="ko-KR" sz="1450" dirty="0" smtClean="0">
                <a:latin typeface="맑은 고딕" pitchFamily="50" charset="-127"/>
                <a:ea typeface="맑은 고딕" pitchFamily="50" charset="-127"/>
              </a:rPr>
              <a:t>1:N 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의 관계의 새로운 엔티티 생성 필요</a:t>
            </a:r>
          </a:p>
          <a:p>
            <a:pPr lvl="1"/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5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정규화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50" dirty="0" err="1" smtClean="0">
                <a:latin typeface="맑은 고딕" pitchFamily="50" charset="-127"/>
                <a:ea typeface="맑은 고딕" pitchFamily="50" charset="-127"/>
              </a:rPr>
              <a:t>기본키에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 완전하게 종속되지 않는 속성 제거</a:t>
            </a:r>
          </a:p>
          <a:p>
            <a:pPr lvl="2"/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모든 속성은 반드시 </a:t>
            </a:r>
            <a:r>
              <a:rPr lang="en-US" altLang="ko-KR" sz="1450" dirty="0" smtClean="0">
                <a:latin typeface="맑은 고딕" pitchFamily="50" charset="-127"/>
                <a:ea typeface="맑은 고딕" pitchFamily="50" charset="-127"/>
              </a:rPr>
              <a:t>UID 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전부에 종속되어야 함</a:t>
            </a:r>
            <a:r>
              <a:rPr lang="en-US" altLang="ko-KR" sz="1450" dirty="0" smtClean="0">
                <a:latin typeface="맑은 고딕" pitchFamily="50" charset="-127"/>
                <a:ea typeface="맑은 고딕" pitchFamily="50" charset="-127"/>
              </a:rPr>
              <a:t>(UID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일부에만 종속되어서는 안됨</a:t>
            </a:r>
            <a:r>
              <a:rPr lang="en-US" altLang="ko-KR" sz="145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2"/>
            <a:r>
              <a:rPr lang="en-US" altLang="ko-KR" sz="1450" dirty="0" smtClean="0">
                <a:latin typeface="맑은 고딕" pitchFamily="50" charset="-127"/>
                <a:ea typeface="맑은 고딕" pitchFamily="50" charset="-127"/>
              </a:rPr>
              <a:t>1:N </a:t>
            </a:r>
            <a:r>
              <a:rPr lang="ko-KR" altLang="en-US" sz="1450" dirty="0">
                <a:latin typeface="맑은 고딕" pitchFamily="50" charset="-127"/>
                <a:ea typeface="맑은 고딕" pitchFamily="50" charset="-127"/>
              </a:rPr>
              <a:t>의 관계의 새로운 엔티티 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endParaRPr lang="en-US" altLang="ko-KR" sz="145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500" dirty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5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정규화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50" dirty="0" err="1" smtClean="0">
                <a:latin typeface="맑은 고딕" pitchFamily="50" charset="-127"/>
                <a:ea typeface="맑은 고딕" pitchFamily="50" charset="-127"/>
              </a:rPr>
              <a:t>기본키가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 아닌 모든 속성 간에 종속되는 속성 제거</a:t>
            </a:r>
            <a:endParaRPr lang="en-US" altLang="ko-KR" sz="145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en-US" altLang="ko-KR" sz="1450" dirty="0">
                <a:latin typeface="맑은 고딕" pitchFamily="50" charset="-127"/>
                <a:ea typeface="맑은 고딕" pitchFamily="50" charset="-127"/>
              </a:rPr>
              <a:t>1:N </a:t>
            </a:r>
            <a:r>
              <a:rPr lang="ko-KR" altLang="en-US" sz="1450" dirty="0">
                <a:latin typeface="맑은 고딕" pitchFamily="50" charset="-127"/>
                <a:ea typeface="맑은 고딕" pitchFamily="50" charset="-127"/>
              </a:rPr>
              <a:t>의 관계의 새로운 엔티티 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추가</a:t>
            </a:r>
          </a:p>
          <a:p>
            <a:pPr lvl="1"/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4,5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정규화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실제로 거의 고려되지 않는 정규화</a:t>
            </a:r>
          </a:p>
          <a:p>
            <a:pPr lvl="2"/>
            <a:endParaRPr lang="ko-KR" altLang="en-US" sz="14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457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제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정규화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모든 속성의 값은 도메인에 속하는 단일한 값만을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가져야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함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다수의 값을 가져서는 안됨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어떤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속성이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다수의 값을 가지고 있다면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1 :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관계의 새로운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생성 필요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기본키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을 이용하여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두개의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엔티티로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분리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056575"/>
              </p:ext>
            </p:extLst>
          </p:nvPr>
        </p:nvGraphicFramePr>
        <p:xfrm>
          <a:off x="2402284" y="4506354"/>
          <a:ext cx="3074988" cy="1658940"/>
        </p:xfrm>
        <a:graphic>
          <a:graphicData uri="http://schemas.openxmlformats.org/drawingml/2006/table">
            <a:tbl>
              <a:tblPr/>
              <a:tblGrid>
                <a:gridCol w="10556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04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8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학번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이름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학과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20013426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박하늘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컴퓨터학과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20025914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홍길동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영문학과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20038540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홍길순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음악학과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 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99590264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이몽룡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사회복지학과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97456123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최푸름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국어국문과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2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235560"/>
              </p:ext>
            </p:extLst>
          </p:nvPr>
        </p:nvGraphicFramePr>
        <p:xfrm>
          <a:off x="5834459" y="4506354"/>
          <a:ext cx="2574925" cy="1658640"/>
        </p:xfrm>
        <a:graphic>
          <a:graphicData uri="http://schemas.openxmlformats.org/drawingml/2006/table">
            <a:tbl>
              <a:tblPr/>
              <a:tblGrid>
                <a:gridCol w="12652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9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642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학번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동아리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642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20013426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영어회화반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642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20013426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검도부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642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20025914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수화반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642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99590264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검도부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642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97456123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축구부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3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193422"/>
              </p:ext>
            </p:extLst>
          </p:nvPr>
        </p:nvGraphicFramePr>
        <p:xfrm>
          <a:off x="1354757" y="2289264"/>
          <a:ext cx="4678363" cy="1658940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637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학번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이름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학과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동아리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20013426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박하늘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컴퓨터학과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{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영어회화반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검도부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20025914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홍길동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영문학과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{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수화반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합창반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20038540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홍길순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음악학과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 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미술반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99590264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이몽룡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사회복지학과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검도부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97456123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최푸름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국어국문과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축구부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4" name="AutoShape 104"/>
          <p:cNvSpPr>
            <a:spLocks noChangeArrowheads="1"/>
          </p:cNvSpPr>
          <p:nvPr/>
        </p:nvSpPr>
        <p:spPr bwMode="auto">
          <a:xfrm rot="10800000" flipH="1">
            <a:off x="6478984" y="3249306"/>
            <a:ext cx="800100" cy="723900"/>
          </a:xfrm>
          <a:custGeom>
            <a:avLst/>
            <a:gdLst>
              <a:gd name="T0" fmla="*/ 784168564 w 21600"/>
              <a:gd name="T1" fmla="*/ 0 h 21600"/>
              <a:gd name="T2" fmla="*/ 470481099 w 21600"/>
              <a:gd name="T3" fmla="*/ 271023502 h 21600"/>
              <a:gd name="T4" fmla="*/ 0 w 21600"/>
              <a:gd name="T5" fmla="*/ 677596977 h 21600"/>
              <a:gd name="T6" fmla="*/ 470481099 w 21600"/>
              <a:gd name="T7" fmla="*/ 813070538 h 21600"/>
              <a:gd name="T8" fmla="*/ 940960865 w 21600"/>
              <a:gd name="T9" fmla="*/ 564631946 h 21600"/>
              <a:gd name="T10" fmla="*/ 1097805246 w 21600"/>
              <a:gd name="T11" fmla="*/ 271023502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FCC00"/>
          </a:solidFill>
          <a:ln w="12700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66000">
                <a:alpha val="50000"/>
              </a:srgbClr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>
              <a:latin typeface="한컴돋움" pitchFamily="18" charset="-127"/>
              <a:ea typeface="한컴돋움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02277" y="42196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굴림" pitchFamily="50" charset="-127"/>
                <a:ea typeface="굴림" pitchFamily="50" charset="-127"/>
              </a:rPr>
              <a:t>학생</a:t>
            </a:r>
            <a:endParaRPr lang="ko-KR" altLang="en-US" sz="12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17096" y="4236237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굴림" pitchFamily="50" charset="-127"/>
                <a:ea typeface="굴림" pitchFamily="50" charset="-127"/>
              </a:rPr>
              <a:t>참여 동아리항목 </a:t>
            </a:r>
            <a:endParaRPr lang="ko-KR" altLang="en-US" sz="12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77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ko-KR" altLang="en-US" sz="1600" dirty="0" smtClean="0"/>
              <a:t>제 </a:t>
            </a:r>
            <a:r>
              <a:rPr lang="en-US" altLang="ko-KR" sz="1600" dirty="0"/>
              <a:t>2 </a:t>
            </a:r>
            <a:r>
              <a:rPr lang="ko-KR" altLang="en-US" sz="1600" dirty="0" smtClean="0"/>
              <a:t>정규화</a:t>
            </a:r>
            <a:endParaRPr lang="en-US" altLang="ko-KR" sz="1600" dirty="0"/>
          </a:p>
          <a:p>
            <a:pPr lvl="2"/>
            <a:r>
              <a:rPr lang="ko-KR" altLang="en-US" sz="1400" dirty="0" smtClean="0"/>
              <a:t>모든 일반속성은 반드시 </a:t>
            </a:r>
            <a:r>
              <a:rPr lang="ko-KR" altLang="en-US" sz="1400" dirty="0" err="1" smtClean="0"/>
              <a:t>기본키에</a:t>
            </a:r>
            <a:r>
              <a:rPr lang="ko-KR" altLang="en-US" sz="1400" dirty="0" smtClean="0"/>
              <a:t> 완전 종속되어야 함</a:t>
            </a:r>
            <a:r>
              <a:rPr lang="en-US" altLang="ko-KR" sz="1400" dirty="0" smtClean="0"/>
              <a:t> (</a:t>
            </a:r>
            <a:r>
              <a:rPr lang="ko-KR" altLang="en-US" sz="1400" dirty="0" smtClean="0"/>
              <a:t>일부에만 종속되어서는 안됨</a:t>
            </a:r>
            <a:r>
              <a:rPr lang="en-US" altLang="ko-KR" sz="1400" dirty="0" smtClean="0"/>
              <a:t>)</a:t>
            </a:r>
          </a:p>
          <a:p>
            <a:pPr lvl="3"/>
            <a:r>
              <a:rPr lang="ko-KR" altLang="en-US" sz="1400" dirty="0" smtClean="0"/>
              <a:t>어떤 일반 속성이 </a:t>
            </a:r>
            <a:r>
              <a:rPr lang="ko-KR" altLang="en-US" sz="1400" dirty="0" err="1" smtClean="0"/>
              <a:t>기본키에</a:t>
            </a:r>
            <a:r>
              <a:rPr lang="ko-KR" altLang="en-US" sz="1400" dirty="0" smtClean="0"/>
              <a:t> 종속되어 있지 않으면 </a:t>
            </a:r>
            <a:r>
              <a:rPr lang="en-US" altLang="ko-KR" sz="1400" dirty="0" smtClean="0"/>
              <a:t>1 : </a:t>
            </a:r>
            <a:r>
              <a:rPr lang="ko-KR" altLang="en-US" sz="1400" dirty="0" smtClean="0"/>
              <a:t>다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관계의 새로운 </a:t>
            </a:r>
            <a:r>
              <a:rPr lang="ko-KR" altLang="en-US" sz="1400" dirty="0" err="1" smtClean="0"/>
              <a:t>엔티티</a:t>
            </a:r>
            <a:r>
              <a:rPr lang="ko-KR" altLang="en-US" sz="1400" dirty="0" smtClean="0"/>
              <a:t> 생성 필요</a:t>
            </a:r>
            <a:endParaRPr lang="en-US" altLang="ko-KR" sz="1400" dirty="0"/>
          </a:p>
        </p:txBody>
      </p:sp>
      <p:grpSp>
        <p:nvGrpSpPr>
          <p:cNvPr id="187405" name="Group 13"/>
          <p:cNvGrpSpPr>
            <a:grpSpLocks/>
          </p:cNvGrpSpPr>
          <p:nvPr/>
        </p:nvGrpSpPr>
        <p:grpSpPr bwMode="auto">
          <a:xfrm>
            <a:off x="962117" y="2178447"/>
            <a:ext cx="8020598" cy="2088232"/>
            <a:chOff x="768" y="1827"/>
            <a:chExt cx="5232" cy="1341"/>
          </a:xfrm>
        </p:grpSpPr>
        <p:pic>
          <p:nvPicPr>
            <p:cNvPr id="187399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827"/>
              <a:ext cx="910" cy="1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7400" name="Picture 8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1832"/>
              <a:ext cx="3360" cy="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7401" name="AutoShape 9"/>
            <p:cNvSpPr>
              <a:spLocks noChangeArrowheads="1"/>
            </p:cNvSpPr>
            <p:nvPr/>
          </p:nvSpPr>
          <p:spPr bwMode="auto">
            <a:xfrm>
              <a:off x="1824" y="2446"/>
              <a:ext cx="615" cy="356"/>
            </a:xfrm>
            <a:prstGeom prst="rightArrow">
              <a:avLst>
                <a:gd name="adj1" fmla="val 50000"/>
                <a:gd name="adj2" fmla="val 4318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225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Autofit/>
          </a:bodyPr>
          <a:lstStyle/>
          <a:p>
            <a:pPr lvl="1"/>
            <a:r>
              <a:rPr lang="ko-KR" altLang="en-US" sz="1600" dirty="0" smtClean="0"/>
              <a:t>제 </a:t>
            </a:r>
            <a:r>
              <a:rPr lang="en-US" altLang="ko-KR" sz="1600" dirty="0" smtClean="0"/>
              <a:t>3 </a:t>
            </a:r>
            <a:r>
              <a:rPr lang="ko-KR" altLang="en-US" sz="1600" dirty="0" smtClean="0"/>
              <a:t>정규화</a:t>
            </a:r>
            <a:endParaRPr lang="en-US" altLang="ko-KR" sz="1600" dirty="0" smtClean="0"/>
          </a:p>
          <a:p>
            <a:pPr lvl="2"/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기본키가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아닌 모든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일반 속성간에는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서로 종속 될 수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없다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속성간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종속성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배제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일반 속성간에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종속이 존재하면 새로운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엔티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티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생성하고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기본키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부여 후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1 :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다의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관계를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부여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3"/>
            <a:endParaRPr lang="en-US" altLang="ko-KR" sz="1400" dirty="0" smtClean="0"/>
          </a:p>
          <a:p>
            <a:pPr lvl="3"/>
            <a:endParaRPr lang="en-US" altLang="ko-KR" sz="1400" dirty="0" smtClean="0"/>
          </a:p>
          <a:p>
            <a:pPr lvl="3"/>
            <a:endParaRPr lang="en-US" altLang="ko-KR" sz="1400" dirty="0" smtClean="0"/>
          </a:p>
          <a:p>
            <a:pPr lvl="3"/>
            <a:endParaRPr lang="en-US" altLang="ko-KR" sz="1400" dirty="0" smtClean="0"/>
          </a:p>
          <a:p>
            <a:pPr lvl="3"/>
            <a:endParaRPr lang="en-US" altLang="ko-KR" sz="1400" dirty="0" smtClean="0"/>
          </a:p>
          <a:p>
            <a:pPr lvl="3"/>
            <a:endParaRPr lang="en-US" altLang="ko-KR" sz="1400" dirty="0"/>
          </a:p>
          <a:p>
            <a:pPr lvl="3"/>
            <a:endParaRPr lang="en-US" altLang="ko-KR" sz="1400" dirty="0" smtClean="0"/>
          </a:p>
          <a:p>
            <a:pPr lvl="3"/>
            <a:endParaRPr lang="en-US" altLang="ko-KR" sz="1400" dirty="0"/>
          </a:p>
          <a:p>
            <a:pPr lvl="3"/>
            <a:endParaRPr lang="en-US" altLang="ko-KR" sz="1400" dirty="0" smtClean="0"/>
          </a:p>
          <a:p>
            <a:pPr lvl="3"/>
            <a:endParaRPr lang="en-US" altLang="ko-KR" sz="1400" dirty="0" smtClean="0"/>
          </a:p>
        </p:txBody>
      </p:sp>
      <p:grpSp>
        <p:nvGrpSpPr>
          <p:cNvPr id="191499" name="Group 11"/>
          <p:cNvGrpSpPr>
            <a:grpSpLocks/>
          </p:cNvGrpSpPr>
          <p:nvPr/>
        </p:nvGrpSpPr>
        <p:grpSpPr bwMode="auto">
          <a:xfrm>
            <a:off x="1020270" y="2178447"/>
            <a:ext cx="7632848" cy="2592288"/>
            <a:chOff x="780" y="1680"/>
            <a:chExt cx="5268" cy="1728"/>
          </a:xfrm>
        </p:grpSpPr>
        <p:pic>
          <p:nvPicPr>
            <p:cNvPr id="191495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" y="1680"/>
              <a:ext cx="900" cy="1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1496" name="Picture 8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1803"/>
              <a:ext cx="3552" cy="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1497" name="AutoShape 9"/>
            <p:cNvSpPr>
              <a:spLocks noChangeArrowheads="1"/>
            </p:cNvSpPr>
            <p:nvPr/>
          </p:nvSpPr>
          <p:spPr bwMode="auto">
            <a:xfrm>
              <a:off x="1728" y="2379"/>
              <a:ext cx="615" cy="316"/>
            </a:xfrm>
            <a:prstGeom prst="rightArrow">
              <a:avLst>
                <a:gd name="adj1" fmla="val 50000"/>
                <a:gd name="adj2" fmla="val 4865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48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90490"/>
              </p:ext>
            </p:extLst>
          </p:nvPr>
        </p:nvGraphicFramePr>
        <p:xfrm>
          <a:off x="2072680" y="1820999"/>
          <a:ext cx="1545703" cy="3453792"/>
        </p:xfrm>
        <a:graphic>
          <a:graphicData uri="http://schemas.openxmlformats.org/drawingml/2006/table">
            <a:tbl>
              <a:tblPr/>
              <a:tblGrid>
                <a:gridCol w="15457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852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제</a:t>
                      </a: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1</a:t>
                      </a: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정규형</a:t>
                      </a: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tx2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tx2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852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제</a:t>
                      </a: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2</a:t>
                      </a:r>
                      <a:r>
                        <a:rPr kumimoji="0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정규형</a:t>
                      </a: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00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제</a:t>
                      </a: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3</a:t>
                      </a: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정규형</a:t>
                      </a: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2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82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제</a:t>
                      </a: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4</a:t>
                      </a: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정규형</a:t>
                      </a: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3762399" y="1962423"/>
            <a:ext cx="4056452" cy="3168352"/>
            <a:chOff x="4304928" y="2034431"/>
            <a:chExt cx="4056452" cy="3007467"/>
          </a:xfrm>
        </p:grpSpPr>
        <p:sp>
          <p:nvSpPr>
            <p:cNvPr id="10" name="AutoShape 17"/>
            <p:cNvSpPr>
              <a:spLocks noChangeArrowheads="1"/>
            </p:cNvSpPr>
            <p:nvPr/>
          </p:nvSpPr>
          <p:spPr bwMode="auto">
            <a:xfrm rot="10800000">
              <a:off x="4304928" y="2034431"/>
              <a:ext cx="4056452" cy="3007467"/>
            </a:xfrm>
            <a:prstGeom prst="upArrow">
              <a:avLst>
                <a:gd name="adj1" fmla="val 85463"/>
                <a:gd name="adj2" fmla="val 25000"/>
              </a:avLst>
            </a:prstGeom>
            <a:solidFill>
              <a:srgbClr val="FFEAA7"/>
            </a:solidFill>
            <a:ln w="25400">
              <a:solidFill>
                <a:srgbClr val="00206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4808983" y="2454078"/>
              <a:ext cx="3071675" cy="1569660"/>
            </a:xfrm>
            <a:prstGeom prst="rect">
              <a:avLst/>
            </a:prstGeom>
            <a:solidFill>
              <a:srgbClr val="FFEA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Char char="-"/>
              </a:pPr>
              <a:r>
                <a:rPr lang="ko-KR" altLang="en-US" sz="1600" dirty="0">
                  <a:latin typeface="+mn-ea"/>
                  <a:ea typeface="+mn-ea"/>
                </a:rPr>
                <a:t>장점</a:t>
              </a:r>
            </a:p>
            <a:p>
              <a:pPr lvl="1">
                <a:buFontTx/>
                <a:buChar char="-"/>
              </a:pPr>
              <a:r>
                <a:rPr lang="ko-KR" altLang="en-US" sz="1600" dirty="0">
                  <a:latin typeface="+mn-ea"/>
                  <a:ea typeface="+mn-ea"/>
                </a:rPr>
                <a:t> 유연한 데이터 구축 가능</a:t>
              </a:r>
            </a:p>
            <a:p>
              <a:pPr lvl="1">
                <a:buFontTx/>
                <a:buChar char="-"/>
              </a:pPr>
              <a:r>
                <a:rPr lang="ko-KR" altLang="en-US" sz="1600" dirty="0">
                  <a:latin typeface="+mn-ea"/>
                  <a:ea typeface="+mn-ea"/>
                </a:rPr>
                <a:t> 데이터의 정확성 높아짐</a:t>
              </a:r>
            </a:p>
            <a:p>
              <a:pPr>
                <a:buFontTx/>
                <a:buChar char="-"/>
              </a:pPr>
              <a:r>
                <a:rPr lang="ko-KR" altLang="en-US" sz="1600" dirty="0">
                  <a:latin typeface="+mn-ea"/>
                  <a:ea typeface="+mn-ea"/>
                </a:rPr>
                <a:t>단점</a:t>
              </a:r>
            </a:p>
            <a:p>
              <a:pPr lvl="1">
                <a:buFontTx/>
                <a:buChar char="-"/>
              </a:pPr>
              <a:r>
                <a:rPr lang="ko-KR" altLang="en-US" sz="1600" dirty="0">
                  <a:latin typeface="+mn-ea"/>
                  <a:ea typeface="+mn-ea"/>
                </a:rPr>
                <a:t> 물리적 접근이 복잡</a:t>
              </a:r>
            </a:p>
            <a:p>
              <a:pPr lvl="1">
                <a:buFontTx/>
                <a:buChar char="-"/>
              </a:pPr>
              <a:r>
                <a:rPr lang="ko-KR" altLang="en-US" sz="1600" dirty="0">
                  <a:latin typeface="+mn-ea"/>
                  <a:ea typeface="+mn-ea"/>
                </a:rPr>
                <a:t> 길이가 짧은 데이터 생성</a:t>
              </a:r>
            </a:p>
          </p:txBody>
        </p:sp>
      </p:grp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50489" y="1092460"/>
            <a:ext cx="9205023" cy="496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600" dirty="0" smtClean="0">
                <a:latin typeface="+mj-ea"/>
                <a:ea typeface="+mj-ea"/>
              </a:rPr>
              <a:t>정규화의 장점 </a:t>
            </a:r>
            <a:r>
              <a:rPr lang="en-US" altLang="ko-KR" sz="1600" dirty="0" smtClean="0">
                <a:latin typeface="+mj-ea"/>
                <a:ea typeface="+mj-ea"/>
              </a:rPr>
              <a:t>/ </a:t>
            </a:r>
            <a:r>
              <a:rPr lang="ko-KR" altLang="en-US" sz="1600" dirty="0" smtClean="0">
                <a:latin typeface="+mj-ea"/>
                <a:ea typeface="+mj-ea"/>
              </a:rPr>
              <a:t>단점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367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r>
              <a:rPr lang="en-US" altLang="ko-KR" dirty="0" smtClean="0"/>
              <a:t>(Data Modeling)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410147"/>
            <a:ext cx="8819426" cy="451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73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50489" y="1092460"/>
            <a:ext cx="9205023" cy="496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 pitchFamily="34" charset="0"/>
              <a:buChar char="•"/>
            </a:pPr>
            <a:r>
              <a:rPr lang="en-US" altLang="ko-KR" sz="1600" dirty="0" smtClean="0">
                <a:latin typeface="+mj-ea"/>
                <a:ea typeface="+mj-ea"/>
              </a:rPr>
              <a:t>IT </a:t>
            </a:r>
            <a:r>
              <a:rPr lang="ko-KR" altLang="en-US" sz="1600" dirty="0" smtClean="0">
                <a:latin typeface="+mj-ea"/>
                <a:ea typeface="+mj-ea"/>
              </a:rPr>
              <a:t>교육센터 논리적 데이터 모델 사례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246" y="1530375"/>
            <a:ext cx="818120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367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4464" y="1092460"/>
            <a:ext cx="9499056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2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도서 쇼핑몰 논리적 데이터 모델 사례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Picture 2" descr="C:\JavaDeveloper\프로젝트\도서쇼핑몰(수료프로젝트)\이미지\erd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340" y="1458367"/>
            <a:ext cx="837713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1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4464" y="1092460"/>
            <a:ext cx="9499056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2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학사관리 시스템 논리적 데이터 모델 사례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853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8529" name="_x116087680" descr="EMB0000199c1a0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544" y="1425798"/>
            <a:ext cx="8280920" cy="47850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1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PHYSical</a:t>
            </a:r>
            <a:r>
              <a:rPr lang="en-US" altLang="ko-KR" dirty="0" smtClean="0"/>
              <a:t>)</a:t>
            </a:r>
            <a:r>
              <a:rPr lang="ko-KR" altLang="en-US" dirty="0" smtClean="0"/>
              <a:t> 데이터 모델링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91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0489" y="1092460"/>
            <a:ext cx="9049005" cy="496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ko-KR" altLang="en-US" sz="1800" dirty="0" smtClean="0"/>
              <a:t>개요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600" dirty="0" smtClean="0"/>
              <a:t>정의</a:t>
            </a:r>
            <a:endParaRPr lang="en-US" altLang="ko-KR" sz="1600" dirty="0" smtClean="0"/>
          </a:p>
          <a:p>
            <a:pPr marL="1200150" lvl="2" indent="-342900"/>
            <a:r>
              <a:rPr lang="en-US" altLang="ko-KR" sz="1400" dirty="0" smtClean="0"/>
              <a:t>DBMS</a:t>
            </a:r>
            <a:r>
              <a:rPr lang="ko-KR" altLang="en-US" sz="1400" dirty="0" smtClean="0"/>
              <a:t>를 선택하고</a:t>
            </a:r>
            <a:r>
              <a:rPr lang="en-US" altLang="ko-KR" sz="1400" dirty="0" smtClean="0"/>
              <a:t>, DBMS</a:t>
            </a:r>
            <a:r>
              <a:rPr lang="ko-KR" altLang="en-US" sz="1400" dirty="0" smtClean="0"/>
              <a:t>에 맞추어 데이터 베이스를 어떻게 구축할 것인가를 결정</a:t>
            </a:r>
            <a:endParaRPr lang="en-US" altLang="ko-KR" sz="1400" dirty="0" smtClean="0"/>
          </a:p>
          <a:p>
            <a:pPr marL="1200150" lvl="2" indent="-342900"/>
            <a:r>
              <a:rPr lang="ko-KR" altLang="en-US" sz="1400" dirty="0" smtClean="0"/>
              <a:t>논리모델링을 통해 산출된 논리 </a:t>
            </a:r>
            <a:r>
              <a:rPr lang="en-US" altLang="ko-KR" sz="1400" dirty="0" smtClean="0"/>
              <a:t>ERD</a:t>
            </a:r>
            <a:r>
              <a:rPr lang="ko-KR" altLang="en-US" sz="1400" dirty="0" smtClean="0"/>
              <a:t>를 기초로 </a:t>
            </a:r>
            <a:r>
              <a:rPr lang="en-US" altLang="ko-KR" sz="1400" dirty="0" smtClean="0"/>
              <a:t>DBMS </a:t>
            </a:r>
            <a:r>
              <a:rPr lang="ko-KR" altLang="en-US" sz="1400" dirty="0" smtClean="0"/>
              <a:t>및 성능을 고려하여 물리적 데이터 모델링</a:t>
            </a:r>
            <a:endParaRPr lang="en-US" altLang="ko-KR" sz="1400" dirty="0" smtClean="0"/>
          </a:p>
          <a:p>
            <a:pPr marL="1200150" lvl="2" indent="-342900"/>
            <a:r>
              <a:rPr lang="ko-KR" altLang="en-US" sz="1400" dirty="0" smtClean="0"/>
              <a:t>테이블과 해당 테이블에 대한 제약을 도출하며</a:t>
            </a:r>
            <a:r>
              <a:rPr lang="en-US" altLang="ko-KR" sz="1400" dirty="0" smtClean="0"/>
              <a:t>, DBMS</a:t>
            </a:r>
            <a:r>
              <a:rPr lang="ko-KR" altLang="en-US" sz="1400" dirty="0" smtClean="0"/>
              <a:t>가 최대 수행 능력을 발휘할 수 있는 데이터 저장 및 접근 방법을 찾아내고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시스템 보안 사항 등을 설계하는 행위들이 포함된다</a:t>
            </a:r>
            <a:r>
              <a:rPr lang="en-US" altLang="ko-KR" sz="1400" dirty="0" smtClean="0"/>
              <a:t>.</a:t>
            </a:r>
          </a:p>
          <a:p>
            <a:pPr marL="800100" lvl="1" indent="-342900">
              <a:buAutoNum type="arabicParenR" startAt="2"/>
            </a:pPr>
            <a:r>
              <a:rPr lang="ko-KR" altLang="en-US" sz="1600" dirty="0" smtClean="0"/>
              <a:t>특성</a:t>
            </a:r>
            <a:endParaRPr lang="en-US" altLang="ko-KR" sz="1600" dirty="0" smtClean="0"/>
          </a:p>
          <a:p>
            <a:pPr marL="1200150" lvl="2" indent="-342900"/>
            <a:r>
              <a:rPr lang="ko-KR" altLang="en-US" sz="1400" dirty="0" smtClean="0"/>
              <a:t>논리적 데이터 모델과의 대응 관계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모델링 툴 사용시 손쉽게 변환</a:t>
            </a:r>
            <a:r>
              <a:rPr lang="en-US" altLang="ko-KR" sz="1400" dirty="0" smtClean="0"/>
              <a:t>)</a:t>
            </a:r>
            <a:endParaRPr lang="ko-KR" altLang="en-US" sz="1400" dirty="0" smtClean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4" y="18207"/>
            <a:ext cx="9420225" cy="748460"/>
          </a:xfrm>
        </p:spPr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</a:t>
            </a:r>
            <a:r>
              <a:rPr lang="en-US" altLang="ko-KR" dirty="0"/>
              <a:t>Physical</a:t>
            </a:r>
            <a:r>
              <a:rPr lang="en-US" altLang="ko-KR" dirty="0" smtClean="0"/>
              <a:t>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311035" y="3459610"/>
            <a:ext cx="7629925" cy="2391245"/>
            <a:chOff x="827584" y="2708920"/>
            <a:chExt cx="7848872" cy="3568824"/>
          </a:xfrm>
        </p:grpSpPr>
        <p:grpSp>
          <p:nvGrpSpPr>
            <p:cNvPr id="20" name="Group 86"/>
            <p:cNvGrpSpPr>
              <a:grpSpLocks/>
            </p:cNvGrpSpPr>
            <p:nvPr/>
          </p:nvGrpSpPr>
          <p:grpSpPr bwMode="auto">
            <a:xfrm>
              <a:off x="827584" y="2708920"/>
              <a:ext cx="7848872" cy="3568824"/>
              <a:chOff x="840" y="1824"/>
              <a:chExt cx="5136" cy="2112"/>
            </a:xfrm>
          </p:grpSpPr>
          <p:sp>
            <p:nvSpPr>
              <p:cNvPr id="22" name="Rectangle 47"/>
              <p:cNvSpPr>
                <a:spLocks noChangeArrowheads="1"/>
              </p:cNvSpPr>
              <p:nvPr/>
            </p:nvSpPr>
            <p:spPr bwMode="gray">
              <a:xfrm>
                <a:off x="3409" y="3487"/>
                <a:ext cx="2567" cy="449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en-US" altLang="ko-KR" b="1" dirty="0">
                    <a:solidFill>
                      <a:schemeClr val="tx2"/>
                    </a:solidFill>
                    <a:latin typeface="+mn-ea"/>
                    <a:ea typeface="+mn-ea"/>
                  </a:rPr>
                  <a:t>Foreign-Key</a:t>
                </a:r>
              </a:p>
            </p:txBody>
          </p:sp>
          <p:sp>
            <p:nvSpPr>
              <p:cNvPr id="23" name="Rectangle 48"/>
              <p:cNvSpPr>
                <a:spLocks noChangeArrowheads="1"/>
              </p:cNvSpPr>
              <p:nvPr/>
            </p:nvSpPr>
            <p:spPr bwMode="gray">
              <a:xfrm>
                <a:off x="840" y="3487"/>
                <a:ext cx="2569" cy="449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en-US" altLang="ko-KR" b="1" dirty="0">
                    <a:solidFill>
                      <a:schemeClr val="tx2"/>
                    </a:solidFill>
                    <a:latin typeface="+mn-ea"/>
                    <a:ea typeface="+mn-ea"/>
                  </a:rPr>
                  <a:t>Relationship</a:t>
                </a:r>
              </a:p>
            </p:txBody>
          </p:sp>
          <p:sp>
            <p:nvSpPr>
              <p:cNvPr id="24" name="Rectangle 52"/>
              <p:cNvSpPr>
                <a:spLocks noChangeArrowheads="1"/>
              </p:cNvSpPr>
              <p:nvPr/>
            </p:nvSpPr>
            <p:spPr bwMode="gray">
              <a:xfrm>
                <a:off x="3409" y="3030"/>
                <a:ext cx="2567" cy="457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en-US" altLang="ko-KR" b="1" dirty="0">
                    <a:solidFill>
                      <a:schemeClr val="tx2"/>
                    </a:solidFill>
                    <a:latin typeface="+mn-ea"/>
                    <a:ea typeface="+mn-ea"/>
                  </a:rPr>
                  <a:t>Primary-Key</a:t>
                </a:r>
              </a:p>
            </p:txBody>
          </p:sp>
          <p:sp>
            <p:nvSpPr>
              <p:cNvPr id="25" name="Rectangle 53"/>
              <p:cNvSpPr>
                <a:spLocks noChangeArrowheads="1"/>
              </p:cNvSpPr>
              <p:nvPr/>
            </p:nvSpPr>
            <p:spPr bwMode="gray">
              <a:xfrm>
                <a:off x="840" y="3030"/>
                <a:ext cx="2569" cy="457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en-US" altLang="ko-KR" b="1" dirty="0">
                    <a:solidFill>
                      <a:schemeClr val="tx2"/>
                    </a:solidFill>
                    <a:latin typeface="+mn-ea"/>
                    <a:ea typeface="+mn-ea"/>
                  </a:rPr>
                  <a:t>UID</a:t>
                </a:r>
              </a:p>
            </p:txBody>
          </p:sp>
          <p:sp>
            <p:nvSpPr>
              <p:cNvPr id="26" name="Rectangle 57"/>
              <p:cNvSpPr>
                <a:spLocks noChangeArrowheads="1"/>
              </p:cNvSpPr>
              <p:nvPr/>
            </p:nvSpPr>
            <p:spPr bwMode="gray">
              <a:xfrm>
                <a:off x="3409" y="2579"/>
                <a:ext cx="2567" cy="451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en-US" altLang="ko-KR" b="1" dirty="0">
                    <a:solidFill>
                      <a:schemeClr val="tx2"/>
                    </a:solidFill>
                    <a:latin typeface="+mn-ea"/>
                    <a:ea typeface="+mn-ea"/>
                  </a:rPr>
                  <a:t>Column</a:t>
                </a:r>
              </a:p>
            </p:txBody>
          </p:sp>
          <p:sp>
            <p:nvSpPr>
              <p:cNvPr id="27" name="Rectangle 58"/>
              <p:cNvSpPr>
                <a:spLocks noChangeArrowheads="1"/>
              </p:cNvSpPr>
              <p:nvPr/>
            </p:nvSpPr>
            <p:spPr bwMode="gray">
              <a:xfrm>
                <a:off x="840" y="2579"/>
                <a:ext cx="2569" cy="451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en-US" altLang="ko-KR" b="1" dirty="0">
                    <a:solidFill>
                      <a:schemeClr val="tx2"/>
                    </a:solidFill>
                    <a:latin typeface="+mn-ea"/>
                    <a:ea typeface="+mn-ea"/>
                  </a:rPr>
                  <a:t>Attribute</a:t>
                </a:r>
              </a:p>
            </p:txBody>
          </p:sp>
          <p:sp>
            <p:nvSpPr>
              <p:cNvPr id="28" name="Rectangle 62"/>
              <p:cNvSpPr>
                <a:spLocks noChangeArrowheads="1"/>
              </p:cNvSpPr>
              <p:nvPr/>
            </p:nvSpPr>
            <p:spPr bwMode="gray">
              <a:xfrm>
                <a:off x="3409" y="2129"/>
                <a:ext cx="2567" cy="450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en-US" altLang="ko-KR" b="1">
                    <a:solidFill>
                      <a:schemeClr val="tx2"/>
                    </a:solidFill>
                    <a:latin typeface="+mn-ea"/>
                    <a:ea typeface="+mn-ea"/>
                  </a:rPr>
                  <a:t>Table</a:t>
                </a:r>
              </a:p>
            </p:txBody>
          </p:sp>
          <p:sp>
            <p:nvSpPr>
              <p:cNvPr id="29" name="Rectangle 63"/>
              <p:cNvSpPr>
                <a:spLocks noChangeArrowheads="1"/>
              </p:cNvSpPr>
              <p:nvPr/>
            </p:nvSpPr>
            <p:spPr bwMode="gray">
              <a:xfrm>
                <a:off x="840" y="2129"/>
                <a:ext cx="2569" cy="450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en-US" altLang="ko-KR" b="1" dirty="0">
                    <a:solidFill>
                      <a:schemeClr val="tx2"/>
                    </a:solidFill>
                    <a:latin typeface="+mn-ea"/>
                    <a:ea typeface="+mn-ea"/>
                  </a:rPr>
                  <a:t>Entity</a:t>
                </a:r>
              </a:p>
            </p:txBody>
          </p:sp>
          <p:sp>
            <p:nvSpPr>
              <p:cNvPr id="30" name="Rectangle 67"/>
              <p:cNvSpPr>
                <a:spLocks noChangeArrowheads="1"/>
              </p:cNvSpPr>
              <p:nvPr/>
            </p:nvSpPr>
            <p:spPr bwMode="gray">
              <a:xfrm>
                <a:off x="3409" y="1824"/>
                <a:ext cx="2567" cy="30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ko-KR" altLang="en-US" sz="1600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물리 데이터 모델</a:t>
                </a:r>
                <a:endParaRPr lang="ko-KR" altLang="en-US" b="1" dirty="0">
                  <a:solidFill>
                    <a:schemeClr val="tx2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31" name="Rectangle 68"/>
              <p:cNvSpPr>
                <a:spLocks noChangeArrowheads="1"/>
              </p:cNvSpPr>
              <p:nvPr/>
            </p:nvSpPr>
            <p:spPr bwMode="gray">
              <a:xfrm>
                <a:off x="840" y="1824"/>
                <a:ext cx="2569" cy="30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ko-KR" altLang="en-US" sz="1600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논리 데이터 모델</a:t>
                </a:r>
                <a:endParaRPr lang="ko-KR" altLang="en-US" sz="1600" b="1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32" name="Line 70"/>
              <p:cNvSpPr>
                <a:spLocks noChangeShapeType="1"/>
              </p:cNvSpPr>
              <p:nvPr/>
            </p:nvSpPr>
            <p:spPr bwMode="gray">
              <a:xfrm>
                <a:off x="840" y="2129"/>
                <a:ext cx="5136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33" name="Line 71"/>
              <p:cNvSpPr>
                <a:spLocks noChangeShapeType="1"/>
              </p:cNvSpPr>
              <p:nvPr/>
            </p:nvSpPr>
            <p:spPr bwMode="gray">
              <a:xfrm>
                <a:off x="840" y="2579"/>
                <a:ext cx="5136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34" name="Line 72"/>
              <p:cNvSpPr>
                <a:spLocks noChangeShapeType="1"/>
              </p:cNvSpPr>
              <p:nvPr/>
            </p:nvSpPr>
            <p:spPr bwMode="gray">
              <a:xfrm>
                <a:off x="840" y="3030"/>
                <a:ext cx="5136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35" name="Line 73"/>
              <p:cNvSpPr>
                <a:spLocks noChangeShapeType="1"/>
              </p:cNvSpPr>
              <p:nvPr/>
            </p:nvSpPr>
            <p:spPr bwMode="gray">
              <a:xfrm>
                <a:off x="840" y="3487"/>
                <a:ext cx="5136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36" name="Line 75"/>
              <p:cNvSpPr>
                <a:spLocks noChangeShapeType="1"/>
              </p:cNvSpPr>
              <p:nvPr/>
            </p:nvSpPr>
            <p:spPr bwMode="gray">
              <a:xfrm>
                <a:off x="3409" y="1824"/>
                <a:ext cx="0" cy="211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37" name="Line 78"/>
              <p:cNvSpPr>
                <a:spLocks noChangeShapeType="1"/>
              </p:cNvSpPr>
              <p:nvPr/>
            </p:nvSpPr>
            <p:spPr bwMode="gray">
              <a:xfrm>
                <a:off x="840" y="1824"/>
                <a:ext cx="5136" cy="0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38" name="Line 79"/>
              <p:cNvSpPr>
                <a:spLocks noChangeShapeType="1"/>
              </p:cNvSpPr>
              <p:nvPr/>
            </p:nvSpPr>
            <p:spPr bwMode="gray">
              <a:xfrm>
                <a:off x="840" y="1824"/>
                <a:ext cx="0" cy="2112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39" name="Line 80"/>
              <p:cNvSpPr>
                <a:spLocks noChangeShapeType="1"/>
              </p:cNvSpPr>
              <p:nvPr/>
            </p:nvSpPr>
            <p:spPr bwMode="gray">
              <a:xfrm>
                <a:off x="5976" y="1824"/>
                <a:ext cx="0" cy="2112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40" name="Line 81"/>
              <p:cNvSpPr>
                <a:spLocks noChangeShapeType="1"/>
              </p:cNvSpPr>
              <p:nvPr/>
            </p:nvSpPr>
            <p:spPr bwMode="gray">
              <a:xfrm>
                <a:off x="840" y="3936"/>
                <a:ext cx="5136" cy="0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</p:grpSp>
        <p:sp>
          <p:nvSpPr>
            <p:cNvPr id="21" name="AutoShape 85"/>
            <p:cNvSpPr>
              <a:spLocks noChangeArrowheads="1"/>
            </p:cNvSpPr>
            <p:nvPr/>
          </p:nvSpPr>
          <p:spPr bwMode="auto">
            <a:xfrm>
              <a:off x="4332937" y="3696413"/>
              <a:ext cx="1031151" cy="2108851"/>
            </a:xfrm>
            <a:prstGeom prst="rightArrow">
              <a:avLst>
                <a:gd name="adj1" fmla="val 71954"/>
                <a:gd name="adj2" fmla="val 26667"/>
              </a:avLst>
            </a:prstGeom>
            <a:solidFill>
              <a:srgbClr val="99CCFF">
                <a:alpha val="6000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20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4" y="18207"/>
            <a:ext cx="9420225" cy="748460"/>
          </a:xfrm>
        </p:spPr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</a:t>
            </a:r>
            <a:r>
              <a:rPr lang="en-US" altLang="ko-KR" dirty="0"/>
              <a:t>Physical)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350489" y="1092460"/>
            <a:ext cx="9049005" cy="496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None/>
            </a:pPr>
            <a:r>
              <a:rPr lang="en-US" altLang="ko-KR" sz="1600" dirty="0" smtClean="0"/>
              <a:t>3)	</a:t>
            </a:r>
            <a:r>
              <a:rPr lang="ko-KR" altLang="en-US" sz="1600" dirty="0" smtClean="0"/>
              <a:t>물리적 데이터 모델링 절차</a:t>
            </a:r>
            <a:endParaRPr lang="en-US" altLang="ko-KR" sz="1600" dirty="0" smtClean="0"/>
          </a:p>
        </p:txBody>
      </p:sp>
      <p:grpSp>
        <p:nvGrpSpPr>
          <p:cNvPr id="24" name="그룹 23"/>
          <p:cNvGrpSpPr/>
          <p:nvPr/>
        </p:nvGrpSpPr>
        <p:grpSpPr>
          <a:xfrm>
            <a:off x="973832" y="1729811"/>
            <a:ext cx="8191636" cy="4126551"/>
            <a:chOff x="973832" y="2001685"/>
            <a:chExt cx="8191636" cy="4126551"/>
          </a:xfrm>
        </p:grpSpPr>
        <p:grpSp>
          <p:nvGrpSpPr>
            <p:cNvPr id="43" name="Group 30"/>
            <p:cNvGrpSpPr>
              <a:grpSpLocks/>
            </p:cNvGrpSpPr>
            <p:nvPr/>
          </p:nvGrpSpPr>
          <p:grpSpPr bwMode="auto">
            <a:xfrm>
              <a:off x="3870362" y="2001685"/>
              <a:ext cx="5295106" cy="4087547"/>
              <a:chOff x="1686" y="2099"/>
              <a:chExt cx="3598" cy="1993"/>
            </a:xfrm>
          </p:grpSpPr>
          <p:sp>
            <p:nvSpPr>
              <p:cNvPr id="44" name="Rectangle 6"/>
              <p:cNvSpPr>
                <a:spLocks noChangeArrowheads="1"/>
              </p:cNvSpPr>
              <p:nvPr/>
            </p:nvSpPr>
            <p:spPr bwMode="auto">
              <a:xfrm>
                <a:off x="1686" y="2118"/>
                <a:ext cx="3598" cy="153"/>
              </a:xfrm>
              <a:prstGeom prst="rect">
                <a:avLst/>
              </a:prstGeom>
              <a:gradFill rotWithShape="0">
                <a:gsLst>
                  <a:gs pos="0">
                    <a:srgbClr val="C0FEF9"/>
                  </a:gs>
                  <a:gs pos="100000">
                    <a:srgbClr val="C0FEF9">
                      <a:gamma/>
                      <a:shade val="80000"/>
                      <a:invGamma/>
                    </a:srgbClr>
                  </a:gs>
                </a:gsLst>
                <a:lin ang="0" scaled="1"/>
              </a:gra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FEF9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757" y="2099"/>
                <a:ext cx="3411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marL="285750" indent="-285750" eaLnBrk="0" latin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lang="ko-KR" altLang="en-US" sz="1400" b="1" dirty="0">
                    <a:latin typeface="+mn-ea"/>
                    <a:ea typeface="+mn-ea"/>
                  </a:rPr>
                  <a:t>단위 </a:t>
                </a:r>
                <a:r>
                  <a:rPr lang="ko-KR" altLang="en-US" sz="1400" b="1" dirty="0" err="1" smtClean="0">
                    <a:latin typeface="+mn-ea"/>
                    <a:ea typeface="+mn-ea"/>
                  </a:rPr>
                  <a:t>엔티티</a:t>
                </a:r>
                <a:r>
                  <a:rPr lang="en-US" altLang="ko-KR" sz="1400" b="1" dirty="0" smtClean="0">
                    <a:latin typeface="+mn-ea"/>
                    <a:ea typeface="+mn-ea"/>
                  </a:rPr>
                  <a:t> </a:t>
                </a:r>
                <a:r>
                  <a:rPr lang="ko-KR" altLang="en-US" sz="1400" b="1" dirty="0">
                    <a:latin typeface="+mn-ea"/>
                    <a:ea typeface="+mn-ea"/>
                  </a:rPr>
                  <a:t>를 </a:t>
                </a:r>
                <a:r>
                  <a:rPr lang="ko-KR" altLang="en-US" sz="1400" b="1" dirty="0" smtClean="0">
                    <a:solidFill>
                      <a:srgbClr val="FF3300"/>
                    </a:solidFill>
                    <a:latin typeface="+mn-ea"/>
                    <a:ea typeface="+mn-ea"/>
                  </a:rPr>
                  <a:t>테이블</a:t>
                </a:r>
                <a:r>
                  <a:rPr lang="ko-KR" altLang="en-US" sz="1400" b="1" dirty="0" smtClean="0">
                    <a:latin typeface="+mn-ea"/>
                    <a:ea typeface="+mn-ea"/>
                  </a:rPr>
                  <a:t>로 변환</a:t>
                </a:r>
                <a:endParaRPr lang="ko-KR" altLang="en-US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46" name="Rectangle 10"/>
              <p:cNvSpPr>
                <a:spLocks noChangeArrowheads="1"/>
              </p:cNvSpPr>
              <p:nvPr/>
            </p:nvSpPr>
            <p:spPr bwMode="auto">
              <a:xfrm>
                <a:off x="1686" y="2438"/>
                <a:ext cx="3598" cy="218"/>
              </a:xfrm>
              <a:prstGeom prst="rect">
                <a:avLst/>
              </a:prstGeom>
              <a:gradFill rotWithShape="0">
                <a:gsLst>
                  <a:gs pos="0">
                    <a:srgbClr val="C0FEF9"/>
                  </a:gs>
                  <a:gs pos="100000">
                    <a:srgbClr val="C0FEF9">
                      <a:gamma/>
                      <a:shade val="80000"/>
                      <a:invGamma/>
                    </a:srgbClr>
                  </a:gs>
                </a:gsLst>
                <a:lin ang="0" scaled="1"/>
              </a:gra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FEF9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 sz="1400" b="1">
                  <a:latin typeface="+mn-ea"/>
                  <a:ea typeface="+mn-ea"/>
                </a:endParaRPr>
              </a:p>
            </p:txBody>
          </p:sp>
          <p:sp>
            <p:nvSpPr>
              <p:cNvPr id="47" name="Rectangle 11"/>
              <p:cNvSpPr>
                <a:spLocks noChangeArrowheads="1"/>
              </p:cNvSpPr>
              <p:nvPr/>
            </p:nvSpPr>
            <p:spPr bwMode="auto">
              <a:xfrm>
                <a:off x="1742" y="2468"/>
                <a:ext cx="3411" cy="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marL="285750" indent="-285750" eaLnBrk="0" latinLnBrk="0" hangingPunct="0">
                  <a:lnSpc>
                    <a:spcPct val="50000"/>
                  </a:lnSpc>
                  <a:spcBef>
                    <a:spcPct val="50000"/>
                  </a:spcBef>
                  <a:buClr>
                    <a:schemeClr val="hlink"/>
                  </a:buClr>
                  <a:buSzPct val="90000"/>
                </a:pPr>
                <a:r>
                  <a:rPr lang="ko-KR" altLang="en-US" sz="1400" b="1" dirty="0" smtClean="0">
                    <a:latin typeface="+mn-ea"/>
                    <a:ea typeface="+mn-ea"/>
                  </a:rPr>
                  <a:t>속성을  </a:t>
                </a:r>
                <a:r>
                  <a:rPr lang="ko-KR" altLang="en-US" sz="1400" b="1" dirty="0" err="1" smtClean="0">
                    <a:solidFill>
                      <a:srgbClr val="FF3300"/>
                    </a:solidFill>
                    <a:latin typeface="+mn-ea"/>
                    <a:ea typeface="+mn-ea"/>
                  </a:rPr>
                  <a:t>컬럼</a:t>
                </a:r>
                <a:r>
                  <a:rPr lang="ko-KR" altLang="en-US" sz="1400" b="1" dirty="0" err="1" smtClean="0">
                    <a:latin typeface="+mn-ea"/>
                    <a:ea typeface="+mn-ea"/>
                  </a:rPr>
                  <a:t>으로</a:t>
                </a:r>
                <a:r>
                  <a:rPr lang="ko-KR" altLang="en-US" sz="1400" b="1" dirty="0" smtClean="0">
                    <a:latin typeface="+mn-ea"/>
                    <a:ea typeface="+mn-ea"/>
                  </a:rPr>
                  <a:t> 변환</a:t>
                </a:r>
                <a:r>
                  <a:rPr lang="en-US" altLang="ko-KR" sz="1400" b="1" dirty="0" smtClean="0">
                    <a:latin typeface="+mn-ea"/>
                    <a:ea typeface="+mn-ea"/>
                  </a:rPr>
                  <a:t>(</a:t>
                </a:r>
                <a:r>
                  <a:rPr lang="ko-KR" altLang="en-US" sz="1400" b="1" dirty="0" smtClean="0">
                    <a:latin typeface="+mn-ea"/>
                    <a:ea typeface="+mn-ea"/>
                  </a:rPr>
                  <a:t>필요 시 </a:t>
                </a:r>
                <a:r>
                  <a:rPr lang="en-US" altLang="ko-KR" sz="1400" b="1" dirty="0" smtClean="0">
                    <a:solidFill>
                      <a:srgbClr val="FF3300"/>
                    </a:solidFill>
                    <a:latin typeface="+mn-ea"/>
                    <a:ea typeface="+mn-ea"/>
                  </a:rPr>
                  <a:t>SAMPLE  </a:t>
                </a:r>
                <a:r>
                  <a:rPr lang="en-US" altLang="ko-KR" sz="1400" b="1" dirty="0">
                    <a:solidFill>
                      <a:srgbClr val="FF3300"/>
                    </a:solidFill>
                    <a:latin typeface="+mn-ea"/>
                    <a:ea typeface="+mn-ea"/>
                  </a:rPr>
                  <a:t>DATA</a:t>
                </a:r>
                <a:r>
                  <a:rPr lang="en-US" altLang="ko-KR" sz="1400" b="1" dirty="0">
                    <a:solidFill>
                      <a:schemeClr val="hlink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1400" b="1" dirty="0" smtClean="0">
                    <a:latin typeface="+mn-ea"/>
                    <a:ea typeface="+mn-ea"/>
                  </a:rPr>
                  <a:t>작성</a:t>
                </a:r>
                <a:r>
                  <a:rPr lang="en-US" altLang="ko-KR" sz="1400" b="1" dirty="0" smtClean="0">
                    <a:latin typeface="+mn-ea"/>
                  </a:rPr>
                  <a:t>)</a:t>
                </a:r>
                <a:endParaRPr lang="ko-KR" altLang="en-US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48" name="Rectangle 14"/>
              <p:cNvSpPr>
                <a:spLocks noChangeArrowheads="1"/>
              </p:cNvSpPr>
              <p:nvPr/>
            </p:nvSpPr>
            <p:spPr bwMode="auto">
              <a:xfrm>
                <a:off x="1697" y="2860"/>
                <a:ext cx="3587" cy="177"/>
              </a:xfrm>
              <a:prstGeom prst="rect">
                <a:avLst/>
              </a:prstGeom>
              <a:gradFill rotWithShape="0">
                <a:gsLst>
                  <a:gs pos="0">
                    <a:srgbClr val="C0FEF9"/>
                  </a:gs>
                  <a:gs pos="100000">
                    <a:srgbClr val="C0FEF9">
                      <a:gamma/>
                      <a:shade val="80000"/>
                      <a:invGamma/>
                    </a:srgbClr>
                  </a:gs>
                </a:gsLst>
                <a:lin ang="0" scaled="1"/>
              </a:gra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FEF9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49" name="Rectangle 15"/>
              <p:cNvSpPr>
                <a:spLocks noChangeArrowheads="1"/>
              </p:cNvSpPr>
              <p:nvPr/>
            </p:nvSpPr>
            <p:spPr bwMode="auto">
              <a:xfrm>
                <a:off x="1725" y="2854"/>
                <a:ext cx="3411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marL="285750" indent="-285750" eaLnBrk="0" latin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lang="ko-KR" altLang="en-US" sz="1400" b="1" dirty="0" err="1" smtClean="0">
                    <a:latin typeface="+mn-ea"/>
                  </a:rPr>
                  <a:t>식별자</a:t>
                </a:r>
                <a:r>
                  <a:rPr lang="en-US" altLang="ko-KR" sz="1400" b="1" dirty="0" smtClean="0">
                    <a:latin typeface="+mn-ea"/>
                  </a:rPr>
                  <a:t>(UID)</a:t>
                </a:r>
                <a:r>
                  <a:rPr lang="en-US" altLang="ko-KR" sz="1400" b="1" dirty="0" smtClean="0">
                    <a:latin typeface="+mn-ea"/>
                    <a:ea typeface="+mn-ea"/>
                  </a:rPr>
                  <a:t> </a:t>
                </a:r>
                <a:r>
                  <a:rPr lang="ko-KR" altLang="en-US" sz="1400" b="1" dirty="0">
                    <a:latin typeface="+mn-ea"/>
                    <a:ea typeface="+mn-ea"/>
                  </a:rPr>
                  <a:t>를 </a:t>
                </a:r>
                <a:r>
                  <a:rPr lang="ko-KR" altLang="en-US" sz="1400" b="1" dirty="0" err="1">
                    <a:solidFill>
                      <a:srgbClr val="FF3300"/>
                    </a:solidFill>
                    <a:latin typeface="+mn-ea"/>
                    <a:ea typeface="+mn-ea"/>
                  </a:rPr>
                  <a:t>기본키</a:t>
                </a:r>
                <a:r>
                  <a:rPr lang="en-US" altLang="ko-KR" sz="1400" b="1" dirty="0" smtClean="0">
                    <a:solidFill>
                      <a:srgbClr val="FF3300"/>
                    </a:solidFill>
                    <a:latin typeface="+mn-ea"/>
                    <a:ea typeface="+mn-ea"/>
                  </a:rPr>
                  <a:t>(Primary </a:t>
                </a:r>
                <a:r>
                  <a:rPr lang="en-US" altLang="ko-KR" sz="1400" b="1" dirty="0">
                    <a:solidFill>
                      <a:srgbClr val="FF3300"/>
                    </a:solidFill>
                    <a:latin typeface="+mn-ea"/>
                    <a:ea typeface="+mn-ea"/>
                  </a:rPr>
                  <a:t>key)</a:t>
                </a:r>
                <a:r>
                  <a:rPr lang="ko-KR" altLang="en-US" sz="1400" b="1" dirty="0" smtClean="0">
                    <a:latin typeface="+mn-ea"/>
                    <a:ea typeface="+mn-ea"/>
                  </a:rPr>
                  <a:t>로</a:t>
                </a:r>
                <a:endParaRPr lang="ko-KR" altLang="en-US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50" name="Rectangle 18"/>
              <p:cNvSpPr>
                <a:spLocks noChangeArrowheads="1"/>
              </p:cNvSpPr>
              <p:nvPr/>
            </p:nvSpPr>
            <p:spPr bwMode="auto">
              <a:xfrm>
                <a:off x="1686" y="3226"/>
                <a:ext cx="3598" cy="182"/>
              </a:xfrm>
              <a:prstGeom prst="rect">
                <a:avLst/>
              </a:prstGeom>
              <a:gradFill rotWithShape="0">
                <a:gsLst>
                  <a:gs pos="0">
                    <a:srgbClr val="C0FEF9"/>
                  </a:gs>
                  <a:gs pos="100000">
                    <a:srgbClr val="C0FEF9">
                      <a:gamma/>
                      <a:shade val="80000"/>
                      <a:invGamma/>
                    </a:srgbClr>
                  </a:gs>
                </a:gsLst>
                <a:lin ang="0" scaled="1"/>
              </a:gra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FEF9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51" name="Rectangle 19"/>
              <p:cNvSpPr>
                <a:spLocks noChangeArrowheads="1"/>
              </p:cNvSpPr>
              <p:nvPr/>
            </p:nvSpPr>
            <p:spPr bwMode="auto">
              <a:xfrm>
                <a:off x="1704" y="3243"/>
                <a:ext cx="3409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marL="285750" indent="-285750" eaLnBrk="0" latin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lang="ko-KR" altLang="en-US" sz="1400" b="1" dirty="0" smtClean="0">
                    <a:latin typeface="+mn-ea"/>
                    <a:ea typeface="+mn-ea"/>
                  </a:rPr>
                  <a:t>관계를 </a:t>
                </a:r>
                <a:r>
                  <a:rPr lang="ko-KR" altLang="en-US" sz="1400" b="1" dirty="0" err="1">
                    <a:solidFill>
                      <a:srgbClr val="FF3300"/>
                    </a:solidFill>
                    <a:latin typeface="+mn-ea"/>
                    <a:ea typeface="+mn-ea"/>
                  </a:rPr>
                  <a:t>외부키</a:t>
                </a:r>
                <a:r>
                  <a:rPr lang="en-US" altLang="ko-KR" sz="1400" b="1" dirty="0" smtClean="0">
                    <a:solidFill>
                      <a:srgbClr val="FF3300"/>
                    </a:solidFill>
                    <a:latin typeface="+mn-ea"/>
                    <a:ea typeface="+mn-ea"/>
                  </a:rPr>
                  <a:t>(Foreign </a:t>
                </a:r>
                <a:r>
                  <a:rPr lang="en-US" altLang="ko-KR" sz="1400" b="1" dirty="0">
                    <a:solidFill>
                      <a:srgbClr val="FF3300"/>
                    </a:solidFill>
                    <a:latin typeface="+mn-ea"/>
                    <a:ea typeface="+mn-ea"/>
                  </a:rPr>
                  <a:t>key</a:t>
                </a:r>
                <a:r>
                  <a:rPr lang="en-US" altLang="ko-KR" sz="1400" b="1" dirty="0">
                    <a:latin typeface="+mn-ea"/>
                    <a:ea typeface="+mn-ea"/>
                  </a:rPr>
                  <a:t>)</a:t>
                </a:r>
                <a:r>
                  <a:rPr lang="ko-KR" altLang="en-US" sz="1400" b="1" dirty="0">
                    <a:latin typeface="+mn-ea"/>
                    <a:ea typeface="+mn-ea"/>
                  </a:rPr>
                  <a:t>로</a:t>
                </a:r>
              </a:p>
            </p:txBody>
          </p:sp>
          <p:sp>
            <p:nvSpPr>
              <p:cNvPr id="52" name="Rectangle 22"/>
              <p:cNvSpPr>
                <a:spLocks noChangeArrowheads="1"/>
              </p:cNvSpPr>
              <p:nvPr/>
            </p:nvSpPr>
            <p:spPr bwMode="auto">
              <a:xfrm>
                <a:off x="1697" y="3575"/>
                <a:ext cx="3587" cy="181"/>
              </a:xfrm>
              <a:prstGeom prst="rect">
                <a:avLst/>
              </a:prstGeom>
              <a:gradFill rotWithShape="0">
                <a:gsLst>
                  <a:gs pos="0">
                    <a:srgbClr val="C0FEF9"/>
                  </a:gs>
                  <a:gs pos="100000">
                    <a:srgbClr val="C0FEF9">
                      <a:gamma/>
                      <a:shade val="80000"/>
                      <a:invGamma/>
                    </a:srgbClr>
                  </a:gs>
                </a:gsLst>
                <a:lin ang="0" scaled="1"/>
              </a:gra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FEF9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53" name="Rectangle 23"/>
              <p:cNvSpPr>
                <a:spLocks noChangeArrowheads="1"/>
              </p:cNvSpPr>
              <p:nvPr/>
            </p:nvSpPr>
            <p:spPr bwMode="auto">
              <a:xfrm>
                <a:off x="1757" y="3573"/>
                <a:ext cx="3160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92075" tIns="46038" rIns="92075" bIns="46038">
                <a:spAutoFit/>
              </a:bodyPr>
              <a:lstStyle/>
              <a:p>
                <a:pPr marL="285750" indent="-285750" eaLnBrk="0" latin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lang="ko-KR" altLang="en-US" sz="1400" b="1" dirty="0" smtClean="0">
                    <a:latin typeface="+mn-ea"/>
                    <a:ea typeface="+mn-ea"/>
                  </a:rPr>
                  <a:t>데이터베이스 </a:t>
                </a:r>
                <a:r>
                  <a:rPr lang="ko-KR" altLang="en-US" sz="1400" b="1" dirty="0" smtClean="0">
                    <a:solidFill>
                      <a:srgbClr val="FF3300"/>
                    </a:solidFill>
                    <a:latin typeface="+mn-ea"/>
                    <a:ea typeface="+mn-ea"/>
                  </a:rPr>
                  <a:t>객체</a:t>
                </a:r>
                <a:r>
                  <a:rPr lang="en-US" altLang="ko-KR" sz="1400" b="1" dirty="0" smtClean="0">
                    <a:latin typeface="+mn-ea"/>
                    <a:ea typeface="+mn-ea"/>
                  </a:rPr>
                  <a:t>(</a:t>
                </a:r>
                <a:r>
                  <a:rPr lang="ko-KR" altLang="en-US" sz="1400" b="1" dirty="0" smtClean="0">
                    <a:latin typeface="+mn-ea"/>
                    <a:ea typeface="+mn-ea"/>
                  </a:rPr>
                  <a:t>인덱스</a:t>
                </a:r>
                <a:r>
                  <a:rPr lang="en-US" altLang="ko-KR" sz="1400" b="1" dirty="0" smtClean="0">
                    <a:latin typeface="+mn-ea"/>
                    <a:ea typeface="+mn-ea"/>
                  </a:rPr>
                  <a:t>, </a:t>
                </a:r>
                <a:r>
                  <a:rPr lang="ko-KR" altLang="en-US" sz="1400" b="1" dirty="0" smtClean="0">
                    <a:latin typeface="+mn-ea"/>
                  </a:rPr>
                  <a:t>시퀀스</a:t>
                </a:r>
                <a:r>
                  <a:rPr lang="en-US" altLang="ko-KR" sz="1400" b="1" dirty="0" smtClean="0">
                    <a:latin typeface="+mn-ea"/>
                  </a:rPr>
                  <a:t>, </a:t>
                </a:r>
                <a:r>
                  <a:rPr lang="ko-KR" altLang="en-US" sz="1400" b="1" dirty="0" err="1" smtClean="0">
                    <a:latin typeface="+mn-ea"/>
                    <a:ea typeface="+mn-ea"/>
                  </a:rPr>
                  <a:t>뷰</a:t>
                </a:r>
                <a:r>
                  <a:rPr lang="en-US" altLang="ko-KR" sz="1400" b="1" dirty="0" smtClean="0">
                    <a:latin typeface="+mn-ea"/>
                    <a:ea typeface="+mn-ea"/>
                  </a:rPr>
                  <a:t>, </a:t>
                </a:r>
                <a:r>
                  <a:rPr lang="ko-KR" altLang="en-US" sz="1400" b="1" dirty="0" err="1" smtClean="0">
                    <a:latin typeface="+mn-ea"/>
                    <a:ea typeface="+mn-ea"/>
                  </a:rPr>
                  <a:t>시노님</a:t>
                </a:r>
                <a:r>
                  <a:rPr lang="ko-KR" altLang="en-US" sz="1400" b="1" dirty="0" smtClean="0">
                    <a:latin typeface="+mn-ea"/>
                    <a:ea typeface="+mn-ea"/>
                  </a:rPr>
                  <a:t> 등</a:t>
                </a:r>
                <a:r>
                  <a:rPr lang="en-US" altLang="ko-KR" sz="1400" b="1" dirty="0" smtClean="0">
                    <a:latin typeface="+mn-ea"/>
                    <a:ea typeface="+mn-ea"/>
                  </a:rPr>
                  <a:t>)</a:t>
                </a:r>
                <a:r>
                  <a:rPr lang="ko-KR" altLang="en-US" sz="1400" b="1" dirty="0" smtClean="0">
                    <a:latin typeface="+mn-ea"/>
                    <a:ea typeface="+mn-ea"/>
                  </a:rPr>
                  <a:t> 설계</a:t>
                </a:r>
                <a:endParaRPr lang="ko-KR" altLang="en-US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54" name="Rectangle 26"/>
              <p:cNvSpPr>
                <a:spLocks noChangeArrowheads="1"/>
              </p:cNvSpPr>
              <p:nvPr/>
            </p:nvSpPr>
            <p:spPr bwMode="auto">
              <a:xfrm>
                <a:off x="1697" y="3923"/>
                <a:ext cx="3587" cy="169"/>
              </a:xfrm>
              <a:prstGeom prst="rect">
                <a:avLst/>
              </a:prstGeom>
              <a:gradFill rotWithShape="0">
                <a:gsLst>
                  <a:gs pos="0">
                    <a:srgbClr val="C0FEF9"/>
                  </a:gs>
                  <a:gs pos="100000">
                    <a:srgbClr val="C0FEF9">
                      <a:gamma/>
                      <a:shade val="80000"/>
                      <a:invGamma/>
                    </a:srgbClr>
                  </a:gs>
                </a:gsLst>
                <a:lin ang="0" scaled="1"/>
              </a:gra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FEF9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55" name="Rectangle 27"/>
              <p:cNvSpPr>
                <a:spLocks noChangeArrowheads="1"/>
              </p:cNvSpPr>
              <p:nvPr/>
            </p:nvSpPr>
            <p:spPr bwMode="auto">
              <a:xfrm>
                <a:off x="1757" y="3913"/>
                <a:ext cx="2942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marL="285750" indent="-285750" eaLnBrk="0" latin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lang="ko-KR" altLang="en-US" sz="1400" b="1" dirty="0" smtClean="0">
                    <a:solidFill>
                      <a:srgbClr val="FF3300"/>
                    </a:solidFill>
                    <a:latin typeface="+mn-ea"/>
                    <a:ea typeface="+mn-ea"/>
                  </a:rPr>
                  <a:t>역정규화</a:t>
                </a:r>
                <a:r>
                  <a:rPr lang="ko-KR" altLang="en-US" sz="1400" b="1" dirty="0" smtClean="0">
                    <a:latin typeface="+mn-ea"/>
                    <a:ea typeface="+mn-ea"/>
                  </a:rPr>
                  <a:t> 고려</a:t>
                </a:r>
                <a:endParaRPr lang="ko-KR" altLang="en-US" sz="1400" b="1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56" name="Group 31"/>
            <p:cNvGrpSpPr>
              <a:grpSpLocks/>
            </p:cNvGrpSpPr>
            <p:nvPr/>
          </p:nvGrpSpPr>
          <p:grpSpPr bwMode="auto">
            <a:xfrm>
              <a:off x="973832" y="2034518"/>
              <a:ext cx="2566384" cy="4093718"/>
              <a:chOff x="793" y="2115"/>
              <a:chExt cx="779" cy="1996"/>
            </a:xfrm>
          </p:grpSpPr>
          <p:sp>
            <p:nvSpPr>
              <p:cNvPr id="57" name="AutoShape 8"/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779" cy="187"/>
              </a:xfrm>
              <a:prstGeom prst="downArrow">
                <a:avLst>
                  <a:gd name="adj1" fmla="val 72648"/>
                  <a:gd name="adj2" fmla="val 36111"/>
                </a:avLst>
              </a:prstGeom>
              <a:solidFill>
                <a:srgbClr val="FCFEB9"/>
              </a:soli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CFEB9"/>
                </a:extrusionClr>
              </a:sp3d>
            </p:spPr>
            <p:txBody>
              <a:bodyPr wrap="none" lIns="92075" tIns="46038" rIns="92075" bIns="46038" anchor="ctr">
                <a:flatTx/>
              </a:bodyPr>
              <a:lstStyle/>
              <a:p>
                <a:pPr marL="285750" indent="-285750" algn="ctr" eaLnBrk="0" latin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lang="en-US" altLang="ko-KR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1</a:t>
                </a:r>
                <a:r>
                  <a:rPr lang="ko-KR" altLang="en-US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단계</a:t>
                </a:r>
              </a:p>
            </p:txBody>
          </p:sp>
          <p:sp>
            <p:nvSpPr>
              <p:cNvPr id="58" name="AutoShape 12"/>
              <p:cNvSpPr>
                <a:spLocks noChangeArrowheads="1"/>
              </p:cNvSpPr>
              <p:nvPr/>
            </p:nvSpPr>
            <p:spPr bwMode="auto">
              <a:xfrm>
                <a:off x="793" y="2457"/>
                <a:ext cx="779" cy="187"/>
              </a:xfrm>
              <a:prstGeom prst="downArrow">
                <a:avLst>
                  <a:gd name="adj1" fmla="val 75009"/>
                  <a:gd name="adj2" fmla="val 24079"/>
                </a:avLst>
              </a:prstGeom>
              <a:solidFill>
                <a:srgbClr val="FCFEB9"/>
              </a:soli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CFEB9"/>
                </a:extrusionClr>
              </a:sp3d>
            </p:spPr>
            <p:txBody>
              <a:bodyPr wrap="none" lIns="92075" tIns="46038" rIns="92075" bIns="46038" anchor="ctr">
                <a:flatTx/>
              </a:bodyPr>
              <a:lstStyle/>
              <a:p>
                <a:pPr marL="285750" indent="-285750" algn="ctr" eaLnBrk="0" latin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lang="en-US" altLang="ko-KR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2</a:t>
                </a:r>
                <a:r>
                  <a:rPr lang="ko-KR" altLang="en-US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단계</a:t>
                </a:r>
              </a:p>
            </p:txBody>
          </p:sp>
          <p:sp>
            <p:nvSpPr>
              <p:cNvPr id="59" name="AutoShape 16"/>
              <p:cNvSpPr>
                <a:spLocks noChangeArrowheads="1"/>
              </p:cNvSpPr>
              <p:nvPr/>
            </p:nvSpPr>
            <p:spPr bwMode="auto">
              <a:xfrm>
                <a:off x="793" y="2863"/>
                <a:ext cx="779" cy="188"/>
              </a:xfrm>
              <a:prstGeom prst="downArrow">
                <a:avLst>
                  <a:gd name="adj1" fmla="val 75009"/>
                  <a:gd name="adj2" fmla="val 24079"/>
                </a:avLst>
              </a:prstGeom>
              <a:solidFill>
                <a:srgbClr val="FCFEB9"/>
              </a:soli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CFEB9"/>
                </a:extrusionClr>
              </a:sp3d>
            </p:spPr>
            <p:txBody>
              <a:bodyPr wrap="none" lIns="92075" tIns="46038" rIns="92075" bIns="46038" anchor="ctr">
                <a:flatTx/>
              </a:bodyPr>
              <a:lstStyle/>
              <a:p>
                <a:pPr marL="285750" indent="-285750" algn="ctr" eaLnBrk="0" latin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lang="en-US" altLang="ko-KR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3</a:t>
                </a:r>
                <a:r>
                  <a:rPr lang="ko-KR" altLang="en-US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단계</a:t>
                </a:r>
              </a:p>
            </p:txBody>
          </p:sp>
          <p:sp>
            <p:nvSpPr>
              <p:cNvPr id="60" name="AutoShape 20"/>
              <p:cNvSpPr>
                <a:spLocks noChangeArrowheads="1"/>
              </p:cNvSpPr>
              <p:nvPr/>
            </p:nvSpPr>
            <p:spPr bwMode="auto">
              <a:xfrm>
                <a:off x="793" y="3239"/>
                <a:ext cx="779" cy="188"/>
              </a:xfrm>
              <a:prstGeom prst="downArrow">
                <a:avLst>
                  <a:gd name="adj1" fmla="val 75009"/>
                  <a:gd name="adj2" fmla="val 24079"/>
                </a:avLst>
              </a:prstGeom>
              <a:solidFill>
                <a:srgbClr val="FCFEB9"/>
              </a:soli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CFEB9"/>
                </a:extrusionClr>
              </a:sp3d>
            </p:spPr>
            <p:txBody>
              <a:bodyPr wrap="none" lIns="92075" tIns="46038" rIns="92075" bIns="46038" anchor="ctr">
                <a:flatTx/>
              </a:bodyPr>
              <a:lstStyle/>
              <a:p>
                <a:pPr marL="285750" indent="-285750" algn="ctr" eaLnBrk="0" latin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lang="en-US" altLang="ko-KR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4</a:t>
                </a:r>
                <a:r>
                  <a:rPr lang="ko-KR" altLang="en-US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단계</a:t>
                </a:r>
              </a:p>
            </p:txBody>
          </p:sp>
          <p:sp>
            <p:nvSpPr>
              <p:cNvPr id="61" name="AutoShape 24"/>
              <p:cNvSpPr>
                <a:spLocks noChangeArrowheads="1"/>
              </p:cNvSpPr>
              <p:nvPr/>
            </p:nvSpPr>
            <p:spPr bwMode="auto">
              <a:xfrm>
                <a:off x="793" y="3582"/>
                <a:ext cx="779" cy="187"/>
              </a:xfrm>
              <a:prstGeom prst="downArrow">
                <a:avLst>
                  <a:gd name="adj1" fmla="val 75009"/>
                  <a:gd name="adj2" fmla="val 24079"/>
                </a:avLst>
              </a:prstGeom>
              <a:solidFill>
                <a:srgbClr val="FCFEB9"/>
              </a:soli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CFEB9"/>
                </a:extrusionClr>
              </a:sp3d>
            </p:spPr>
            <p:txBody>
              <a:bodyPr wrap="none" lIns="92075" tIns="46038" rIns="92075" bIns="46038" anchor="ctr">
                <a:flatTx/>
              </a:bodyPr>
              <a:lstStyle/>
              <a:p>
                <a:pPr marL="285750" indent="-285750" algn="ctr" eaLnBrk="0" latin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lang="en-US" altLang="ko-KR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5</a:t>
                </a:r>
                <a:r>
                  <a:rPr lang="ko-KR" altLang="en-US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단계</a:t>
                </a:r>
              </a:p>
            </p:txBody>
          </p:sp>
          <p:sp>
            <p:nvSpPr>
              <p:cNvPr id="62" name="AutoShape 28"/>
              <p:cNvSpPr>
                <a:spLocks noChangeArrowheads="1"/>
              </p:cNvSpPr>
              <p:nvPr/>
            </p:nvSpPr>
            <p:spPr bwMode="auto">
              <a:xfrm>
                <a:off x="793" y="3924"/>
                <a:ext cx="779" cy="187"/>
              </a:xfrm>
              <a:prstGeom prst="downArrow">
                <a:avLst>
                  <a:gd name="adj1" fmla="val 75009"/>
                  <a:gd name="adj2" fmla="val 24079"/>
                </a:avLst>
              </a:prstGeom>
              <a:solidFill>
                <a:srgbClr val="FCFEB9"/>
              </a:soli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CFEB9"/>
                </a:extrusionClr>
              </a:sp3d>
            </p:spPr>
            <p:txBody>
              <a:bodyPr wrap="none" lIns="92075" tIns="46038" rIns="92075" bIns="46038" anchor="ctr">
                <a:flatTx/>
              </a:bodyPr>
              <a:lstStyle/>
              <a:p>
                <a:pPr marL="285750" indent="-285750" algn="ctr" eaLnBrk="0" latin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lang="en-US" altLang="ko-KR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6</a:t>
                </a:r>
                <a:r>
                  <a:rPr lang="ko-KR" altLang="en-US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단계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587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+mj-lt"/>
              <a:buAutoNum type="arabicPeriod" startAt="2"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논리적 데이터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모델로부터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변환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단위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Entity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Table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변환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변환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방법</a:t>
            </a:r>
          </a:p>
          <a:p>
            <a:pPr lvl="3"/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일반적으로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Table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Entity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의 명칭을 동일하게 하는 것을 추천</a:t>
            </a:r>
          </a:p>
          <a:p>
            <a:pPr lvl="3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Entity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한글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Table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영문명을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사용</a:t>
            </a:r>
          </a:p>
          <a:p>
            <a:pPr lvl="3"/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사전에 준비된 용어사전이 있을 경우 해당 용어사전에 있는 단어를 사용</a:t>
            </a:r>
          </a:p>
          <a:p>
            <a:pPr>
              <a:buAutoNum type="arabicPeriod" startAt="2"/>
            </a:pP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0952" name="Group 8"/>
          <p:cNvGrpSpPr>
            <a:grpSpLocks/>
          </p:cNvGrpSpPr>
          <p:nvPr/>
        </p:nvGrpSpPr>
        <p:grpSpPr bwMode="auto">
          <a:xfrm>
            <a:off x="1471666" y="2899667"/>
            <a:ext cx="6619243" cy="1655044"/>
            <a:chOff x="1104" y="2574"/>
            <a:chExt cx="4272" cy="978"/>
          </a:xfrm>
        </p:grpSpPr>
        <p:pic>
          <p:nvPicPr>
            <p:cNvPr id="210948" name="Picture 4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2574"/>
              <a:ext cx="1688" cy="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0949" name="Picture 5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" y="2574"/>
              <a:ext cx="1632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0950" name="AutoShape 6"/>
            <p:cNvSpPr>
              <a:spLocks noChangeArrowheads="1"/>
            </p:cNvSpPr>
            <p:nvPr/>
          </p:nvSpPr>
          <p:spPr bwMode="auto">
            <a:xfrm>
              <a:off x="2831" y="2910"/>
              <a:ext cx="721" cy="306"/>
            </a:xfrm>
            <a:prstGeom prst="rightArrow">
              <a:avLst>
                <a:gd name="adj1" fmla="val 50000"/>
                <a:gd name="adj2" fmla="val 5890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967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8" y="1092460"/>
            <a:ext cx="9139016" cy="515930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buFont typeface="+mj-lt"/>
              <a:buAutoNum type="arabicParenR" startAt="2"/>
            </a:pP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+mj-lt"/>
              <a:buAutoNum type="arabicParenR" startAt="2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Attribute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Column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변환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변환방법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Column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의 명칭은 속성의 명칭과 반드시 일치할 필요는 없으나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가능한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표준화된 약어를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함</a:t>
            </a:r>
          </a:p>
          <a:p>
            <a:pPr lvl="3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SQL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예약어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사용은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피해야 함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가능한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Column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명칭은 짧은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것을 권장하나 </a:t>
            </a:r>
            <a:r>
              <a:rPr altLang="en-US" sz="1200" dirty="0" err="1" smtClean="0">
                <a:latin typeface="맑은 고딕" pitchFamily="50" charset="-127"/>
                <a:ea typeface="맑은 고딕" pitchFamily="50" charset="-127"/>
              </a:rPr>
              <a:t>너무</a:t>
            </a:r>
            <a:r>
              <a:rPr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짧은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명칭은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SQL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가독</a:t>
            </a:r>
            <a:r>
              <a:rPr altLang="en-US" sz="1200" dirty="0" smtClean="0">
                <a:latin typeface="맑은 고딕" pitchFamily="50" charset="-127"/>
                <a:ea typeface="맑은 고딕" pitchFamily="50" charset="-127"/>
              </a:rPr>
              <a:t>성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을 감소시킴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Sample Data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를 작성하여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검증하는 것이 효과적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3005" name="Group 13"/>
          <p:cNvGrpSpPr>
            <a:grpSpLocks/>
          </p:cNvGrpSpPr>
          <p:nvPr/>
        </p:nvGrpSpPr>
        <p:grpSpPr bwMode="auto">
          <a:xfrm>
            <a:off x="1524326" y="3047500"/>
            <a:ext cx="7173090" cy="1795243"/>
            <a:chOff x="1056" y="3147"/>
            <a:chExt cx="4944" cy="933"/>
          </a:xfrm>
        </p:grpSpPr>
        <p:sp>
          <p:nvSpPr>
            <p:cNvPr id="213001" name="AutoShape 9"/>
            <p:cNvSpPr>
              <a:spLocks noChangeArrowheads="1"/>
            </p:cNvSpPr>
            <p:nvPr/>
          </p:nvSpPr>
          <p:spPr bwMode="auto">
            <a:xfrm>
              <a:off x="2841" y="3465"/>
              <a:ext cx="670" cy="291"/>
            </a:xfrm>
            <a:prstGeom prst="rightArrow">
              <a:avLst>
                <a:gd name="adj1" fmla="val 50000"/>
                <a:gd name="adj2" fmla="val 5756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pic>
          <p:nvPicPr>
            <p:cNvPr id="213002" name="Picture 10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3147"/>
              <a:ext cx="2352" cy="9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3003" name="Picture 11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3172"/>
              <a:ext cx="1568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0563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buFont typeface="+mj-lt"/>
              <a:buAutoNum type="arabicParenR" startAt="3"/>
            </a:pP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+mj-lt"/>
              <a:buAutoNum type="arabicParenR" startAt="3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UID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Primary-Key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로 변환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변환방법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Entity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UID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에 해당하는 모든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Attribute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에 대해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PK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로 선언하고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Not Null,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Unique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등의 제약조건을 정의함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관계에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의한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Foreign-Key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Primary-Key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포함 될 수도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있음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식별관계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558746" y="2610495"/>
            <a:ext cx="7282686" cy="2808312"/>
            <a:chOff x="1559169" y="3352801"/>
            <a:chExt cx="6673362" cy="3048000"/>
          </a:xfrm>
        </p:grpSpPr>
        <p:pic>
          <p:nvPicPr>
            <p:cNvPr id="215050" name="Picture 10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9169" y="3352801"/>
              <a:ext cx="3094892" cy="1304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051" name="Picture 11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0431" y="5114926"/>
              <a:ext cx="5372100" cy="1285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052" name="AutoShape 12"/>
            <p:cNvSpPr>
              <a:spLocks noChangeArrowheads="1"/>
            </p:cNvSpPr>
            <p:nvPr/>
          </p:nvSpPr>
          <p:spPr bwMode="auto">
            <a:xfrm rot="2913258">
              <a:off x="4448725" y="4697840"/>
              <a:ext cx="976312" cy="448408"/>
            </a:xfrm>
            <a:prstGeom prst="rightArrow">
              <a:avLst>
                <a:gd name="adj1" fmla="val 66972"/>
                <a:gd name="adj2" fmla="val 4870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246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buFont typeface="+mj-lt"/>
              <a:buAutoNum type="arabicParenR" startAt="4"/>
            </a:pP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+mj-lt"/>
              <a:buAutoNum type="arabicParenR" startAt="4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관계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(Relationship)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Foreign-Key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로 변환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1 : N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관계의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있는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Primary-Key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N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Foreign-Key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선언</a:t>
            </a:r>
          </a:p>
          <a:p>
            <a:pPr lvl="3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FK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이름은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PK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이름을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그대로 사용하나 다른 의미를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가질 경우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수정할 수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있음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순환 관계에서의 자신의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PK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FK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로 정의됨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516728" y="2612995"/>
            <a:ext cx="6604624" cy="3093844"/>
            <a:chOff x="1510812" y="2628900"/>
            <a:chExt cx="6753957" cy="3835400"/>
          </a:xfrm>
        </p:grpSpPr>
        <p:sp>
          <p:nvSpPr>
            <p:cNvPr id="217095" name="AutoShape 7"/>
            <p:cNvSpPr>
              <a:spLocks noChangeArrowheads="1"/>
            </p:cNvSpPr>
            <p:nvPr/>
          </p:nvSpPr>
          <p:spPr bwMode="auto">
            <a:xfrm rot="2913258">
              <a:off x="4633364" y="4088240"/>
              <a:ext cx="976312" cy="448408"/>
            </a:xfrm>
            <a:prstGeom prst="rightArrow">
              <a:avLst>
                <a:gd name="adj1" fmla="val 66972"/>
                <a:gd name="adj2" fmla="val 4870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pic>
          <p:nvPicPr>
            <p:cNvPr id="217098" name="Picture 10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12" y="2628900"/>
              <a:ext cx="3143250" cy="1747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7100" name="Picture 1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8861" y="4699000"/>
              <a:ext cx="3305908" cy="176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5641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>
            <a:spLocks noGrp="1"/>
          </p:cNvSpPr>
          <p:nvPr>
            <p:ph idx="4294967295"/>
          </p:nvPr>
        </p:nvSpPr>
        <p:spPr>
          <a:xfrm>
            <a:off x="350489" y="1092459"/>
            <a:ext cx="9205023" cy="10139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일반적인 정보 시스템 구축 단</a:t>
            </a:r>
            <a:r>
              <a:rPr lang="ko-KR" altLang="en-US" sz="1800" b="1" dirty="0"/>
              <a:t>계</a:t>
            </a:r>
            <a:r>
              <a:rPr lang="ko-KR" altLang="en-US" sz="1800" b="1" dirty="0" smtClean="0"/>
              <a:t> 및 모델링 절차</a:t>
            </a:r>
            <a:endParaRPr lang="ko-KR" altLang="en-US" sz="1800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06507" y="1713145"/>
            <a:ext cx="8811372" cy="4397779"/>
            <a:chOff x="506507" y="1736205"/>
            <a:chExt cx="8811372" cy="4397779"/>
          </a:xfrm>
        </p:grpSpPr>
        <p:sp>
          <p:nvSpPr>
            <p:cNvPr id="292911" name="AutoShape 47"/>
            <p:cNvSpPr>
              <a:spLocks noChangeArrowheads="1"/>
            </p:cNvSpPr>
            <p:nvPr/>
          </p:nvSpPr>
          <p:spPr bwMode="auto">
            <a:xfrm>
              <a:off x="2142249" y="1736205"/>
              <a:ext cx="6719982" cy="251940"/>
            </a:xfrm>
            <a:prstGeom prst="roundRect">
              <a:avLst>
                <a:gd name="adj" fmla="val 12495"/>
              </a:avLst>
            </a:prstGeom>
            <a:solidFill>
              <a:schemeClr val="accent2"/>
            </a:solidFill>
            <a:ln w="12700">
              <a:round/>
              <a:headEnd/>
              <a:tailEnd/>
            </a:ln>
            <a:effectLst/>
            <a:scene3d>
              <a:camera prst="legacyPerspectiveTopRight"/>
              <a:lightRig rig="legacyFlat2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  <a:flatTx/>
            </a:bodyPr>
            <a:lstStyle/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ko-KR" alt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업</a:t>
              </a:r>
              <a:r>
                <a:rPr kumimoji="1" lang="ko-KR" alt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rPr>
                <a:t>무 요구정의 및 분석</a:t>
              </a:r>
              <a:endParaRPr kumimoji="1" lang="en-US" altLang="ko-K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92912" name="AutoShape 48"/>
            <p:cNvSpPr>
              <a:spLocks noChangeArrowheads="1"/>
            </p:cNvSpPr>
            <p:nvPr/>
          </p:nvSpPr>
          <p:spPr bwMode="auto">
            <a:xfrm>
              <a:off x="1665294" y="2124668"/>
              <a:ext cx="7652585" cy="2862092"/>
            </a:xfrm>
            <a:prstGeom prst="downArrow">
              <a:avLst>
                <a:gd name="adj1" fmla="val 68750"/>
                <a:gd name="adj2" fmla="val 12537"/>
              </a:avLst>
            </a:prstGeom>
            <a:gradFill rotWithShape="1">
              <a:gsLst>
                <a:gs pos="0">
                  <a:srgbClr val="CC99FF">
                    <a:gamma/>
                    <a:shade val="46275"/>
                    <a:invGamma/>
                  </a:srgbClr>
                </a:gs>
                <a:gs pos="50000">
                  <a:srgbClr val="CC99FF"/>
                </a:gs>
                <a:gs pos="100000">
                  <a:srgbClr val="CC99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lnSpc>
                  <a:spcPts val="1000"/>
                </a:lnSpc>
              </a:pPr>
              <a:endParaRPr lang="ko-KR" altLang="en-US" sz="2000">
                <a:latin typeface="+mn-ea"/>
                <a:ea typeface="+mn-ea"/>
              </a:endParaRPr>
            </a:p>
          </p:txBody>
        </p:sp>
        <p:sp>
          <p:nvSpPr>
            <p:cNvPr id="292913" name="AutoShape 49"/>
            <p:cNvSpPr>
              <a:spLocks noChangeArrowheads="1"/>
            </p:cNvSpPr>
            <p:nvPr/>
          </p:nvSpPr>
          <p:spPr bwMode="auto">
            <a:xfrm>
              <a:off x="2740491" y="5324800"/>
              <a:ext cx="5474327" cy="809184"/>
            </a:xfrm>
            <a:prstGeom prst="roundRect">
              <a:avLst>
                <a:gd name="adj" fmla="val 12495"/>
              </a:avLst>
            </a:prstGeom>
            <a:solidFill>
              <a:srgbClr val="CCFFFF"/>
            </a:solidFill>
            <a:ln w="12700">
              <a:round/>
              <a:headEnd/>
              <a:tailEnd/>
            </a:ln>
            <a:effectLst/>
            <a:scene3d>
              <a:camera prst="legacyPerspectiveTopRight"/>
              <a:lightRig rig="legacyFlat2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  <a:flatTx/>
            </a:bodyPr>
            <a:lstStyle/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ko-KR" altLang="en-US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운영 시스템</a:t>
              </a:r>
            </a:p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endParaRPr kumimoji="1" lang="ko-KR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endParaRPr kumimoji="1" lang="ko-KR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92915" name="AutoShape 51"/>
            <p:cNvSpPr>
              <a:spLocks noChangeArrowheads="1"/>
            </p:cNvSpPr>
            <p:nvPr/>
          </p:nvSpPr>
          <p:spPr bwMode="auto">
            <a:xfrm>
              <a:off x="3074851" y="5509262"/>
              <a:ext cx="1793088" cy="580677"/>
            </a:xfrm>
            <a:prstGeom prst="can">
              <a:avLst>
                <a:gd name="adj" fmla="val 25000"/>
              </a:avLst>
            </a:prstGeom>
            <a:solidFill>
              <a:srgbClr val="0000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ts val="1000"/>
                </a:lnSpc>
              </a:pPr>
              <a:r>
                <a:rPr lang="en-US" altLang="ko-KR" sz="1600" b="1" dirty="0" err="1" smtClean="0">
                  <a:solidFill>
                    <a:schemeClr val="bg1"/>
                  </a:solidFill>
                  <a:latin typeface="+mn-ea"/>
                  <a:ea typeface="+mn-ea"/>
                </a:rPr>
                <a:t>DataBase</a:t>
              </a:r>
              <a:endParaRPr lang="en-US" altLang="ko-KR" sz="1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292917" name="Line 53"/>
            <p:cNvSpPr>
              <a:spLocks noChangeShapeType="1"/>
            </p:cNvSpPr>
            <p:nvPr/>
          </p:nvSpPr>
          <p:spPr bwMode="auto">
            <a:xfrm>
              <a:off x="5082651" y="5831860"/>
              <a:ext cx="83753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1000"/>
                </a:lnSpc>
              </a:pPr>
              <a:endParaRPr lang="ko-KR" altLang="en-US" sz="2000">
                <a:latin typeface="+mn-ea"/>
                <a:ea typeface="+mn-ea"/>
              </a:endParaRPr>
            </a:p>
          </p:txBody>
        </p:sp>
        <p:sp>
          <p:nvSpPr>
            <p:cNvPr id="292918" name="AutoShape 54"/>
            <p:cNvSpPr>
              <a:spLocks noChangeArrowheads="1"/>
            </p:cNvSpPr>
            <p:nvPr/>
          </p:nvSpPr>
          <p:spPr bwMode="auto">
            <a:xfrm>
              <a:off x="2247146" y="2847825"/>
              <a:ext cx="3338684" cy="457014"/>
            </a:xfrm>
            <a:prstGeom prst="bevel">
              <a:avLst>
                <a:gd name="adj" fmla="val 5491"/>
              </a:avLst>
            </a:prstGeom>
            <a:solidFill>
              <a:srgbClr val="0033CC"/>
            </a:solidFill>
            <a:ln w="9525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ko-KR" altLang="en-US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논리적 데이터 모델링</a:t>
              </a:r>
              <a:endParaRPr kumimoji="1" lang="ko-KR" altLang="en-US" sz="1400" b="1" dirty="0">
                <a:solidFill>
                  <a:srgbClr val="8901F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92919" name="AutoShape 55"/>
            <p:cNvSpPr>
              <a:spLocks noChangeArrowheads="1"/>
            </p:cNvSpPr>
            <p:nvPr/>
          </p:nvSpPr>
          <p:spPr bwMode="auto">
            <a:xfrm>
              <a:off x="2247146" y="3474204"/>
              <a:ext cx="3338684" cy="457014"/>
            </a:xfrm>
            <a:prstGeom prst="bevel">
              <a:avLst>
                <a:gd name="adj" fmla="val 5491"/>
              </a:avLst>
            </a:prstGeom>
            <a:solidFill>
              <a:srgbClr val="0033CC"/>
            </a:solidFill>
            <a:ln w="9525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ko-KR" altLang="en-US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물리적 데이터 모델링</a:t>
              </a:r>
              <a:endParaRPr kumimoji="1" lang="ko-KR" altLang="en-US" sz="1400" b="1" dirty="0">
                <a:solidFill>
                  <a:srgbClr val="8901F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92920" name="AutoShape 56"/>
            <p:cNvSpPr>
              <a:spLocks noChangeArrowheads="1"/>
            </p:cNvSpPr>
            <p:nvPr/>
          </p:nvSpPr>
          <p:spPr bwMode="auto">
            <a:xfrm>
              <a:off x="2247146" y="4115368"/>
              <a:ext cx="3338684" cy="457014"/>
            </a:xfrm>
            <a:prstGeom prst="bevel">
              <a:avLst>
                <a:gd name="adj" fmla="val 5491"/>
              </a:avLst>
            </a:prstGeom>
            <a:solidFill>
              <a:srgbClr val="0033CC"/>
            </a:solidFill>
            <a:ln w="9525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en-US" altLang="ko-KR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Database </a:t>
              </a:r>
              <a:r>
                <a:rPr kumimoji="1" lang="ko-KR" altLang="en-US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구축</a:t>
              </a:r>
              <a:endParaRPr kumimoji="1" lang="en-US" altLang="ko-KR" sz="1400" b="1" dirty="0">
                <a:solidFill>
                  <a:srgbClr val="8901F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92922" name="AutoShape 58"/>
            <p:cNvSpPr>
              <a:spLocks noChangeArrowheads="1"/>
            </p:cNvSpPr>
            <p:nvPr/>
          </p:nvSpPr>
          <p:spPr bwMode="auto">
            <a:xfrm>
              <a:off x="5585830" y="2847825"/>
              <a:ext cx="3338684" cy="455670"/>
            </a:xfrm>
            <a:prstGeom prst="bevel">
              <a:avLst>
                <a:gd name="adj" fmla="val 5491"/>
              </a:avLst>
            </a:prstGeom>
            <a:solidFill>
              <a:srgbClr val="FF9933"/>
            </a:solidFill>
            <a:ln w="9525">
              <a:solidFill>
                <a:srgbClr val="FF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ko-KR" altLang="en-US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객체 모델링</a:t>
              </a:r>
              <a:endParaRPr kumimoji="1" lang="ko-KR" altLang="en-US" sz="1400" b="1" dirty="0">
                <a:solidFill>
                  <a:srgbClr val="8901F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92923" name="AutoShape 59"/>
            <p:cNvSpPr>
              <a:spLocks noChangeArrowheads="1"/>
            </p:cNvSpPr>
            <p:nvPr/>
          </p:nvSpPr>
          <p:spPr bwMode="auto">
            <a:xfrm>
              <a:off x="5585830" y="3474204"/>
              <a:ext cx="3338684" cy="455670"/>
            </a:xfrm>
            <a:prstGeom prst="bevel">
              <a:avLst>
                <a:gd name="adj" fmla="val 5491"/>
              </a:avLst>
            </a:prstGeom>
            <a:solidFill>
              <a:srgbClr val="FF9933"/>
            </a:solidFill>
            <a:ln w="9525">
              <a:solidFill>
                <a:srgbClr val="FF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ko-KR" altLang="en-US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rPr>
                <a:t>클래스</a:t>
              </a:r>
              <a:r>
                <a:rPr kumimoji="1" lang="ko-KR" altLang="en-US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 모델링</a:t>
              </a:r>
              <a:endParaRPr kumimoji="1" lang="ko-KR" altLang="en-US" sz="1400" b="1" dirty="0">
                <a:solidFill>
                  <a:srgbClr val="8901F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92924" name="AutoShape 60"/>
            <p:cNvSpPr>
              <a:spLocks noChangeArrowheads="1"/>
            </p:cNvSpPr>
            <p:nvPr/>
          </p:nvSpPr>
          <p:spPr bwMode="auto">
            <a:xfrm>
              <a:off x="5585830" y="4120745"/>
              <a:ext cx="3338684" cy="455670"/>
            </a:xfrm>
            <a:prstGeom prst="bevel">
              <a:avLst>
                <a:gd name="adj" fmla="val 5491"/>
              </a:avLst>
            </a:prstGeom>
            <a:solidFill>
              <a:srgbClr val="FF9933"/>
            </a:solidFill>
            <a:ln w="9525">
              <a:solidFill>
                <a:srgbClr val="FF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en-US" altLang="ko-KR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Application </a:t>
              </a:r>
              <a:r>
                <a:rPr kumimoji="1" lang="ko-KR" altLang="en-US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구축</a:t>
              </a:r>
              <a:endParaRPr kumimoji="1" lang="ko-KR" altLang="en-US" sz="1400" b="1" dirty="0">
                <a:solidFill>
                  <a:srgbClr val="8901F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92925" name="AutoShape 61"/>
            <p:cNvSpPr>
              <a:spLocks noChangeArrowheads="1"/>
            </p:cNvSpPr>
            <p:nvPr/>
          </p:nvSpPr>
          <p:spPr bwMode="auto">
            <a:xfrm>
              <a:off x="6089009" y="5587223"/>
              <a:ext cx="1912736" cy="455670"/>
            </a:xfrm>
            <a:prstGeom prst="bevel">
              <a:avLst>
                <a:gd name="adj" fmla="val 5491"/>
              </a:avLst>
            </a:prstGeom>
            <a:solidFill>
              <a:srgbClr val="FF9933"/>
            </a:solidFill>
            <a:ln w="9525">
              <a:solidFill>
                <a:srgbClr val="FF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en-US" altLang="ko-KR" sz="16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Application</a:t>
              </a:r>
              <a:endParaRPr kumimoji="1" lang="ko-KR" altLang="en-US" sz="1600" b="1" dirty="0">
                <a:solidFill>
                  <a:srgbClr val="8901F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92927" name="Rectangle 63"/>
            <p:cNvSpPr>
              <a:spLocks noChangeArrowheads="1"/>
            </p:cNvSpPr>
            <p:nvPr/>
          </p:nvSpPr>
          <p:spPr bwMode="auto">
            <a:xfrm>
              <a:off x="506507" y="3554853"/>
              <a:ext cx="1953712" cy="239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285750" indent="-285750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ko-KR" altLang="en-US" b="1" dirty="0">
                  <a:solidFill>
                    <a:srgbClr val="FF3300"/>
                  </a:solidFill>
                  <a:latin typeface="+mn-ea"/>
                  <a:ea typeface="+mn-ea"/>
                </a:rPr>
                <a:t>설계</a:t>
              </a:r>
            </a:p>
          </p:txBody>
        </p:sp>
        <p:sp>
          <p:nvSpPr>
            <p:cNvPr id="292928" name="Rectangle 64"/>
            <p:cNvSpPr>
              <a:spLocks noChangeArrowheads="1"/>
            </p:cNvSpPr>
            <p:nvPr/>
          </p:nvSpPr>
          <p:spPr bwMode="auto">
            <a:xfrm>
              <a:off x="506507" y="4201394"/>
              <a:ext cx="1783254" cy="239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285750" indent="-285750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ko-KR" altLang="en-US" b="1" dirty="0" smtClean="0">
                  <a:solidFill>
                    <a:srgbClr val="FF3300"/>
                  </a:solidFill>
                  <a:latin typeface="+mn-ea"/>
                  <a:ea typeface="+mn-ea"/>
                </a:rPr>
                <a:t>구현</a:t>
              </a:r>
              <a:endParaRPr kumimoji="1" lang="ko-KR" altLang="en-US" b="1" dirty="0">
                <a:solidFill>
                  <a:srgbClr val="FF3300"/>
                </a:solidFill>
                <a:latin typeface="+mn-ea"/>
                <a:ea typeface="+mn-ea"/>
              </a:endParaRPr>
            </a:p>
          </p:txBody>
        </p:sp>
        <p:sp>
          <p:nvSpPr>
            <p:cNvPr id="292929" name="Rectangle 65"/>
            <p:cNvSpPr>
              <a:spLocks noChangeArrowheads="1"/>
            </p:cNvSpPr>
            <p:nvPr/>
          </p:nvSpPr>
          <p:spPr bwMode="auto">
            <a:xfrm>
              <a:off x="509785" y="2970129"/>
              <a:ext cx="2124170" cy="239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285750" indent="-285750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ko-KR" altLang="en-US" b="1" dirty="0" smtClean="0">
                  <a:solidFill>
                    <a:srgbClr val="FF3300"/>
                  </a:solidFill>
                  <a:latin typeface="+mn-ea"/>
                  <a:ea typeface="+mn-ea"/>
                </a:rPr>
                <a:t>분석</a:t>
              </a:r>
              <a:endParaRPr kumimoji="1" lang="ko-KR" altLang="en-US" b="1" dirty="0">
                <a:solidFill>
                  <a:srgbClr val="FF3300"/>
                </a:solidFill>
                <a:latin typeface="+mn-ea"/>
                <a:ea typeface="+mn-ea"/>
              </a:endParaRPr>
            </a:p>
          </p:txBody>
        </p:sp>
        <p:sp>
          <p:nvSpPr>
            <p:cNvPr id="292930" name="AutoShape 66"/>
            <p:cNvSpPr>
              <a:spLocks noChangeArrowheads="1"/>
            </p:cNvSpPr>
            <p:nvPr/>
          </p:nvSpPr>
          <p:spPr bwMode="auto">
            <a:xfrm>
              <a:off x="2261898" y="2253707"/>
              <a:ext cx="6697036" cy="457014"/>
            </a:xfrm>
            <a:prstGeom prst="bevel">
              <a:avLst>
                <a:gd name="adj" fmla="val 5491"/>
              </a:avLst>
            </a:prstGeom>
            <a:solidFill>
              <a:srgbClr val="3366FF"/>
            </a:solidFill>
            <a:ln w="9525">
              <a:solidFill>
                <a:srgbClr val="00CC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ko-KR" altLang="en-US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개념적</a:t>
              </a:r>
              <a:r>
                <a:rPr kumimoji="1" lang="en-US" altLang="ko-KR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(</a:t>
              </a:r>
              <a:r>
                <a:rPr kumimoji="1" lang="en-US" altLang="ko-KR" sz="1400" b="1" dirty="0" err="1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Conceptial</a:t>
              </a:r>
              <a:r>
                <a:rPr kumimoji="1" lang="en-US" altLang="ko-KR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)</a:t>
              </a:r>
              <a:r>
                <a:rPr kumimoji="1" lang="ko-KR" altLang="en-US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 데이터 모델링</a:t>
              </a:r>
              <a:endParaRPr kumimoji="1" lang="ko-KR" altLang="en-US" sz="1400" b="1" dirty="0">
                <a:solidFill>
                  <a:srgbClr val="8901F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1" name="Rectangle 65"/>
            <p:cNvSpPr>
              <a:spLocks noChangeArrowheads="1"/>
            </p:cNvSpPr>
            <p:nvPr/>
          </p:nvSpPr>
          <p:spPr bwMode="auto">
            <a:xfrm>
              <a:off x="509785" y="2345523"/>
              <a:ext cx="2124170" cy="239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285750" indent="-285750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ko-KR" altLang="en-US" b="1" dirty="0" smtClean="0">
                  <a:solidFill>
                    <a:srgbClr val="FF3300"/>
                  </a:solidFill>
                  <a:latin typeface="+mn-ea"/>
                </a:rPr>
                <a:t>전략수립</a:t>
              </a:r>
              <a:endParaRPr kumimoji="1" lang="ko-KR" altLang="en-US" b="1" dirty="0">
                <a:solidFill>
                  <a:srgbClr val="FF33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485774" y="18207"/>
            <a:ext cx="9420225" cy="748460"/>
          </a:xfrm>
        </p:spPr>
        <p:txBody>
          <a:bodyPr/>
          <a:lstStyle/>
          <a:p>
            <a:r>
              <a:rPr lang="ko-KR" altLang="en-US" dirty="0" smtClean="0"/>
              <a:t>데이터 모델링</a:t>
            </a:r>
            <a:r>
              <a:rPr lang="en-US" altLang="ko-KR" dirty="0" smtClean="0"/>
              <a:t>(Data Modeling) </a:t>
            </a:r>
            <a:r>
              <a:rPr lang="ko-KR" altLang="en-US" dirty="0" smtClean="0"/>
              <a:t>절차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65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buFont typeface="+mj-lt"/>
              <a:buAutoNum type="arabicParenR" startAt="5"/>
            </a:pP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+mj-lt"/>
              <a:buAutoNum type="arabicParenR" startAt="5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Column Data Type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Length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정의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자주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사용되는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Data Type 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CHAR :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고정길이 문자열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Data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2000 Byte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저장 가능</a:t>
            </a:r>
          </a:p>
          <a:p>
            <a:pPr lvl="3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VARCHAR2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가변길이 문자열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Data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4000 Byte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저장 가능</a:t>
            </a:r>
          </a:p>
          <a:p>
            <a:pPr lvl="3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NUMBER : +-38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자리수의 숫자 저장가능</a:t>
            </a:r>
          </a:p>
          <a:p>
            <a:pPr lvl="3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DATE :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날자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저장</a:t>
            </a:r>
          </a:p>
          <a:p>
            <a:pPr lvl="3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BLOB, CLOB : Binary, Text Data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4GB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저장 가능</a:t>
            </a:r>
          </a:p>
        </p:txBody>
      </p:sp>
      <p:pic>
        <p:nvPicPr>
          <p:cNvPr id="222215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471" y="3158027"/>
            <a:ext cx="3946585" cy="1652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78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353426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+mj-lt"/>
              <a:buAutoNum type="arabicPeriod" startAt="3"/>
            </a:pPr>
            <a:r>
              <a:rPr kumimoji="1" lang="ko-KR" altLang="en-US" sz="1800" dirty="0" smtClean="0">
                <a:latin typeface="맑은 고딕" pitchFamily="50" charset="-127"/>
                <a:ea typeface="맑은 고딕" pitchFamily="50" charset="-127"/>
              </a:rPr>
              <a:t>역정규화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Denormalization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+mj-lt"/>
              <a:buAutoNum type="arabicParenR"/>
            </a:pPr>
            <a:r>
              <a:rPr kumimoji="1" lang="ko-KR" altLang="en-US" sz="1600" dirty="0" smtClean="0">
                <a:latin typeface="맑은 고딕" pitchFamily="50" charset="-127"/>
                <a:ea typeface="맑은 고딕" pitchFamily="50" charset="-127"/>
              </a:rPr>
              <a:t>정규화 문제점</a:t>
            </a:r>
            <a:endParaRPr kumimoji="1"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지나친 정규화는 궁극적으로 테이블 수가 증가되어 데이터 조회 시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</a:b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조인연산 증가 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디스크 입출력 증가 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시스템 성능 저하를 초래할 수 있다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>
              <a:buFont typeface="+mj-lt"/>
              <a:buAutoNum type="arabicParenR"/>
            </a:pPr>
            <a:r>
              <a:rPr kumimoji="1" lang="ko-KR" altLang="en-US" sz="1600" dirty="0" smtClean="0">
                <a:latin typeface="맑은 고딕" pitchFamily="50" charset="-127"/>
                <a:ea typeface="맑은 고딕" pitchFamily="50" charset="-127"/>
              </a:rPr>
              <a:t>역정규화 정의</a:t>
            </a:r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r>
              <a:rPr kumimoji="1" lang="en-US" altLang="ko-KR" sz="1400" dirty="0">
                <a:latin typeface="맑은 고딕" pitchFamily="50" charset="-127"/>
                <a:ea typeface="맑은 고딕" pitchFamily="50" charset="-127"/>
              </a:rPr>
              <a:t>DBMS</a:t>
            </a:r>
            <a:r>
              <a:rPr kumimoji="1" lang="ko-KR" altLang="en-US" sz="1400" dirty="0">
                <a:latin typeface="맑은 고딕" pitchFamily="50" charset="-127"/>
                <a:ea typeface="맑은 고딕" pitchFamily="50" charset="-127"/>
              </a:rPr>
              <a:t>의 장점과 주요 특징을 기반으로 테이블 설계 구조를 재구성하는 것을 역정규화라 한다</a:t>
            </a:r>
            <a:r>
              <a:rPr kumimoji="1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정규화 단계에서 생성되었던 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Entity</a:t>
            </a: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를 제거하거나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언급되지 않았던 새로운 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Entity</a:t>
            </a: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를 추가한다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>
              <a:buFont typeface="+mj-lt"/>
              <a:buAutoNum type="arabicParenR"/>
            </a:pPr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+mj-lt"/>
              <a:buAutoNum type="arabicParenR"/>
            </a:pPr>
            <a:r>
              <a:rPr kumimoji="1" lang="ko-KR" altLang="en-US" sz="1600" dirty="0" smtClean="0">
                <a:latin typeface="맑은 고딕" pitchFamily="50" charset="-127"/>
                <a:ea typeface="맑은 고딕" pitchFamily="50" charset="-127"/>
              </a:rPr>
              <a:t>특징</a:t>
            </a:r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논리적 데이터 모델링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규칙에 얽매이지 않고</a:t>
            </a:r>
            <a:endParaRPr kumimoji="1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시스템이 물리적으로 구현 되었을 때 수행속도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(Performance) </a:t>
            </a: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향상을 주목적으로 한다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765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Autofit/>
          </a:bodyPr>
          <a:lstStyle/>
          <a:p>
            <a:pPr lvl="1">
              <a:buNone/>
            </a:pPr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kumimoji="1" lang="en-US" altLang="ko-KR" sz="1600" dirty="0" smtClean="0">
                <a:latin typeface="맑은 고딕" pitchFamily="50" charset="-127"/>
                <a:ea typeface="맑은 고딕" pitchFamily="50" charset="-127"/>
              </a:rPr>
              <a:t>4) </a:t>
            </a:r>
            <a:r>
              <a:rPr kumimoji="1" lang="ko-KR" altLang="en-US" sz="1600" dirty="0" smtClean="0">
                <a:latin typeface="맑은 고딕" pitchFamily="50" charset="-127"/>
                <a:ea typeface="맑은 고딕" pitchFamily="50" charset="-127"/>
              </a:rPr>
              <a:t>역정규화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유형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데이터의 중복을 통해 과도한 논리적 결합 현상을 피하라</a:t>
            </a: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endParaRPr kumimoji="1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endParaRPr kumimoji="1"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endParaRPr kumimoji="1"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endParaRPr kumimoji="1"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endParaRPr kumimoji="1"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유도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(Deriving) </a:t>
            </a:r>
            <a:r>
              <a:rPr kumimoji="1"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컬럼을</a:t>
            </a: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 추가하여 불필요한 연산작업을 피하라</a:t>
            </a: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1333500" lvl="3" indent="-342900"/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계산을 통해서 얻어질 수 있는 결과값을 테이블의 </a:t>
            </a:r>
            <a:r>
              <a:rPr kumimoji="1"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컬럼으로</a:t>
            </a:r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 만들어서 값을 저장하게 되면 조회할 때마다 연산을 통해 결과값을 얻지 않아도 되기 때문에 조회 성능이 향상될 수 있다</a:t>
            </a:r>
            <a:r>
              <a:rPr kumimoji="1"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1333500" lvl="3" indent="-342900"/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1" lang="en-US" altLang="ko-KR" sz="12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성적테이블의 총점과 평균 </a:t>
            </a:r>
            <a:r>
              <a:rPr kumimoji="1"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컬럼</a:t>
            </a:r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 생성</a:t>
            </a:r>
            <a:endParaRPr kumimoji="1" lang="en-US" altLang="ko-KR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6370" y="2067102"/>
            <a:ext cx="5268838" cy="234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765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Autofit/>
          </a:bodyPr>
          <a:lstStyle/>
          <a:p>
            <a:pPr marL="800100" lvl="1" indent="-342900">
              <a:buFont typeface="Arial" pitchFamily="34" charset="0"/>
              <a:buChar char="•"/>
            </a:pP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자주 사용되는 테이블의 논리적 결합을 피하기 위해 집계 테이블을 생성하라</a:t>
            </a: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4447" y="1746399"/>
            <a:ext cx="6898913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765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개로 분리된 테이블을 하나의 테이블로 통합하여 논리적 결합을 피하라</a:t>
            </a: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행을 </a:t>
            </a:r>
            <a:r>
              <a:rPr kumimoji="1" lang="ko-KR" altLang="en-US" sz="1400" dirty="0">
                <a:latin typeface="맑은 고딕" pitchFamily="50" charset="-127"/>
                <a:ea typeface="맑은 고딕" pitchFamily="50" charset="-127"/>
              </a:rPr>
              <a:t>기준으로 테이블을 </a:t>
            </a: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분리하라</a:t>
            </a:r>
            <a:endParaRPr kumimoji="1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ü"/>
            </a:pPr>
            <a:r>
              <a:rPr kumimoji="1" lang="ko-KR" altLang="en-US" sz="1200" dirty="0">
                <a:latin typeface="맑은 고딕" pitchFamily="50" charset="-127"/>
                <a:ea typeface="맑은 고딕" pitchFamily="50" charset="-127"/>
              </a:rPr>
              <a:t>성적테이블에서 성적이 상위</a:t>
            </a:r>
            <a:r>
              <a:rPr kumimoji="1"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200" dirty="0">
                <a:latin typeface="맑은 고딕" pitchFamily="50" charset="-127"/>
                <a:ea typeface="맑은 고딕" pitchFamily="50" charset="-127"/>
              </a:rPr>
              <a:t>중위</a:t>
            </a:r>
            <a:r>
              <a:rPr kumimoji="1"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200" dirty="0">
                <a:latin typeface="맑은 고딕" pitchFamily="50" charset="-127"/>
                <a:ea typeface="맑은 고딕" pitchFamily="50" charset="-127"/>
              </a:rPr>
              <a:t>하위를 나눌 때 처음부터 성적순위에 맞게 </a:t>
            </a:r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테이블을 분리한다</a:t>
            </a:r>
            <a:r>
              <a:rPr kumimoji="1"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066800" lvl="2" indent="-342900">
              <a:buFont typeface="Wingdings" pitchFamily="2" charset="2"/>
              <a:buChar char="ü"/>
            </a:pPr>
            <a:r>
              <a:rPr kumimoji="1" lang="ko-KR" altLang="en-US" sz="1200" dirty="0">
                <a:latin typeface="맑은 고딕" pitchFamily="50" charset="-127"/>
                <a:ea typeface="맑은 고딕" pitchFamily="50" charset="-127"/>
              </a:rPr>
              <a:t>만일 </a:t>
            </a:r>
            <a:r>
              <a:rPr kumimoji="1" lang="en-US" altLang="ko-KR" sz="12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1200" dirty="0">
                <a:latin typeface="맑은 고딕" pitchFamily="50" charset="-127"/>
                <a:ea typeface="맑은 고딕" pitchFamily="50" charset="-127"/>
              </a:rPr>
              <a:t>개의 테이블을 하나로 </a:t>
            </a:r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묶어 조회할 </a:t>
            </a:r>
            <a:r>
              <a:rPr kumimoji="1" lang="ko-KR" altLang="en-US" sz="1200" dirty="0">
                <a:latin typeface="맑은 고딕" pitchFamily="50" charset="-127"/>
                <a:ea typeface="맑은 고딕" pitchFamily="50" charset="-127"/>
              </a:rPr>
              <a:t>경우 </a:t>
            </a:r>
            <a:r>
              <a:rPr kumimoji="1" lang="en-US" altLang="ko-KR" sz="1200" dirty="0">
                <a:latin typeface="맑은 고딕" pitchFamily="50" charset="-127"/>
                <a:ea typeface="맑은 고딕" pitchFamily="50" charset="-127"/>
              </a:rPr>
              <a:t>UNION </a:t>
            </a:r>
            <a:r>
              <a:rPr kumimoji="1" lang="ko-KR" altLang="en-US" sz="1200" dirty="0">
                <a:latin typeface="맑은 고딕" pitchFamily="50" charset="-127"/>
                <a:ea typeface="맑은 고딕" pitchFamily="50" charset="-127"/>
              </a:rPr>
              <a:t>연산자를 이용한다</a:t>
            </a:r>
            <a:r>
              <a:rPr kumimoji="1"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7859" y="1458367"/>
            <a:ext cx="6771485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765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15552" y="957045"/>
            <a:ext cx="9205023" cy="496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 pitchFamily="34" charset="0"/>
              <a:buChar char="•"/>
            </a:pPr>
            <a:r>
              <a:rPr lang="en-US" altLang="ko-KR" sz="1600" dirty="0" smtClean="0">
                <a:latin typeface="+mj-ea"/>
                <a:ea typeface="+mj-ea"/>
              </a:rPr>
              <a:t>IT </a:t>
            </a:r>
            <a:r>
              <a:rPr lang="ko-KR" altLang="en-US" sz="1600" dirty="0" smtClean="0">
                <a:latin typeface="+mj-ea"/>
                <a:ea typeface="+mj-ea"/>
              </a:rPr>
              <a:t>교육센터 물리 </a:t>
            </a:r>
            <a:r>
              <a:rPr lang="en-US" altLang="ko-KR" sz="1600" dirty="0" smtClean="0">
                <a:latin typeface="+mj-ea"/>
                <a:ea typeface="+mj-ea"/>
              </a:rPr>
              <a:t>ERD</a:t>
            </a:r>
            <a:r>
              <a:rPr lang="ko-KR" altLang="en-US" sz="1600" dirty="0" smtClean="0">
                <a:latin typeface="+mj-ea"/>
                <a:ea typeface="+mj-ea"/>
              </a:rPr>
              <a:t> 사례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947" y="1346040"/>
            <a:ext cx="8970557" cy="509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81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JavaDeveloper\프로젝트\도서쇼핑몰(수료프로젝트)\이미지\erd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586" y="1314351"/>
            <a:ext cx="890962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15552" y="957045"/>
            <a:ext cx="9205023" cy="496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600" dirty="0" smtClean="0">
                <a:latin typeface="+mj-ea"/>
                <a:ea typeface="+mj-ea"/>
              </a:rPr>
              <a:t>도서쇼핑몰 물리 </a:t>
            </a:r>
            <a:r>
              <a:rPr lang="en-US" altLang="ko-KR" sz="1600" dirty="0" smtClean="0">
                <a:latin typeface="+mj-ea"/>
                <a:ea typeface="+mj-ea"/>
              </a:rPr>
              <a:t>ERD</a:t>
            </a:r>
            <a:r>
              <a:rPr lang="ko-KR" altLang="en-US" sz="1600" dirty="0" smtClean="0">
                <a:latin typeface="+mj-ea"/>
                <a:ea typeface="+mj-ea"/>
              </a:rPr>
              <a:t> 사례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281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15552" y="957045"/>
            <a:ext cx="9205023" cy="496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600" dirty="0" smtClean="0">
                <a:latin typeface="+mj-ea"/>
                <a:ea typeface="+mj-ea"/>
              </a:rPr>
              <a:t>영화 예매 사이트 물리 </a:t>
            </a:r>
            <a:r>
              <a:rPr lang="en-US" altLang="ko-KR" sz="1600" dirty="0" smtClean="0">
                <a:latin typeface="+mj-ea"/>
                <a:ea typeface="+mj-ea"/>
              </a:rPr>
              <a:t>ERD</a:t>
            </a:r>
            <a:r>
              <a:rPr lang="ko-KR" altLang="en-US" sz="1600" dirty="0" smtClean="0">
                <a:latin typeface="+mj-ea"/>
                <a:ea typeface="+mj-ea"/>
              </a:rPr>
              <a:t> 사례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949" y="1386730"/>
            <a:ext cx="9261571" cy="5040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81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15552" y="957045"/>
            <a:ext cx="9205023" cy="496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600" dirty="0" smtClean="0">
                <a:latin typeface="+mj-ea"/>
                <a:ea typeface="+mj-ea"/>
              </a:rPr>
              <a:t>학사관리 시스템 물리 </a:t>
            </a:r>
            <a:r>
              <a:rPr lang="en-US" altLang="ko-KR" sz="1600" dirty="0" smtClean="0">
                <a:latin typeface="+mj-ea"/>
                <a:ea typeface="+mj-ea"/>
              </a:rPr>
              <a:t>ERD</a:t>
            </a:r>
            <a:r>
              <a:rPr lang="ko-KR" altLang="en-US" sz="1600" dirty="0" smtClean="0">
                <a:latin typeface="+mj-ea"/>
                <a:ea typeface="+mj-ea"/>
              </a:rPr>
              <a:t> 사례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63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222" y="1300496"/>
            <a:ext cx="9045298" cy="512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81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15552" y="957045"/>
            <a:ext cx="9205023" cy="496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600" dirty="0" smtClean="0">
                <a:latin typeface="+mj-ea"/>
                <a:ea typeface="+mj-ea"/>
              </a:rPr>
              <a:t>테이블 정의서</a:t>
            </a:r>
            <a:r>
              <a:rPr lang="en-US" altLang="ko-KR" sz="1600" dirty="0" smtClean="0">
                <a:latin typeface="+mj-ea"/>
                <a:ea typeface="+mj-ea"/>
              </a:rPr>
              <a:t>(</a:t>
            </a:r>
            <a:r>
              <a:rPr lang="ko-KR" altLang="en-US" sz="1600" dirty="0" smtClean="0">
                <a:latin typeface="+mj-ea"/>
                <a:ea typeface="+mj-ea"/>
              </a:rPr>
              <a:t>명세서</a:t>
            </a:r>
            <a:r>
              <a:rPr lang="en-US" altLang="ko-KR" sz="1600" dirty="0" smtClean="0">
                <a:latin typeface="+mj-ea"/>
                <a:ea typeface="+mj-ea"/>
              </a:rPr>
              <a:t>)</a:t>
            </a:r>
            <a:r>
              <a:rPr lang="ko-KR" altLang="en-US" sz="1600" dirty="0" smtClean="0">
                <a:latin typeface="+mj-ea"/>
                <a:ea typeface="+mj-ea"/>
              </a:rPr>
              <a:t> 샘플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600" dirty="0" smtClean="0">
                <a:latin typeface="+mj-ea"/>
                <a:ea typeface="+mj-ea"/>
              </a:rPr>
              <a:t>기타  산출물 </a:t>
            </a:r>
            <a:r>
              <a:rPr lang="en-US" altLang="ko-KR" sz="1600" dirty="0" smtClean="0">
                <a:latin typeface="+mj-ea"/>
                <a:ea typeface="+mj-ea"/>
              </a:rPr>
              <a:t>: </a:t>
            </a:r>
            <a:r>
              <a:rPr lang="ko-KR" altLang="en-US" sz="1600" dirty="0" smtClean="0">
                <a:latin typeface="+mj-ea"/>
                <a:ea typeface="+mj-ea"/>
              </a:rPr>
              <a:t>용어사전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atin typeface="+mj-ea"/>
                <a:ea typeface="+mj-ea"/>
              </a:rPr>
              <a:t>도메인 기술서 등</a:t>
            </a:r>
            <a:r>
              <a:rPr lang="en-US" altLang="ko-KR" sz="1600" dirty="0" smtClean="0">
                <a:latin typeface="+mj-ea"/>
                <a:ea typeface="+mj-ea"/>
              </a:rPr>
              <a:t>…</a:t>
            </a:r>
          </a:p>
        </p:txBody>
      </p:sp>
      <p:pic>
        <p:nvPicPr>
          <p:cNvPr id="184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809" y="1386359"/>
            <a:ext cx="900069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81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272480" y="1242343"/>
            <a:ext cx="9417496" cy="4555405"/>
            <a:chOff x="1022520" y="1916832"/>
            <a:chExt cx="7653936" cy="4393482"/>
          </a:xfrm>
        </p:grpSpPr>
        <p:grpSp>
          <p:nvGrpSpPr>
            <p:cNvPr id="9" name="Group 94"/>
            <p:cNvGrpSpPr>
              <a:grpSpLocks/>
            </p:cNvGrpSpPr>
            <p:nvPr/>
          </p:nvGrpSpPr>
          <p:grpSpPr bwMode="auto">
            <a:xfrm>
              <a:off x="1022520" y="1916832"/>
              <a:ext cx="7653936" cy="4393482"/>
              <a:chOff x="572" y="638"/>
              <a:chExt cx="5476" cy="3352"/>
            </a:xfrm>
          </p:grpSpPr>
          <p:sp>
            <p:nvSpPr>
              <p:cNvPr id="10" name="Rectangle 17"/>
              <p:cNvSpPr>
                <a:spLocks noChangeArrowheads="1"/>
              </p:cNvSpPr>
              <p:nvPr/>
            </p:nvSpPr>
            <p:spPr bwMode="gray">
              <a:xfrm>
                <a:off x="4222" y="1868"/>
                <a:ext cx="1826" cy="2122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t" anchorCtr="0"/>
              <a:lstStyle/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Char char="ü"/>
                </a:pP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시스템의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요구 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반영을 위한 </a:t>
                </a:r>
                <a:r>
                  <a:rPr lang="ko-KR" altLang="en-US" sz="1200" dirty="0" err="1" smtClean="0">
                    <a:solidFill>
                      <a:schemeClr val="tx2"/>
                    </a:solidFill>
                    <a:latin typeface="+mn-ea"/>
                    <a:ea typeface="+mn-ea"/>
                  </a:rPr>
                  <a:t>엔티티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 포함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/>
                </a:r>
                <a:b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  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- </a:t>
                </a:r>
                <a:r>
                  <a:rPr lang="ko-KR" altLang="en-US" sz="1200" dirty="0" err="1">
                    <a:solidFill>
                      <a:schemeClr val="tx2"/>
                    </a:solidFill>
                    <a:latin typeface="+mn-ea"/>
                    <a:ea typeface="+mn-ea"/>
                  </a:rPr>
                  <a:t>설계형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1200" dirty="0" err="1">
                    <a:solidFill>
                      <a:schemeClr val="tx2"/>
                    </a:solidFill>
                    <a:latin typeface="+mn-ea"/>
                    <a:ea typeface="+mn-ea"/>
                  </a:rPr>
                  <a:t>엔티티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추가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/>
                </a:r>
                <a:b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  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- </a:t>
                </a:r>
                <a:r>
                  <a:rPr lang="ko-KR" altLang="en-US" sz="1200" dirty="0" err="1">
                    <a:solidFill>
                      <a:schemeClr val="tx2"/>
                    </a:solidFill>
                    <a:latin typeface="+mn-ea"/>
                    <a:ea typeface="+mn-ea"/>
                  </a:rPr>
                  <a:t>설계형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속성 추가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Char char="ü"/>
                </a:pP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설계와 성능을 고려한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조정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/>
                </a:r>
                <a:b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  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- DBMS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의 특성 고려</a:t>
                </a:r>
                <a:b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  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- </a:t>
                </a:r>
                <a:r>
                  <a:rPr lang="ko-KR" altLang="en-US" sz="1200" dirty="0" err="1">
                    <a:solidFill>
                      <a:schemeClr val="tx2"/>
                    </a:solidFill>
                    <a:latin typeface="+mn-ea"/>
                    <a:ea typeface="+mn-ea"/>
                  </a:rPr>
                  <a:t>엔티티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타입의 분리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, 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통합</a:t>
                </a:r>
                <a:b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  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- </a:t>
                </a:r>
                <a:r>
                  <a:rPr lang="ko-KR" altLang="en-US" sz="12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역정규화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/>
                </a:r>
                <a:b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  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- 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관계의 해제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Char char="ü"/>
                </a:pP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특정 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DBMS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에 적합한 성능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고려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/>
                </a:r>
                <a:b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  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-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인덱스와 같은 물리적 세부사항 등</a:t>
                </a:r>
                <a:endParaRPr lang="ko-KR" altLang="en-US" sz="1200" dirty="0">
                  <a:solidFill>
                    <a:schemeClr val="tx2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" name="Rectangle 18"/>
              <p:cNvSpPr>
                <a:spLocks noChangeArrowheads="1"/>
              </p:cNvSpPr>
              <p:nvPr/>
            </p:nvSpPr>
            <p:spPr bwMode="gray">
              <a:xfrm>
                <a:off x="2398" y="1868"/>
                <a:ext cx="1824" cy="2122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t" anchorCtr="0"/>
              <a:lstStyle/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Char char="ü"/>
                </a:pP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모든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업무데이터를 </a:t>
                </a:r>
                <a:r>
                  <a:rPr lang="ko-KR" altLang="en-US" sz="12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정규화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하여 표현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/>
                </a:r>
                <a:b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  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- </a:t>
                </a:r>
                <a:r>
                  <a:rPr lang="ko-KR" altLang="en-US" sz="1200" dirty="0" err="1" smtClean="0">
                    <a:solidFill>
                      <a:schemeClr val="tx2"/>
                    </a:solidFill>
                    <a:latin typeface="+mn-ea"/>
                    <a:ea typeface="+mn-ea"/>
                  </a:rPr>
                  <a:t>엔티티</a:t>
                </a:r>
                <a:r>
                  <a:rPr lang="en-US" altLang="ko-KR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, </a:t>
                </a:r>
                <a:r>
                  <a:rPr lang="ko-KR" altLang="en-US" sz="1200" dirty="0" err="1" smtClean="0">
                    <a:solidFill>
                      <a:schemeClr val="tx2"/>
                    </a:solidFill>
                    <a:latin typeface="+mn-ea"/>
                    <a:ea typeface="+mn-ea"/>
                  </a:rPr>
                  <a:t>엔티티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 간의 관계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/>
                </a:r>
                <a:b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  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- </a:t>
                </a:r>
                <a:r>
                  <a:rPr lang="ko-KR" altLang="en-US" sz="1200" dirty="0" err="1" smtClean="0">
                    <a:solidFill>
                      <a:schemeClr val="tx2"/>
                    </a:solidFill>
                    <a:latin typeface="+mn-ea"/>
                    <a:ea typeface="+mn-ea"/>
                  </a:rPr>
                  <a:t>엔티티의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 속성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, </a:t>
                </a:r>
                <a:r>
                  <a:rPr lang="ko-KR" altLang="en-US" sz="1200" dirty="0" err="1">
                    <a:solidFill>
                      <a:schemeClr val="tx2"/>
                    </a:solidFill>
                    <a:latin typeface="+mn-ea"/>
                    <a:ea typeface="+mn-ea"/>
                  </a:rPr>
                  <a:t>식별자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등</a:t>
                </a:r>
                <a:endParaRPr lang="en-US" altLang="ko-KR" sz="1200" dirty="0">
                  <a:solidFill>
                    <a:schemeClr val="tx2"/>
                  </a:solidFill>
                  <a:latin typeface="+mn-ea"/>
                  <a:ea typeface="+mn-ea"/>
                </a:endParaRPr>
              </a:p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모든 업무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규칙을 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완전하고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정확</a:t>
                </a:r>
                <a:r>
                  <a:rPr lang="en-US" altLang="ko-KR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/>
                </a:r>
                <a:br>
                  <a:rPr lang="en-US" altLang="ko-KR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en-US" altLang="ko-KR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  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하게 표현</a:t>
                </a:r>
                <a:endParaRPr lang="en-US" altLang="ko-KR" sz="1200" dirty="0" smtClean="0">
                  <a:solidFill>
                    <a:schemeClr val="tx2"/>
                  </a:solidFill>
                  <a:latin typeface="+mn-ea"/>
                  <a:ea typeface="+mn-ea"/>
                </a:endParaRPr>
              </a:p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Char char="ü"/>
                </a:pPr>
                <a:r>
                  <a:rPr lang="en-US" altLang="ko-KR" sz="1200" dirty="0" smtClean="0">
                    <a:solidFill>
                      <a:schemeClr val="tx2"/>
                    </a:solidFill>
                    <a:latin typeface="+mn-ea"/>
                  </a:rPr>
                  <a:t> DBMS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</a:rPr>
                  <a:t>종류</a:t>
                </a:r>
                <a:r>
                  <a:rPr lang="en-US" altLang="ko-KR" sz="1200" dirty="0" smtClean="0">
                    <a:solidFill>
                      <a:schemeClr val="tx2"/>
                    </a:solidFill>
                    <a:latin typeface="+mn-ea"/>
                  </a:rPr>
                  <a:t>,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성능</a:t>
                </a:r>
                <a:r>
                  <a:rPr lang="en-US" altLang="ko-KR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,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물리적인 세부</a:t>
                </a:r>
                <a:r>
                  <a:rPr lang="en-US" altLang="ko-KR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/>
                </a:r>
                <a:br>
                  <a:rPr lang="en-US" altLang="ko-KR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  사항은 고려하지 않고 표현</a:t>
                </a:r>
                <a:endParaRPr lang="ko-KR" altLang="en-US" sz="1200" dirty="0">
                  <a:solidFill>
                    <a:schemeClr val="tx2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2" name="Rectangle 19"/>
              <p:cNvSpPr>
                <a:spLocks noChangeArrowheads="1"/>
              </p:cNvSpPr>
              <p:nvPr/>
            </p:nvSpPr>
            <p:spPr bwMode="gray">
              <a:xfrm>
                <a:off x="572" y="1868"/>
                <a:ext cx="1826" cy="2122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t" anchorCtr="0"/>
              <a:lstStyle/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Char char="ü"/>
                </a:pP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모든 업무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영역 포함한 초기 모델링</a:t>
                </a:r>
                <a:endParaRPr lang="ko-KR" altLang="en-US" sz="1200" dirty="0">
                  <a:solidFill>
                    <a:schemeClr val="tx2"/>
                  </a:solidFill>
                  <a:latin typeface="+mn-ea"/>
                  <a:ea typeface="+mn-ea"/>
                </a:endParaRPr>
              </a:p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Char char="ü"/>
                </a:pP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 주제 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영역에 포함되는 </a:t>
                </a:r>
                <a:r>
                  <a:rPr lang="ko-KR" altLang="en-US" sz="1200" dirty="0" err="1" smtClean="0">
                    <a:solidFill>
                      <a:schemeClr val="tx2"/>
                    </a:solidFill>
                    <a:latin typeface="+mn-ea"/>
                    <a:ea typeface="+mn-ea"/>
                  </a:rPr>
                  <a:t>엔티티와</a:t>
                </a:r>
                <a:r>
                  <a:rPr lang="en-US" altLang="ko-KR" sz="1200" dirty="0" smtClean="0">
                    <a:solidFill>
                      <a:schemeClr val="tx2"/>
                    </a:solidFill>
                    <a:latin typeface="+mn-ea"/>
                  </a:rPr>
                  <a:t/>
                </a:r>
                <a:br>
                  <a:rPr lang="en-US" altLang="ko-KR" sz="1200" dirty="0" smtClean="0">
                    <a:solidFill>
                      <a:schemeClr val="tx2"/>
                    </a:solidFill>
                    <a:latin typeface="+mn-ea"/>
                  </a:rPr>
                </a:br>
                <a:r>
                  <a:rPr lang="en-US" altLang="ko-KR" sz="1200" dirty="0" smtClean="0">
                    <a:solidFill>
                      <a:schemeClr val="tx2"/>
                    </a:solidFill>
                    <a:latin typeface="+mn-ea"/>
                  </a:rPr>
                  <a:t>   </a:t>
                </a:r>
                <a:r>
                  <a:rPr lang="ko-KR" altLang="en-US" sz="1200" dirty="0" err="1" smtClean="0">
                    <a:solidFill>
                      <a:schemeClr val="tx2"/>
                    </a:solidFill>
                    <a:latin typeface="+mn-ea"/>
                    <a:ea typeface="+mn-ea"/>
                  </a:rPr>
                  <a:t>엔티티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 간의 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관계를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파악하여 주요</a:t>
                </a:r>
                <a:r>
                  <a:rPr lang="en-US" altLang="ko-KR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/>
                </a:r>
                <a:br>
                  <a:rPr lang="en-US" altLang="ko-KR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   업무 규칙 정의</a:t>
                </a:r>
                <a:endParaRPr lang="en-US" altLang="ko-KR" sz="1200" dirty="0" smtClean="0">
                  <a:solidFill>
                    <a:schemeClr val="tx2"/>
                  </a:solidFill>
                  <a:latin typeface="+mn-ea"/>
                  <a:ea typeface="+mn-ea"/>
                </a:endParaRPr>
              </a:p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Char char="ü"/>
                </a:pPr>
                <a:r>
                  <a:rPr lang="en-US" altLang="ko-KR" sz="1200" dirty="0" smtClean="0">
                    <a:solidFill>
                      <a:schemeClr val="tx2"/>
                    </a:solidFill>
                    <a:latin typeface="+mn-ea"/>
                  </a:rPr>
                  <a:t>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논리적 데이터 모델링의 기초로 사용</a:t>
                </a:r>
                <a:endParaRPr lang="ko-KR" altLang="en-US" sz="1200" dirty="0">
                  <a:solidFill>
                    <a:schemeClr val="tx2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gray">
              <a:xfrm>
                <a:off x="4222" y="1121"/>
                <a:ext cx="1826" cy="747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pPr eaLnBrk="1" latinLnBrk="1" hangingPunct="1">
                  <a:lnSpc>
                    <a:spcPct val="120000"/>
                  </a:lnSpc>
                  <a:buFontTx/>
                  <a:buChar char="•"/>
                </a:pPr>
                <a:r>
                  <a:rPr kumimoji="1" lang="ko-KR" altLang="en-US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 </a:t>
                </a:r>
                <a:r>
                  <a:rPr kumimoji="1" lang="en-US" altLang="ko-KR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DBMS</a:t>
                </a:r>
                <a:r>
                  <a:rPr kumimoji="1" lang="ko-KR" altLang="en-US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 관리와 성능을 고려한 모델링으로</a:t>
                </a:r>
                <a:r>
                  <a:rPr kumimoji="1" lang="en-US" altLang="ko-KR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/>
                </a:r>
                <a:br>
                  <a:rPr kumimoji="1" lang="en-US" altLang="ko-KR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</a:br>
                <a:r>
                  <a:rPr kumimoji="1" lang="en-US" altLang="ko-KR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  </a:t>
                </a:r>
                <a:r>
                  <a:rPr kumimoji="1" lang="ko-KR" altLang="en-US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시스템의 </a:t>
                </a:r>
                <a:r>
                  <a:rPr kumimoji="1" lang="ko-KR" altLang="en-US" sz="1200" b="1" dirty="0">
                    <a:solidFill>
                      <a:srgbClr val="C00000"/>
                    </a:solidFill>
                    <a:latin typeface="+mj-ea"/>
                    <a:ea typeface="+mj-ea"/>
                  </a:rPr>
                  <a:t>설계적 </a:t>
                </a:r>
                <a:r>
                  <a:rPr kumimoji="1" lang="ko-KR" altLang="en-US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정보요건을 명확히 표현</a:t>
                </a:r>
                <a:endParaRPr kumimoji="1" lang="ko-KR" altLang="en-US" sz="1200" b="1" dirty="0">
                  <a:solidFill>
                    <a:srgbClr val="C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4" name="Rectangle 23"/>
              <p:cNvSpPr>
                <a:spLocks noChangeArrowheads="1"/>
              </p:cNvSpPr>
              <p:nvPr/>
            </p:nvSpPr>
            <p:spPr bwMode="gray">
              <a:xfrm>
                <a:off x="2398" y="1121"/>
                <a:ext cx="1824" cy="747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pPr eaLnBrk="1" latinLnBrk="1" hangingPunct="1">
                  <a:lnSpc>
                    <a:spcPct val="120000"/>
                  </a:lnSpc>
                  <a:buFontTx/>
                  <a:buChar char="•"/>
                </a:pPr>
                <a:r>
                  <a:rPr kumimoji="1" lang="ko-KR" altLang="en-US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 개념적 데이터 모델을 기초로 개발 업무영역의</a:t>
                </a:r>
                <a:r>
                  <a:rPr lang="en-US" altLang="ko-KR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 </a:t>
                </a:r>
                <a:r>
                  <a:rPr kumimoji="1" lang="ko-KR" altLang="en-US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업무 데이터와 </a:t>
                </a:r>
                <a:r>
                  <a:rPr kumimoji="1" lang="ko-KR" altLang="en-US" sz="1200" b="1" dirty="0">
                    <a:solidFill>
                      <a:srgbClr val="C00000"/>
                    </a:solidFill>
                    <a:latin typeface="+mj-ea"/>
                    <a:ea typeface="+mj-ea"/>
                  </a:rPr>
                  <a:t>규칙을 </a:t>
                </a:r>
                <a:r>
                  <a:rPr kumimoji="1" lang="ko-KR" altLang="en-US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상세히 표현</a:t>
                </a:r>
                <a:endParaRPr lang="ko-KR" altLang="en-US" sz="1200" b="1" dirty="0">
                  <a:solidFill>
                    <a:srgbClr val="C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5" name="Rectangle 24"/>
              <p:cNvSpPr>
                <a:spLocks noChangeArrowheads="1"/>
              </p:cNvSpPr>
              <p:nvPr/>
            </p:nvSpPr>
            <p:spPr bwMode="gray">
              <a:xfrm>
                <a:off x="572" y="1121"/>
                <a:ext cx="1826" cy="747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pPr eaLnBrk="1" latinLnBrk="1" hangingPunct="1">
                  <a:lnSpc>
                    <a:spcPct val="120000"/>
                  </a:lnSpc>
                  <a:buFontTx/>
                  <a:buChar char="•"/>
                </a:pPr>
                <a:r>
                  <a:rPr kumimoji="1" lang="ko-KR" altLang="en-US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 기업의 전사 정보체계를 이해하기 쉽게</a:t>
                </a:r>
                <a:r>
                  <a:rPr kumimoji="1" lang="en-US" altLang="ko-KR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/>
                </a:r>
                <a:br>
                  <a:rPr kumimoji="1" lang="en-US" altLang="ko-KR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</a:br>
                <a:r>
                  <a:rPr kumimoji="1" lang="en-US" altLang="ko-KR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  </a:t>
                </a:r>
                <a:r>
                  <a:rPr kumimoji="1" lang="ko-KR" altLang="en-US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표현한 상위 수준의 모델링</a:t>
                </a:r>
                <a:endParaRPr kumimoji="1" lang="ko-KR" altLang="en-US" sz="1200" b="1" dirty="0">
                  <a:solidFill>
                    <a:srgbClr val="C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/>
            </p:nvSpPr>
            <p:spPr bwMode="gray">
              <a:xfrm>
                <a:off x="4222" y="638"/>
                <a:ext cx="1826" cy="483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ko-KR" altLang="en-US" sz="1600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물리적 데이터 모델링</a:t>
                </a:r>
                <a:endParaRPr lang="ko-KR" altLang="en-US" b="1" dirty="0">
                  <a:solidFill>
                    <a:schemeClr val="tx2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/>
            </p:nvSpPr>
            <p:spPr bwMode="gray">
              <a:xfrm>
                <a:off x="2398" y="638"/>
                <a:ext cx="1824" cy="483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ko-KR" altLang="en-US" sz="1600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논리적 데이터 모델링</a:t>
                </a:r>
                <a:endParaRPr lang="ko-KR" altLang="en-US" b="1" dirty="0">
                  <a:solidFill>
                    <a:schemeClr val="tx2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/>
            </p:nvSpPr>
            <p:spPr bwMode="gray">
              <a:xfrm>
                <a:off x="572" y="638"/>
                <a:ext cx="1826" cy="483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ko-KR" altLang="en-US" sz="1600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개념적 데이터 모델링</a:t>
                </a:r>
                <a:endParaRPr lang="ko-KR" altLang="en-US" sz="1600" b="1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9" name="Line 31"/>
              <p:cNvSpPr>
                <a:spLocks noChangeShapeType="1"/>
              </p:cNvSpPr>
              <p:nvPr/>
            </p:nvSpPr>
            <p:spPr bwMode="gray">
              <a:xfrm>
                <a:off x="572" y="1121"/>
                <a:ext cx="5476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20" name="Line 32"/>
              <p:cNvSpPr>
                <a:spLocks noChangeShapeType="1"/>
              </p:cNvSpPr>
              <p:nvPr/>
            </p:nvSpPr>
            <p:spPr bwMode="gray">
              <a:xfrm>
                <a:off x="572" y="1868"/>
                <a:ext cx="5476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21" name="Line 36"/>
              <p:cNvSpPr>
                <a:spLocks noChangeShapeType="1"/>
              </p:cNvSpPr>
              <p:nvPr/>
            </p:nvSpPr>
            <p:spPr bwMode="gray">
              <a:xfrm>
                <a:off x="2398" y="638"/>
                <a:ext cx="0" cy="335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22" name="Line 37"/>
              <p:cNvSpPr>
                <a:spLocks noChangeShapeType="1"/>
              </p:cNvSpPr>
              <p:nvPr/>
            </p:nvSpPr>
            <p:spPr bwMode="gray">
              <a:xfrm>
                <a:off x="4222" y="638"/>
                <a:ext cx="0" cy="335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23" name="Line 39"/>
              <p:cNvSpPr>
                <a:spLocks noChangeShapeType="1"/>
              </p:cNvSpPr>
              <p:nvPr/>
            </p:nvSpPr>
            <p:spPr bwMode="gray">
              <a:xfrm>
                <a:off x="572" y="638"/>
                <a:ext cx="5476" cy="0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24" name="Line 40"/>
              <p:cNvSpPr>
                <a:spLocks noChangeShapeType="1"/>
              </p:cNvSpPr>
              <p:nvPr/>
            </p:nvSpPr>
            <p:spPr bwMode="gray">
              <a:xfrm>
                <a:off x="572" y="638"/>
                <a:ext cx="0" cy="3352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25" name="Line 41"/>
              <p:cNvSpPr>
                <a:spLocks noChangeShapeType="1"/>
              </p:cNvSpPr>
              <p:nvPr/>
            </p:nvSpPr>
            <p:spPr bwMode="gray">
              <a:xfrm>
                <a:off x="6048" y="638"/>
                <a:ext cx="0" cy="3352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26" name="Line 42"/>
              <p:cNvSpPr>
                <a:spLocks noChangeShapeType="1"/>
              </p:cNvSpPr>
              <p:nvPr/>
            </p:nvSpPr>
            <p:spPr bwMode="gray">
              <a:xfrm>
                <a:off x="572" y="3990"/>
                <a:ext cx="5476" cy="0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</p:grpSp>
        <p:sp>
          <p:nvSpPr>
            <p:cNvPr id="27" name="AutoShape 90"/>
            <p:cNvSpPr>
              <a:spLocks noChangeArrowheads="1"/>
            </p:cNvSpPr>
            <p:nvPr/>
          </p:nvSpPr>
          <p:spPr bwMode="gray">
            <a:xfrm>
              <a:off x="3185088" y="2055266"/>
              <a:ext cx="754246" cy="356204"/>
            </a:xfrm>
            <a:prstGeom prst="chevron">
              <a:avLst>
                <a:gd name="adj" fmla="val 75332"/>
              </a:avLst>
            </a:prstGeom>
            <a:gradFill rotWithShape="1">
              <a:gsLst>
                <a:gs pos="0">
                  <a:schemeClr val="folHlink">
                    <a:gamma/>
                    <a:tint val="27451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dist="109250" dir="3267739" algn="ctr" rotWithShape="0">
                <a:srgbClr val="808080">
                  <a:alpha val="50000"/>
                </a:srgbClr>
              </a:outerShdw>
            </a:effectLst>
          </p:spPr>
          <p:txBody>
            <a:bodyPr wrap="square" anchor="ctr" anchorCtr="0">
              <a:spAutoFit/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8" name="AutoShape 90"/>
            <p:cNvSpPr>
              <a:spLocks noChangeArrowheads="1"/>
            </p:cNvSpPr>
            <p:nvPr/>
          </p:nvSpPr>
          <p:spPr bwMode="gray">
            <a:xfrm>
              <a:off x="5689422" y="2053277"/>
              <a:ext cx="821505" cy="356204"/>
            </a:xfrm>
            <a:prstGeom prst="chevron">
              <a:avLst>
                <a:gd name="adj" fmla="val 75332"/>
              </a:avLst>
            </a:prstGeom>
            <a:gradFill rotWithShape="1">
              <a:gsLst>
                <a:gs pos="0">
                  <a:schemeClr val="folHlink">
                    <a:gamma/>
                    <a:tint val="27451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dist="109250" dir="3267739" algn="ctr" rotWithShape="0">
                <a:srgbClr val="808080">
                  <a:alpha val="50000"/>
                </a:srgbClr>
              </a:outerShdw>
            </a:effectLst>
          </p:spPr>
          <p:txBody>
            <a:bodyPr wrap="square" anchor="ctr" anchorCtr="0">
              <a:spAutoFit/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485774" y="18207"/>
            <a:ext cx="9420225" cy="748460"/>
          </a:xfrm>
        </p:spPr>
        <p:txBody>
          <a:bodyPr/>
          <a:lstStyle/>
          <a:p>
            <a:r>
              <a:rPr lang="ko-KR" altLang="en-US" dirty="0" smtClean="0"/>
              <a:t>데이터 모델링</a:t>
            </a:r>
            <a:r>
              <a:rPr lang="en-US" altLang="ko-KR" dirty="0" smtClean="0"/>
              <a:t>(Data Modeling)  </a:t>
            </a:r>
            <a:r>
              <a:rPr lang="ko-KR" altLang="en-US" dirty="0" smtClean="0"/>
              <a:t>단계별 특징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9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개념적</a:t>
            </a:r>
            <a:r>
              <a:rPr lang="en-US" altLang="ko-KR" dirty="0" smtClean="0"/>
              <a:t>(conceptual)</a:t>
            </a:r>
            <a:r>
              <a:rPr lang="ko-KR" altLang="en-US" dirty="0" smtClean="0"/>
              <a:t> 데이터 모델링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91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개념적</a:t>
            </a:r>
            <a:r>
              <a:rPr lang="en-US" altLang="ko-KR" dirty="0" smtClean="0"/>
              <a:t>(</a:t>
            </a:r>
            <a:r>
              <a:rPr lang="en-US" altLang="ko-KR" dirty="0"/>
              <a:t>Conceptual)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59"/>
            <a:ext cx="9205023" cy="52624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정의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해결하고자 하는 업무적인 관점에서 접근하고 분석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현재 업무 프로세스 일반화 단계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고객 요구사항 및 개발 업무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분석을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기반으로 </a:t>
            </a:r>
            <a:r>
              <a:rPr lang="ko-KR" altLang="en-US" sz="16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개념</a:t>
            </a:r>
            <a:r>
              <a:rPr lang="en-US" altLang="ko-KR" sz="16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(semantic)</a:t>
            </a:r>
            <a:r>
              <a:rPr lang="ko-KR" altLang="en-US" sz="16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데이터 모델 구축</a:t>
            </a:r>
            <a:endParaRPr lang="en-US" altLang="ko-KR" sz="1600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물리적인 고려사항은 배제한 채 고객의 관점에서 기업에서 사용되는 모든 정보를 이해하기 쉽게 체계적으로 모형화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고객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설계자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개발자 간의 효율적인 의사소통 수단으로 사용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특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징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DBMS,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응용프로그램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프로그래밍 언어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하드웨어 플랫폼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(OS),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기타 다른 물리적인 고려사항에 대해서 완전히 독립적인 모델링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수행 과정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고객 요구사항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(Requirements)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및 개발 업무 분석을 기반으로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(Entity)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를 추출한다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간 관계를 찾아낸다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속성을 추출하고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엔티티와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연관시킨다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속성 중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식별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와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일반속성을 결정한다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Entity-Relation(E-R) Diagram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을 이용하여 개념적 개체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관계 모델을 작성한다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439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8280</TotalTime>
  <Words>3855</Words>
  <Application>Microsoft Office PowerPoint</Application>
  <PresentationFormat>사용자 지정</PresentationFormat>
  <Paragraphs>782</Paragraphs>
  <Slides>69</Slides>
  <Notes>55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69</vt:i4>
      </vt:variant>
    </vt:vector>
  </HeadingPairs>
  <TitlesOfParts>
    <vt:vector size="72" baseType="lpstr">
      <vt:lpstr>Office 테마</vt:lpstr>
      <vt:lpstr>클립</vt:lpstr>
      <vt:lpstr>Worksheet</vt:lpstr>
      <vt:lpstr>데이터모델링과 DB 설계</vt:lpstr>
      <vt:lpstr>목  차</vt:lpstr>
      <vt:lpstr>데이터 모델링(Dada modeling) 개요</vt:lpstr>
      <vt:lpstr>데이터 모델링(Data Modeling) 개요</vt:lpstr>
      <vt:lpstr>데이터 모델링(Data Modeling) 개요</vt:lpstr>
      <vt:lpstr>데이터 모델링(Data Modeling) 절차</vt:lpstr>
      <vt:lpstr>데이터 모델링(Data Modeling)  단계별 특징</vt:lpstr>
      <vt:lpstr>개념적(conceptual) 데이터 모델링</vt:lpstr>
      <vt:lpstr>개념적(Conceptual) 데이터 모델링</vt:lpstr>
      <vt:lpstr>개념적(Conceptual) 데이터 모델링</vt:lpstr>
      <vt:lpstr>개념적(Conceptual) 데이터 모델링</vt:lpstr>
      <vt:lpstr>개념적(Conceptual)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데이터 모델링 / 데이터베이스 설계</dc:title>
  <cp:lastModifiedBy>KOSTA</cp:lastModifiedBy>
  <cp:revision>1666</cp:revision>
  <dcterms:created xsi:type="dcterms:W3CDTF">2011-05-05T14:24:12Z</dcterms:created>
  <dcterms:modified xsi:type="dcterms:W3CDTF">2018-09-20T00:29:04Z</dcterms:modified>
</cp:coreProperties>
</file>