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07" r:id="rId4"/>
    <p:sldId id="308" r:id="rId5"/>
    <p:sldId id="309" r:id="rId6"/>
    <p:sldId id="310" r:id="rId7"/>
    <p:sldId id="311" r:id="rId8"/>
    <p:sldId id="313" r:id="rId9"/>
    <p:sldId id="314" r:id="rId10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242"/>
    <a:srgbClr val="003300"/>
    <a:srgbClr val="0066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93" d="100"/>
          <a:sy n="93" d="100"/>
        </p:scale>
        <p:origin x="-822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725340" y="5922863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994871"/>
            <a:ext cx="3672408" cy="52226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3584848" y="18207"/>
            <a:ext cx="57606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rgbClr val="C0E242"/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rgbClr val="C0E242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72480" y="907703"/>
            <a:ext cx="9349804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602383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b="0" dirty="0" smtClean="0">
                <a:latin typeface="HY헤드라인M" pitchFamily="18" charset="-127"/>
                <a:ea typeface="HY헤드라인M" pitchFamily="18" charset="-127"/>
              </a:rPr>
              <a:t>JSP(Java Server Page)</a:t>
            </a:r>
            <a:endParaRPr lang="ko-KR" altLang="en-US" sz="2400" b="0" dirty="0">
              <a:solidFill>
                <a:schemeClr val="tx2">
                  <a:lumMod val="20000"/>
                  <a:lumOff val="8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 편의성을 위해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컨테이너에 의해 미리 생성되는 객체를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디폴트 객체</a:t>
            </a:r>
            <a:endParaRPr lang="ko-KR" altLang="en-US" sz="2400" dirty="0"/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28205"/>
              </p:ext>
            </p:extLst>
          </p:nvPr>
        </p:nvGraphicFramePr>
        <p:xfrm>
          <a:off x="297989" y="1221851"/>
          <a:ext cx="9047499" cy="483552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12887"/>
                <a:gridCol w="2374900"/>
                <a:gridCol w="3575536"/>
                <a:gridCol w="1584176"/>
              </a:tblGrid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객체이름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데이터 타입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사용범위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request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HttpServletRequest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클라이언트의 요청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같은요청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response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HttpServletResponse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요청에 대한 응답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JspWriter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 출력 </a:t>
                      </a: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스트림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7314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pageContext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PageContext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현재 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JSP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대한 실행 환경 정보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(Context)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session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HttpSession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클라이언트 상태정보 저장을 위한 세션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session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ServletContext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실행 환경 정보 저장 및 데이터 공유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config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ServletConfig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초기 설정 정보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제공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요청을 처리하고 있는 현재 </a:t>
                      </a: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서블릿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(this)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exception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Throwable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실행 시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발생하는 </a:t>
                      </a: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Throwable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예외 객체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스크립트 원소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선언문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실행문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사용하지 않고도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쉽게 작성할 수 있도록 웹 컨테이너가 지원하는 표준 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기능이 구현되어 있는 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지원 기능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클라이언트의 요청과 응답에 대한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제어권을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사이에 이동시킬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JavaBean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사용을 사용할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자바 애플릿 실행 정보를 설정할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문서를 제어할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액션 태그 사용시 주의 사항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형식을 따르며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대소문자를 구분한다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태그명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앞에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라는 접두어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(prefix)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붙여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사용하여야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시작태그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있으면 반드시 끝나는 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(&lt;/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 있어야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내용이 없는 단일태그 사용 시 태그의 마지막 부분을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“/&gt;”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마무리한다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태그의 속성값을 할당할 때는 반드시 인용부호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(“”)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사용하여야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표준 액션 태그</a:t>
            </a:r>
            <a:r>
              <a:rPr lang="en-US" altLang="ko-KR" sz="2400" dirty="0" smtClean="0"/>
              <a:t>(Action Tag)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웹 컨테이너에 의해 관리되는 다른 리소스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(HTML, 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실행 결과를 현재 페이지에 포함시킨다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모듈화에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클라이언트의 요청을 다른 리소스에 위임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(dispatch)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흐름을 제어할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/&gt;, 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서브태그로 파라메터를 전달 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jsp:useBean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JavaBean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생성하거나 생성된 자바빈을 검색할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공개된 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설정할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얻어올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표준 액션 태그</a:t>
            </a:r>
            <a:r>
              <a:rPr lang="en-US" altLang="ko-KR" sz="2400" dirty="0" smtClean="0"/>
              <a:t>(Action Tag) </a:t>
            </a:r>
            <a:r>
              <a:rPr lang="ko-KR" altLang="en-US" sz="2400" dirty="0" smtClean="0"/>
              <a:t>종류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현재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내에 다른 리소스의 실행 결과를 포함 시키고자 할 때 사용하는 표준 액션 태그이다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제어권을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include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되는 페이지에 넘겼다가 그 페이지의 처리가 끝나면 원래 페이지로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제어권을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반환한다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모듈화에 주로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&lt;%@ include %&gt;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지시어와의 차이점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 서블릿 코드로 변환 시 리소스의 코드 자체가 포함된다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주로 재사용 가능한 자바 코드 조각을 포함할 때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page=“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포함할 리소스 절대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상대경로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 flush=“false”&gt;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name=“paramName1” value=“paramValue1” /&gt;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name=“paramName2” value=“paramValue2” /&gt; 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&lt;/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flush 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지정한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페이지를 실행하기 전에 현재 출력 버퍼를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flush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할 지 여부를 지정한다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디폴트값은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false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여러 페이지에 공통적으로 사용되는 메뉴를 독립적인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파일로 작성하고 포함한다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태그를 이용한 페이지 모듈화</a:t>
            </a:r>
            <a:endParaRPr lang="ko-KR" altLang="en-US" sz="2400" dirty="0"/>
          </a:p>
        </p:txBody>
      </p:sp>
      <p:pic>
        <p:nvPicPr>
          <p:cNvPr id="4" name="Picture 2" descr="fig07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458367"/>
            <a:ext cx="4752528" cy="3096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 descr="fig07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588" y="1475606"/>
            <a:ext cx="4440932" cy="30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클라이언트의 요청을 웹 컨테이너내의 다른 리소스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(HTML, 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위임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(dispatch)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주로 페이지 흐름을 제어할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리다이렉트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response.sendRedirect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(“URL”))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구별된다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page=“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위임할 리소스 절대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상대경로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name=“paramName1” value=“paramValue1” /&gt;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name=“paramName2” value=“paramValue2” /&gt; 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&lt;/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pic>
        <p:nvPicPr>
          <p:cNvPr id="4" name="Picture 2" descr="fig07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736" y="3114551"/>
            <a:ext cx="3906391" cy="3273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태그의 전형적인 사용법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2480" y="883471"/>
            <a:ext cx="9289032" cy="3379726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&lt;%@ page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contentType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="text/html;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charset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=utf-8" %&gt;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&lt;%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String 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null;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</a:t>
            </a:r>
            <a:r>
              <a:rPr kumimoji="1"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// </a:t>
            </a:r>
            <a:r>
              <a:rPr kumimoji="1"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조건에 따른 이동할 페이지 분기</a:t>
            </a:r>
            <a:endParaRPr kumimoji="1" lang="ko-KR" altLang="en-US" sz="1400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if (</a:t>
            </a:r>
            <a:r>
              <a:rPr kumimoji="1" lang="ko-KR" altLang="en-US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조건판단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1)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{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    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"</a:t>
            </a:r>
            <a:r>
              <a:rPr kumimoji="1" lang="ko-KR" altLang="en-US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페이지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URI1";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} else if (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조건판단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2) {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   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"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페이지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URI2";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} else if (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조건판단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3) {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   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"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페이지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URI3";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}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%&gt;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&lt;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jsp:forward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page="&lt;%= 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%&gt;" /&gt;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JavaBean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웹 애플리케이션 작성 시 데이터 저장을 목적으로 사용되는 재사용 가능한 컴포넌트를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규약에 따라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디폴트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생성자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공개된 속성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제공해야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012" y="1699791"/>
            <a:ext cx="8848476" cy="402605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public class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BeanClassName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속성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선언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private String value;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디폴트 생성자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public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BeanClassName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() {  }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public getter </a:t>
            </a:r>
            <a:r>
              <a:rPr lang="ko-KR" altLang="en-US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public String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getValue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() {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    return value;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</a:p>
          <a:p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public setter </a:t>
            </a:r>
            <a:r>
              <a:rPr lang="ko-KR" altLang="en-US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public void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setValue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(String value) {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   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this.value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= value;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자바빈을 선언하고 초기화 하는 표준 액션 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jsp:useBean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id=“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 class=“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클래스이름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  [scope=“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빈이 저장될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스코프객체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”]/&gt;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id :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빈 객체를 접근할 때 사용할 이름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 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패키지 이름을 포함한 빈 클래스의 완전한 이름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scope : page, request, session, application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중 하나를 값으로 설정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디폴트값은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page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41896" y="2959819"/>
            <a:ext cx="7755508" cy="3526408"/>
            <a:chOff x="653876" y="2970535"/>
            <a:chExt cx="7755508" cy="3526408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876" y="3042543"/>
              <a:ext cx="76835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5025008" y="2970535"/>
              <a:ext cx="1368152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80992" y="4554711"/>
              <a:ext cx="352839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id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속성에 해당하는 객체가 지정한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존재할 경우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존재하는 객체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id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속성에 해당하는 객체가 지정한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존재하지 않을 경우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속성에 지정한 객체 생성 및 지정한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저장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그리고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태그의 동작 방식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5004" y="2468807"/>
            <a:ext cx="9064500" cy="331817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jsp:useBean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id="person" class="</a:t>
            </a:r>
            <a:r>
              <a:rPr lang="en-US" altLang="ko-KR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scope="request" /&gt;</a:t>
            </a:r>
          </a:p>
          <a:p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//_</a:t>
            </a:r>
            <a:r>
              <a:rPr lang="en-US" altLang="ko-KR" sz="16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jspService</a:t>
            </a:r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lang="ko-KR" altLang="en-US" sz="16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내에 다음과 같은 코드로 변환</a:t>
            </a:r>
          </a:p>
          <a:p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person = null;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person = (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pageContext.getAttribute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("person",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PageContext.REQUEST_SCOPE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if(person == null){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	person = new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	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pageContext.setAttribute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("person",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PageContext.REQUEST_SCOPE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 Server Page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WAS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의 웹컨테이너에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의해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생성되고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실행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관리되는 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기반 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Server Side Script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언어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서버 사이드 스크립트 언어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: ASP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JSP, PHP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ASP.NET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클라이언트 사이드 스크립트 언어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JavaScript,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VBScript,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ActionScript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탄생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배경</a:t>
            </a:r>
            <a:endParaRPr lang="ko-KR" altLang="en-US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Servlet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만으로도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웹 애플리케이션을 개발할 수 있지만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동적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컨텐츠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(HTML, CSS, XML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생성 및 출력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로직을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소스 코드영역에서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출력함으로 써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개발 생산성이 떨어지는 단점을 가지고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Servlet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과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반대로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HTML 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페이지에서 프로그램 코드가 필요한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영역에 자바 코드를 포함시켜 사용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함으로써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화면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(HTML, CSS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구성하는데 매우 유용하고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개발 생산성이 현격히 높아진다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또한 화면 출력 부분과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비즈니스 </a:t>
            </a:r>
            <a:r>
              <a:rPr lang="ko-KR" altLang="en-US" sz="1600" dirty="0" err="1">
                <a:latin typeface="가는각진제목체" pitchFamily="18" charset="-127"/>
                <a:ea typeface="가는각진제목체" pitchFamily="18" charset="-127"/>
              </a:rPr>
              <a:t>로직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자바 소스코드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부분을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분리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캡슐화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하여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개발할 수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소개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빈 객체의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값 설정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(setter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호출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value=“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값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/&gt;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  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요청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파라미터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/&gt;</a:t>
            </a:r>
          </a:p>
          <a:p>
            <a:pPr lvl="2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 /&gt;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요청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파라미터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이름과 빈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이름이 동일한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설정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property="*" /&gt;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요청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파라미터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이름과 빈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이름이 동일한 모든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설정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폼에 입력한 값을 빈에 설정할 때 유용하게 사용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jsp:setProperty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타입에 따른 자동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형변환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jsp:setProperty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/>
        </p:nvGraphicFramePr>
        <p:xfrm>
          <a:off x="455685" y="1170335"/>
          <a:ext cx="8529764" cy="396044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94889"/>
                <a:gridCol w="4008023"/>
                <a:gridCol w="1326852"/>
              </a:tblGrid>
              <a:tr h="4400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 smtClean="0"/>
                        <a:t>프로퍼티</a:t>
                      </a:r>
                      <a:r>
                        <a:rPr lang="en-US" altLang="ko-KR" sz="1400" kern="100" baseline="0" dirty="0" smtClean="0"/>
                        <a:t> </a:t>
                      </a:r>
                      <a:r>
                        <a:rPr lang="ko-KR" sz="1400" kern="100" dirty="0" smtClean="0"/>
                        <a:t>타입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/>
                        <a:t>형 변환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기본 값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boolean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Boolean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Boolean.valueOf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false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byte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Byte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Byte.valueOf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(byte)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short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Short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Short.valueOf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(short)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char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Character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입력한 값의 첫 번째 </a:t>
                      </a:r>
                      <a:r>
                        <a:rPr lang="ko-KR" sz="1400" kern="100" dirty="0" smtClean="0"/>
                        <a:t>글자</a:t>
                      </a:r>
                      <a:r>
                        <a:rPr lang="en-US" sz="1400" kern="100" dirty="0" smtClean="0"/>
                        <a:t>.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(char)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int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Integer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Integer.valueOf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long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Long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Long.valueOf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0L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double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Double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Double.valueOf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0.0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float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Float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Float.valueOf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0.0f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빈 객체의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값을 읽어와 출력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property="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/&gt;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jsp:getProperty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웹 클라이언트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요청에 대한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처리 과정</a:t>
            </a:r>
            <a:endParaRPr lang="ko-KR" altLang="en-US" sz="24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9109" y="1026319"/>
            <a:ext cx="9551306" cy="4248151"/>
            <a:chOff x="344488" y="1026319"/>
            <a:chExt cx="9551306" cy="4248151"/>
          </a:xfrm>
        </p:grpSpPr>
        <p:pic>
          <p:nvPicPr>
            <p:cNvPr id="6" name="Picture 5" descr="한빛사이트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8" y="3852069"/>
              <a:ext cx="1179513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컴퓨터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926" y="3656807"/>
              <a:ext cx="126365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1" y="3461544"/>
              <a:ext cx="846138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676" y="1026319"/>
              <a:ext cx="844550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29038" y="4625182"/>
              <a:ext cx="792163" cy="649288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b="0" dirty="0" smtClean="0">
                  <a:latin typeface="가는각진제목체" pitchFamily="18" charset="-127"/>
                  <a:ea typeface="가는각진제목체" pitchFamily="18" charset="-127"/>
                </a:rPr>
                <a:t>&lt;html&gt;</a:t>
              </a:r>
              <a:endParaRPr lang="en-US" altLang="ko-KR" sz="1000" b="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000" b="0" dirty="0" smtClean="0">
                  <a:latin typeface="가는각진제목체" pitchFamily="18" charset="-127"/>
                  <a:ea typeface="가는각진제목체" pitchFamily="18" charset="-127"/>
                </a:rPr>
                <a:t>&lt;body&gt;</a:t>
              </a:r>
              <a:endParaRPr lang="en-US" altLang="ko-KR" sz="1000" b="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>
                <a:lnSpc>
                  <a:spcPct val="50000"/>
                </a:lnSpc>
              </a:pPr>
              <a:r>
                <a:rPr lang="en-US" altLang="ko-KR" sz="1000" b="0" dirty="0">
                  <a:latin typeface="가는각진제목체" pitchFamily="18" charset="-127"/>
                  <a:ea typeface="가는각진제목체" pitchFamily="18" charset="-127"/>
                </a:rPr>
                <a:t>…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000" b="0" dirty="0" smtClean="0">
                  <a:latin typeface="가는각진제목체" pitchFamily="18" charset="-127"/>
                  <a:ea typeface="가는각진제목체" pitchFamily="18" charset="-127"/>
                </a:rPr>
                <a:t>…</a:t>
              </a:r>
              <a:endParaRPr lang="en-US" altLang="ko-KR" sz="10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192839" y="3694907"/>
              <a:ext cx="927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some. </a:t>
              </a:r>
              <a:r>
                <a:rPr lang="en-US" altLang="ko-KR" sz="1200" dirty="0" err="1">
                  <a:latin typeface="가는각진제목체" pitchFamily="18" charset="-127"/>
                  <a:ea typeface="가는각진제목체" pitchFamily="18" charset="-127"/>
                </a:rPr>
                <a:t>jsp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37101" y="1602582"/>
              <a:ext cx="9906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  <a:t>DNS </a:t>
              </a:r>
              <a:r>
                <a:rPr lang="ko-KR" altLang="en-US" sz="1200" dirty="0">
                  <a:latin typeface="가는각진제목체" pitchFamily="18" charset="-127"/>
                  <a:ea typeface="가는각진제목체" pitchFamily="18" charset="-127"/>
                </a:rPr>
                <a:t>서버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44651" y="4728369"/>
              <a:ext cx="15160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웹 </a:t>
              </a:r>
              <a:r>
                <a:rPr lang="ko-KR" altLang="en-US" sz="120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클라이언트</a:t>
              </a:r>
              <a:endParaRPr lang="ko-KR" altLang="en-US" sz="12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846639" y="4945857"/>
              <a:ext cx="15462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웹 서버</a:t>
              </a:r>
              <a:endParaRPr lang="ko-KR" altLang="en-US" sz="12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149476" y="1513682"/>
              <a:ext cx="1938338" cy="2239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2543176" y="1921669"/>
              <a:ext cx="1536700" cy="1768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1568451" y="4241007"/>
              <a:ext cx="24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949576" y="3948907"/>
              <a:ext cx="2290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960688" y="4517232"/>
              <a:ext cx="2305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6097589" y="3948907"/>
              <a:ext cx="1358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5940426" y="3948907"/>
              <a:ext cx="1516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334554" y="3461544"/>
              <a:ext cx="2561240" cy="1453207"/>
            </a:xfrm>
            <a:prstGeom prst="rect">
              <a:avLst/>
            </a:prstGeom>
            <a:ln w="15875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954714" y="4453732"/>
              <a:ext cx="1335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7506215" y="3801269"/>
              <a:ext cx="183089" cy="753442"/>
            </a:xfrm>
            <a:prstGeom prst="foldedCorner">
              <a:avLst>
                <a:gd name="adj" fmla="val 125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7861051" y="4998141"/>
              <a:ext cx="12684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웹 </a:t>
              </a:r>
              <a:r>
                <a:rPr lang="ko-KR" altLang="en-US" sz="120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컨테이너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513138" y="2672557"/>
              <a:ext cx="1600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②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IP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주소로 변화</a:t>
              </a:r>
            </a:p>
            <a:p>
              <a:pPr eaLnBrk="1" hangingPunct="1"/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211.xxx.xxx.xxx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928813" y="2250282"/>
              <a:ext cx="11795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r"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①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URL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입력</a:t>
              </a:r>
            </a:p>
            <a:p>
              <a:pPr algn="r" eaLnBrk="1" hangingPunct="1"/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www.xxx.com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639888" y="4914107"/>
              <a:ext cx="16430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⑨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HTML </a:t>
              </a:r>
              <a:r>
                <a:rPr lang="ko-KR" altLang="en-US" sz="1200" b="0" dirty="0" err="1">
                  <a:latin typeface="가는각진제목체" pitchFamily="18" charset="-127"/>
                  <a:ea typeface="가는각진제목체" pitchFamily="18" charset="-127"/>
                </a:rPr>
                <a:t>파싱</a:t>
              </a:r>
              <a:r>
                <a:rPr lang="en-US" altLang="ko-KR" sz="1200" b="0" dirty="0" smtClean="0">
                  <a:latin typeface="가는각진제목체" pitchFamily="18" charset="-127"/>
                  <a:ea typeface="가는각진제목체" pitchFamily="18" charset="-127"/>
                </a:rPr>
                <a:t>/</a:t>
              </a:r>
              <a:r>
                <a:rPr lang="ko-KR" altLang="en-US" sz="1200" b="0" dirty="0" err="1" smtClean="0">
                  <a:latin typeface="가는각진제목체" pitchFamily="18" charset="-127"/>
                  <a:ea typeface="가는각진제목체" pitchFamily="18" charset="-127"/>
                </a:rPr>
                <a:t>렌더링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079751" y="3547269"/>
              <a:ext cx="25209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③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JSP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페이지 요청</a:t>
              </a:r>
            </a:p>
            <a:p>
              <a:pPr eaLnBrk="1" hangingPunct="1"/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http://</a:t>
              </a:r>
              <a:r>
                <a:rPr lang="en-US" altLang="ko-KR" sz="12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www.xxx.com/some.jsp</a:t>
              </a:r>
              <a:endParaRPr lang="en-US" altLang="ko-KR" sz="1200" b="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3065463" y="4283869"/>
              <a:ext cx="20320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>
                  <a:latin typeface="가는각진제목체" pitchFamily="18" charset="-127"/>
                  <a:ea typeface="가는각진제목체" pitchFamily="18" charset="-127"/>
                </a:rPr>
                <a:t>⑧ 결과 페이지</a:t>
              </a: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(HTML) </a:t>
              </a:r>
              <a:r>
                <a:rPr lang="ko-KR" altLang="en-US" sz="1200" b="0">
                  <a:latin typeface="가는각진제목체" pitchFamily="18" charset="-127"/>
                  <a:ea typeface="가는각진제목체" pitchFamily="18" charset="-127"/>
                </a:rPr>
                <a:t>전송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113464" y="3979069"/>
              <a:ext cx="10715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④ 요청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위임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1" y="4514057"/>
              <a:ext cx="13049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>
                  <a:latin typeface="가는각진제목체" pitchFamily="18" charset="-127"/>
                  <a:ea typeface="가는각진제목체" pitchFamily="18" charset="-127"/>
                </a:rPr>
                <a:t>⑦ 실행 결과 출력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7768925" y="4332747"/>
              <a:ext cx="98266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0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⑥ </a:t>
              </a:r>
              <a:r>
                <a:rPr lang="ko-KR" altLang="en-US" sz="1000" b="0" dirty="0" err="1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 로딩</a:t>
              </a:r>
              <a:endParaRPr lang="ko-KR" altLang="en-US" sz="1000" b="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7761313" y="3827922"/>
              <a:ext cx="20882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0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⑤ </a:t>
              </a:r>
              <a:r>
                <a:rPr lang="ko-KR" altLang="en-US" sz="10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0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소스코드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(Some_jsp.java)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로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/>
              </a:r>
              <a:b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</a:b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 변환 및 컴파일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en-US" altLang="ko-KR" sz="1000" b="0" dirty="0" err="1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Some_jsp.class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ko-KR" altLang="en-US" sz="1000" b="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4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라이프 사이클</a:t>
            </a:r>
            <a:endParaRPr lang="ko-KR" altLang="en-US" sz="2400" dirty="0"/>
          </a:p>
        </p:txBody>
      </p:sp>
      <p:grpSp>
        <p:nvGrpSpPr>
          <p:cNvPr id="38" name="Group 92"/>
          <p:cNvGrpSpPr>
            <a:grpSpLocks/>
          </p:cNvGrpSpPr>
          <p:nvPr/>
        </p:nvGrpSpPr>
        <p:grpSpPr bwMode="auto">
          <a:xfrm>
            <a:off x="632125" y="1077231"/>
            <a:ext cx="8929387" cy="4407019"/>
            <a:chOff x="361" y="792"/>
            <a:chExt cx="5065" cy="265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375" y="792"/>
              <a:ext cx="107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 rot="10800000" flipH="1">
              <a:off x="362" y="2192"/>
              <a:ext cx="1444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메모리에 </a:t>
              </a:r>
              <a:r>
                <a:rPr lang="ko-KR" altLang="en-US" sz="1200" b="0" dirty="0" err="1">
                  <a:latin typeface="가는각진제목체" pitchFamily="18" charset="-127"/>
                  <a:ea typeface="가는각진제목체" pitchFamily="18" charset="-127"/>
                </a:rPr>
                <a:t>로드되어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 있는가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?</a:t>
              </a:r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 rot="10800000" flipH="1">
              <a:off x="361" y="1616"/>
              <a:ext cx="1439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 err="1" smtClean="0"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 클래스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파일이 존재하는가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?</a:t>
              </a:r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 rot="10800000" flipH="1">
              <a:off x="1839" y="3216"/>
              <a:ext cx="1158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웹 컨테이너 </a:t>
              </a:r>
              <a:r>
                <a:rPr lang="ko-KR" altLang="en-US" sz="1200" b="0" dirty="0" err="1">
                  <a:latin typeface="가는각진제목체" pitchFamily="18" charset="-127"/>
                  <a:ea typeface="가는각진제목체" pitchFamily="18" charset="-127"/>
                </a:rPr>
                <a:t>종료시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3" name="AutoShape 42"/>
            <p:cNvSpPr>
              <a:spLocks noChangeArrowheads="1"/>
            </p:cNvSpPr>
            <p:nvPr/>
          </p:nvSpPr>
          <p:spPr bwMode="auto">
            <a:xfrm>
              <a:off x="2095" y="2144"/>
              <a:ext cx="696" cy="350"/>
            </a:xfrm>
            <a:prstGeom prst="flowChartDecision">
              <a:avLst/>
            </a:prstGeom>
            <a:solidFill>
              <a:srgbClr val="E5FF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2079" y="1568"/>
              <a:ext cx="696" cy="338"/>
            </a:xfrm>
            <a:prstGeom prst="flowChartDecision">
              <a:avLst/>
            </a:prstGeom>
            <a:solidFill>
              <a:srgbClr val="E5FF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471" y="2560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Yes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2767" y="1568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No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479" y="1904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YES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519" y="3077"/>
              <a:ext cx="70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jspDestory</a:t>
              </a: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 )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895" y="2773"/>
              <a:ext cx="7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_</a:t>
              </a:r>
              <a:r>
                <a:rPr lang="en-US" altLang="ko-KR" sz="12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jspService</a:t>
              </a: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 )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495" y="2480"/>
              <a:ext cx="53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jspInit</a:t>
              </a: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 )</a:t>
              </a:r>
            </a:p>
          </p:txBody>
        </p: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935" y="1040"/>
              <a:ext cx="976" cy="328"/>
              <a:chOff x="1309" y="1208"/>
              <a:chExt cx="976" cy="328"/>
            </a:xfrm>
          </p:grpSpPr>
          <p:sp>
            <p:nvSpPr>
              <p:cNvPr id="91" name="AutoShape 51"/>
              <p:cNvSpPr>
                <a:spLocks noChangeArrowheads="1"/>
              </p:cNvSpPr>
              <p:nvPr/>
            </p:nvSpPr>
            <p:spPr bwMode="auto">
              <a:xfrm>
                <a:off x="1530" y="1238"/>
                <a:ext cx="534" cy="298"/>
              </a:xfrm>
              <a:prstGeom prst="roundRect">
                <a:avLst>
                  <a:gd name="adj" fmla="val 16667"/>
                </a:avLst>
              </a:prstGeom>
              <a:solidFill>
                <a:srgbClr val="FFDC2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1309" y="1208"/>
                <a:ext cx="97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>
                    <a:latin typeface="가는각진제목체" pitchFamily="18" charset="-127"/>
                    <a:ea typeface="가는각진제목체" pitchFamily="18" charset="-127"/>
                  </a:rPr>
                  <a:t>hello.jsp</a:t>
                </a:r>
              </a:p>
            </p:txBody>
          </p:sp>
        </p:grp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156" y="1228"/>
              <a:ext cx="5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3101" y="1552"/>
              <a:ext cx="802" cy="384"/>
              <a:chOff x="2366" y="1776"/>
              <a:chExt cx="802" cy="384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366" y="1789"/>
                <a:ext cx="802" cy="371"/>
                <a:chOff x="2382" y="1852"/>
                <a:chExt cx="578" cy="254"/>
              </a:xfrm>
            </p:grpSpPr>
            <p:sp>
              <p:nvSpPr>
                <p:cNvPr id="89" name="AutoShape 56"/>
                <p:cNvSpPr>
                  <a:spLocks noChangeArrowheads="1"/>
                </p:cNvSpPr>
                <p:nvPr/>
              </p:nvSpPr>
              <p:spPr bwMode="auto">
                <a:xfrm>
                  <a:off x="2382" y="1852"/>
                  <a:ext cx="576" cy="2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C2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90" name="Line 57"/>
                <p:cNvSpPr>
                  <a:spLocks noChangeShapeType="1"/>
                </p:cNvSpPr>
                <p:nvPr/>
              </p:nvSpPr>
              <p:spPr bwMode="auto">
                <a:xfrm>
                  <a:off x="2384" y="198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88" name="Text Box 58"/>
              <p:cNvSpPr txBox="1">
                <a:spLocks noChangeArrowheads="1"/>
              </p:cNvSpPr>
              <p:nvPr/>
            </p:nvSpPr>
            <p:spPr bwMode="auto">
              <a:xfrm>
                <a:off x="2389" y="1776"/>
                <a:ext cx="779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>
                    <a:latin typeface="가는각진제목체" pitchFamily="18" charset="-127"/>
                    <a:ea typeface="가는각진제목체" pitchFamily="18" charset="-127"/>
                  </a:rPr>
                  <a:t>hello_jsp.java</a:t>
                </a:r>
              </a:p>
            </p:txBody>
          </p:sp>
        </p:grpSp>
        <p:grpSp>
          <p:nvGrpSpPr>
            <p:cNvPr id="54" name="Group 59"/>
            <p:cNvGrpSpPr>
              <a:grpSpLocks/>
            </p:cNvGrpSpPr>
            <p:nvPr/>
          </p:nvGrpSpPr>
          <p:grpSpPr bwMode="auto">
            <a:xfrm>
              <a:off x="3103" y="2128"/>
              <a:ext cx="816" cy="352"/>
              <a:chOff x="2352" y="2432"/>
              <a:chExt cx="816" cy="352"/>
            </a:xfrm>
          </p:grpSpPr>
          <p:grpSp>
            <p:nvGrpSpPr>
              <p:cNvPr id="83" name="Group 60"/>
              <p:cNvGrpSpPr>
                <a:grpSpLocks/>
              </p:cNvGrpSpPr>
              <p:nvPr/>
            </p:nvGrpSpPr>
            <p:grpSpPr bwMode="auto">
              <a:xfrm>
                <a:off x="2352" y="2448"/>
                <a:ext cx="816" cy="336"/>
                <a:chOff x="2382" y="1852"/>
                <a:chExt cx="578" cy="254"/>
              </a:xfrm>
            </p:grpSpPr>
            <p:sp>
              <p:nvSpPr>
                <p:cNvPr id="85" name="AutoShape 61"/>
                <p:cNvSpPr>
                  <a:spLocks noChangeArrowheads="1"/>
                </p:cNvSpPr>
                <p:nvPr/>
              </p:nvSpPr>
              <p:spPr bwMode="auto">
                <a:xfrm>
                  <a:off x="2382" y="1852"/>
                  <a:ext cx="576" cy="2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C2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86" name="Line 62"/>
                <p:cNvSpPr>
                  <a:spLocks noChangeShapeType="1"/>
                </p:cNvSpPr>
                <p:nvPr/>
              </p:nvSpPr>
              <p:spPr bwMode="auto">
                <a:xfrm>
                  <a:off x="2384" y="198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84" name="Text Box 63"/>
              <p:cNvSpPr txBox="1">
                <a:spLocks noChangeArrowheads="1"/>
              </p:cNvSpPr>
              <p:nvPr/>
            </p:nvSpPr>
            <p:spPr bwMode="auto">
              <a:xfrm>
                <a:off x="2352" y="2432"/>
                <a:ext cx="81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 err="1">
                    <a:latin typeface="가는각진제목체" pitchFamily="18" charset="-127"/>
                    <a:ea typeface="가는각진제목체" pitchFamily="18" charset="-127"/>
                  </a:rPr>
                  <a:t>hello_jsp.class</a:t>
                </a:r>
                <a:endParaRPr lang="en-US" altLang="ko-KR" sz="1200" b="0" dirty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55" name="Group 64"/>
            <p:cNvGrpSpPr>
              <a:grpSpLocks/>
            </p:cNvGrpSpPr>
            <p:nvPr/>
          </p:nvGrpSpPr>
          <p:grpSpPr bwMode="auto">
            <a:xfrm>
              <a:off x="3106" y="2686"/>
              <a:ext cx="813" cy="342"/>
              <a:chOff x="2539" y="2654"/>
              <a:chExt cx="813" cy="342"/>
            </a:xfrm>
          </p:grpSpPr>
          <p:sp>
            <p:nvSpPr>
              <p:cNvPr id="81" name="AutoShape 66"/>
              <p:cNvSpPr>
                <a:spLocks noChangeArrowheads="1"/>
              </p:cNvSpPr>
              <p:nvPr/>
            </p:nvSpPr>
            <p:spPr bwMode="auto">
              <a:xfrm>
                <a:off x="2556" y="2654"/>
                <a:ext cx="781" cy="342"/>
              </a:xfrm>
              <a:prstGeom prst="roundRect">
                <a:avLst>
                  <a:gd name="adj" fmla="val 16667"/>
                </a:avLst>
              </a:prstGeom>
              <a:solidFill>
                <a:srgbClr val="FFDC2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0" name="Text Box 68"/>
              <p:cNvSpPr txBox="1">
                <a:spLocks noChangeArrowheads="1"/>
              </p:cNvSpPr>
              <p:nvPr/>
            </p:nvSpPr>
            <p:spPr bwMode="auto">
              <a:xfrm>
                <a:off x="2539" y="2688"/>
                <a:ext cx="81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 err="1" smtClean="0">
                    <a:latin typeface="가는각진제목체" pitchFamily="18" charset="-127"/>
                    <a:ea typeface="가는각진제목체" pitchFamily="18" charset="-127"/>
                  </a:rPr>
                  <a:t>hello_jsp</a:t>
                </a:r>
                <a:r>
                  <a:rPr lang="en-US" altLang="ko-KR" sz="1200" b="0" dirty="0" smtClean="0">
                    <a:latin typeface="가는각진제목체" pitchFamily="18" charset="-127"/>
                    <a:ea typeface="가는각진제목체" pitchFamily="18" charset="-127"/>
                  </a:rPr>
                  <a:t/>
                </a:r>
                <a:br>
                  <a:rPr lang="en-US" altLang="ko-KR" sz="1200" b="0" dirty="0" smtClean="0">
                    <a:latin typeface="가는각진제목체" pitchFamily="18" charset="-127"/>
                    <a:ea typeface="가는각진제목체" pitchFamily="18" charset="-127"/>
                  </a:rPr>
                </a:br>
                <a:r>
                  <a:rPr lang="en-US" altLang="ko-KR" sz="1200" b="0" dirty="0" smtClean="0">
                    <a:latin typeface="가는각진제목체" pitchFamily="18" charset="-127"/>
                    <a:ea typeface="가는각진제목체" pitchFamily="18" charset="-127"/>
                  </a:rPr>
                  <a:t>Instance</a:t>
                </a:r>
                <a:endParaRPr lang="en-US" altLang="ko-KR" sz="1200" b="0" dirty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3487" y="19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>
              <a:off x="3496" y="303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>
              <a:off x="2431" y="896"/>
              <a:ext cx="2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>
              <a:off x="2431" y="1376"/>
              <a:ext cx="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>
              <a:off x="2431" y="19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 flipV="1">
              <a:off x="1800" y="1736"/>
              <a:ext cx="295" cy="6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>
              <a:off x="2767" y="17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cxnSp>
          <p:nvCxnSpPr>
            <p:cNvPr id="66" name="AutoShape 81"/>
            <p:cNvCxnSpPr>
              <a:cxnSpLocks noChangeShapeType="1"/>
              <a:stCxn id="43" idx="2"/>
              <a:endCxn id="80" idx="1"/>
            </p:cNvCxnSpPr>
            <p:nvPr/>
          </p:nvCxnSpPr>
          <p:spPr bwMode="auto">
            <a:xfrm rot="16200000" flipH="1">
              <a:off x="2592" y="2345"/>
              <a:ext cx="365" cy="66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1806" y="2316"/>
              <a:ext cx="289" cy="4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3487" y="2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0" name="Text Box 85"/>
            <p:cNvSpPr txBox="1">
              <a:spLocks noChangeArrowheads="1"/>
            </p:cNvSpPr>
            <p:nvPr/>
          </p:nvSpPr>
          <p:spPr bwMode="auto">
            <a:xfrm>
              <a:off x="2767" y="2152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No</a:t>
              </a:r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2767" y="232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2" name="Oval 87"/>
            <p:cNvSpPr>
              <a:spLocks noChangeArrowheads="1"/>
            </p:cNvSpPr>
            <p:nvPr/>
          </p:nvSpPr>
          <p:spPr bwMode="auto">
            <a:xfrm>
              <a:off x="3444" y="3295"/>
              <a:ext cx="107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>
              <a:off x="2997" y="3349"/>
              <a:ext cx="447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4" name="Text Box 89"/>
            <p:cNvSpPr txBox="1">
              <a:spLocks noChangeArrowheads="1"/>
            </p:cNvSpPr>
            <p:nvPr/>
          </p:nvSpPr>
          <p:spPr bwMode="auto">
            <a:xfrm>
              <a:off x="4092" y="1874"/>
              <a:ext cx="133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u="sng" dirty="0" err="1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400" u="sng" dirty="0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400" u="sng" dirty="0" smtClean="0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소스코드 변환 및 컴파일</a:t>
              </a:r>
              <a:endParaRPr lang="ko-KR" altLang="en-US" sz="1400" u="sng" dirty="0">
                <a:solidFill>
                  <a:srgbClr val="99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6" name="Text Box 91"/>
            <p:cNvSpPr txBox="1">
              <a:spLocks noChangeArrowheads="1"/>
            </p:cNvSpPr>
            <p:nvPr/>
          </p:nvSpPr>
          <p:spPr bwMode="auto">
            <a:xfrm>
              <a:off x="4306" y="2486"/>
              <a:ext cx="95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u="sng" dirty="0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메모리 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개발을 위한 기반 기술</a:t>
            </a:r>
            <a:endParaRPr lang="ko-KR" altLang="en-US" sz="2400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76536" y="1098327"/>
            <a:ext cx="8229798" cy="4167981"/>
            <a:chOff x="521" y="1026"/>
            <a:chExt cx="4848" cy="237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15" y="2913"/>
              <a:ext cx="180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서블릿 생명주기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서블릿 관련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API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사용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77" y="2868"/>
              <a:ext cx="2312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서블릿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동작 원리 </a:t>
              </a: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request, response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처리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GET/POST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처리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9" y="2868"/>
              <a:ext cx="6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서블릿</a:t>
              </a:r>
              <a:endParaRPr kumimoji="0" lang="ko-KR" altLang="en-US" sz="14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45" y="2274"/>
              <a:ext cx="182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오라클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MySQL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등 원격지</a:t>
              </a:r>
              <a:b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</a:b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    데이터베이스 연결 처리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77" y="2292"/>
              <a:ext cx="23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JDBC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드라이버 설정</a:t>
              </a:r>
              <a:endParaRPr kumimoji="0" lang="en-US" altLang="ko-KR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ResultSet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PreparedStatement</a:t>
              </a:r>
              <a:endParaRPr kumimoji="0" lang="en-US" altLang="ko-KR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데이터 핸들링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7" y="2292"/>
              <a:ext cx="6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JDBC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545" y="1389"/>
              <a:ext cx="1824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JDK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설치 및 환경설정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패키지와 클래스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Java Document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참조하여</a:t>
              </a:r>
              <a:b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</a:b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    프로그래밍이 가능한 수준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77" y="1494"/>
              <a:ext cx="3653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자바 언어 기본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객체지향 개념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상속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오버로딩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오버라이딩</a:t>
              </a: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추상클래스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/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인터페이스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java.util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java.io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패키지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스레드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예외처리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69" y="1410"/>
              <a:ext cx="66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Java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39" y="1086"/>
              <a:ext cx="157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비 고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85" y="1086"/>
              <a:ext cx="129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세부 내용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9" y="1086"/>
              <a:ext cx="105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  <a:tabLst>
                  <a:tab pos="962025" algn="l"/>
                </a:tabLst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기반 </a:t>
              </a: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기술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21" y="102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21" y="137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21" y="2253"/>
              <a:ext cx="4848" cy="0"/>
            </a:xfrm>
            <a:prstGeom prst="line">
              <a:avLst/>
            </a:prstGeom>
            <a:noFill/>
            <a:ln w="19050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21" y="2820"/>
              <a:ext cx="4848" cy="0"/>
            </a:xfrm>
            <a:prstGeom prst="line">
              <a:avLst/>
            </a:prstGeom>
            <a:noFill/>
            <a:ln w="19050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21" y="339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개발을 위한 기반 기술</a:t>
            </a:r>
            <a:endParaRPr lang="ko-KR" altLang="en-US" sz="2400" dirty="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827658" y="1098327"/>
            <a:ext cx="8301806" cy="4438550"/>
            <a:chOff x="576" y="1392"/>
            <a:chExt cx="4848" cy="2535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073" y="3360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Web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및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HTTP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Web Container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646" y="3360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웹 서버 설치 및 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Servlet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76" y="3360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웹 프로그래밍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073" y="2805"/>
              <a:ext cx="235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테이블 생성과 키에 대한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관계 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646" y="2805"/>
              <a:ext cx="1427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기본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SQL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문의 사용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데이터베이스 연동</a:t>
              </a:r>
              <a:b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</a:b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    프로그래밍 가능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76" y="2805"/>
              <a:ext cx="107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데이터베이스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073" y="2217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필요한 기능을 함수로 정의 가능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646" y="2217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함수</a:t>
              </a:r>
              <a:r>
                <a:rPr kumimoji="0" lang="en-US" altLang="ko-KR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내장객체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디폴트 객체</a:t>
              </a: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FORM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연계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이벤트 처리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76" y="2217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자바스크립트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073" y="1698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HTML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코딩이 가능한 수준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.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CSS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646" y="1698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HTML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기초 태그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FORM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관련 태그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76" y="1632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HTML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073" y="1440"/>
              <a:ext cx="235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비 고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646" y="1440"/>
              <a:ext cx="14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세부 내용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1440"/>
              <a:ext cx="107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기반 </a:t>
              </a: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기술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6" y="139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76" y="3927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76" y="1766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76" y="2187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576" y="2763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576" y="3372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1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구성 요소</a:t>
            </a:r>
            <a:endParaRPr lang="ko-KR" altLang="en-US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60512" y="1098327"/>
            <a:ext cx="8712968" cy="4364611"/>
            <a:chOff x="416496" y="1098327"/>
            <a:chExt cx="8712968" cy="4364611"/>
          </a:xfrm>
        </p:grpSpPr>
        <p:grpSp>
          <p:nvGrpSpPr>
            <p:cNvPr id="9" name="그룹 8"/>
            <p:cNvGrpSpPr/>
            <p:nvPr/>
          </p:nvGrpSpPr>
          <p:grpSpPr>
            <a:xfrm>
              <a:off x="416496" y="1098327"/>
              <a:ext cx="8712968" cy="4364611"/>
              <a:chOff x="272480" y="1098327"/>
              <a:chExt cx="9289032" cy="4364611"/>
            </a:xfrm>
            <a:noFill/>
          </p:grpSpPr>
          <p:sp>
            <p:nvSpPr>
              <p:cNvPr id="5" name="TextBox 4"/>
              <p:cNvSpPr txBox="1"/>
              <p:nvPr/>
            </p:nvSpPr>
            <p:spPr>
              <a:xfrm>
                <a:off x="272480" y="1098327"/>
                <a:ext cx="9289032" cy="4364611"/>
              </a:xfrm>
              <a:prstGeom prst="rect">
                <a:avLst/>
              </a:prstGeom>
              <a:grpFill/>
              <a:ln w="12700">
                <a:noFill/>
                <a:prstDash val="sysDash"/>
              </a:ln>
            </p:spPr>
            <p:txBody>
              <a:bodyPr wrap="square" lIns="180000" tIns="180000" rIns="180000" bIns="180000">
                <a:spAutoFit/>
              </a:bodyPr>
              <a:lstStyle/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&lt;%@ page  </a:t>
                </a:r>
                <a:r>
                  <a:rPr lang="en-US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contentType</a:t>
                </a:r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=“text/html; </a:t>
                </a:r>
                <a:r>
                  <a:rPr lang="en-US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charset</a:t>
                </a:r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=utf-8” %&gt;</a:t>
                </a:r>
                <a:r>
                  <a:rPr lang="en-US" altLang="en-US" sz="2000" dirty="0" smtClean="0">
                    <a:solidFill>
                      <a:srgbClr val="0033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지시어</a:t>
                </a:r>
                <a:endParaRPr lang="en-US" altLang="ko-KR" sz="20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&lt;html&gt;                       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HTML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태그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(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템플릿 데이터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&lt;%--                        --%&gt;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JSP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주석</a:t>
                </a:r>
                <a:endParaRPr lang="en-US" altLang="ko-KR" sz="20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                            %&gt; 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실행문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(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스크립트릿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&lt;%=                           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출력문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(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표현식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&lt;%!                             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선언문</a:t>
                </a:r>
                <a:endParaRPr lang="en-US" altLang="ko-KR" sz="20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&lt;/html&gt;</a:t>
                </a:r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92560" y="3127430"/>
                <a:ext cx="1728192" cy="15696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자</a:t>
                </a:r>
                <a:endParaRPr lang="en-US" altLang="ko-KR" sz="24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바</a:t>
                </a:r>
                <a:endParaRPr lang="en-US" altLang="ko-KR" sz="24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코</a:t>
                </a:r>
                <a:endParaRPr lang="en-US" altLang="ko-KR" sz="24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/>
                <a:r>
                  <a:rPr lang="ko-KR" altLang="en-US" sz="2400" b="1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드</a:t>
                </a:r>
                <a:endParaRPr lang="ko-KR" altLang="en-US" sz="2400" b="1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25" name="자유형 24"/>
            <p:cNvSpPr/>
            <p:nvPr/>
          </p:nvSpPr>
          <p:spPr>
            <a:xfrm>
              <a:off x="6105128" y="3245476"/>
              <a:ext cx="978794" cy="1262130"/>
            </a:xfrm>
            <a:custGeom>
              <a:avLst/>
              <a:gdLst>
                <a:gd name="connsiteX0" fmla="*/ 0 w 978794"/>
                <a:gd name="connsiteY0" fmla="*/ 0 h 1262130"/>
                <a:gd name="connsiteX1" fmla="*/ 978794 w 978794"/>
                <a:gd name="connsiteY1" fmla="*/ 0 h 1262130"/>
                <a:gd name="connsiteX2" fmla="*/ 978794 w 978794"/>
                <a:gd name="connsiteY2" fmla="*/ 1262130 h 1262130"/>
                <a:gd name="connsiteX3" fmla="*/ 25758 w 978794"/>
                <a:gd name="connsiteY3" fmla="*/ 1262130 h 1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794" h="1262130">
                  <a:moveTo>
                    <a:pt x="0" y="0"/>
                  </a:moveTo>
                  <a:lnTo>
                    <a:pt x="978794" y="0"/>
                  </a:lnTo>
                  <a:lnTo>
                    <a:pt x="978794" y="1262130"/>
                  </a:lnTo>
                  <a:lnTo>
                    <a:pt x="25758" y="1262130"/>
                  </a:lnTo>
                </a:path>
              </a:pathLst>
            </a:cu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0941" y="3618607"/>
              <a:ext cx="1693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스크립트 원소</a:t>
              </a:r>
              <a:endParaRPr lang="ko-KR" altLang="en-US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0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컨테이너에 전달할 부가 정보를 기술한다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 종류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page, include,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taglib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구문 형식</a:t>
            </a:r>
            <a:b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&lt;%@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지시어이름 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1=“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값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1”  [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2=“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값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2”] %&gt;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page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지시어</a:t>
            </a:r>
            <a:r>
              <a:rPr lang="en-US" altLang="ko-KR" sz="2400" dirty="0" smtClean="0"/>
              <a:t>(Directive)</a:t>
            </a:r>
            <a:endParaRPr lang="ko-KR" altLang="en-US" sz="2400" dirty="0"/>
          </a:p>
        </p:txBody>
      </p:sp>
      <p:graphicFrame>
        <p:nvGraphicFramePr>
          <p:cNvPr id="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33331"/>
              </p:ext>
            </p:extLst>
          </p:nvPr>
        </p:nvGraphicFramePr>
        <p:xfrm>
          <a:off x="439980" y="2824881"/>
          <a:ext cx="8761492" cy="3602038"/>
        </p:xfrm>
        <a:graphic>
          <a:graphicData uri="http://schemas.openxmlformats.org/drawingml/2006/table">
            <a:tbl>
              <a:tblPr/>
              <a:tblGrid>
                <a:gridCol w="3489646"/>
                <a:gridCol w="5271846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=“text/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html;charset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=utf-8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MIME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타입과 문자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인코딩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import=“java.util.*, java.text.*”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지정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여러 번 지정할 수 있다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session=“true | false”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session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buffer=“8kb | 16kb | none”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8kb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적당한 수치로 입력한다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autoFlush=“true | false”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errorPage=“/error/error.jsp”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에러 발생시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forwarding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할 에러페이지 경로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isErrorPage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=“true | false”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false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현재 페이지가 에러페이지인지 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include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포함할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경로를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서블</a:t>
            </a:r>
            <a:r>
              <a:rPr lang="ko-KR" altLang="en-US" dirty="0" err="1">
                <a:latin typeface="가는각진제목체" pitchFamily="18" charset="-127"/>
                <a:ea typeface="가는각진제목체" pitchFamily="18" charset="-127"/>
              </a:rPr>
              <a:t>릿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컨테이너에 전달하며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소스 코드 자체가 포함된다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형식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: &lt;%@ include file=“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페이지 경로”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태그 라이브러리를 사용하도록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형식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&lt;%@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uri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=“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태그라이브러리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uri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” 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prefix=“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네임스페이스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이름”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예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&lt;%@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uri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=“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simple.tld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”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prefix=“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sejong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”%&gt;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sejong:hello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   Hello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sejong:hello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지시어</a:t>
            </a:r>
            <a:r>
              <a:rPr lang="en-US" altLang="ko-KR" sz="2400" dirty="0" smtClean="0"/>
              <a:t>(Directive)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0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5393</TotalTime>
  <Words>1590</Words>
  <Application>Microsoft Office PowerPoint</Application>
  <PresentationFormat>사용자 지정</PresentationFormat>
  <Paragraphs>372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JSP(Java Server Page)</vt:lpstr>
      <vt:lpstr>JSP 소개</vt:lpstr>
      <vt:lpstr>웹 클라이언트 요청에 대한 JSP 처리 과정</vt:lpstr>
      <vt:lpstr>JSP 라이프 사이클</vt:lpstr>
      <vt:lpstr>JSP 개발을 위한 기반 기술</vt:lpstr>
      <vt:lpstr>JSP 개발을 위한 기반 기술</vt:lpstr>
      <vt:lpstr>JSP 구성 요소</vt:lpstr>
      <vt:lpstr>JSP 지시어(Directive)</vt:lpstr>
      <vt:lpstr>지시어(Directive)</vt:lpstr>
      <vt:lpstr>JSP 디폴트 객체</vt:lpstr>
      <vt:lpstr>표준 액션 태그(Action Tag)</vt:lpstr>
      <vt:lpstr>표준 액션 태그(Action Tag) 종류</vt:lpstr>
      <vt:lpstr>&lt;jsp:include /&gt; 액션 태그</vt:lpstr>
      <vt:lpstr>&lt;jsp:include /&gt; 액션 태그를 이용한 페이지 모듈화</vt:lpstr>
      <vt:lpstr>&lt;jsp:forward /&gt; 액션 태그</vt:lpstr>
      <vt:lpstr>&lt;jsp:forward /&gt; 액션 태그의 전형적인 사용법</vt:lpstr>
      <vt:lpstr>&lt;jsp:useBean /&gt; 액션 태그</vt:lpstr>
      <vt:lpstr>&lt;jsp:useBean /&gt; 액션 태그</vt:lpstr>
      <vt:lpstr>&lt;jsp:useBean /&gt; 액션 태그의 동작 방식</vt:lpstr>
      <vt:lpstr>&lt;jsp:setProperty /&gt; 액션 태그</vt:lpstr>
      <vt:lpstr>&lt;jsp:setProperty /&gt; 액션 태그</vt:lpstr>
      <vt:lpstr>&lt;jsp:getProperty /&gt; 액션 태그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1769</cp:revision>
  <dcterms:created xsi:type="dcterms:W3CDTF">2011-05-05T14:24:12Z</dcterms:created>
  <dcterms:modified xsi:type="dcterms:W3CDTF">2018-04-04T01:32:05Z</dcterms:modified>
</cp:coreProperties>
</file>