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8" r:id="rId3"/>
    <p:sldId id="334" r:id="rId4"/>
    <p:sldId id="260" r:id="rId5"/>
    <p:sldId id="335" r:id="rId6"/>
    <p:sldId id="320" r:id="rId7"/>
    <p:sldId id="329" r:id="rId8"/>
    <p:sldId id="319" r:id="rId9"/>
    <p:sldId id="330" r:id="rId10"/>
    <p:sldId id="331" r:id="rId11"/>
    <p:sldId id="332" r:id="rId12"/>
    <p:sldId id="337" r:id="rId13"/>
    <p:sldId id="338" r:id="rId14"/>
    <p:sldId id="339" r:id="rId15"/>
    <p:sldId id="333" r:id="rId16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BFB02"/>
    <a:srgbClr val="0033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6085" autoAdjust="0"/>
  </p:normalViewPr>
  <p:slideViewPr>
    <p:cSldViewPr>
      <p:cViewPr varScale="1">
        <p:scale>
          <a:sx n="72" d="100"/>
          <a:sy n="72" d="100"/>
        </p:scale>
        <p:origin x="-1194" y="-9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2017-03-30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0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rgbClr val="DBFB02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368152"/>
          </a:xfrm>
        </p:spPr>
        <p:txBody>
          <a:bodyPr/>
          <a:lstStyle/>
          <a:p>
            <a:r>
              <a:rPr lang="ko-KR" altLang="en-US" sz="4400" b="0" dirty="0" smtClean="0">
                <a:latin typeface="HY헤드라인M" pitchFamily="18" charset="-127"/>
                <a:ea typeface="HY헤드라인M" pitchFamily="18" charset="-127"/>
              </a:rPr>
              <a:t>표현언어</a:t>
            </a:r>
            <a:r>
              <a:rPr lang="en-US" altLang="ko-KR" sz="4400" b="0" dirty="0" smtClean="0">
                <a:latin typeface="HY헤드라인M" pitchFamily="18" charset="-127"/>
                <a:ea typeface="HY헤드라인M" pitchFamily="18" charset="-127"/>
              </a:rPr>
              <a:t>(Expression Language)</a:t>
            </a:r>
            <a:endParaRPr lang="ko-KR" altLang="en-US" sz="4400" b="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스코프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(Scope)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저장된 빈의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접근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기본 객체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504" y="1106927"/>
            <a:ext cx="4104456" cy="5033143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&lt;body&gt;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&lt;%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테스트를 위한 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Scope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객체에 데이터 저장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String today =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String.format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("%1$tF %1$tT",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Calendar.getInstance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());</a:t>
            </a:r>
          </a:p>
          <a:p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request.setAttribute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("today", today);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session.setAttribute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("id", "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bangry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");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String[] names = {"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김기정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", "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박기정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", "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최기정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"};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  <a:endParaRPr lang="en-US" altLang="ko-KR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requestScope.today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${today}&lt;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${id}&lt;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${names[0]}, ${names[1]}, ${names[2]}&lt;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6976" y="1098327"/>
            <a:ext cx="4680520" cy="503196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&lt;%--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jsp:getProperty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property="id" name="student"/&gt;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jsp:getProperty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property="name" name="student"/&gt;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400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jsp:getProperty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property="dog" name="student"/&gt;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--%&gt;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${student.id},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${student.name}, 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${student.dog.name}&lt;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객체의 인스턴스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메서드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호출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2.2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버전부터 객체의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메서드를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직접 호출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setter/getter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스타일의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메서드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뿐만 아니라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리턴타입이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void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이거나 매개변수가 한 개 이상 존재하는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메서드도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호출 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자바 메서드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89" y="1852718"/>
            <a:ext cx="8280920" cy="2440855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&lt;body&gt;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&lt;%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Person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person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= new Person();</a:t>
            </a:r>
          </a:p>
          <a:p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request.setAttribute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("person", person);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person.setName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("</a:t>
            </a:r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김기정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")}</a:t>
            </a:r>
          </a:p>
          <a:p>
            <a:r>
              <a:rPr lang="ko-KR" altLang="en-US" sz="1600" dirty="0" smtClean="0">
                <a:latin typeface="가는각진제목체" pitchFamily="18" charset="-127"/>
                <a:ea typeface="가는각진제목체" pitchFamily="18" charset="-127"/>
              </a:rPr>
              <a:t>이름 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: ${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person.getName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()}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&lt;/body&gt;</a:t>
            </a:r>
            <a:endParaRPr lang="ko-KR" altLang="en-US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에서 클래스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(static)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메서드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호출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자바 메서드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12" y="1210676"/>
            <a:ext cx="6696744" cy="32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에서 클래스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(static)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메서드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호출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자바 메서드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185" y="1111773"/>
            <a:ext cx="8860303" cy="524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클래스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(static)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메서드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배포</a:t>
            </a:r>
            <a:endParaRPr lang="en-US" altLang="ko-KR" sz="18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 자바 메서드 사용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2140" y="1168661"/>
            <a:ext cx="5567164" cy="51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페이지에서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비활성화시키기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web.xml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EL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비활성화시키기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비활성화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51" y="1105744"/>
            <a:ext cx="8280920" cy="640655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&lt;%@ page 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isELIgnored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=“true”</a:t>
            </a:r>
            <a:r>
              <a:rPr lang="en-US" altLang="ko-KR" sz="1600" i="1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  <a:endParaRPr lang="ko-KR" altLang="en-US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951" y="2329880"/>
            <a:ext cx="8280920" cy="1936799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jsp-config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  &lt;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-property-group&gt;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     &lt;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url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-pattern&gt;/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oldVersion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/*&lt;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url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-pattern&gt;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     &lt;el-ignored&gt;true&lt;/el-ignored&gt;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   &lt;/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-property-group&gt;</a:t>
            </a:r>
          </a:p>
          <a:p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&lt;/</a:t>
            </a:r>
            <a:r>
              <a:rPr lang="en-US" altLang="ko-KR" sz="1600" dirty="0" err="1" smtClean="0">
                <a:latin typeface="가는각진제목체" pitchFamily="18" charset="-127"/>
                <a:ea typeface="가는각진제목체" pitchFamily="18" charset="-127"/>
              </a:rPr>
              <a:t>jsp-config</a:t>
            </a:r>
            <a:r>
              <a:rPr lang="en-US" altLang="ko-KR" sz="16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ko-KR" altLang="en-US" sz="16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24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sz="2400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단점</a:t>
            </a:r>
            <a:endParaRPr lang="en-US" altLang="ko-KR" sz="2400" dirty="0" smtClean="0">
              <a:solidFill>
                <a:srgbClr val="0070C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자바 언어를 알아야 하기 때문에 웹 페이지 디자이너가 다루기 어렵다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JSP </a:t>
            </a:r>
            <a:r>
              <a:rPr lang="ko-KR" altLang="en-US" sz="2000" dirty="0" smtClean="0">
                <a:latin typeface="가는각진제목체" pitchFamily="18" charset="-127"/>
                <a:ea typeface="가는각진제목체" pitchFamily="18" charset="-127"/>
              </a:rPr>
              <a:t>유지보수가 용이하지 않다</a:t>
            </a:r>
            <a:r>
              <a:rPr lang="en-US" altLang="ko-KR" sz="2000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2"/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HTML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템플릿 텍스트와 자바 언어를 사용하는 스크립트 원소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실행문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선언문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표현식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의 혼재로</a:t>
            </a:r>
            <a: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800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인해 </a:t>
            </a:r>
            <a:r>
              <a:rPr lang="ko-KR" altLang="en-US" sz="1800" dirty="0" err="1" smtClean="0">
                <a:latin typeface="가는각진제목체" pitchFamily="18" charset="-127"/>
                <a:ea typeface="가는각진제목체" pitchFamily="18" charset="-127"/>
              </a:rPr>
              <a:t>가독성이</a:t>
            </a:r>
            <a:r>
              <a:rPr lang="ko-KR" altLang="en-US" sz="1800" dirty="0" smtClean="0">
                <a:latin typeface="가는각진제목체" pitchFamily="18" charset="-127"/>
                <a:ea typeface="가는각진제목체" pitchFamily="18" charset="-127"/>
              </a:rPr>
              <a:t> 떨어짐</a:t>
            </a:r>
            <a:r>
              <a:rPr lang="en-US" altLang="ko-KR" sz="1800" dirty="0" smtClean="0">
                <a:latin typeface="가는각진제목체" pitchFamily="18" charset="-127"/>
                <a:ea typeface="가는각진제목체" pitchFamily="18" charset="-127"/>
              </a:rPr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개요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536" y="2710802"/>
            <a:ext cx="8424936" cy="1286845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 2"/>
              <a:buChar char=""/>
            </a:pPr>
            <a:r>
              <a:rPr lang="en-US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EL   : ${ </a:t>
            </a:r>
            <a:r>
              <a:rPr lang="en-US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applicationScope.mail</a:t>
            </a:r>
            <a:r>
              <a:rPr lang="en-US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 2"/>
              <a:buChar char=""/>
            </a:pPr>
            <a:endParaRPr lang="en-US" altLang="en-US" sz="2000" dirty="0" smtClean="0">
              <a:solidFill>
                <a:srgbClr val="C00000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 2"/>
              <a:buChar char=""/>
            </a:pPr>
            <a:r>
              <a:rPr lang="ko-KR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  <a:sym typeface="Wingdings 2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 : &lt;%=</a:t>
            </a:r>
            <a:r>
              <a:rPr lang="en-US" altLang="en-US" sz="2000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application.getAttribute</a:t>
            </a:r>
            <a:r>
              <a:rPr lang="en-US" altLang="en-US" sz="2000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(“mail”) %&gt;</a:t>
            </a:r>
          </a:p>
        </p:txBody>
      </p:sp>
    </p:spTree>
    <p:extLst>
      <p:ext uri="{BB962C8B-B14F-4D97-AF65-F5344CB8AC3E}">
        <p14:creationId xmlns:p14="http://schemas.microsoft.com/office/powerpoint/2010/main" val="1884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가는각진제목체" pitchFamily="18" charset="-127"/>
                <a:ea typeface="가는각진제목체" pitchFamily="18" charset="-127"/>
              </a:rPr>
              <a:t>EL(Expression Language)</a:t>
            </a: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표현언어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(EL)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 2.0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새롭게 추가된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스크립트 언어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자바코드를 대신해 값을 쉽고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간결하게 표현할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은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ko-KR" altLang="en-US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표현식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(&lt;%=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자바코드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%&gt;)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을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대체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하고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jsp:getProperty</a:t>
            </a:r>
            <a:r>
              <a:rPr lang="en-US" altLang="ko-KR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액션태그를 보완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하기 위해 사용된다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JSTL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과 함께 사용할 경우 대부분의 스크립트 원소를 대체할 수 있어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가독성과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유지보수성이 높일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주요 기능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JSP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4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(Scope)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en-US" altLang="ko-KR" dirty="0" err="1" smtClean="0">
                <a:latin typeface="가는각진제목체" pitchFamily="18" charset="-127"/>
                <a:ea typeface="가는각진제목체" pitchFamily="18" charset="-127"/>
              </a:rPr>
              <a:t>pageContext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request, session, application)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 저장된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자바빈의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속성이나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Collection(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배열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Set, List, Map)</a:t>
            </a:r>
            <a:r>
              <a:rPr lang="ko-KR" altLang="en-US" smtClean="0">
                <a:latin typeface="가는각진제목체" pitchFamily="18" charset="-127"/>
                <a:ea typeface="가는각진제목체" pitchFamily="18" charset="-127"/>
              </a:rPr>
              <a:t>객체의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원소를 쉽게 접근할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ko-KR" altLang="en-US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연산자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산술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관계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논리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사용 가능</a:t>
            </a:r>
          </a:p>
          <a:p>
            <a:pPr lvl="1"/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만의 디폴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트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(11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제공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자바 객체의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인스턴스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메서드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및 클래스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(static)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메서드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호출 가능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기본 형식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표현언어는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$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와 중괄호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({…})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를 사용하여 값을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표현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ko-KR" altLang="en-US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상세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008" y="4297773"/>
            <a:ext cx="8758472" cy="60973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표현식</a:t>
            </a:r>
            <a:r>
              <a:rPr lang="en-US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008" y="4945844"/>
            <a:ext cx="8758472" cy="144073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&lt;%-- JSP </a:t>
            </a:r>
            <a:r>
              <a:rPr lang="ko-KR" altLang="en-US" sz="1400" b="1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표현식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(</a:t>
            </a:r>
            <a:r>
              <a:rPr lang="ko-KR" altLang="en-US" sz="1400" b="1" dirty="0" err="1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출력문</a:t>
            </a:r>
            <a:r>
              <a:rPr lang="en-US" altLang="ko-KR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)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대신 사용</a:t>
            </a:r>
            <a:r>
              <a:rPr lang="en-US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--%&gt;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&lt;%= </a:t>
            </a:r>
            <a:r>
              <a:rPr lang="en-US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request.getAttribute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(“user”).</a:t>
            </a:r>
            <a:r>
              <a:rPr lang="en-US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getName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() %&gt;</a:t>
            </a:r>
            <a:endParaRPr lang="en-US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sz="14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로 간단히 표현 ☞</a:t>
            </a:r>
            <a:r>
              <a:rPr lang="en-US" altLang="ko-KR" sz="14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en-US" sz="14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${requestScope.user.name}  </a:t>
            </a:r>
            <a:r>
              <a:rPr lang="ko-KR" altLang="en-US" sz="14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또는</a:t>
            </a:r>
            <a:r>
              <a:rPr lang="en-US" altLang="en-US" sz="14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 ${user.name}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&lt;%-- </a:t>
            </a:r>
            <a:r>
              <a:rPr lang="ko-KR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액션태그의 속성으로 사용</a:t>
            </a:r>
            <a:r>
              <a:rPr lang="en-US" altLang="en-US" sz="1400" b="1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--%&gt;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&lt;</a:t>
            </a:r>
            <a:r>
              <a:rPr lang="en-US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j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sp</a:t>
            </a:r>
            <a:r>
              <a:rPr lang="en-US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:include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 page=“/module/</a:t>
            </a:r>
            <a:r>
              <a:rPr lang="en-US" altLang="en-US" sz="14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${skin.id}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가는각진제목체" pitchFamily="18" charset="-127"/>
                <a:ea typeface="가는각진제목체" pitchFamily="18" charset="-127"/>
              </a:rPr>
              <a:t>/header.jsp” /&gt;</a:t>
            </a:r>
          </a:p>
        </p:txBody>
      </p:sp>
    </p:spTree>
    <p:extLst>
      <p:ext uri="{BB962C8B-B14F-4D97-AF65-F5344CB8AC3E}">
        <p14:creationId xmlns:p14="http://schemas.microsoft.com/office/powerpoint/2010/main" val="1884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기본 문법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항상 중괄호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({})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로 묶고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제일 앞에 달러기호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($)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를 붙인다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예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ko-KR" altLang="en-US" dirty="0" err="1">
                <a:latin typeface="가는각진제목체" pitchFamily="18" charset="-127"/>
                <a:ea typeface="가는각진제목체" pitchFamily="18" charset="-127"/>
              </a:rPr>
              <a:t>표현식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표현식에는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숫자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문자열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, 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true, </a:t>
            </a:r>
            <a:r>
              <a:rPr lang="en-US" altLang="ko-KR" dirty="0">
                <a:latin typeface="가는각진제목체" pitchFamily="18" charset="-127"/>
                <a:ea typeface="가는각진제목체" pitchFamily="18" charset="-127"/>
              </a:rPr>
              <a:t>null 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과 같은 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리터럴과</a:t>
            </a:r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연산자를 사용할 수 있다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.</a:t>
            </a: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스코프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(Scope)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객체에 저장된 특정 객체의 </a:t>
            </a:r>
            <a:r>
              <a:rPr lang="ko-KR" altLang="en-US" dirty="0" err="1" smtClean="0">
                <a:latin typeface="가는각진제목체" pitchFamily="18" charset="-127"/>
                <a:ea typeface="가는각진제목체" pitchFamily="18" charset="-127"/>
              </a:rPr>
              <a:t>프로퍼티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접근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상세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504" y="4487403"/>
            <a:ext cx="8883488" cy="1791599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${requestScope.member.id</a:t>
            </a:r>
            <a:r>
              <a:rPr lang="en-US" altLang="ko-KR" sz="1600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} </a:t>
            </a:r>
            <a:r>
              <a:rPr lang="ko-KR" altLang="en-US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또는 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requestScope.member</a:t>
            </a:r>
            <a:r>
              <a:rPr lang="en-US" altLang="ko-KR" sz="1600" b="1" dirty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[“id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”]</a:t>
            </a:r>
          </a:p>
          <a:p>
            <a:pPr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☞ </a:t>
            </a:r>
            <a:r>
              <a:rPr lang="en-US" altLang="ko-KR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request</a:t>
            </a:r>
            <a:r>
              <a:rPr lang="ko-KR" altLang="en-US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en-US" altLang="ko-KR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member</a:t>
            </a:r>
            <a:r>
              <a:rPr lang="ko-KR" altLang="en-US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라는 이름으로 저장된 </a:t>
            </a:r>
            <a:r>
              <a:rPr lang="en-US" altLang="ko-KR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member </a:t>
            </a:r>
            <a:r>
              <a:rPr lang="ko-KR" altLang="en-US" sz="1600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객체의 </a:t>
            </a:r>
            <a:r>
              <a:rPr lang="en-US" altLang="ko-KR" sz="1600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getId</a:t>
            </a:r>
            <a:r>
              <a:rPr lang="en-US" altLang="ko-KR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() </a:t>
            </a:r>
            <a:r>
              <a:rPr lang="ko-KR" altLang="en-US" sz="1600" dirty="0" err="1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메서드</a:t>
            </a:r>
            <a:r>
              <a:rPr lang="ko-KR" altLang="en-US" sz="1600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 호출과 동일</a:t>
            </a:r>
          </a:p>
          <a:p>
            <a:pPr>
              <a:spcBef>
                <a:spcPct val="20000"/>
              </a:spcBef>
            </a:pPr>
            <a:endParaRPr lang="en-US" altLang="ko-KR" sz="16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requestScope.row</a:t>
            </a:r>
            <a:r>
              <a:rPr lang="en-US" altLang="ko-KR" sz="1600" b="1" dirty="0" smtClean="0">
                <a:solidFill>
                  <a:srgbClr val="C00000"/>
                </a:solidFill>
                <a:latin typeface="가는각진제목체" pitchFamily="18" charset="-127"/>
                <a:ea typeface="가는각진제목체" pitchFamily="18" charset="-127"/>
              </a:rPr>
              <a:t>[0]}</a:t>
            </a:r>
          </a:p>
          <a:p>
            <a:pPr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☞ </a:t>
            </a:r>
            <a:r>
              <a:rPr lang="en-US" altLang="ko-KR" sz="1600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request</a:t>
            </a:r>
            <a:r>
              <a:rPr lang="ko-KR" altLang="en-US" sz="1600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에 </a:t>
            </a:r>
            <a:r>
              <a:rPr lang="en-US" altLang="ko-KR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row</a:t>
            </a:r>
            <a:r>
              <a:rPr lang="ko-KR" altLang="en-US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라는 이름으로 저장된 컬렉션 객체의 </a:t>
            </a:r>
            <a:r>
              <a:rPr lang="ko-KR" altLang="en-US" sz="1600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첫 번째 </a:t>
            </a:r>
            <a:r>
              <a:rPr lang="ko-KR" altLang="en-US" sz="16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아이템 접</a:t>
            </a:r>
            <a:r>
              <a:rPr lang="ko-KR" altLang="en-US" sz="1600" dirty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242344"/>
            <a:ext cx="442758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상세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366" y="867522"/>
            <a:ext cx="9406154" cy="542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사</a:t>
            </a:r>
            <a:r>
              <a:rPr lang="ko-KR" altLang="en-US" dirty="0">
                <a:latin typeface="가는각진제목체" pitchFamily="18" charset="-127"/>
                <a:ea typeface="가는각진제목체" pitchFamily="18" charset="-127"/>
              </a:rPr>
              <a:t>용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 가능한 연산자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산술 및 논리 연산자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  <a:p>
            <a:pPr lvl="1"/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비교 및 조건 연산자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Group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20089"/>
              </p:ext>
            </p:extLst>
          </p:nvPr>
        </p:nvGraphicFramePr>
        <p:xfrm>
          <a:off x="777130" y="1396623"/>
          <a:ext cx="3167758" cy="1828800"/>
        </p:xfrm>
        <a:graphic>
          <a:graphicData uri="http://schemas.openxmlformats.org/drawingml/2006/table">
            <a:tbl>
              <a:tblPr/>
              <a:tblGrid>
                <a:gridCol w="1347788"/>
                <a:gridCol w="181997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연산자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더하기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빼기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곱하기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/ or div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나누기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% or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나머지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69280"/>
              </p:ext>
            </p:extLst>
          </p:nvPr>
        </p:nvGraphicFramePr>
        <p:xfrm>
          <a:off x="4665414" y="1396623"/>
          <a:ext cx="4464050" cy="1524000"/>
        </p:xfrm>
        <a:graphic>
          <a:graphicData uri="http://schemas.openxmlformats.org/drawingml/2006/table">
            <a:tbl>
              <a:tblPr/>
              <a:tblGrid>
                <a:gridCol w="1800225"/>
                <a:gridCol w="26638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연산자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&amp;&amp;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AND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연산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||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OR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연산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! 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null,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빈 문자열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컬렉션 체크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65505"/>
              </p:ext>
            </p:extLst>
          </p:nvPr>
        </p:nvGraphicFramePr>
        <p:xfrm>
          <a:off x="776560" y="3943015"/>
          <a:ext cx="8280896" cy="2438400"/>
        </p:xfrm>
        <a:graphic>
          <a:graphicData uri="http://schemas.openxmlformats.org/drawingml/2006/table">
            <a:tbl>
              <a:tblPr/>
              <a:tblGrid>
                <a:gridCol w="1872184"/>
                <a:gridCol w="640871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연산자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==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eq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같다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!=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같지않다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&lt;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좌변이 우변보다 작다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&gt;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좌변이 우변보다 크다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&lt;=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좌변이 우변보다 같거나 작다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&gt;=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좌변이 우변보다 같거나 크다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a ? b :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조건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삼항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연산자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연산자 실습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연산자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504" y="1106927"/>
            <a:ext cx="4392488" cy="5033143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&lt;body&gt;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&lt;%-- EL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에서의 리터럴 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--%&gt;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${"EL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이 머예요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?"}&lt;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${'EL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을 왜 써요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?'}&lt;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${100}&lt;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${100.56}&lt;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${true}&lt;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${false}&lt;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${null}&lt;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&lt;%-- EL 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연산자 </a:t>
            </a:r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--%&gt;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${10 + 20}&lt;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&lt;%=100 + "200" %&gt;&lt;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${100 + "200"}&lt;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100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을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3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으로 나눈 </a:t>
            </a:r>
            <a:r>
              <a:rPr lang="ko-KR" altLang="en-US" sz="1400" dirty="0" err="1" smtClean="0">
                <a:latin typeface="가는각진제목체" pitchFamily="18" charset="-127"/>
                <a:ea typeface="가는각진제목체" pitchFamily="18" charset="-127"/>
              </a:rPr>
              <a:t>나머지값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: ${100 mod 3 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${300 == 300 }, ${300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eq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 300 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${100 &gt; 50 ? "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크다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 : "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작다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 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106927"/>
            <a:ext cx="4392488" cy="503196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&lt;%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// empty </a:t>
            </a:r>
            <a:r>
              <a:rPr lang="ko-KR" altLang="en-US" sz="1400" dirty="0" smtClean="0">
                <a:solidFill>
                  <a:srgbClr val="006600"/>
                </a:solidFill>
                <a:latin typeface="가는각진제목체" pitchFamily="18" charset="-127"/>
                <a:ea typeface="가는각진제목체" pitchFamily="18" charset="-127"/>
              </a:rPr>
              <a:t>연산자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String str1 = null;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String str2 = "";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String[] array = new String[10];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List&lt;String&gt; list = new 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ArrayList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&lt;String&gt;();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str1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이 빈문자열인가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? ${empty str1}&lt;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str2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가 빈문자열인가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? ${empty str2}&lt;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배열이 비어 있는가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? ${empty array}&lt;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리스트가 비어 있는가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? ${empty list}&lt;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&lt;/body&gt;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EL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에서 사용 가능한 디폴트 객체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(11</a:t>
            </a:r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개</a:t>
            </a:r>
            <a:r>
              <a:rPr lang="en-US" altLang="ko-KR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기본 객체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39121"/>
              </p:ext>
            </p:extLst>
          </p:nvPr>
        </p:nvGraphicFramePr>
        <p:xfrm>
          <a:off x="302976" y="1138355"/>
          <a:ext cx="9258536" cy="520244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55752"/>
                <a:gridCol w="6802784"/>
              </a:tblGrid>
              <a:tr h="3378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디폴트객체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>
                    <a:solidFill>
                      <a:srgbClr val="2227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       능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>
                    <a:solidFill>
                      <a:srgbClr val="22270F"/>
                    </a:solidFill>
                  </a:tcPr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pageScope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pageContext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기본 객체에 저장된 속성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키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저장한 </a:t>
                      </a: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Map </a:t>
                      </a: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객체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requestScope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request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기본 객체에 저장된 속성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키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저장한 </a:t>
                      </a: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Map </a:t>
                      </a: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객체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sessionScope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session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기본 객체에 저장된 속성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키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저장한 </a:t>
                      </a: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Map </a:t>
                      </a: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객체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applicationScope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application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기본 객체에 저장된 속성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키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저장한</a:t>
                      </a: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Map </a:t>
                      </a: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객체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param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요청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파라미터의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&lt;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값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&gt;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매핑을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저장한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Map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객체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request.getParameter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paramValues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요청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파라미터의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&lt;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값배열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&gt;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매핑을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저장한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Map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객체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request.getParameterValues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header</a:t>
                      </a: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요청 정보의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&lt;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헤더이름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값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&gt;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매핑을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저장한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Map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객체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request.getHeader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헤더이름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headerValues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요청 정보의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&lt;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헤더이름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값배열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&gt;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매핑을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저장한 </a:t>
                      </a: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Map </a:t>
                      </a: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객체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request.getHeaders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헤더이름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initParam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web.xml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&lt;context-</a:t>
                      </a: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param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&gt;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초기파라미터 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이름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저장한 </a:t>
                      </a: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Map </a:t>
                      </a: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객체</a:t>
                      </a:r>
                      <a:endParaRPr kumimoji="1" lang="en-US" altLang="ko-KR" sz="12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application.getInitParameter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cookie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쿠키이름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 Cookie&gt;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저장한 </a:t>
                      </a:r>
                      <a:r>
                        <a:rPr kumimoji="1" lang="en-US" altLang="ko-KR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Map </a:t>
                      </a: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객체</a:t>
                      </a:r>
                      <a:endParaRPr kumimoji="1" lang="en-US" altLang="ko-KR" sz="12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request.getCookies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()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  <a:cs typeface="Times New Roman" pitchFamily="18" charset="0"/>
                        </a:rPr>
                        <a:t>의 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pageContext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jsp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의 </a:t>
                      </a: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pageContex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와 동일한 </a:t>
                      </a: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자바 빈객체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ko-KR" altLang="en-US" dirty="0" smtClean="0">
                <a:latin typeface="가는각진제목체" pitchFamily="18" charset="-127"/>
                <a:ea typeface="가는각진제목체" pitchFamily="18" charset="-127"/>
              </a:rPr>
              <a:t>디폴트객체 실습</a:t>
            </a:r>
            <a:endParaRPr lang="en-US" altLang="ko-KR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표현 언어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(EL : Expression Language)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기본 객체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504" y="1106927"/>
            <a:ext cx="4392488" cy="5033143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&lt;body&gt;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&lt;h2&gt;EL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의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11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개 디폴트 객체들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&lt;/h2&gt;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pageContext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요청방식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: 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pageContext.request.method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요청방식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: 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pageContext.request.requestURI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요청방식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: 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pageContext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["request"].protocol}&lt;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pageScope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&lt;%</a:t>
            </a:r>
          </a:p>
          <a:p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pageContext.setAttribute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("id", "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Bangry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");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${pageScope.id}&lt;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${id}&lt;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requestScope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&lt;%</a:t>
            </a:r>
          </a:p>
          <a:p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request.setAttribute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("name", "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김기정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");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%&gt;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${requestScope.name}&lt;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1106927"/>
            <a:ext cx="4392488" cy="503196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sessionScope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applicationScope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모든 </a:t>
            </a:r>
            <a:r>
              <a:rPr lang="ko-KR" altLang="en-US" sz="1400" dirty="0" err="1" smtClean="0">
                <a:latin typeface="가는각진제목체" pitchFamily="18" charset="-127"/>
                <a:ea typeface="가는각진제목체" pitchFamily="18" charset="-127"/>
              </a:rPr>
              <a:t>스코프객체에서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 검색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: ${name}&lt;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&lt;%=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request.getParameter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("id") %&gt;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${param.id}&lt;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paramValues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paramValues.hobby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[0]},${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paramValues.hobby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[1]}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${header}&lt;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브라우저 정보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: ${header["user-agent"]}&lt;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headerValues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endParaRPr lang="ko-KR" altLang="en-US" sz="1400" dirty="0" smtClean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initParam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initParam.message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${cookie}&lt;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쿠키이름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: ${cookie.loginCookie.name}&lt;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br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&gt;</a:t>
            </a:r>
          </a:p>
          <a:p>
            <a:r>
              <a:rPr lang="ko-KR" altLang="en-US" sz="1400" dirty="0" err="1" smtClean="0">
                <a:latin typeface="가는각진제목체" pitchFamily="18" charset="-127"/>
                <a:ea typeface="가는각진제목체" pitchFamily="18" charset="-127"/>
              </a:rPr>
              <a:t>쿠키값</a:t>
            </a:r>
            <a:r>
              <a:rPr lang="ko-KR" altLang="en-US" sz="1400" dirty="0" smtClean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: ${</a:t>
            </a:r>
            <a:r>
              <a:rPr lang="en-US" altLang="ko-KR" sz="1400" dirty="0" err="1" smtClean="0">
                <a:latin typeface="가는각진제목체" pitchFamily="18" charset="-127"/>
                <a:ea typeface="가는각진제목체" pitchFamily="18" charset="-127"/>
              </a:rPr>
              <a:t>cookie.loginCookie.value</a:t>
            </a:r>
            <a:r>
              <a:rPr lang="en-US" altLang="ko-KR" sz="1400" dirty="0" smtClean="0">
                <a:latin typeface="가는각진제목체" pitchFamily="18" charset="-127"/>
                <a:ea typeface="가는각진제목체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1325</Words>
  <Application>Microsoft Office PowerPoint</Application>
  <PresentationFormat>사용자 지정</PresentationFormat>
  <Paragraphs>274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디자인 사용자 지정</vt:lpstr>
      <vt:lpstr>표현언어(Expression Language)</vt:lpstr>
      <vt:lpstr>표현 언어(EL : Expression Language) 개요</vt:lpstr>
      <vt:lpstr>표현 언어(EL : Expression Language) 상세</vt:lpstr>
      <vt:lpstr>표현 언어(EL : Expression Language) 상세</vt:lpstr>
      <vt:lpstr>표현 언어(EL : Expression Language) 상세</vt:lpstr>
      <vt:lpstr>표현 언어(EL : Expression Language) 연산자</vt:lpstr>
      <vt:lpstr>표현 언어(EL : Expression Language) 연산자</vt:lpstr>
      <vt:lpstr>표현 언어(EL : Expression Language) 기본 객체</vt:lpstr>
      <vt:lpstr>표현 언어(EL : Expression Language) 기본 객체</vt:lpstr>
      <vt:lpstr>표현 언어(EL : Expression Language) 기본 객체</vt:lpstr>
      <vt:lpstr>표현 언어(EL : Expression Language) 자바 메서드 사용</vt:lpstr>
      <vt:lpstr>표현 언어(EL : Expression Language) 자바 메서드 사용</vt:lpstr>
      <vt:lpstr>표현 언어(EL : Expression Language) 자바 메서드 사용</vt:lpstr>
      <vt:lpstr>표현 언어(EL : Expression Language) 자바 메서드 사용</vt:lpstr>
      <vt:lpstr>표현 언어(EL : Expression Language) 비활성화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강사</cp:lastModifiedBy>
  <cp:revision>2115</cp:revision>
  <dcterms:created xsi:type="dcterms:W3CDTF">2011-05-05T14:24:12Z</dcterms:created>
  <dcterms:modified xsi:type="dcterms:W3CDTF">2017-03-30T07:43:56Z</dcterms:modified>
</cp:coreProperties>
</file>