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329" r:id="rId2"/>
    <p:sldId id="306" r:id="rId3"/>
    <p:sldId id="321" r:id="rId4"/>
    <p:sldId id="330" r:id="rId5"/>
    <p:sldId id="323" r:id="rId6"/>
    <p:sldId id="324" r:id="rId7"/>
    <p:sldId id="325" r:id="rId8"/>
    <p:sldId id="326" r:id="rId9"/>
    <p:sldId id="327" r:id="rId10"/>
    <p:sldId id="328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02"/>
    <a:srgbClr val="22270F"/>
    <a:srgbClr val="006600"/>
    <a:srgbClr val="003300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6085" autoAdjust="0"/>
  </p:normalViewPr>
  <p:slideViewPr>
    <p:cSldViewPr>
      <p:cViewPr varScale="1">
        <p:scale>
          <a:sx n="72" d="100"/>
          <a:sy n="72" d="100"/>
        </p:scale>
        <p:origin x="-1194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0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sql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p/jstl/core" TargetMode="External"/><Relationship Id="rId5" Type="http://schemas.openxmlformats.org/officeDocument/2006/relationships/hyperlink" Target="http://java.sun.com/jsp/jstl/xml" TargetMode="External"/><Relationship Id="rId4" Type="http://schemas.openxmlformats.org/officeDocument/2006/relationships/hyperlink" Target="http://java.sun.com/jsp/jstl/fm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en-US" altLang="ko-KR" sz="4400" b="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JSTL(JSP Standard Tag Library)</a:t>
            </a:r>
            <a:endParaRPr lang="ko-KR" altLang="en-US" sz="4400" b="0" dirty="0">
              <a:solidFill>
                <a:srgbClr val="DEFF0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c:redirect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response.sendRedirect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(“URL”)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대신하는 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c:param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import,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redirect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태그에서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파라미터를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설정 할 때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사용하는 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1669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바디가 없는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c:redirect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="value" [context="context"]/&gt;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바디가 있는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c:redirect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="value" [context="context"]/&gt;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c:param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subtags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c:redirect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0032" y="4063907"/>
            <a:ext cx="8379432" cy="1669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바디가 없는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c:param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name="name" value="value"/&gt; 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 내용을 속성 값으로 사용하는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c:param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name="name"&gt;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parameter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value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c:param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그 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73" y="954311"/>
            <a:ext cx="8609293" cy="534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954311"/>
            <a:ext cx="871296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19" y="954311"/>
            <a:ext cx="892417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2" y="922644"/>
            <a:ext cx="91249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921469"/>
            <a:ext cx="9073008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09" y="940864"/>
            <a:ext cx="8982987" cy="426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정의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</a:t>
            </a:r>
            <a:r>
              <a:rPr lang="en-US" altLang="ko-KR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Custom JSTL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795" y="951995"/>
            <a:ext cx="9120717" cy="547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태그 파일을 이한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커스텀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태그 작성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10" y="971604"/>
            <a:ext cx="8667854" cy="55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스크립트요소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(&lt;% %&gt;, &lt;%! %&gt;, &lt;%= %&gt;)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자바 코드를 사용하지 않고도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HTML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태그와 같이 표준화된 태그만으로 누구나 쉽게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개발할 수 있도록 정의해 놓은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표준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태그 라이브러리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표준 액션태그나 </a:t>
            </a:r>
            <a:r>
              <a:rPr lang="en-US" altLang="ko-KR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로 처리하기 힘든 부분 담당</a:t>
            </a:r>
            <a:endParaRPr lang="en-US" altLang="ko-KR" sz="1600" dirty="0" smtClean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연산</a:t>
            </a:r>
            <a:r>
              <a:rPr lang="en-US" altLang="ko-KR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조건</a:t>
            </a:r>
            <a:r>
              <a:rPr lang="en-US" altLang="ko-KR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분기</a:t>
            </a:r>
            <a:r>
              <a:rPr lang="en-US" altLang="ko-KR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반복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문서 조작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국제화 처리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데이터베이스 연동 등에 대한 다양한 태그를 지원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개발자가 직접 태그 정의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아파치 재단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  <a:hlinkClick r:id="rId2"/>
              </a:rPr>
              <a:t>www.apache.org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다운받아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/WEB-INF/lib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디렉터리에 추가하여야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standar.jar, jstl.jar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TLD </a:t>
            </a:r>
            <a:r>
              <a:rPr lang="ko-KR" altLang="en-US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파일 작성 필요 없음</a:t>
            </a:r>
            <a:endParaRPr lang="en-US" altLang="ko-KR" dirty="0" smtClean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JSTL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사용을 위해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페이지에서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지시어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설정이 필요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&lt;%@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prefix=“c”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=“http</a:t>
            </a:r>
            <a:r>
              <a:rPr lang="en-US" altLang="ko-KR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://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java.sun.com/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jstl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/core” %&gt;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JSTL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종류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JSTL(JSP Standard Tag Library)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00830" y="3938306"/>
            <a:ext cx="8655918" cy="2497832"/>
            <a:chOff x="657" y="1071"/>
            <a:chExt cx="4500" cy="1392"/>
          </a:xfrm>
        </p:grpSpPr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4319" y="2184"/>
              <a:ext cx="83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sql</a:t>
              </a: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791" y="2184"/>
              <a:ext cx="24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  <a:hlinkClick r:id="rId3"/>
                </a:rPr>
                <a:t>http://java.sun.com/jsp/jstl/sql</a:t>
              </a:r>
              <a:endParaRPr lang="en-US" altLang="ko-KR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657" y="2184"/>
              <a:ext cx="1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SQL</a:t>
              </a:r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4319" y="1906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fmt</a:t>
              </a: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1791" y="1906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  <a:hlinkClick r:id="rId4"/>
                </a:rPr>
                <a:t>http://java.sun.com/jsp/jstl/fmt</a:t>
              </a:r>
              <a:endParaRPr lang="en-US" altLang="ko-KR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657" y="1906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I18N(</a:t>
              </a:r>
              <a:r>
                <a:rPr lang="ko-KR" altLang="en-US" sz="16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국제화</a:t>
              </a: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319" y="1628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x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91" y="1628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  <a:hlinkClick r:id="rId5"/>
                </a:rPr>
                <a:t>http://java.sun.com/jsp/jstl/xml</a:t>
              </a:r>
              <a:endParaRPr lang="en-US" altLang="ko-KR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657" y="1628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XML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319" y="1350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c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791" y="1350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  <a:hlinkClick r:id="rId6"/>
                </a:rPr>
                <a:t>http://java.sun.com/jsp/jstl/core</a:t>
              </a:r>
              <a:endParaRPr lang="en-US" altLang="ko-KR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657" y="1350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</a:rPr>
                <a:t>Core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4319" y="1071"/>
              <a:ext cx="83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prefix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059" y="1071"/>
              <a:ext cx="20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가는각진제목체" pitchFamily="18" charset="-127"/>
                  <a:ea typeface="가는각진제목체" pitchFamily="18" charset="-127"/>
                </a:rPr>
                <a:t>URI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57" y="1071"/>
              <a:ext cx="1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  <a:ea typeface="가는각진제목체" pitchFamily="18" charset="-127"/>
                </a:rPr>
                <a:t>Library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657" y="1071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657" y="2463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657" y="1350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57" y="1628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657" y="1906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>
              <a:off x="657" y="2184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변수 선언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삭제 등 변수와 관련된 작업과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if, for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 등과 같은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URL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처리 등에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97496" y="1204343"/>
            <a:ext cx="8659960" cy="5006552"/>
            <a:chOff x="355" y="1392"/>
            <a:chExt cx="3773" cy="2976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964" y="3348"/>
              <a:ext cx="1095" cy="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c:import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 /&gt;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 smtClean="0">
                  <a:latin typeface="가는각진제목체" pitchFamily="18" charset="-127"/>
                  <a:ea typeface="가는각진제목체" pitchFamily="18" charset="-127"/>
                </a:rPr>
                <a:t>c: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redirect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/&gt;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c:url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/&gt;</a:t>
              </a: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c:param</a:t>
              </a:r>
              <a:r>
                <a:rPr lang="en-US" altLang="ko-KR" sz="160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/&gt;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55" y="3327"/>
              <a:ext cx="1753" cy="1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URL 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Management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964" y="2361"/>
              <a:ext cx="1095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c:if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c:choose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/&gt;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c:forEach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/&gt;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c:forTokens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/&gt;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55" y="2356"/>
              <a:ext cx="175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Flow 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Control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203" y="1646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964" y="1594"/>
              <a:ext cx="1095" cy="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c:out</a:t>
              </a:r>
              <a:r>
                <a:rPr lang="en-US" altLang="ko-KR" sz="1600" dirty="0">
                  <a:latin typeface="가는각진제목체" pitchFamily="18" charset="-127"/>
                  <a:ea typeface="가는각진제목체" pitchFamily="18" charset="-127"/>
                </a:rPr>
                <a:t> /&gt;</a:t>
              </a:r>
              <a:endParaRPr lang="en-US" altLang="ko-KR" sz="16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c:set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c:remove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&lt;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c:catch</a:t>
              </a: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/&gt;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355" y="1601"/>
              <a:ext cx="1753" cy="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EL Support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203" y="1392"/>
              <a:ext cx="87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60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접두어</a:t>
              </a:r>
              <a:endParaRPr lang="ko-KR" altLang="en-US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1976" y="1392"/>
              <a:ext cx="109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16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태그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355" y="1392"/>
              <a:ext cx="175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16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기능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384" y="1392"/>
              <a:ext cx="3744" cy="2976"/>
              <a:chOff x="336" y="1392"/>
              <a:chExt cx="5040" cy="2976"/>
            </a:xfrm>
          </p:grpSpPr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336" y="1392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6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336" y="4368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6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>
                <a:off x="336" y="1649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6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355" y="2352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355" y="3321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203" y="2535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203" y="3544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Courier New" pitchFamily="49" charset="0"/>
                </a:rPr>
                <a:t>c</a:t>
              </a:r>
              <a:endParaRPr lang="en-US" altLang="ko-KR" sz="16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7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c:out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표현식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(&lt;%=%&gt;)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대체하여 변수의 값을 출력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 사용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주로 사용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c:set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4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속성을 설정하거나 빈의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 시 사용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dirty="0" err="1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setAttribute</a:t>
            </a:r>
            <a:r>
              <a:rPr lang="en-US" altLang="ko-KR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(), &lt;</a:t>
            </a:r>
            <a:r>
              <a:rPr lang="en-US" altLang="ko-KR" dirty="0" err="1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/&gt;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17281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태그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내용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없이 사용하는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c:out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value="value"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escapeXml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="{</a:t>
            </a:r>
            <a:r>
              <a:rPr lang="en-US" altLang="ko-KR" sz="1400" b="1" dirty="0" err="1">
                <a:latin typeface="가는각진제목체" pitchFamily="18" charset="-127"/>
                <a:ea typeface="가는각진제목체" pitchFamily="18" charset="-127"/>
              </a:rPr>
              <a:t>true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|false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 [default="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defaultValue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/&gt;  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태그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내용이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있는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c:out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value="value"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escapeXml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true|false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default value (value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에 내용이 없을 때 출력될 기본 값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c:out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338687"/>
            <a:ext cx="8379432" cy="14401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객체에 속성을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추가하는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경우</a:t>
            </a:r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c:set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value="value"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[scope="{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}"]/&gt;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특정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빈 객체의 </a:t>
            </a:r>
            <a:r>
              <a:rPr lang="ko-KR" altLang="en-US" sz="1400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값을 설정하는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경우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c:set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value="value" target="target" property="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propertyName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"/&gt;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c:remove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4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저장된 속성 제거 시 사용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removeAttribute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())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&lt;c:catch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예외 처리 시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451440" cy="6613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c:remove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[scope="{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}"]/&gt;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3042543"/>
            <a:ext cx="8451440" cy="10668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c:catch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"]&gt; 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예외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처리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c:catch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156" y="3306275"/>
            <a:ext cx="6354924" cy="3120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7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c:if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조건이 맞는 경우 태그 바디부분 처리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if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문과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유사하지만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else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는 지원하지 않음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c:choose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/&gt;, 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c:when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/&gt;, 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c:otherwise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switch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문과 유사한 기능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하나의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choose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태그에는 여러 개의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when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태그가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존재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1669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 내용이 없는 경우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c:if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test="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testCondition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}"]/&gt;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 내용이 있는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c:if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test="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testCondition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[scope="{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body content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c:if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162419"/>
            <a:ext cx="8379432" cy="21204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c:choose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  body content (&lt;when&gt; and &lt;otherwise&gt;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subtags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c:when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test="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testCondition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 body content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c:when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c:otherwise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 conditional block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c:otherwise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c:choose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c:forEach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자바의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for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문과 유사하며 가장 유용한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JSTL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 중 하나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c:forTokens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StringTokenizer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클래스 기능을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24615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b="1" dirty="0">
                <a:latin typeface="가는각진제목체" pitchFamily="18" charset="-127"/>
                <a:ea typeface="가는각진제목체" pitchFamily="18" charset="-127"/>
              </a:rPr>
              <a:t>지정된 회수 반복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c:forEach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varStatus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varStatusName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begin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="begin" end="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end“ [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step="step"]&gt;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body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content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&lt;/c:forEach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컬렉션 객체의 사이즈 만큼 반복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확장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for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문과 유사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4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&lt;c:forEach [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"] items="collection" [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varStatus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varStatusName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"] [begin="begin"] [end="end"] [step="step"]&gt; 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body content 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&lt;/c:forEach&gt;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855995"/>
            <a:ext cx="8379432" cy="12108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c:forTokens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items="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stringOfTokens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delims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="delimiters"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varStatus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varStatusName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"] [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begin="begin"] [end="end"] [step="step"]&gt;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body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content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c:forTokens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c:import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&lt;%@ include %&gt;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액션태그와 달리 웹 컨테이너 </a:t>
            </a:r>
            <a:r>
              <a:rPr lang="ko-KR" altLang="en-US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외부 자원도 포함 가능</a:t>
            </a:r>
            <a:endParaRPr lang="en-US" altLang="ko-KR" dirty="0" smtClean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71814"/>
            <a:ext cx="8379432" cy="13814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포함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하고자 하는 자원을 문자열 형태로 포함 하는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c:import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 [context="context"]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[scope="{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charEncoding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charEncoding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"]&gt; 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  optional body content for </a:t>
            </a:r>
            <a:r>
              <a:rPr lang="en-US" altLang="ko-KR" sz="1400" b="1" dirty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c:param /&gt;</a:t>
            </a:r>
            <a:endParaRPr lang="en-US" altLang="ko-KR" sz="1400" b="1" dirty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c:import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 </a:t>
            </a:r>
          </a:p>
        </p:txBody>
      </p:sp>
      <p:graphicFrame>
        <p:nvGraphicFramePr>
          <p:cNvPr id="6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69131"/>
              </p:ext>
            </p:extLst>
          </p:nvPr>
        </p:nvGraphicFramePr>
        <p:xfrm>
          <a:off x="777006" y="3141250"/>
          <a:ext cx="8352458" cy="1828800"/>
        </p:xfrm>
        <a:graphic>
          <a:graphicData uri="http://schemas.openxmlformats.org/drawingml/2006/table">
            <a:tbl>
              <a:tblPr/>
              <a:tblGrid>
                <a:gridCol w="1593549"/>
                <a:gridCol w="625386"/>
                <a:gridCol w="2255400"/>
                <a:gridCol w="3878123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필수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현재 페이지 내에 포함시킬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현재 웹 애플리케이션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패스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charEncoding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ISO-8859-1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현재 페이지 내에 포함시킬 페이지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문자셋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포함할 페이지의 내용을 저장할 키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저장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스코프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c:url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URL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재작성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JSTL Core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21014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바디가 없는 경우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c:url value="value" [context="context"]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"] [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}"]/&gt; </a:t>
            </a:r>
          </a:p>
          <a:p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바디가 있는 경우</a:t>
            </a: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 value="value" [context="context"] [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="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varName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"] [scope="{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page|request|session|application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}"]&gt;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en-US" altLang="ko-KR" sz="14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en-US" altLang="ko-KR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&lt;c:param/&gt; </a:t>
            </a:r>
            <a:endParaRPr lang="en-US" altLang="ko-KR" sz="1400" b="1" dirty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400" dirty="0" err="1">
                <a:latin typeface="가는각진제목체" pitchFamily="18" charset="-127"/>
                <a:ea typeface="가는각진제목체" pitchFamily="18" charset="-127"/>
              </a:rPr>
              <a:t>c:url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  <p:graphicFrame>
        <p:nvGraphicFramePr>
          <p:cNvPr id="7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78803"/>
              </p:ext>
            </p:extLst>
          </p:nvPr>
        </p:nvGraphicFramePr>
        <p:xfrm>
          <a:off x="776536" y="3636827"/>
          <a:ext cx="8352928" cy="1524000"/>
        </p:xfrm>
        <a:graphic>
          <a:graphicData uri="http://schemas.openxmlformats.org/drawingml/2006/table">
            <a:tbl>
              <a:tblPr/>
              <a:tblGrid>
                <a:gridCol w="1017379"/>
                <a:gridCol w="758850"/>
                <a:gridCol w="2111017"/>
                <a:gridCol w="4465682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필수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현재 웹 애플리케이션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패스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URL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객체를 저장할 키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저장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스코프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195" y="5346799"/>
            <a:ext cx="7096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70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7084</TotalTime>
  <Words>1087</Words>
  <Application>Microsoft Office PowerPoint</Application>
  <PresentationFormat>사용자 지정</PresentationFormat>
  <Paragraphs>270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디자인 사용자 지정</vt:lpstr>
      <vt:lpstr>JSTL(JSP Standard Tag Library)</vt:lpstr>
      <vt:lpstr>JSTL(JSP Standard Tag Library)  개요</vt:lpstr>
      <vt:lpstr>JSTL Core 라이브러리</vt:lpstr>
      <vt:lpstr>JSTL Core 라이브러리</vt:lpstr>
      <vt:lpstr>JSTL Core 라이브러리</vt:lpstr>
      <vt:lpstr>JSTL Core 라이브러리</vt:lpstr>
      <vt:lpstr>JSTL Core 라이브러리</vt:lpstr>
      <vt:lpstr>JSTL Core 라이브러리</vt:lpstr>
      <vt:lpstr>JSTL Core 라이브러리</vt:lpstr>
      <vt:lpstr>JSTL Core 라이브러리</vt:lpstr>
      <vt:lpstr>JSTL 그 외 라이브러리</vt:lpstr>
      <vt:lpstr>사용자 정의 JSTL(Custom JSTL)</vt:lpstr>
      <vt:lpstr>사용자 정의 JSTL(Custom JSTL)</vt:lpstr>
      <vt:lpstr>사용자 정의 JSTL(Custom JSTL)</vt:lpstr>
      <vt:lpstr>사용자 정의 JSTL(Custom JSTL)</vt:lpstr>
      <vt:lpstr>사용자 정의 JSTL(Custom JSTL)</vt:lpstr>
      <vt:lpstr>사용자 정의 JSTL(Custom JSTL)</vt:lpstr>
      <vt:lpstr>태그 파일을 이한 커스텀 태그 작성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강사</cp:lastModifiedBy>
  <cp:revision>1949</cp:revision>
  <dcterms:created xsi:type="dcterms:W3CDTF">2011-05-05T14:24:12Z</dcterms:created>
  <dcterms:modified xsi:type="dcterms:W3CDTF">2017-03-31T01:27:55Z</dcterms:modified>
</cp:coreProperties>
</file>