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2" r:id="rId63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668" y="-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BFBFBF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10" dirty="0"/>
              <a:t>웹표준</a:t>
            </a:r>
          </a:p>
          <a:p>
            <a:pPr marL="12700">
              <a:lnSpc>
                <a:spcPts val="819"/>
              </a:lnSpc>
            </a:pPr>
            <a:r>
              <a:rPr sz="750" b="0" spc="10" dirty="0">
                <a:latin typeface="Malgun Gothic"/>
                <a:cs typeface="Malgun Gothic"/>
              </a:rPr>
              <a:t>Copyright </a:t>
            </a:r>
            <a:r>
              <a:rPr sz="750" b="0" spc="20" dirty="0">
                <a:latin typeface="Malgun Gothic"/>
                <a:cs typeface="Malgun Gothic"/>
              </a:rPr>
              <a:t>© </a:t>
            </a:r>
            <a:r>
              <a:rPr sz="750" spc="10" dirty="0"/>
              <a:t>2014 NEXTREE SOFT</a:t>
            </a:r>
            <a:r>
              <a:rPr sz="750" b="0" spc="10" dirty="0">
                <a:latin typeface="Malgun Gothic"/>
                <a:cs typeface="Malgun Gothic"/>
              </a:rPr>
              <a:t>, </a:t>
            </a:r>
            <a:r>
              <a:rPr sz="750" b="0" spc="5" dirty="0">
                <a:latin typeface="Malgun Gothic"/>
                <a:cs typeface="Malgun Gothic"/>
              </a:rPr>
              <a:t>all </a:t>
            </a:r>
            <a:r>
              <a:rPr sz="750" b="0" spc="10" dirty="0">
                <a:latin typeface="Malgun Gothic"/>
                <a:cs typeface="Malgun Gothic"/>
              </a:rPr>
              <a:t>rights</a:t>
            </a:r>
            <a:r>
              <a:rPr sz="750" b="0" spc="15" dirty="0">
                <a:latin typeface="Malgun Gothic"/>
                <a:cs typeface="Malgun Gothic"/>
              </a:rPr>
              <a:t> </a:t>
            </a:r>
            <a:r>
              <a:rPr sz="750" b="0" spc="10" dirty="0">
                <a:latin typeface="Malgun Gothic"/>
                <a:cs typeface="Malgun Gothic"/>
              </a:rPr>
              <a:t>reserved</a:t>
            </a:r>
            <a:endParaRPr sz="75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683513"/>
            <a:ext cx="1187958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03" y="1453133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54864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35" y="706983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590" y="0"/>
                </a:lnTo>
              </a:path>
            </a:pathLst>
          </a:custGeom>
          <a:ln w="53339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683513"/>
            <a:ext cx="1187958" cy="640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03" y="1453133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54864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35" y="706983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590" y="0"/>
                </a:lnTo>
              </a:path>
            </a:pathLst>
          </a:custGeom>
          <a:ln w="53339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839" y="963676"/>
            <a:ext cx="9301721" cy="35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241" y="1620265"/>
            <a:ext cx="9614916" cy="5130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905" y="6728076"/>
            <a:ext cx="2444750" cy="25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BFBFBF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10" dirty="0"/>
              <a:t>웹표준</a:t>
            </a:r>
          </a:p>
          <a:p>
            <a:pPr marL="12700">
              <a:lnSpc>
                <a:spcPts val="819"/>
              </a:lnSpc>
            </a:pPr>
            <a:r>
              <a:rPr sz="750" b="0" spc="10" dirty="0">
                <a:latin typeface="Malgun Gothic"/>
                <a:cs typeface="Malgun Gothic"/>
              </a:rPr>
              <a:t>Copyright </a:t>
            </a:r>
            <a:r>
              <a:rPr sz="750" b="0" spc="20" dirty="0">
                <a:latin typeface="Malgun Gothic"/>
                <a:cs typeface="Malgun Gothic"/>
              </a:rPr>
              <a:t>© </a:t>
            </a:r>
            <a:r>
              <a:rPr sz="750" spc="10" dirty="0"/>
              <a:t>2014 NEXTREE SOFT</a:t>
            </a:r>
            <a:r>
              <a:rPr sz="750" b="0" spc="10" dirty="0">
                <a:latin typeface="Malgun Gothic"/>
                <a:cs typeface="Malgun Gothic"/>
              </a:rPr>
              <a:t>, </a:t>
            </a:r>
            <a:r>
              <a:rPr sz="750" b="0" spc="5" dirty="0">
                <a:latin typeface="Malgun Gothic"/>
                <a:cs typeface="Malgun Gothic"/>
              </a:rPr>
              <a:t>all </a:t>
            </a:r>
            <a:r>
              <a:rPr sz="750" b="0" spc="10" dirty="0">
                <a:latin typeface="Malgun Gothic"/>
                <a:cs typeface="Malgun Gothic"/>
              </a:rPr>
              <a:t>rights</a:t>
            </a:r>
            <a:r>
              <a:rPr sz="750" b="0" spc="15" dirty="0">
                <a:latin typeface="Malgun Gothic"/>
                <a:cs typeface="Malgun Gothic"/>
              </a:rPr>
              <a:t> </a:t>
            </a:r>
            <a:r>
              <a:rPr sz="750" b="0" spc="10" dirty="0">
                <a:latin typeface="Malgun Gothic"/>
                <a:cs typeface="Malgun Gothic"/>
              </a:rPr>
              <a:t>reserved</a:t>
            </a:r>
            <a:endParaRPr sz="750">
              <a:latin typeface="Malgun Gothic"/>
              <a:cs typeface="Malgun Gothic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18675" y="6751484"/>
            <a:ext cx="55435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323232"/>
                </a:solidFill>
                <a:latin typeface="Malgun Gothic"/>
                <a:cs typeface="Malgun Gothic"/>
              </a:defRPr>
            </a:lvl1pPr>
          </a:lstStyle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wkim@nextree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12" Type="http://schemas.openxmlformats.org/officeDocument/2006/relationships/image" Target="../media/image5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11" Type="http://schemas.openxmlformats.org/officeDocument/2006/relationships/image" Target="../media/image52.jpg"/><Relationship Id="rId5" Type="http://schemas.openxmlformats.org/officeDocument/2006/relationships/image" Target="../media/image46.jpg"/><Relationship Id="rId10" Type="http://schemas.openxmlformats.org/officeDocument/2006/relationships/image" Target="../media/image51.jpg"/><Relationship Id="rId4" Type="http://schemas.openxmlformats.org/officeDocument/2006/relationships/image" Target="../media/image45.jpg"/><Relationship Id="rId9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bug.tistory.com/15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volutionofweb.appspo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hyperlink" Target="http://html5.validator.nu/" TargetMode="External"/><Relationship Id="rId7" Type="http://schemas.openxmlformats.org/officeDocument/2006/relationships/image" Target="../media/image69.jpg"/><Relationship Id="rId2" Type="http://schemas.openxmlformats.org/officeDocument/2006/relationships/hyperlink" Target="http://acid3.acidtests.org/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findmebyip.com/litmus" TargetMode="External"/><Relationship Id="rId11" Type="http://schemas.openxmlformats.org/officeDocument/2006/relationships/image" Target="../media/image73.jpg"/><Relationship Id="rId5" Type="http://schemas.openxmlformats.org/officeDocument/2006/relationships/hyperlink" Target="http://html5readiness.com/" TargetMode="External"/><Relationship Id="rId10" Type="http://schemas.openxmlformats.org/officeDocument/2006/relationships/image" Target="../media/image72.jpg"/><Relationship Id="rId4" Type="http://schemas.openxmlformats.org/officeDocument/2006/relationships/hyperlink" Target="http://html5test.com/" TargetMode="External"/><Relationship Id="rId9" Type="http://schemas.openxmlformats.org/officeDocument/2006/relationships/image" Target="../media/image7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hyperlink" Target="http://www.csszengarden.com/" TargetMode="External"/><Relationship Id="rId7" Type="http://schemas.openxmlformats.org/officeDocument/2006/relationships/image" Target="../media/image8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10" Type="http://schemas.openxmlformats.org/officeDocument/2006/relationships/image" Target="../media/image84.jpg"/><Relationship Id="rId4" Type="http://schemas.openxmlformats.org/officeDocument/2006/relationships/image" Target="../media/image78.png"/><Relationship Id="rId9" Type="http://schemas.openxmlformats.org/officeDocument/2006/relationships/image" Target="../media/image8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abf.or.kr/web/kadowah.asp" TargetMode="External"/><Relationship Id="rId5" Type="http://schemas.openxmlformats.org/officeDocument/2006/relationships/hyperlink" Target="http://www.stg.brown.edu/service/xmlvalid" TargetMode="External"/><Relationship Id="rId4" Type="http://schemas.openxmlformats.org/officeDocument/2006/relationships/hyperlink" Target="http://jigsaw.w3.org/css-validato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ebstandard.or.kr/" TargetMode="External"/><Relationship Id="rId3" Type="http://schemas.openxmlformats.org/officeDocument/2006/relationships/hyperlink" Target="http://www.w3.org/TR/" TargetMode="External"/><Relationship Id="rId7" Type="http://schemas.openxmlformats.org/officeDocument/2006/relationships/hyperlink" Target="http://channy.creation.net/work/firefox/domstor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stserver.dreamhost.com/pipermail/whatwg-whatwg.org/" TargetMode="External"/><Relationship Id="rId5" Type="http://schemas.openxmlformats.org/officeDocument/2006/relationships/hyperlink" Target="http://wiki.whatwg.org/" TargetMode="External"/><Relationship Id="rId10" Type="http://schemas.openxmlformats.org/officeDocument/2006/relationships/hyperlink" Target="http://www.mozilla.or.kr/" TargetMode="External"/><Relationship Id="rId4" Type="http://schemas.openxmlformats.org/officeDocument/2006/relationships/hyperlink" Target="http://blog.whatwg.org/" TargetMode="External"/><Relationship Id="rId9" Type="http://schemas.openxmlformats.org/officeDocument/2006/relationships/hyperlink" Target="http://forum.standardmag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s.statcounter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.com/suport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st.com/icons/logo.gif" TargetMode="External"/><Relationship Id="rId4" Type="http://schemas.openxmlformats.org/officeDocument/2006/relationships/hyperlink" Target="http://www.test.com/supoort/nex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" y="706983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590" y="0"/>
                </a:lnTo>
              </a:path>
            </a:pathLst>
          </a:custGeom>
          <a:ln w="53339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433" y="650747"/>
            <a:ext cx="3585210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3842" y="3788538"/>
            <a:ext cx="3356858" cy="27481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5700" y="1647825"/>
            <a:ext cx="8305800" cy="182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950" b="1" spc="15" dirty="0" smtClean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r>
              <a:rPr lang="en-US" sz="6950" b="1" spc="1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6950" b="1" spc="15" dirty="0" smtClean="0">
                <a:solidFill>
                  <a:srgbClr val="323232"/>
                </a:solidFill>
                <a:latin typeface="Malgun Gothic"/>
                <a:cs typeface="Malgun Gothic"/>
              </a:rPr>
              <a:t>개요 및 웹 </a:t>
            </a:r>
            <a:r>
              <a:rPr sz="6950" b="1" spc="1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표준</a:t>
            </a:r>
            <a:endParaRPr sz="695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4800" b="1" spc="-20" dirty="0">
                <a:solidFill>
                  <a:srgbClr val="323232"/>
                </a:solidFill>
                <a:latin typeface="Malgun Gothic"/>
                <a:cs typeface="Malgun Gothic"/>
              </a:rPr>
              <a:t>(Web</a:t>
            </a:r>
            <a:r>
              <a:rPr sz="4800" b="1" spc="-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4800" b="1" spc="-10" dirty="0">
                <a:solidFill>
                  <a:srgbClr val="323232"/>
                </a:solidFill>
                <a:latin typeface="Malgun Gothic"/>
                <a:cs typeface="Malgun Gothic"/>
              </a:rPr>
              <a:t>Standards)</a:t>
            </a:r>
            <a:endParaRPr sz="48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웹의</a:t>
            </a:r>
            <a:r>
              <a:rPr spc="-80" dirty="0"/>
              <a:t> </a:t>
            </a:r>
            <a:r>
              <a:rPr spc="20" dirty="0"/>
              <a:t>구성요소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940689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URL(Uniform Resource</a:t>
            </a:r>
            <a:r>
              <a:rPr sz="1900" b="1" spc="-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Locator)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URI의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일반적인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서브셋(subset)을</a:t>
            </a:r>
            <a:r>
              <a:rPr sz="1700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형성.</a:t>
            </a:r>
            <a:endParaRPr sz="1700">
              <a:latin typeface="Malgun Gothic"/>
              <a:cs typeface="Malgun Gothic"/>
            </a:endParaRPr>
          </a:p>
          <a:p>
            <a:pPr marL="948055" marR="5080" indent="-349250">
              <a:lnSpc>
                <a:spcPts val="2090"/>
              </a:lnSpc>
              <a:spcBef>
                <a:spcPts val="49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웹상에서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서비스를 제공하는 각 서버들에 있는 파일들의 위치를</a:t>
            </a:r>
            <a:r>
              <a:rPr sz="1700" b="1" spc="1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명시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하기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위한것으로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접속해야 할 서비스의 종류, 서버의 위치(Domain Name),파일의 위치를</a:t>
            </a:r>
            <a:r>
              <a:rPr sz="1700" spc="2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포함.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4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표현</a:t>
            </a:r>
            <a:r>
              <a:rPr sz="1700" spc="-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형식</a:t>
            </a:r>
            <a:endParaRPr sz="1700">
              <a:latin typeface="Malgun Gothic"/>
              <a:cs typeface="Malgun Gothic"/>
            </a:endParaRPr>
          </a:p>
          <a:p>
            <a:pPr marL="1409065" lvl="1" indent="-252095">
              <a:lnSpc>
                <a:spcPct val="100000"/>
              </a:lnSpc>
              <a:spcBef>
                <a:spcPts val="370"/>
              </a:spcBef>
              <a:buChar char="•"/>
              <a:tabLst>
                <a:tab pos="1409065" algn="l"/>
                <a:tab pos="1409700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protocol://host.domain.first-level-domain/path/filename.ext</a:t>
            </a:r>
            <a:r>
              <a:rPr sz="1550" spc="-5" dirty="0">
                <a:solidFill>
                  <a:srgbClr val="FF0000"/>
                </a:solidFill>
                <a:latin typeface="Malgun Gothic"/>
                <a:cs typeface="Malgun Gothic"/>
              </a:rPr>
              <a:t>#hash</a:t>
            </a:r>
            <a:endParaRPr sz="1550">
              <a:latin typeface="Malgun Gothic"/>
              <a:cs typeface="Malgun Gothic"/>
            </a:endParaRPr>
          </a:p>
          <a:p>
            <a:pPr marL="1409065" lvl="1" indent="-252095">
              <a:lnSpc>
                <a:spcPct val="100000"/>
              </a:lnSpc>
              <a:spcBef>
                <a:spcPts val="365"/>
              </a:spcBef>
              <a:buChar char="•"/>
              <a:tabLst>
                <a:tab pos="1409065" algn="l"/>
                <a:tab pos="1409700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protocol://host.domain.first-level-domain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585" y="3756405"/>
            <a:ext cx="222186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지원되는</a:t>
            </a:r>
            <a:r>
              <a:rPr sz="1700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프로토콜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9517" y="4017718"/>
            <a:ext cx="371411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웹 서버에 존재하는 HTML 문서를 지정  HTML 문서 지정시 보안을 요구할 때</a:t>
            </a:r>
            <a:r>
              <a:rPr sz="1550" spc="-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사용</a:t>
            </a:r>
            <a:endParaRPr sz="155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0318" y="4064253"/>
            <a:ext cx="5792382" cy="226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" indent="-252095">
              <a:lnSpc>
                <a:spcPct val="100000"/>
              </a:lnSpc>
              <a:buFont typeface="Malgun Gothic"/>
              <a:buChar char="•"/>
              <a:tabLst>
                <a:tab pos="264795" algn="l"/>
                <a:tab pos="265430" algn="l"/>
              </a:tabLst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http://</a:t>
            </a:r>
            <a:endParaRPr sz="1550" dirty="0">
              <a:latin typeface="Malgun Gothic"/>
              <a:cs typeface="Malgun Gothic"/>
            </a:endParaRPr>
          </a:p>
          <a:p>
            <a:pPr marL="264795" indent="-252095">
              <a:lnSpc>
                <a:spcPct val="100000"/>
              </a:lnSpc>
              <a:spcBef>
                <a:spcPts val="365"/>
              </a:spcBef>
              <a:buFont typeface="Malgun Gothic"/>
              <a:buChar char="•"/>
              <a:tabLst>
                <a:tab pos="264795" algn="l"/>
                <a:tab pos="265430" algn="l"/>
              </a:tabLst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https://</a:t>
            </a:r>
            <a:endParaRPr sz="1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6479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file:// </a:t>
            </a:r>
            <a:r>
              <a:rPr lang="en-US" sz="1550" b="1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              </a:t>
            </a:r>
            <a:r>
              <a:rPr sz="1550" spc="-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하드디스크에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있는 화일</a:t>
            </a:r>
            <a:r>
              <a:rPr sz="1550" spc="20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지정</a:t>
            </a:r>
            <a:endParaRPr sz="1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26479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ftp://  </a:t>
            </a:r>
            <a:r>
              <a:rPr lang="en-US" sz="1550" b="1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             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FTP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서비스</a:t>
            </a:r>
            <a:r>
              <a:rPr sz="1550" spc="-2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사용시</a:t>
            </a:r>
            <a:endParaRPr sz="1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</a:t>
            </a:r>
            <a:endParaRPr sz="1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</a:t>
            </a:r>
            <a:endParaRPr sz="1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</a:t>
            </a:r>
            <a:endParaRPr sz="15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</a:t>
            </a:r>
            <a:endParaRPr sz="155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433" y="5149839"/>
            <a:ext cx="73215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t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elnet://  news:// 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mailto:  </a:t>
            </a:r>
            <a:r>
              <a:rPr sz="1550" b="1" spc="-10" dirty="0">
                <a:solidFill>
                  <a:srgbClr val="323232"/>
                </a:solidFill>
                <a:latin typeface="Malgun Gothic"/>
                <a:cs typeface="Malgun Gothic"/>
              </a:rPr>
              <a:t>ws://</a:t>
            </a:r>
            <a:endParaRPr sz="155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9180" y="5150075"/>
            <a:ext cx="525272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95295" indent="635">
              <a:lnSpc>
                <a:spcPct val="119700"/>
              </a:lnSpc>
            </a:pP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TELNET 서비스 사용시  UseNet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뉴스 그룹</a:t>
            </a:r>
            <a:r>
              <a:rPr sz="1550" spc="-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사용시</a:t>
            </a:r>
            <a:endParaRPr sz="1550" dirty="0">
              <a:latin typeface="Malgun Gothic"/>
              <a:cs typeface="Malgun Gothic"/>
            </a:endParaRPr>
          </a:p>
          <a:p>
            <a:pPr marL="12700" marR="5080" indent="-635">
              <a:lnSpc>
                <a:spcPct val="119700"/>
              </a:lnSpc>
              <a:spcBef>
                <a:spcPts val="5"/>
              </a:spcBef>
              <a:tabLst>
                <a:tab pos="70929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E-mail	전송시 (예:</a:t>
            </a:r>
            <a:r>
              <a:rPr sz="1550" spc="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&lt;a</a:t>
            </a:r>
            <a:r>
              <a:rPr sz="155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  <a:hlinkClick r:id="rId3"/>
              </a:rPr>
              <a:t>href=</a:t>
            </a:r>
            <a:r>
              <a:rPr sz="1550" u="sng" spc="-5" dirty="0">
                <a:solidFill>
                  <a:srgbClr val="FF0000"/>
                </a:solidFill>
                <a:latin typeface="Malgun Gothic"/>
                <a:cs typeface="Malgun Gothic"/>
                <a:hlinkClick r:id="rId3"/>
              </a:rPr>
              <a:t>mailto:dwkim@nextree.co.kr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&gt;)  HTML5 WebSocket</a:t>
            </a:r>
            <a:r>
              <a:rPr sz="155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Streaming</a:t>
            </a:r>
            <a:endParaRPr sz="155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1683" y="3826002"/>
            <a:ext cx="169354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323232"/>
                </a:solidFill>
                <a:latin typeface="Malgun Gothic"/>
                <a:cs typeface="Malgun Gothic"/>
              </a:rPr>
              <a:t>location.href</a:t>
            </a:r>
            <a:r>
              <a:rPr sz="1050" b="1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=</a:t>
            </a:r>
            <a:endParaRPr sz="1050" dirty="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15"/>
              </a:spcBef>
            </a:pP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location.protocol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2683" y="4150614"/>
            <a:ext cx="2296795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+  location.host (hostname +</a:t>
            </a:r>
            <a:r>
              <a:rPr sz="1050" b="1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port)</a:t>
            </a:r>
            <a:endParaRPr sz="10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050" b="1" spc="2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location.port</a:t>
            </a:r>
            <a:endParaRPr sz="10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050" b="1" spc="2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location.pathname</a:t>
            </a:r>
            <a:endParaRPr sz="10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050" b="1" spc="2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location.search</a:t>
            </a:r>
            <a:endParaRPr sz="10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050" b="1" spc="2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50" b="1" spc="5" dirty="0">
                <a:solidFill>
                  <a:srgbClr val="323232"/>
                </a:solidFill>
                <a:latin typeface="Malgun Gothic"/>
                <a:cs typeface="Malgun Gothic"/>
              </a:rPr>
              <a:t>location.hash</a:t>
            </a:r>
            <a:endParaRPr sz="105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웹의</a:t>
            </a:r>
            <a:r>
              <a:rPr spc="-80" dirty="0"/>
              <a:t> </a:t>
            </a:r>
            <a:r>
              <a:rPr spc="20" dirty="0"/>
              <a:t>필요성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5359" y="1680464"/>
            <a:ext cx="9508490" cy="368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마켓팅 및 홍보효과로서의 웹</a:t>
            </a:r>
            <a:endParaRPr sz="1700">
              <a:latin typeface="Malgun Gothic"/>
              <a:cs typeface="Malgun Gothic"/>
            </a:endParaRPr>
          </a:p>
          <a:p>
            <a:pPr marL="948055" marR="783590" indent="-349250">
              <a:lnSpc>
                <a:spcPct val="100000"/>
              </a:lnSpc>
              <a:spcBef>
                <a:spcPts val="37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인터넷이라는 엄청난 시장 앞에서 전세계 누구나 쉽게 웹에 접속하여</a:t>
            </a:r>
            <a:r>
              <a:rPr sz="1550" spc="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홍보효과의</a:t>
            </a:r>
            <a:r>
              <a:rPr sz="15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세계화  (Globalization)를 가능하게</a:t>
            </a:r>
            <a:r>
              <a:rPr sz="155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함.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정보교환의</a:t>
            </a:r>
            <a:r>
              <a:rPr sz="1700" b="1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수단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7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시간과 공간을 초월한 정보의 습득, 공유 및 교환이</a:t>
            </a:r>
            <a:r>
              <a:rPr sz="15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가능함.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6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사람과 컴퓨터뿐 아니라 사람과 사람 사이의 중요한 커뮤니케이션의 장으로</a:t>
            </a:r>
            <a:r>
              <a:rPr sz="1550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발전.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웹은 인터넷</a:t>
            </a:r>
            <a:r>
              <a:rPr sz="1700" b="1" spc="-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문화자체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70"/>
              </a:spcBef>
              <a:tabLst>
                <a:tab pos="948055" algn="l"/>
                <a:tab pos="331787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대부분의</a:t>
            </a:r>
            <a:r>
              <a:rPr sz="1550" spc="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인터넷서비스가	웹으로 구현</a:t>
            </a:r>
            <a:r>
              <a:rPr sz="1550" spc="-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가능.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6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상당수의 언어가 CGI나 ActiveX의 형태로 웹을</a:t>
            </a:r>
            <a:r>
              <a:rPr sz="155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미래가치기술로서의</a:t>
            </a:r>
            <a:r>
              <a:rPr sz="17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웹서비스</a:t>
            </a:r>
            <a:endParaRPr sz="1700">
              <a:latin typeface="Malgun Gothic"/>
              <a:cs typeface="Malgun Gothic"/>
            </a:endParaRPr>
          </a:p>
          <a:p>
            <a:pPr marL="948055" marR="5080" indent="-349250">
              <a:lnSpc>
                <a:spcPct val="100000"/>
              </a:lnSpc>
              <a:spcBef>
                <a:spcPts val="37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개발단계의 생산성보다 점점 </a:t>
            </a:r>
            <a:r>
              <a:rPr sz="1550" b="1" spc="-10" dirty="0">
                <a:solidFill>
                  <a:srgbClr val="FF0000"/>
                </a:solidFill>
                <a:latin typeface="Malgun Gothic"/>
                <a:cs typeface="Malgun Gothic"/>
              </a:rPr>
              <a:t>다양해지는 환경(multi platform)에서의 유연성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제고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를</a:t>
            </a:r>
            <a:r>
              <a:rPr sz="1550" spc="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통해</a:t>
            </a:r>
            <a:r>
              <a:rPr sz="155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운영과  정에서 더욱 효과를</a:t>
            </a:r>
            <a:r>
              <a:rPr sz="1550" spc="-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발휘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7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아주 빠르게 형성되고 소멸하는 인터넷의 단점에 대한 유연성을</a:t>
            </a:r>
            <a:r>
              <a:rPr sz="155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확보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067" y="5710427"/>
            <a:ext cx="998207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1601" y="5699759"/>
            <a:ext cx="1023785" cy="8039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087" y="5672328"/>
            <a:ext cx="1063612" cy="831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0897" y="5681472"/>
            <a:ext cx="1001839" cy="8267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인터넷속의 </a:t>
            </a:r>
            <a:r>
              <a:rPr spc="15" dirty="0"/>
              <a:t>웹(WWW, </a:t>
            </a:r>
            <a:r>
              <a:rPr spc="10" dirty="0"/>
              <a:t>World Wide</a:t>
            </a:r>
            <a:r>
              <a:rPr spc="-20" dirty="0"/>
              <a:t> </a:t>
            </a:r>
            <a:r>
              <a:rPr spc="10" dirty="0"/>
              <a:t>Web)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ct val="100000"/>
              </a:lnSpc>
              <a:tabLst>
                <a:tab pos="545465" algn="l"/>
              </a:tabLst>
            </a:pPr>
            <a:r>
              <a:rPr sz="1400" b="0" spc="-10" dirty="0">
                <a:latin typeface="Wingdings"/>
                <a:cs typeface="Wingdings"/>
              </a:rPr>
              <a:t></a:t>
            </a:r>
            <a:r>
              <a:rPr sz="1400" b="0" spc="-10" dirty="0">
                <a:latin typeface="Times New Roman"/>
                <a:cs typeface="Times New Roman"/>
              </a:rPr>
              <a:t>	</a:t>
            </a:r>
            <a:r>
              <a:rPr sz="1550" spc="-5" dirty="0"/>
              <a:t>웹(Web</a:t>
            </a:r>
            <a:r>
              <a:rPr sz="1550" spc="-75" dirty="0"/>
              <a:t> </a:t>
            </a:r>
            <a:r>
              <a:rPr sz="1550" spc="-5" dirty="0"/>
              <a:t>1.0)</a:t>
            </a:r>
            <a:endParaRPr sz="1550">
              <a:latin typeface="Times New Roman"/>
              <a:cs typeface="Times New Roman"/>
            </a:endParaRPr>
          </a:p>
          <a:p>
            <a:pPr marL="1104265" marR="5080" indent="-349250">
              <a:lnSpc>
                <a:spcPct val="100000"/>
              </a:lnSpc>
              <a:spcBef>
                <a:spcPts val="330"/>
              </a:spcBef>
              <a:tabLst>
                <a:tab pos="1104900" algn="l"/>
              </a:tabLst>
            </a:pPr>
            <a:r>
              <a:rPr sz="1350" b="0" dirty="0">
                <a:latin typeface="Wingdings"/>
                <a:cs typeface="Wingdings"/>
              </a:rPr>
              <a:t></a:t>
            </a:r>
            <a:r>
              <a:rPr sz="1350" b="0" dirty="0">
                <a:latin typeface="Times New Roman"/>
                <a:cs typeface="Times New Roman"/>
              </a:rPr>
              <a:t>	</a:t>
            </a:r>
            <a:r>
              <a:rPr sz="1350" b="0" dirty="0">
                <a:latin typeface="Malgun Gothic"/>
                <a:cs typeface="Malgun Gothic"/>
              </a:rPr>
              <a:t>1990년대 </a:t>
            </a:r>
            <a:r>
              <a:rPr sz="1350" b="0" spc="5" dirty="0">
                <a:latin typeface="Malgun Gothic"/>
                <a:cs typeface="Malgun Gothic"/>
              </a:rPr>
              <a:t>초 </a:t>
            </a:r>
            <a:r>
              <a:rPr sz="1350" b="0" dirty="0">
                <a:latin typeface="Malgun Gothic"/>
                <a:cs typeface="Malgun Gothic"/>
              </a:rPr>
              <a:t>인터넷상에 흩어져 있는 정보간의 링크기능을 통한 상호작용을 제공하기 위하여</a:t>
            </a:r>
            <a:r>
              <a:rPr sz="1350" b="0" spc="-110" dirty="0">
                <a:latin typeface="Malgun Gothic"/>
                <a:cs typeface="Malgun Gothic"/>
              </a:rPr>
              <a:t> </a:t>
            </a:r>
            <a:r>
              <a:rPr sz="1350" b="0" dirty="0">
                <a:latin typeface="Malgun Gothic"/>
                <a:cs typeface="Malgun Gothic"/>
              </a:rPr>
              <a:t>웹이라는</a:t>
            </a:r>
            <a:r>
              <a:rPr sz="1350" b="0" spc="-20" dirty="0">
                <a:latin typeface="Malgun Gothic"/>
                <a:cs typeface="Malgun Gothic"/>
              </a:rPr>
              <a:t> </a:t>
            </a:r>
            <a:r>
              <a:rPr sz="1350" b="0" dirty="0">
                <a:latin typeface="Malgun Gothic"/>
                <a:cs typeface="Malgun Gothic"/>
              </a:rPr>
              <a:t>멀티미 </a:t>
            </a:r>
            <a:r>
              <a:rPr sz="1350" b="0" spc="-5" dirty="0">
                <a:latin typeface="Malgun Gothic"/>
                <a:cs typeface="Malgun Gothic"/>
              </a:rPr>
              <a:t> </a:t>
            </a:r>
            <a:r>
              <a:rPr sz="1350" b="0" spc="5" dirty="0">
                <a:latin typeface="Malgun Gothic"/>
                <a:cs typeface="Malgun Gothic"/>
              </a:rPr>
              <a:t>디어 인터넷활용 방식으로  빠르게</a:t>
            </a:r>
            <a:r>
              <a:rPr sz="1350" b="0" spc="-155" dirty="0">
                <a:latin typeface="Malgun Gothic"/>
                <a:cs typeface="Malgun Gothic"/>
              </a:rPr>
              <a:t> </a:t>
            </a:r>
            <a:r>
              <a:rPr sz="1350" b="0" spc="5" dirty="0">
                <a:latin typeface="Malgun Gothic"/>
                <a:cs typeface="Malgun Gothic"/>
              </a:rPr>
              <a:t>확산됨.</a:t>
            </a:r>
            <a:endParaRPr sz="1350">
              <a:latin typeface="Malgun Gothic"/>
              <a:cs typeface="Malgun Gothic"/>
            </a:endParaRPr>
          </a:p>
          <a:p>
            <a:pPr marL="1164590" marR="1852295" indent="-409575">
              <a:lnSpc>
                <a:spcPct val="100000"/>
              </a:lnSpc>
              <a:spcBef>
                <a:spcPts val="330"/>
              </a:spcBef>
              <a:tabLst>
                <a:tab pos="1104900" algn="l"/>
              </a:tabLst>
            </a:pPr>
            <a:r>
              <a:rPr sz="1350" b="0" dirty="0">
                <a:latin typeface="Wingdings"/>
                <a:cs typeface="Wingdings"/>
              </a:rPr>
              <a:t></a:t>
            </a:r>
            <a:r>
              <a:rPr sz="1350" b="0" dirty="0">
                <a:latin typeface="Times New Roman"/>
                <a:cs typeface="Times New Roman"/>
              </a:rPr>
              <a:t>	</a:t>
            </a:r>
            <a:r>
              <a:rPr sz="1350" b="0" dirty="0">
                <a:latin typeface="Malgun Gothic"/>
                <a:cs typeface="Malgun Gothic"/>
              </a:rPr>
              <a:t>표면적으로 대부분의 인터넷서비스를 웹에서 가능하게 됨으로써</a:t>
            </a:r>
            <a:r>
              <a:rPr sz="1350" b="0" spc="-105" dirty="0">
                <a:latin typeface="Malgun Gothic"/>
                <a:cs typeface="Malgun Gothic"/>
              </a:rPr>
              <a:t> </a:t>
            </a:r>
            <a:r>
              <a:rPr sz="1350" b="0" dirty="0">
                <a:latin typeface="Malgun Gothic"/>
                <a:cs typeface="Malgun Gothic"/>
              </a:rPr>
              <a:t>폭발적으로</a:t>
            </a:r>
            <a:r>
              <a:rPr sz="1350" b="0" spc="-20" dirty="0">
                <a:latin typeface="Malgun Gothic"/>
                <a:cs typeface="Malgun Gothic"/>
              </a:rPr>
              <a:t> </a:t>
            </a:r>
            <a:r>
              <a:rPr sz="1350" b="0" dirty="0">
                <a:latin typeface="Malgun Gothic"/>
                <a:cs typeface="Malgun Gothic"/>
              </a:rPr>
              <a:t>이용증가. </a:t>
            </a:r>
            <a:r>
              <a:rPr sz="1350" b="0" spc="-5" dirty="0">
                <a:latin typeface="Malgun Gothic"/>
                <a:cs typeface="Malgun Gothic"/>
              </a:rPr>
              <a:t> </a:t>
            </a:r>
            <a:r>
              <a:rPr sz="1350" b="0" dirty="0">
                <a:latin typeface="Malgun Gothic"/>
                <a:cs typeface="Malgun Gothic"/>
              </a:rPr>
              <a:t>( </a:t>
            </a:r>
            <a:r>
              <a:rPr sz="1350" b="0" spc="5" dirty="0">
                <a:latin typeface="Malgun Gothic"/>
                <a:cs typeface="Malgun Gothic"/>
              </a:rPr>
              <a:t>웹이 곧 인터넷 </a:t>
            </a:r>
            <a:r>
              <a:rPr sz="1350" b="0" dirty="0">
                <a:latin typeface="Malgun Gothic"/>
                <a:cs typeface="Malgun Gothic"/>
              </a:rPr>
              <a:t>: </a:t>
            </a:r>
            <a:r>
              <a:rPr sz="1350" b="0" spc="5" dirty="0">
                <a:latin typeface="Malgun Gothic"/>
                <a:cs typeface="Malgun Gothic"/>
              </a:rPr>
              <a:t>모든 인터넷은 웹으로</a:t>
            </a:r>
            <a:r>
              <a:rPr sz="1350" b="0" spc="-180" dirty="0">
                <a:latin typeface="Malgun Gothic"/>
                <a:cs typeface="Malgun Gothic"/>
              </a:rPr>
              <a:t> </a:t>
            </a:r>
            <a:r>
              <a:rPr sz="1350" b="0" spc="5" dirty="0">
                <a:latin typeface="Malgun Gothic"/>
                <a:cs typeface="Malgun Gothic"/>
              </a:rPr>
              <a:t>통한다)</a:t>
            </a:r>
            <a:endParaRPr sz="1350">
              <a:latin typeface="Malgun Gothic"/>
              <a:cs typeface="Malgun Gothic"/>
            </a:endParaRPr>
          </a:p>
          <a:p>
            <a:pPr marL="755650">
              <a:lnSpc>
                <a:spcPct val="100000"/>
              </a:lnSpc>
              <a:spcBef>
                <a:spcPts val="330"/>
              </a:spcBef>
              <a:tabLst>
                <a:tab pos="1104900" algn="l"/>
              </a:tabLst>
            </a:pPr>
            <a:r>
              <a:rPr sz="1350" b="0" dirty="0">
                <a:latin typeface="Wingdings"/>
                <a:cs typeface="Wingdings"/>
              </a:rPr>
              <a:t></a:t>
            </a:r>
            <a:r>
              <a:rPr sz="1350" b="0" dirty="0">
                <a:latin typeface="Times New Roman"/>
                <a:cs typeface="Times New Roman"/>
              </a:rPr>
              <a:t>	</a:t>
            </a:r>
            <a:r>
              <a:rPr sz="1350" spc="5" dirty="0">
                <a:solidFill>
                  <a:srgbClr val="FF0000"/>
                </a:solidFill>
              </a:rPr>
              <a:t>사용자의 증가 및 정보량의 증가와 더블어 그 한계에 직면</a:t>
            </a:r>
            <a:r>
              <a:rPr sz="1350" b="0" spc="5" dirty="0">
                <a:latin typeface="Malgun Gothic"/>
                <a:cs typeface="Malgun Gothic"/>
              </a:rPr>
              <a:t>하고</a:t>
            </a:r>
            <a:r>
              <a:rPr sz="1350" b="0" spc="-200" dirty="0">
                <a:latin typeface="Malgun Gothic"/>
                <a:cs typeface="Malgun Gothic"/>
              </a:rPr>
              <a:t> </a:t>
            </a:r>
            <a:r>
              <a:rPr sz="1350" b="0" dirty="0">
                <a:latin typeface="Malgun Gothic"/>
                <a:cs typeface="Malgun Gothic"/>
              </a:rPr>
              <a:t>있음.</a:t>
            </a:r>
            <a:endParaRPr sz="1350">
              <a:latin typeface="Malgun Gothic"/>
              <a:cs typeface="Malgun Gothic"/>
            </a:endParaRPr>
          </a:p>
          <a:p>
            <a:pPr marL="755650">
              <a:lnSpc>
                <a:spcPct val="100000"/>
              </a:lnSpc>
              <a:spcBef>
                <a:spcPts val="330"/>
              </a:spcBef>
              <a:tabLst>
                <a:tab pos="1104900" algn="l"/>
              </a:tabLst>
            </a:pPr>
            <a:r>
              <a:rPr sz="1350" b="0" dirty="0">
                <a:latin typeface="Wingdings"/>
                <a:cs typeface="Wingdings"/>
              </a:rPr>
              <a:t></a:t>
            </a:r>
            <a:r>
              <a:rPr sz="1350" b="0" dirty="0">
                <a:latin typeface="Times New Roman"/>
                <a:cs typeface="Times New Roman"/>
              </a:rPr>
              <a:t>	</a:t>
            </a:r>
            <a:r>
              <a:rPr sz="1350" spc="5" dirty="0">
                <a:solidFill>
                  <a:srgbClr val="0000CC"/>
                </a:solidFill>
              </a:rPr>
              <a:t>기능의 한계와 정적문서의 한계를 극복하기 위해 문서의 양방향성이</a:t>
            </a:r>
            <a:r>
              <a:rPr sz="1350" spc="-200" dirty="0">
                <a:solidFill>
                  <a:srgbClr val="0000CC"/>
                </a:solidFill>
              </a:rPr>
              <a:t> </a:t>
            </a:r>
            <a:r>
              <a:rPr sz="1350" spc="5" dirty="0">
                <a:solidFill>
                  <a:srgbClr val="0000CC"/>
                </a:solidFill>
              </a:rPr>
              <a:t>요구됨.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8363" y="3709415"/>
            <a:ext cx="4587240" cy="2369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4615" y="4102100"/>
            <a:ext cx="31305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35" dirty="0">
                <a:solidFill>
                  <a:srgbClr val="323232"/>
                </a:solidFill>
                <a:latin typeface="Tahoma"/>
                <a:cs typeface="Tahoma"/>
              </a:rPr>
              <a:t>W</a:t>
            </a:r>
            <a:r>
              <a:rPr sz="1150" dirty="0">
                <a:solidFill>
                  <a:srgbClr val="323232"/>
                </a:solidFill>
                <a:latin typeface="Tahoma"/>
                <a:cs typeface="Tahoma"/>
              </a:rPr>
              <a:t>e</a:t>
            </a:r>
            <a:r>
              <a:rPr sz="1150" spc="5" dirty="0">
                <a:solidFill>
                  <a:srgbClr val="323232"/>
                </a:solidFill>
                <a:latin typeface="Tahoma"/>
                <a:cs typeface="Tahoma"/>
              </a:rPr>
              <a:t>b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4439" y="3778758"/>
            <a:ext cx="0" cy="2508885"/>
          </a:xfrm>
          <a:custGeom>
            <a:avLst/>
            <a:gdLst/>
            <a:ahLst/>
            <a:cxnLst/>
            <a:rect l="l" t="t" r="r" b="b"/>
            <a:pathLst>
              <a:path h="2508885">
                <a:moveTo>
                  <a:pt x="0" y="0"/>
                </a:moveTo>
                <a:lnTo>
                  <a:pt x="0" y="2508504"/>
                </a:lnTo>
              </a:path>
            </a:pathLst>
          </a:custGeom>
          <a:ln w="1828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4439" y="6287261"/>
            <a:ext cx="4741545" cy="0"/>
          </a:xfrm>
          <a:custGeom>
            <a:avLst/>
            <a:gdLst/>
            <a:ahLst/>
            <a:cxnLst/>
            <a:rect l="l" t="t" r="r" b="b"/>
            <a:pathLst>
              <a:path w="4741545">
                <a:moveTo>
                  <a:pt x="0" y="0"/>
                </a:moveTo>
                <a:lnTo>
                  <a:pt x="4741164" y="0"/>
                </a:lnTo>
              </a:path>
            </a:pathLst>
          </a:custGeom>
          <a:ln w="18288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2107" y="6326632"/>
            <a:ext cx="161544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23232"/>
                </a:solidFill>
                <a:latin typeface="Gulim"/>
                <a:cs typeface="Gulim"/>
              </a:rPr>
              <a:t>멀티미디어 및 비즈니스</a:t>
            </a:r>
            <a:r>
              <a:rPr sz="950" spc="-150" dirty="0">
                <a:solidFill>
                  <a:srgbClr val="323232"/>
                </a:solidFill>
                <a:latin typeface="Gulim"/>
                <a:cs typeface="Gulim"/>
              </a:rPr>
              <a:t> </a:t>
            </a:r>
            <a:r>
              <a:rPr sz="950" spc="15" dirty="0">
                <a:solidFill>
                  <a:srgbClr val="323232"/>
                </a:solidFill>
                <a:latin typeface="Gulim"/>
                <a:cs typeface="Gulim"/>
              </a:rPr>
              <a:t>영역</a:t>
            </a:r>
            <a:endParaRPr sz="950">
              <a:latin typeface="Gulim"/>
              <a:cs typeface="Guli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418" y="4192673"/>
            <a:ext cx="148590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1300"/>
              </a:lnSpc>
            </a:pPr>
            <a:r>
              <a:rPr sz="950" spc="5" dirty="0">
                <a:solidFill>
                  <a:srgbClr val="323232"/>
                </a:solidFill>
                <a:latin typeface="Gulim"/>
                <a:cs typeface="Gulim"/>
              </a:rPr>
              <a:t>확  장  성</a:t>
            </a:r>
            <a:endParaRPr sz="950">
              <a:latin typeface="Gulim"/>
              <a:cs typeface="Gulim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950" spc="15" dirty="0">
                <a:solidFill>
                  <a:srgbClr val="323232"/>
                </a:solidFill>
                <a:latin typeface="Gulim"/>
                <a:cs typeface="Gulim"/>
              </a:rPr>
              <a:t>및</a:t>
            </a:r>
            <a:endParaRPr sz="950">
              <a:latin typeface="Gulim"/>
              <a:cs typeface="Gulim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930"/>
              </a:lnSpc>
            </a:pPr>
            <a:r>
              <a:rPr sz="950" spc="10" dirty="0">
                <a:solidFill>
                  <a:srgbClr val="323232"/>
                </a:solidFill>
                <a:latin typeface="Gulim"/>
                <a:cs typeface="Gulim"/>
              </a:rPr>
              <a:t>유  연</a:t>
            </a:r>
            <a:endParaRPr sz="950">
              <a:latin typeface="Gulim"/>
              <a:cs typeface="Guli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7418" y="5108955"/>
            <a:ext cx="246379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0"/>
              </a:lnSpc>
            </a:pPr>
            <a:r>
              <a:rPr sz="950" spc="15" dirty="0">
                <a:solidFill>
                  <a:srgbClr val="323232"/>
                </a:solidFill>
                <a:latin typeface="Gulim"/>
                <a:cs typeface="Gulim"/>
              </a:rPr>
              <a:t>성</a:t>
            </a:r>
            <a:endParaRPr sz="950">
              <a:latin typeface="Gulim"/>
              <a:cs typeface="Gulim"/>
            </a:endParaRPr>
          </a:p>
          <a:p>
            <a:pPr marL="12700">
              <a:lnSpc>
                <a:spcPts val="1030"/>
              </a:lnSpc>
            </a:pPr>
            <a:r>
              <a:rPr sz="950" spc="5" dirty="0">
                <a:solidFill>
                  <a:srgbClr val="323232"/>
                </a:solidFill>
                <a:latin typeface="Tahoma"/>
                <a:cs typeface="Tahoma"/>
              </a:rPr>
              <a:t>(UI)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235" y="4205903"/>
            <a:ext cx="3252109" cy="206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5677" y="4598670"/>
            <a:ext cx="1444752" cy="778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655" y="573278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15" dirty="0"/>
              <a:t>차세대웹, 시맨틱웹, </a:t>
            </a:r>
            <a:r>
              <a:rPr spc="10" dirty="0"/>
              <a:t>AJAX </a:t>
            </a:r>
            <a:r>
              <a:rPr spc="5" dirty="0"/>
              <a:t>:</a:t>
            </a:r>
            <a:r>
              <a:rPr spc="-50" dirty="0"/>
              <a:t> </a:t>
            </a:r>
            <a:r>
              <a:rPr spc="10" dirty="0"/>
              <a:t>웹2.0</a:t>
            </a:r>
          </a:p>
        </p:txBody>
      </p:sp>
      <p:sp>
        <p:nvSpPr>
          <p:cNvPr id="5" name="object 5"/>
          <p:cNvSpPr/>
          <p:nvPr/>
        </p:nvSpPr>
        <p:spPr>
          <a:xfrm>
            <a:off x="51695" y="3568446"/>
            <a:ext cx="5599176" cy="306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7531" y="2030729"/>
            <a:ext cx="129539" cy="13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7531" y="2396489"/>
            <a:ext cx="192023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531" y="2795777"/>
            <a:ext cx="129539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7531" y="3103626"/>
            <a:ext cx="129539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666" y="1650225"/>
            <a:ext cx="8381365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3535" algn="l"/>
              </a:tabLst>
            </a:pPr>
            <a:r>
              <a:rPr sz="1550" spc="-5" dirty="0">
                <a:solidFill>
                  <a:srgbClr val="09136F"/>
                </a:solidFill>
                <a:latin typeface="Wingdings"/>
                <a:cs typeface="Wingdings"/>
              </a:rPr>
              <a:t></a:t>
            </a:r>
            <a:r>
              <a:rPr sz="1550" spc="-5" dirty="0">
                <a:solidFill>
                  <a:srgbClr val="09136F"/>
                </a:solidFill>
                <a:latin typeface="Times New Roman"/>
                <a:cs typeface="Times New Roman"/>
              </a:rPr>
              <a:t>	</a:t>
            </a:r>
            <a:r>
              <a:rPr sz="1550" b="1" spc="-10" dirty="0">
                <a:solidFill>
                  <a:srgbClr val="FF0000"/>
                </a:solidFill>
                <a:latin typeface="Malgun Gothic"/>
                <a:cs typeface="Malgun Gothic"/>
              </a:rPr>
              <a:t>웹(Web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2.0) </a:t>
            </a:r>
            <a:r>
              <a:rPr sz="1550" b="1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차세대 웹,</a:t>
            </a:r>
            <a:r>
              <a:rPr sz="1550" b="1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시맨틱웹</a:t>
            </a:r>
            <a:endParaRPr sz="1550">
              <a:latin typeface="Malgun Gothic"/>
              <a:cs typeface="Malgun Gothic"/>
            </a:endParaRPr>
          </a:p>
          <a:p>
            <a:pPr marL="730885">
              <a:lnSpc>
                <a:spcPct val="100000"/>
              </a:lnSpc>
              <a:spcBef>
                <a:spcPts val="550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사용자의 정보검색 및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상호작용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을 용이케 하는 방향으로 진화된 정보접근 환경을</a:t>
            </a:r>
            <a:r>
              <a:rPr sz="1550" spc="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제공.</a:t>
            </a:r>
            <a:endParaRPr sz="1550">
              <a:latin typeface="Malgun Gothic"/>
              <a:cs typeface="Malgun Gothic"/>
            </a:endParaRPr>
          </a:p>
          <a:p>
            <a:pPr marL="730885">
              <a:lnSpc>
                <a:spcPct val="100000"/>
              </a:lnSpc>
              <a:spcBef>
                <a:spcPts val="730"/>
              </a:spcBef>
            </a:pPr>
            <a:r>
              <a:rPr sz="2300" b="1" spc="20" dirty="0">
                <a:solidFill>
                  <a:srgbClr val="181818"/>
                </a:solidFill>
                <a:latin typeface="Malgun Gothic"/>
                <a:cs typeface="Malgun Gothic"/>
              </a:rPr>
              <a:t>비즈니스모델을 가진 </a:t>
            </a:r>
            <a:r>
              <a:rPr sz="2300" b="1" spc="15" dirty="0">
                <a:solidFill>
                  <a:srgbClr val="FF0000"/>
                </a:solidFill>
                <a:latin typeface="Malgun Gothic"/>
                <a:cs typeface="Malgun Gothic"/>
              </a:rPr>
              <a:t>플랫폼(Platform)으로서의</a:t>
            </a:r>
            <a:r>
              <a:rPr sz="23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300" b="1" spc="10" dirty="0">
                <a:solidFill>
                  <a:srgbClr val="FF0000"/>
                </a:solidFill>
                <a:latin typeface="Malgun Gothic"/>
                <a:cs typeface="Malgun Gothic"/>
              </a:rPr>
              <a:t>웹</a:t>
            </a:r>
            <a:r>
              <a:rPr sz="2300" spc="10" dirty="0">
                <a:solidFill>
                  <a:srgbClr val="323232"/>
                </a:solidFill>
                <a:latin typeface="Malgun Gothic"/>
                <a:cs typeface="Malgun Gothic"/>
              </a:rPr>
              <a:t>.</a:t>
            </a:r>
            <a:endParaRPr sz="2300">
              <a:latin typeface="Malgun Gothic"/>
              <a:cs typeface="Malgun Gothic"/>
            </a:endParaRPr>
          </a:p>
          <a:p>
            <a:pPr marL="730885">
              <a:lnSpc>
                <a:spcPct val="100000"/>
              </a:lnSpc>
              <a:spcBef>
                <a:spcPts val="685"/>
              </a:spcBef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목적에 맞는 정보를 수집,가공,응용이 가능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(인간의 언어와 의도를 이해하는 검색엔진의</a:t>
            </a:r>
            <a:r>
              <a:rPr sz="1350" spc="-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변화)</a:t>
            </a:r>
            <a:endParaRPr sz="1350">
              <a:latin typeface="Malgun Gothic"/>
              <a:cs typeface="Malgun Gothic"/>
            </a:endParaRPr>
          </a:p>
          <a:p>
            <a:pPr marL="730885">
              <a:lnSpc>
                <a:spcPct val="100000"/>
              </a:lnSpc>
              <a:spcBef>
                <a:spcPts val="555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웹 환경보다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정보의 생성, 공유, 소비가 자유로운 인터넷 환경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을 통칭하는 의미로</a:t>
            </a:r>
            <a:r>
              <a:rPr sz="1550" b="1" spc="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쓰임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.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65939" y="3499866"/>
            <a:ext cx="4648961" cy="31104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새로운</a:t>
            </a:r>
            <a:r>
              <a:rPr spc="-80" dirty="0"/>
              <a:t> </a:t>
            </a:r>
            <a:r>
              <a:rPr spc="20" dirty="0"/>
              <a:t>트렌드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949833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25" dirty="0">
                <a:solidFill>
                  <a:srgbClr val="FF0000"/>
                </a:solidFill>
                <a:latin typeface="Malgun Gothic"/>
                <a:cs typeface="Malgun Gothic"/>
              </a:rPr>
              <a:t>웹3.0으로의</a:t>
            </a:r>
            <a:r>
              <a:rPr sz="19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과도기</a:t>
            </a:r>
            <a:endParaRPr sz="19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 err="1">
                <a:solidFill>
                  <a:srgbClr val="323232"/>
                </a:solidFill>
                <a:latin typeface="Malgun Gothic"/>
                <a:cs typeface="Malgun Gothic"/>
              </a:rPr>
              <a:t>웹을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통</a:t>
            </a:r>
            <a:r>
              <a:rPr lang="ko-KR" altLang="en-US" sz="1700" spc="35" dirty="0">
                <a:solidFill>
                  <a:srgbClr val="323232"/>
                </a:solidFill>
                <a:latin typeface="Malgun Gothic"/>
                <a:cs typeface="Malgun Gothic"/>
              </a:rPr>
              <a:t>해</a:t>
            </a:r>
            <a:r>
              <a:rPr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개인</a:t>
            </a:r>
            <a:r>
              <a:rPr lang="en-US"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/</a:t>
            </a:r>
            <a:r>
              <a:rPr sz="1700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기업용</a:t>
            </a:r>
            <a:r>
              <a:rPr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소프트웨어</a:t>
            </a:r>
            <a:r>
              <a:rPr sz="1700" spc="30" dirty="0" smtClean="0">
                <a:solidFill>
                  <a:srgbClr val="323232"/>
                </a:solidFill>
                <a:latin typeface="Malgun Gothic"/>
                <a:cs typeface="Malgun Gothic"/>
              </a:rPr>
              <a:t>를 </a:t>
            </a:r>
            <a:r>
              <a:rPr sz="1700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서비스</a:t>
            </a:r>
            <a:r>
              <a:rPr lang="en-US"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형태로</a:t>
            </a:r>
            <a:r>
              <a:rPr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제공</a:t>
            </a:r>
            <a:r>
              <a:rPr lang="en-US" sz="1700" spc="25" dirty="0" smtClean="0">
                <a:solidFill>
                  <a:srgbClr val="323232"/>
                </a:solidFill>
                <a:latin typeface="Malgun Gothic"/>
                <a:cs typeface="Malgun Gothic"/>
              </a:rPr>
              <a:t> - </a:t>
            </a:r>
            <a:r>
              <a:rPr sz="1700" b="1" spc="-5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웹을</a:t>
            </a:r>
            <a:r>
              <a:rPr sz="170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5" dirty="0" err="1">
                <a:solidFill>
                  <a:srgbClr val="FF0000"/>
                </a:solidFill>
                <a:latin typeface="Malgun Gothic"/>
                <a:cs typeface="Malgun Gothic"/>
              </a:rPr>
              <a:t>SW의</a:t>
            </a:r>
            <a:r>
              <a:rPr sz="17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5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플랫폼으로</a:t>
            </a:r>
            <a:r>
              <a:rPr lang="en-US" sz="170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/>
            </a:r>
            <a:br>
              <a:rPr lang="en-US" sz="170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</a:br>
            <a:r>
              <a:rPr lang="en-US" sz="170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    </a:t>
            </a:r>
            <a:r>
              <a:rPr sz="1700" b="1" spc="-5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보는</a:t>
            </a:r>
            <a:r>
              <a:rPr sz="170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시각</a:t>
            </a:r>
            <a:r>
              <a:rPr sz="17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대두</a:t>
            </a:r>
            <a:endParaRPr sz="1700" dirty="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55"/>
              </a:spcBef>
              <a:buClr>
                <a:srgbClr val="323232"/>
              </a:buClr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15" dirty="0" smtClean="0">
                <a:solidFill>
                  <a:srgbClr val="FF0000"/>
                </a:solidFill>
                <a:latin typeface="Malgun Gothic"/>
                <a:cs typeface="Malgun Gothic"/>
              </a:rPr>
              <a:t>SaaS</a:t>
            </a:r>
            <a:r>
              <a:rPr sz="1700" spc="15" dirty="0" smtClean="0">
                <a:solidFill>
                  <a:srgbClr val="323232"/>
                </a:solidFill>
                <a:latin typeface="Malgun Gothic"/>
                <a:cs typeface="Malgun Gothic"/>
              </a:rPr>
              <a:t>(Software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as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a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Service)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endParaRPr sz="1700" dirty="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80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‘소프트웨어’에서 ‘서비스웨어’로의 변화를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의미</a:t>
            </a:r>
            <a:endParaRPr sz="1550" dirty="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Open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API, </a:t>
            </a:r>
            <a:r>
              <a:rPr sz="1700" spc="40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위젯</a:t>
            </a:r>
            <a:endParaRPr sz="1700" dirty="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75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새로운 솔루션의 추가/개발/시험이 가능 &amp; 수많은 협력사와 개발자들이 활동</a:t>
            </a:r>
            <a:r>
              <a:rPr sz="1550" spc="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중</a:t>
            </a:r>
            <a:endParaRPr sz="1550" dirty="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70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구글 Apps for Domain, 구글 웹 오피스등 기업 대상의 SW를 서비스로 제공</a:t>
            </a:r>
            <a:r>
              <a:rPr sz="1550" spc="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중</a:t>
            </a:r>
            <a:endParaRPr sz="155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83003" y="4815840"/>
            <a:ext cx="1844802" cy="1350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14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웹플랫폼의</a:t>
            </a:r>
            <a:r>
              <a:rPr spc="-75" dirty="0"/>
              <a:t> </a:t>
            </a:r>
            <a:r>
              <a:rPr spc="20" dirty="0"/>
              <a:t>등장배경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65985"/>
            <a:ext cx="9105900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2.0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서비스들과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Open API의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확산으로 인해</a:t>
            </a:r>
            <a:r>
              <a:rPr sz="1900" b="1" spc="-1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등장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2.0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서비스들을 소프트웨어의 컴포넌트로</a:t>
            </a:r>
            <a:r>
              <a:rPr sz="1900" b="1" spc="-1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이용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기존의 </a:t>
            </a:r>
            <a:r>
              <a:rPr sz="1900" b="1" spc="30" dirty="0">
                <a:solidFill>
                  <a:srgbClr val="FF0000"/>
                </a:solidFill>
                <a:latin typeface="Malgun Gothic"/>
                <a:cs typeface="Malgun Gothic"/>
              </a:rPr>
              <a:t>운영체제,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하드웨어 플랫폼에 종속되지 않는 크로스 플랫폼 성격을</a:t>
            </a:r>
            <a:r>
              <a:rPr sz="1900" b="1" spc="-3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가짐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30" dirty="0">
                <a:solidFill>
                  <a:srgbClr val="3D2EFA"/>
                </a:solidFill>
                <a:latin typeface="Malgun Gothic"/>
                <a:cs typeface="Malgun Gothic"/>
              </a:rPr>
              <a:t>유기적, 분산적, </a:t>
            </a:r>
            <a:r>
              <a:rPr sz="1700" b="1" spc="40" dirty="0">
                <a:solidFill>
                  <a:srgbClr val="3D2EFA"/>
                </a:solidFill>
                <a:latin typeface="Malgun Gothic"/>
                <a:cs typeface="Malgun Gothic"/>
              </a:rPr>
              <a:t>사회적 특성을 가짐 </a:t>
            </a:r>
            <a:r>
              <a:rPr sz="1700" b="1" spc="15" dirty="0">
                <a:solidFill>
                  <a:srgbClr val="3D2EFA"/>
                </a:solidFill>
                <a:latin typeface="Malgun Gothic"/>
                <a:cs typeface="Malgun Gothic"/>
              </a:rPr>
              <a:t>(Social </a:t>
            </a:r>
            <a:r>
              <a:rPr sz="1700" b="1" spc="20" dirty="0">
                <a:solidFill>
                  <a:srgbClr val="3D2EFA"/>
                </a:solidFill>
                <a:latin typeface="Malgun Gothic"/>
                <a:cs typeface="Malgun Gothic"/>
              </a:rPr>
              <a:t>Network, Web3.0</a:t>
            </a:r>
            <a:r>
              <a:rPr sz="1700" b="1" spc="-50" dirty="0">
                <a:solidFill>
                  <a:srgbClr val="3D2EFA"/>
                </a:solidFill>
                <a:latin typeface="Malgun Gothic"/>
                <a:cs typeface="Malgun Gothic"/>
              </a:rPr>
              <a:t> </a:t>
            </a:r>
            <a:r>
              <a:rPr sz="1700" b="1" spc="10" dirty="0">
                <a:solidFill>
                  <a:srgbClr val="3D2EFA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1351" y="3156966"/>
            <a:ext cx="4795265" cy="3296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15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웹플랫폼의</a:t>
            </a:r>
            <a:r>
              <a:rPr spc="-75" dirty="0"/>
              <a:t> </a:t>
            </a:r>
            <a:r>
              <a:rPr spc="20" dirty="0"/>
              <a:t>구성요소</a:t>
            </a:r>
          </a:p>
        </p:txBody>
      </p:sp>
      <p:sp>
        <p:nvSpPr>
          <p:cNvPr id="5" name="object 5"/>
          <p:cNvSpPr/>
          <p:nvPr/>
        </p:nvSpPr>
        <p:spPr>
          <a:xfrm>
            <a:off x="868660" y="3180588"/>
            <a:ext cx="4313591" cy="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1415" y="2132076"/>
            <a:ext cx="4431792" cy="104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1415" y="2132076"/>
            <a:ext cx="4432300" cy="1061720"/>
          </a:xfrm>
          <a:custGeom>
            <a:avLst/>
            <a:gdLst/>
            <a:ahLst/>
            <a:cxnLst/>
            <a:rect l="l" t="t" r="r" b="b"/>
            <a:pathLst>
              <a:path w="4432300" h="1061720">
                <a:moveTo>
                  <a:pt x="4431792" y="1005839"/>
                </a:moveTo>
                <a:lnTo>
                  <a:pt x="4431792" y="54101"/>
                </a:lnTo>
                <a:lnTo>
                  <a:pt x="4430268" y="48005"/>
                </a:lnTo>
                <a:lnTo>
                  <a:pt x="4423302" y="29976"/>
                </a:lnTo>
                <a:lnTo>
                  <a:pt x="4411013" y="15206"/>
                </a:lnTo>
                <a:lnTo>
                  <a:pt x="4394826" y="4834"/>
                </a:lnTo>
                <a:lnTo>
                  <a:pt x="4376166" y="0"/>
                </a:lnTo>
                <a:lnTo>
                  <a:pt x="60198" y="0"/>
                </a:lnTo>
                <a:lnTo>
                  <a:pt x="10825" y="26169"/>
                </a:lnTo>
                <a:lnTo>
                  <a:pt x="0" y="55626"/>
                </a:lnTo>
                <a:lnTo>
                  <a:pt x="0" y="1007364"/>
                </a:lnTo>
                <a:lnTo>
                  <a:pt x="17841" y="1043340"/>
                </a:lnTo>
                <a:lnTo>
                  <a:pt x="24384" y="1049020"/>
                </a:lnTo>
                <a:lnTo>
                  <a:pt x="24384" y="56388"/>
                </a:lnTo>
                <a:lnTo>
                  <a:pt x="25146" y="52578"/>
                </a:lnTo>
                <a:lnTo>
                  <a:pt x="26670" y="49530"/>
                </a:lnTo>
                <a:lnTo>
                  <a:pt x="27432" y="46482"/>
                </a:lnTo>
                <a:lnTo>
                  <a:pt x="28956" y="42672"/>
                </a:lnTo>
                <a:lnTo>
                  <a:pt x="31242" y="40386"/>
                </a:lnTo>
                <a:lnTo>
                  <a:pt x="33528" y="37338"/>
                </a:lnTo>
                <a:lnTo>
                  <a:pt x="35814" y="35052"/>
                </a:lnTo>
                <a:lnTo>
                  <a:pt x="38100" y="32004"/>
                </a:lnTo>
                <a:lnTo>
                  <a:pt x="44196" y="28956"/>
                </a:lnTo>
                <a:lnTo>
                  <a:pt x="49453" y="25781"/>
                </a:lnTo>
                <a:lnTo>
                  <a:pt x="55562" y="24079"/>
                </a:lnTo>
                <a:lnTo>
                  <a:pt x="60198" y="24308"/>
                </a:lnTo>
                <a:lnTo>
                  <a:pt x="4375404" y="24383"/>
                </a:lnTo>
                <a:lnTo>
                  <a:pt x="4407408" y="57911"/>
                </a:lnTo>
                <a:lnTo>
                  <a:pt x="4407408" y="1048313"/>
                </a:lnTo>
                <a:lnTo>
                  <a:pt x="4416537" y="1040706"/>
                </a:lnTo>
                <a:lnTo>
                  <a:pt x="4426957" y="1024471"/>
                </a:lnTo>
                <a:lnTo>
                  <a:pt x="4431792" y="1005839"/>
                </a:lnTo>
                <a:close/>
              </a:path>
              <a:path w="4432300" h="1061720">
                <a:moveTo>
                  <a:pt x="4407408" y="1048313"/>
                </a:moveTo>
                <a:lnTo>
                  <a:pt x="4407408" y="1000506"/>
                </a:lnTo>
                <a:lnTo>
                  <a:pt x="4406646" y="1005078"/>
                </a:lnTo>
                <a:lnTo>
                  <a:pt x="4406646" y="1008126"/>
                </a:lnTo>
                <a:lnTo>
                  <a:pt x="4402067" y="1018967"/>
                </a:lnTo>
                <a:lnTo>
                  <a:pt x="4394744" y="1027695"/>
                </a:lnTo>
                <a:lnTo>
                  <a:pt x="4385180" y="1033877"/>
                </a:lnTo>
                <a:lnTo>
                  <a:pt x="4373880" y="1037082"/>
                </a:lnTo>
                <a:lnTo>
                  <a:pt x="60960" y="1037082"/>
                </a:lnTo>
                <a:lnTo>
                  <a:pt x="49021" y="1034931"/>
                </a:lnTo>
                <a:lnTo>
                  <a:pt x="24384" y="1003554"/>
                </a:lnTo>
                <a:lnTo>
                  <a:pt x="24384" y="1049020"/>
                </a:lnTo>
                <a:lnTo>
                  <a:pt x="4371594" y="1061466"/>
                </a:lnTo>
                <a:lnTo>
                  <a:pt x="4383786" y="1059942"/>
                </a:lnTo>
                <a:lnTo>
                  <a:pt x="4401743" y="1053033"/>
                </a:lnTo>
                <a:lnTo>
                  <a:pt x="4407408" y="1048313"/>
                </a:lnTo>
                <a:close/>
              </a:path>
            </a:pathLst>
          </a:custGeom>
          <a:solidFill>
            <a:srgbClr val="005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3860" y="2282956"/>
            <a:ext cx="1680423" cy="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4587" y="2001773"/>
            <a:ext cx="1963674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4587" y="2001773"/>
            <a:ext cx="1964055" cy="287655"/>
          </a:xfrm>
          <a:custGeom>
            <a:avLst/>
            <a:gdLst/>
            <a:ahLst/>
            <a:cxnLst/>
            <a:rect l="l" t="t" r="r" b="b"/>
            <a:pathLst>
              <a:path w="1964055" h="287655">
                <a:moveTo>
                  <a:pt x="762" y="150876"/>
                </a:moveTo>
                <a:lnTo>
                  <a:pt x="761" y="135636"/>
                </a:lnTo>
                <a:lnTo>
                  <a:pt x="0" y="143256"/>
                </a:lnTo>
                <a:lnTo>
                  <a:pt x="762" y="150876"/>
                </a:lnTo>
                <a:close/>
              </a:path>
              <a:path w="1964055" h="287655">
                <a:moveTo>
                  <a:pt x="1963674" y="150876"/>
                </a:moveTo>
                <a:lnTo>
                  <a:pt x="1963674" y="143256"/>
                </a:lnTo>
                <a:lnTo>
                  <a:pt x="1962912" y="135636"/>
                </a:lnTo>
                <a:lnTo>
                  <a:pt x="1962912" y="128778"/>
                </a:lnTo>
                <a:lnTo>
                  <a:pt x="1944966" y="72910"/>
                </a:lnTo>
                <a:lnTo>
                  <a:pt x="1912977" y="34075"/>
                </a:lnTo>
                <a:lnTo>
                  <a:pt x="1869950" y="8492"/>
                </a:lnTo>
                <a:lnTo>
                  <a:pt x="1819656" y="0"/>
                </a:lnTo>
                <a:lnTo>
                  <a:pt x="136398" y="0"/>
                </a:lnTo>
                <a:lnTo>
                  <a:pt x="88357" y="10749"/>
                </a:lnTo>
                <a:lnTo>
                  <a:pt x="47548" y="36618"/>
                </a:lnTo>
                <a:lnTo>
                  <a:pt x="17636" y="74468"/>
                </a:lnTo>
                <a:lnTo>
                  <a:pt x="2285" y="121158"/>
                </a:lnTo>
                <a:lnTo>
                  <a:pt x="761" y="128778"/>
                </a:lnTo>
                <a:lnTo>
                  <a:pt x="762" y="157734"/>
                </a:lnTo>
                <a:lnTo>
                  <a:pt x="2286" y="165354"/>
                </a:lnTo>
                <a:lnTo>
                  <a:pt x="3048" y="172212"/>
                </a:lnTo>
                <a:lnTo>
                  <a:pt x="4572" y="179070"/>
                </a:lnTo>
                <a:lnTo>
                  <a:pt x="9144" y="191601"/>
                </a:lnTo>
                <a:lnTo>
                  <a:pt x="9144" y="143256"/>
                </a:lnTo>
                <a:lnTo>
                  <a:pt x="9906" y="136398"/>
                </a:lnTo>
                <a:lnTo>
                  <a:pt x="26321" y="77818"/>
                </a:lnTo>
                <a:lnTo>
                  <a:pt x="56435" y="41381"/>
                </a:lnTo>
                <a:lnTo>
                  <a:pt x="97194" y="17209"/>
                </a:lnTo>
                <a:lnTo>
                  <a:pt x="144018" y="9144"/>
                </a:lnTo>
                <a:lnTo>
                  <a:pt x="1826514" y="9144"/>
                </a:lnTo>
                <a:lnTo>
                  <a:pt x="1873245" y="19913"/>
                </a:lnTo>
                <a:lnTo>
                  <a:pt x="1912310" y="45800"/>
                </a:lnTo>
                <a:lnTo>
                  <a:pt x="1940290" y="83458"/>
                </a:lnTo>
                <a:lnTo>
                  <a:pt x="1953768" y="129540"/>
                </a:lnTo>
                <a:lnTo>
                  <a:pt x="1953768" y="136398"/>
                </a:lnTo>
                <a:lnTo>
                  <a:pt x="1954530" y="143256"/>
                </a:lnTo>
                <a:lnTo>
                  <a:pt x="1954530" y="188111"/>
                </a:lnTo>
                <a:lnTo>
                  <a:pt x="1963674" y="150876"/>
                </a:lnTo>
                <a:close/>
              </a:path>
              <a:path w="1964055" h="287655">
                <a:moveTo>
                  <a:pt x="1954530" y="188111"/>
                </a:moveTo>
                <a:lnTo>
                  <a:pt x="1954530" y="143256"/>
                </a:lnTo>
                <a:lnTo>
                  <a:pt x="1953768" y="150114"/>
                </a:lnTo>
                <a:lnTo>
                  <a:pt x="1953768" y="156972"/>
                </a:lnTo>
                <a:lnTo>
                  <a:pt x="1940396" y="202706"/>
                </a:lnTo>
                <a:lnTo>
                  <a:pt x="1912153" y="240711"/>
                </a:lnTo>
                <a:lnTo>
                  <a:pt x="1872904" y="266944"/>
                </a:lnTo>
                <a:lnTo>
                  <a:pt x="1826514" y="277368"/>
                </a:lnTo>
                <a:lnTo>
                  <a:pt x="144018" y="277368"/>
                </a:lnTo>
                <a:lnTo>
                  <a:pt x="98259" y="269786"/>
                </a:lnTo>
                <a:lnTo>
                  <a:pt x="58797" y="247359"/>
                </a:lnTo>
                <a:lnTo>
                  <a:pt x="28989" y="213076"/>
                </a:lnTo>
                <a:lnTo>
                  <a:pt x="12192" y="169926"/>
                </a:lnTo>
                <a:lnTo>
                  <a:pt x="9906" y="150114"/>
                </a:lnTo>
                <a:lnTo>
                  <a:pt x="9144" y="143256"/>
                </a:lnTo>
                <a:lnTo>
                  <a:pt x="9144" y="191601"/>
                </a:lnTo>
                <a:lnTo>
                  <a:pt x="26579" y="226223"/>
                </a:lnTo>
                <a:lnTo>
                  <a:pt x="64008" y="262128"/>
                </a:lnTo>
                <a:lnTo>
                  <a:pt x="112028" y="283440"/>
                </a:lnTo>
                <a:lnTo>
                  <a:pt x="144018" y="287274"/>
                </a:lnTo>
                <a:lnTo>
                  <a:pt x="1819656" y="287274"/>
                </a:lnTo>
                <a:lnTo>
                  <a:pt x="1826514" y="286588"/>
                </a:lnTo>
                <a:lnTo>
                  <a:pt x="1834895" y="286512"/>
                </a:lnTo>
                <a:lnTo>
                  <a:pt x="1884373" y="271632"/>
                </a:lnTo>
                <a:lnTo>
                  <a:pt x="1924064" y="242187"/>
                </a:lnTo>
                <a:lnTo>
                  <a:pt x="1951365" y="200995"/>
                </a:lnTo>
                <a:lnTo>
                  <a:pt x="1954530" y="188111"/>
                </a:lnTo>
                <a:close/>
              </a:path>
            </a:pathLst>
          </a:custGeom>
          <a:solidFill>
            <a:srgbClr val="006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708" y="4538472"/>
            <a:ext cx="4309019" cy="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463" y="3489959"/>
            <a:ext cx="4427220" cy="1049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463" y="3489959"/>
            <a:ext cx="4427220" cy="1061720"/>
          </a:xfrm>
          <a:custGeom>
            <a:avLst/>
            <a:gdLst/>
            <a:ahLst/>
            <a:cxnLst/>
            <a:rect l="l" t="t" r="r" b="b"/>
            <a:pathLst>
              <a:path w="4427220" h="1061720">
                <a:moveTo>
                  <a:pt x="4427220" y="1005839"/>
                </a:moveTo>
                <a:lnTo>
                  <a:pt x="4427220" y="54101"/>
                </a:lnTo>
                <a:lnTo>
                  <a:pt x="4425696" y="48005"/>
                </a:lnTo>
                <a:lnTo>
                  <a:pt x="4418555" y="29694"/>
                </a:lnTo>
                <a:lnTo>
                  <a:pt x="4406545" y="15216"/>
                </a:lnTo>
                <a:lnTo>
                  <a:pt x="4390586" y="5130"/>
                </a:lnTo>
                <a:lnTo>
                  <a:pt x="4371594" y="0"/>
                </a:lnTo>
                <a:lnTo>
                  <a:pt x="60198" y="0"/>
                </a:lnTo>
                <a:lnTo>
                  <a:pt x="11341" y="25678"/>
                </a:lnTo>
                <a:lnTo>
                  <a:pt x="0" y="55626"/>
                </a:lnTo>
                <a:lnTo>
                  <a:pt x="0" y="1007364"/>
                </a:lnTo>
                <a:lnTo>
                  <a:pt x="17615" y="1043070"/>
                </a:lnTo>
                <a:lnTo>
                  <a:pt x="24384" y="1049020"/>
                </a:lnTo>
                <a:lnTo>
                  <a:pt x="24384" y="60960"/>
                </a:lnTo>
                <a:lnTo>
                  <a:pt x="25146" y="56388"/>
                </a:lnTo>
                <a:lnTo>
                  <a:pt x="25146" y="53340"/>
                </a:lnTo>
                <a:lnTo>
                  <a:pt x="26670" y="49530"/>
                </a:lnTo>
                <a:lnTo>
                  <a:pt x="27432" y="46482"/>
                </a:lnTo>
                <a:lnTo>
                  <a:pt x="28956" y="42672"/>
                </a:lnTo>
                <a:lnTo>
                  <a:pt x="31242" y="40386"/>
                </a:lnTo>
                <a:lnTo>
                  <a:pt x="33528" y="37338"/>
                </a:lnTo>
                <a:lnTo>
                  <a:pt x="38100" y="32766"/>
                </a:lnTo>
                <a:lnTo>
                  <a:pt x="41148" y="30480"/>
                </a:lnTo>
                <a:lnTo>
                  <a:pt x="44196" y="28956"/>
                </a:lnTo>
                <a:lnTo>
                  <a:pt x="49441" y="25781"/>
                </a:lnTo>
                <a:lnTo>
                  <a:pt x="55562" y="24079"/>
                </a:lnTo>
                <a:lnTo>
                  <a:pt x="60198" y="24308"/>
                </a:lnTo>
                <a:lnTo>
                  <a:pt x="4366260" y="24383"/>
                </a:lnTo>
                <a:lnTo>
                  <a:pt x="4370832" y="25145"/>
                </a:lnTo>
                <a:lnTo>
                  <a:pt x="4373880" y="25145"/>
                </a:lnTo>
                <a:lnTo>
                  <a:pt x="4384594" y="29503"/>
                </a:lnTo>
                <a:lnTo>
                  <a:pt x="4393358" y="36971"/>
                </a:lnTo>
                <a:lnTo>
                  <a:pt x="4399622" y="46718"/>
                </a:lnTo>
                <a:lnTo>
                  <a:pt x="4402836" y="57911"/>
                </a:lnTo>
                <a:lnTo>
                  <a:pt x="4402836" y="1048313"/>
                </a:lnTo>
                <a:lnTo>
                  <a:pt x="4411965" y="1040706"/>
                </a:lnTo>
                <a:lnTo>
                  <a:pt x="4422385" y="1024471"/>
                </a:lnTo>
                <a:lnTo>
                  <a:pt x="4427220" y="1005839"/>
                </a:lnTo>
                <a:close/>
              </a:path>
              <a:path w="4427220" h="1061720">
                <a:moveTo>
                  <a:pt x="4402836" y="1048313"/>
                </a:moveTo>
                <a:lnTo>
                  <a:pt x="4402836" y="1000506"/>
                </a:lnTo>
                <a:lnTo>
                  <a:pt x="4402074" y="1005078"/>
                </a:lnTo>
                <a:lnTo>
                  <a:pt x="4402074" y="1008126"/>
                </a:lnTo>
                <a:lnTo>
                  <a:pt x="4397706" y="1018827"/>
                </a:lnTo>
                <a:lnTo>
                  <a:pt x="4390229" y="1027637"/>
                </a:lnTo>
                <a:lnTo>
                  <a:pt x="4380483" y="1033931"/>
                </a:lnTo>
                <a:lnTo>
                  <a:pt x="4369308" y="1037082"/>
                </a:lnTo>
                <a:lnTo>
                  <a:pt x="60960" y="1037082"/>
                </a:lnTo>
                <a:lnTo>
                  <a:pt x="48937" y="1034857"/>
                </a:lnTo>
                <a:lnTo>
                  <a:pt x="39362" y="1029800"/>
                </a:lnTo>
                <a:lnTo>
                  <a:pt x="31822" y="1021906"/>
                </a:lnTo>
                <a:lnTo>
                  <a:pt x="25908" y="1011174"/>
                </a:lnTo>
                <a:lnTo>
                  <a:pt x="24384" y="1003554"/>
                </a:lnTo>
                <a:lnTo>
                  <a:pt x="24384" y="1049020"/>
                </a:lnTo>
                <a:lnTo>
                  <a:pt x="4373118" y="1061466"/>
                </a:lnTo>
                <a:lnTo>
                  <a:pt x="4379214" y="1059942"/>
                </a:lnTo>
                <a:lnTo>
                  <a:pt x="4397171" y="1053033"/>
                </a:lnTo>
                <a:lnTo>
                  <a:pt x="4402836" y="1048313"/>
                </a:lnTo>
                <a:close/>
              </a:path>
            </a:pathLst>
          </a:custGeom>
          <a:solidFill>
            <a:srgbClr val="005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4047" y="3641131"/>
            <a:ext cx="1683254" cy="1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7635" y="3359658"/>
            <a:ext cx="1963674" cy="2827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7635" y="3359658"/>
            <a:ext cx="1964055" cy="287655"/>
          </a:xfrm>
          <a:custGeom>
            <a:avLst/>
            <a:gdLst/>
            <a:ahLst/>
            <a:cxnLst/>
            <a:rect l="l" t="t" r="r" b="b"/>
            <a:pathLst>
              <a:path w="1964055" h="287654">
                <a:moveTo>
                  <a:pt x="762" y="150876"/>
                </a:moveTo>
                <a:lnTo>
                  <a:pt x="761" y="136398"/>
                </a:lnTo>
                <a:lnTo>
                  <a:pt x="0" y="143256"/>
                </a:lnTo>
                <a:lnTo>
                  <a:pt x="762" y="150876"/>
                </a:lnTo>
                <a:close/>
              </a:path>
              <a:path w="1964055" h="287654">
                <a:moveTo>
                  <a:pt x="1963674" y="150876"/>
                </a:moveTo>
                <a:lnTo>
                  <a:pt x="1963674" y="135636"/>
                </a:lnTo>
                <a:lnTo>
                  <a:pt x="1962912" y="128778"/>
                </a:lnTo>
                <a:lnTo>
                  <a:pt x="1962150" y="121158"/>
                </a:lnTo>
                <a:lnTo>
                  <a:pt x="1944766" y="72746"/>
                </a:lnTo>
                <a:lnTo>
                  <a:pt x="1912986" y="34123"/>
                </a:lnTo>
                <a:lnTo>
                  <a:pt x="1870165" y="8727"/>
                </a:lnTo>
                <a:lnTo>
                  <a:pt x="1819656" y="0"/>
                </a:lnTo>
                <a:lnTo>
                  <a:pt x="136398" y="0"/>
                </a:lnTo>
                <a:lnTo>
                  <a:pt x="88646" y="10852"/>
                </a:lnTo>
                <a:lnTo>
                  <a:pt x="47415" y="37118"/>
                </a:lnTo>
                <a:lnTo>
                  <a:pt x="17147" y="75305"/>
                </a:lnTo>
                <a:lnTo>
                  <a:pt x="2285" y="121920"/>
                </a:lnTo>
                <a:lnTo>
                  <a:pt x="761" y="128778"/>
                </a:lnTo>
                <a:lnTo>
                  <a:pt x="762" y="158496"/>
                </a:lnTo>
                <a:lnTo>
                  <a:pt x="2286" y="165354"/>
                </a:lnTo>
                <a:lnTo>
                  <a:pt x="3048" y="172212"/>
                </a:lnTo>
                <a:lnTo>
                  <a:pt x="4572" y="179070"/>
                </a:lnTo>
                <a:lnTo>
                  <a:pt x="9144" y="191632"/>
                </a:lnTo>
                <a:lnTo>
                  <a:pt x="9144" y="143256"/>
                </a:lnTo>
                <a:lnTo>
                  <a:pt x="9906" y="136398"/>
                </a:lnTo>
                <a:lnTo>
                  <a:pt x="26451" y="77724"/>
                </a:lnTo>
                <a:lnTo>
                  <a:pt x="56497" y="41386"/>
                </a:lnTo>
                <a:lnTo>
                  <a:pt x="97156" y="17311"/>
                </a:lnTo>
                <a:lnTo>
                  <a:pt x="144018" y="9144"/>
                </a:lnTo>
                <a:lnTo>
                  <a:pt x="1827276" y="9144"/>
                </a:lnTo>
                <a:lnTo>
                  <a:pt x="1873913" y="20238"/>
                </a:lnTo>
                <a:lnTo>
                  <a:pt x="1912615" y="46039"/>
                </a:lnTo>
                <a:lnTo>
                  <a:pt x="1940270" y="83490"/>
                </a:lnTo>
                <a:lnTo>
                  <a:pt x="1953768" y="129540"/>
                </a:lnTo>
                <a:lnTo>
                  <a:pt x="1953768" y="136398"/>
                </a:lnTo>
                <a:lnTo>
                  <a:pt x="1954530" y="143256"/>
                </a:lnTo>
                <a:lnTo>
                  <a:pt x="1954530" y="188140"/>
                </a:lnTo>
                <a:lnTo>
                  <a:pt x="1963674" y="150876"/>
                </a:lnTo>
                <a:close/>
              </a:path>
              <a:path w="1964055" h="287654">
                <a:moveTo>
                  <a:pt x="1954530" y="188140"/>
                </a:moveTo>
                <a:lnTo>
                  <a:pt x="1954530" y="143256"/>
                </a:lnTo>
                <a:lnTo>
                  <a:pt x="1953768" y="150114"/>
                </a:lnTo>
                <a:lnTo>
                  <a:pt x="1953768" y="156972"/>
                </a:lnTo>
                <a:lnTo>
                  <a:pt x="1940372" y="202855"/>
                </a:lnTo>
                <a:lnTo>
                  <a:pt x="1912196" y="240877"/>
                </a:lnTo>
                <a:lnTo>
                  <a:pt x="1872991" y="267046"/>
                </a:lnTo>
                <a:lnTo>
                  <a:pt x="1826514" y="277368"/>
                </a:lnTo>
                <a:lnTo>
                  <a:pt x="144018" y="278130"/>
                </a:lnTo>
                <a:lnTo>
                  <a:pt x="98225" y="269821"/>
                </a:lnTo>
                <a:lnTo>
                  <a:pt x="59097" y="247716"/>
                </a:lnTo>
                <a:lnTo>
                  <a:pt x="29473" y="213957"/>
                </a:lnTo>
                <a:lnTo>
                  <a:pt x="12192" y="170688"/>
                </a:lnTo>
                <a:lnTo>
                  <a:pt x="9906" y="150114"/>
                </a:lnTo>
                <a:lnTo>
                  <a:pt x="9144" y="143256"/>
                </a:lnTo>
                <a:lnTo>
                  <a:pt x="9144" y="191632"/>
                </a:lnTo>
                <a:lnTo>
                  <a:pt x="26746" y="226328"/>
                </a:lnTo>
                <a:lnTo>
                  <a:pt x="64008" y="262890"/>
                </a:lnTo>
                <a:lnTo>
                  <a:pt x="112028" y="283440"/>
                </a:lnTo>
                <a:lnTo>
                  <a:pt x="144018" y="287274"/>
                </a:lnTo>
                <a:lnTo>
                  <a:pt x="1820418" y="287274"/>
                </a:lnTo>
                <a:lnTo>
                  <a:pt x="1826514" y="286596"/>
                </a:lnTo>
                <a:lnTo>
                  <a:pt x="1834895" y="286512"/>
                </a:lnTo>
                <a:lnTo>
                  <a:pt x="1884262" y="271744"/>
                </a:lnTo>
                <a:lnTo>
                  <a:pt x="1924007" y="242220"/>
                </a:lnTo>
                <a:lnTo>
                  <a:pt x="1951390" y="200933"/>
                </a:lnTo>
                <a:lnTo>
                  <a:pt x="1954530" y="188140"/>
                </a:lnTo>
                <a:close/>
              </a:path>
            </a:pathLst>
          </a:custGeom>
          <a:solidFill>
            <a:srgbClr val="006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9060" y="3155193"/>
            <a:ext cx="4313946" cy="1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6745" y="2107692"/>
            <a:ext cx="4427220" cy="10492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6745" y="2107692"/>
            <a:ext cx="4427220" cy="1061720"/>
          </a:xfrm>
          <a:custGeom>
            <a:avLst/>
            <a:gdLst/>
            <a:ahLst/>
            <a:cxnLst/>
            <a:rect l="l" t="t" r="r" b="b"/>
            <a:pathLst>
              <a:path w="4427220" h="1061720">
                <a:moveTo>
                  <a:pt x="4427220" y="1005839"/>
                </a:moveTo>
                <a:lnTo>
                  <a:pt x="4427220" y="54101"/>
                </a:lnTo>
                <a:lnTo>
                  <a:pt x="4425696" y="48005"/>
                </a:lnTo>
                <a:lnTo>
                  <a:pt x="4419090" y="30028"/>
                </a:lnTo>
                <a:lnTo>
                  <a:pt x="4406979" y="15249"/>
                </a:lnTo>
                <a:lnTo>
                  <a:pt x="4390891" y="4847"/>
                </a:lnTo>
                <a:lnTo>
                  <a:pt x="4372356" y="0"/>
                </a:lnTo>
                <a:lnTo>
                  <a:pt x="60198" y="0"/>
                </a:lnTo>
                <a:lnTo>
                  <a:pt x="10763" y="26026"/>
                </a:lnTo>
                <a:lnTo>
                  <a:pt x="0" y="60960"/>
                </a:lnTo>
                <a:lnTo>
                  <a:pt x="0" y="1000506"/>
                </a:lnTo>
                <a:lnTo>
                  <a:pt x="762" y="1007364"/>
                </a:lnTo>
                <a:lnTo>
                  <a:pt x="1524" y="1013460"/>
                </a:lnTo>
                <a:lnTo>
                  <a:pt x="3048" y="1018794"/>
                </a:lnTo>
                <a:lnTo>
                  <a:pt x="5334" y="1024128"/>
                </a:lnTo>
                <a:lnTo>
                  <a:pt x="7620" y="1030224"/>
                </a:lnTo>
                <a:lnTo>
                  <a:pt x="10668" y="1034796"/>
                </a:lnTo>
                <a:lnTo>
                  <a:pt x="18288" y="1043940"/>
                </a:lnTo>
                <a:lnTo>
                  <a:pt x="22860" y="1047750"/>
                </a:lnTo>
                <a:lnTo>
                  <a:pt x="24384" y="1048766"/>
                </a:lnTo>
                <a:lnTo>
                  <a:pt x="24384" y="60960"/>
                </a:lnTo>
                <a:lnTo>
                  <a:pt x="25146" y="56388"/>
                </a:lnTo>
                <a:lnTo>
                  <a:pt x="25908" y="52578"/>
                </a:lnTo>
                <a:lnTo>
                  <a:pt x="26670" y="49530"/>
                </a:lnTo>
                <a:lnTo>
                  <a:pt x="27432" y="45720"/>
                </a:lnTo>
                <a:lnTo>
                  <a:pt x="30708" y="40894"/>
                </a:lnTo>
                <a:lnTo>
                  <a:pt x="33769" y="36042"/>
                </a:lnTo>
                <a:lnTo>
                  <a:pt x="38100" y="32004"/>
                </a:lnTo>
                <a:lnTo>
                  <a:pt x="41148" y="30480"/>
                </a:lnTo>
                <a:lnTo>
                  <a:pt x="44196" y="28194"/>
                </a:lnTo>
                <a:lnTo>
                  <a:pt x="47244" y="26670"/>
                </a:lnTo>
                <a:lnTo>
                  <a:pt x="51053" y="25908"/>
                </a:lnTo>
                <a:lnTo>
                  <a:pt x="54102" y="25146"/>
                </a:lnTo>
                <a:lnTo>
                  <a:pt x="57912" y="24384"/>
                </a:lnTo>
                <a:lnTo>
                  <a:pt x="4370832" y="24383"/>
                </a:lnTo>
                <a:lnTo>
                  <a:pt x="4402836" y="57911"/>
                </a:lnTo>
                <a:lnTo>
                  <a:pt x="4402836" y="1048421"/>
                </a:lnTo>
                <a:lnTo>
                  <a:pt x="4412013" y="1040753"/>
                </a:lnTo>
                <a:lnTo>
                  <a:pt x="4422385" y="1024482"/>
                </a:lnTo>
                <a:lnTo>
                  <a:pt x="4427220" y="1005839"/>
                </a:lnTo>
                <a:close/>
              </a:path>
              <a:path w="4427220" h="1061720">
                <a:moveTo>
                  <a:pt x="4402836" y="1048421"/>
                </a:moveTo>
                <a:lnTo>
                  <a:pt x="4402836" y="1004316"/>
                </a:lnTo>
                <a:lnTo>
                  <a:pt x="4402074" y="1008126"/>
                </a:lnTo>
                <a:lnTo>
                  <a:pt x="4397872" y="1018803"/>
                </a:lnTo>
                <a:lnTo>
                  <a:pt x="4390367" y="1027785"/>
                </a:lnTo>
                <a:lnTo>
                  <a:pt x="4380524" y="1033986"/>
                </a:lnTo>
                <a:lnTo>
                  <a:pt x="4369308" y="1036319"/>
                </a:lnTo>
                <a:lnTo>
                  <a:pt x="60198" y="1036206"/>
                </a:lnTo>
                <a:lnTo>
                  <a:pt x="25908" y="1010412"/>
                </a:lnTo>
                <a:lnTo>
                  <a:pt x="25146" y="1003554"/>
                </a:lnTo>
                <a:lnTo>
                  <a:pt x="24384" y="999744"/>
                </a:lnTo>
                <a:lnTo>
                  <a:pt x="24384" y="1048766"/>
                </a:lnTo>
                <a:lnTo>
                  <a:pt x="4367022" y="1061466"/>
                </a:lnTo>
                <a:lnTo>
                  <a:pt x="4379214" y="1059942"/>
                </a:lnTo>
                <a:lnTo>
                  <a:pt x="4397243" y="1053094"/>
                </a:lnTo>
                <a:lnTo>
                  <a:pt x="4402836" y="1048421"/>
                </a:lnTo>
                <a:close/>
              </a:path>
            </a:pathLst>
          </a:custGeom>
          <a:solidFill>
            <a:srgbClr val="005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9192" y="2258571"/>
            <a:ext cx="1681163" cy="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0679" y="1976627"/>
            <a:ext cx="1962911" cy="282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0679" y="1976627"/>
            <a:ext cx="1963420" cy="287655"/>
          </a:xfrm>
          <a:custGeom>
            <a:avLst/>
            <a:gdLst/>
            <a:ahLst/>
            <a:cxnLst/>
            <a:rect l="l" t="t" r="r" b="b"/>
            <a:pathLst>
              <a:path w="1963420" h="287655">
                <a:moveTo>
                  <a:pt x="1962912" y="150876"/>
                </a:moveTo>
                <a:lnTo>
                  <a:pt x="1962912" y="136398"/>
                </a:lnTo>
                <a:lnTo>
                  <a:pt x="1962150" y="128778"/>
                </a:lnTo>
                <a:lnTo>
                  <a:pt x="1944341" y="73055"/>
                </a:lnTo>
                <a:lnTo>
                  <a:pt x="1912891" y="34756"/>
                </a:lnTo>
                <a:lnTo>
                  <a:pt x="1870256" y="9559"/>
                </a:lnTo>
                <a:lnTo>
                  <a:pt x="1819656" y="0"/>
                </a:lnTo>
                <a:lnTo>
                  <a:pt x="143256" y="0"/>
                </a:lnTo>
                <a:lnTo>
                  <a:pt x="88190" y="11224"/>
                </a:lnTo>
                <a:lnTo>
                  <a:pt x="47172" y="37576"/>
                </a:lnTo>
                <a:lnTo>
                  <a:pt x="16858" y="75810"/>
                </a:lnTo>
                <a:lnTo>
                  <a:pt x="1523" y="121920"/>
                </a:lnTo>
                <a:lnTo>
                  <a:pt x="761" y="129540"/>
                </a:lnTo>
                <a:lnTo>
                  <a:pt x="0" y="136398"/>
                </a:lnTo>
                <a:lnTo>
                  <a:pt x="0" y="151638"/>
                </a:lnTo>
                <a:lnTo>
                  <a:pt x="762" y="158496"/>
                </a:lnTo>
                <a:lnTo>
                  <a:pt x="1524" y="166116"/>
                </a:lnTo>
                <a:lnTo>
                  <a:pt x="4572" y="179832"/>
                </a:lnTo>
                <a:lnTo>
                  <a:pt x="9144" y="193009"/>
                </a:lnTo>
                <a:lnTo>
                  <a:pt x="9144" y="137160"/>
                </a:lnTo>
                <a:lnTo>
                  <a:pt x="10667" y="123444"/>
                </a:lnTo>
                <a:lnTo>
                  <a:pt x="26191" y="77972"/>
                </a:lnTo>
                <a:lnTo>
                  <a:pt x="55873" y="41914"/>
                </a:lnTo>
                <a:lnTo>
                  <a:pt x="96100" y="18046"/>
                </a:lnTo>
                <a:lnTo>
                  <a:pt x="143256" y="9144"/>
                </a:lnTo>
                <a:lnTo>
                  <a:pt x="1819656" y="9144"/>
                </a:lnTo>
                <a:lnTo>
                  <a:pt x="1826514" y="9906"/>
                </a:lnTo>
                <a:lnTo>
                  <a:pt x="1872937" y="20487"/>
                </a:lnTo>
                <a:lnTo>
                  <a:pt x="1911977" y="46515"/>
                </a:lnTo>
                <a:lnTo>
                  <a:pt x="1939937" y="84356"/>
                </a:lnTo>
                <a:lnTo>
                  <a:pt x="1953006" y="130302"/>
                </a:lnTo>
                <a:lnTo>
                  <a:pt x="1953768" y="137160"/>
                </a:lnTo>
                <a:lnTo>
                  <a:pt x="1953768" y="189824"/>
                </a:lnTo>
                <a:lnTo>
                  <a:pt x="1962912" y="150876"/>
                </a:lnTo>
                <a:close/>
              </a:path>
              <a:path w="1963420" h="287655">
                <a:moveTo>
                  <a:pt x="1953768" y="189824"/>
                </a:moveTo>
                <a:lnTo>
                  <a:pt x="1953768" y="150876"/>
                </a:lnTo>
                <a:lnTo>
                  <a:pt x="1953006" y="157734"/>
                </a:lnTo>
                <a:lnTo>
                  <a:pt x="1939779" y="203686"/>
                </a:lnTo>
                <a:lnTo>
                  <a:pt x="1911891" y="241263"/>
                </a:lnTo>
                <a:lnTo>
                  <a:pt x="1872908" y="267181"/>
                </a:lnTo>
                <a:lnTo>
                  <a:pt x="1826514" y="278130"/>
                </a:lnTo>
                <a:lnTo>
                  <a:pt x="143256" y="278130"/>
                </a:lnTo>
                <a:lnTo>
                  <a:pt x="97555" y="270316"/>
                </a:lnTo>
                <a:lnTo>
                  <a:pt x="58397" y="247978"/>
                </a:lnTo>
                <a:lnTo>
                  <a:pt x="28713" y="213855"/>
                </a:lnTo>
                <a:lnTo>
                  <a:pt x="11430" y="170688"/>
                </a:lnTo>
                <a:lnTo>
                  <a:pt x="10668" y="163830"/>
                </a:lnTo>
                <a:lnTo>
                  <a:pt x="9906" y="157734"/>
                </a:lnTo>
                <a:lnTo>
                  <a:pt x="9144" y="150876"/>
                </a:lnTo>
                <a:lnTo>
                  <a:pt x="9144" y="193009"/>
                </a:lnTo>
                <a:lnTo>
                  <a:pt x="13055" y="204284"/>
                </a:lnTo>
                <a:lnTo>
                  <a:pt x="43096" y="246531"/>
                </a:lnTo>
                <a:lnTo>
                  <a:pt x="74676" y="270510"/>
                </a:lnTo>
                <a:lnTo>
                  <a:pt x="111580" y="283778"/>
                </a:lnTo>
                <a:lnTo>
                  <a:pt x="143256" y="287274"/>
                </a:lnTo>
                <a:lnTo>
                  <a:pt x="1826514" y="287274"/>
                </a:lnTo>
                <a:lnTo>
                  <a:pt x="1834133" y="286512"/>
                </a:lnTo>
                <a:lnTo>
                  <a:pt x="1883335" y="272494"/>
                </a:lnTo>
                <a:lnTo>
                  <a:pt x="1923530" y="242544"/>
                </a:lnTo>
                <a:lnTo>
                  <a:pt x="1951221" y="200669"/>
                </a:lnTo>
                <a:lnTo>
                  <a:pt x="1953768" y="189824"/>
                </a:lnTo>
                <a:close/>
              </a:path>
            </a:pathLst>
          </a:custGeom>
          <a:solidFill>
            <a:srgbClr val="006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0827" y="2023109"/>
            <a:ext cx="3253104" cy="22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>
              <a:lnSpc>
                <a:spcPct val="100000"/>
              </a:lnSpc>
            </a:pPr>
            <a:r>
              <a:rPr sz="1350" b="1" spc="5" dirty="0">
                <a:solidFill>
                  <a:srgbClr val="FFFFFF"/>
                </a:solidFill>
                <a:latin typeface="Malgun Gothic"/>
                <a:cs typeface="Malgun Gothic"/>
              </a:rPr>
              <a:t>클라이언트기술</a:t>
            </a:r>
            <a:endParaRPr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323232"/>
                </a:solidFill>
                <a:latin typeface="Arial"/>
                <a:cs typeface="Arial"/>
              </a:rPr>
              <a:t>• 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RIA기술의</a:t>
            </a:r>
            <a:r>
              <a:rPr sz="1150" b="1" spc="-1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등장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323232"/>
                </a:solidFill>
                <a:latin typeface="Arial"/>
                <a:cs typeface="Arial"/>
              </a:rPr>
              <a:t>• 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동적인 기능과 화려한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UI를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웹에서</a:t>
            </a:r>
            <a:r>
              <a:rPr sz="1150" b="1" spc="-1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구현</a:t>
            </a:r>
            <a:endParaRPr sz="1150">
              <a:latin typeface="Malgun Gothic"/>
              <a:cs typeface="Malgun Gothic"/>
            </a:endParaRPr>
          </a:p>
          <a:p>
            <a:pPr marL="160020" indent="-147320">
              <a:lnSpc>
                <a:spcPct val="100000"/>
              </a:lnSpc>
              <a:spcBef>
                <a:spcPts val="10"/>
              </a:spcBef>
              <a:buSzPct val="121739"/>
              <a:buFont typeface="Arial"/>
              <a:buChar char="•"/>
              <a:tabLst>
                <a:tab pos="160655" algn="l"/>
              </a:tabLst>
            </a:pP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Ajax, Flex, Widget,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HTML5,</a:t>
            </a:r>
            <a:r>
              <a:rPr sz="115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WebApplication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323232"/>
              </a:buClr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23232"/>
              </a:buClr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46405">
              <a:lnSpc>
                <a:spcPct val="100000"/>
              </a:lnSpc>
            </a:pPr>
            <a:r>
              <a:rPr sz="1350" b="1" spc="5" dirty="0">
                <a:solidFill>
                  <a:srgbClr val="FFFFFF"/>
                </a:solidFill>
                <a:latin typeface="Malgun Gothic"/>
                <a:cs typeface="Malgun Gothic"/>
              </a:rPr>
              <a:t>서버기술</a:t>
            </a:r>
            <a:endParaRPr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sz="1400" spc="-5" dirty="0">
                <a:solidFill>
                  <a:srgbClr val="323232"/>
                </a:solidFill>
                <a:latin typeface="Arial"/>
                <a:cs typeface="Arial"/>
              </a:rPr>
              <a:t>• 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다양한 웹개발 언어 및 프레임웍</a:t>
            </a:r>
            <a:r>
              <a:rPr sz="1150" b="1" spc="-1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등장</a:t>
            </a:r>
            <a:endParaRPr sz="1150">
              <a:latin typeface="Malgun Gothic"/>
              <a:cs typeface="Malgun Gothic"/>
            </a:endParaRPr>
          </a:p>
          <a:p>
            <a:pPr marL="19685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323232"/>
                </a:solidFill>
                <a:latin typeface="Arial"/>
                <a:cs typeface="Arial"/>
              </a:rPr>
              <a:t>• 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LAMP와 같은 오픈소스</a:t>
            </a:r>
            <a:r>
              <a:rPr sz="1150" b="1" spc="-1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등장</a:t>
            </a:r>
            <a:endParaRPr sz="1150">
              <a:latin typeface="Malgun Gothic"/>
              <a:cs typeface="Malgun Gothic"/>
            </a:endParaRPr>
          </a:p>
          <a:p>
            <a:pPr marL="167640" indent="-147320">
              <a:lnSpc>
                <a:spcPct val="100000"/>
              </a:lnSpc>
              <a:spcBef>
                <a:spcPts val="10"/>
              </a:spcBef>
              <a:buSzPct val="121739"/>
              <a:buFont typeface="Arial"/>
              <a:buChar char="•"/>
              <a:tabLst>
                <a:tab pos="168275" algn="l"/>
              </a:tabLst>
            </a:pPr>
            <a:r>
              <a:rPr sz="1150" b="1" spc="-35" dirty="0">
                <a:solidFill>
                  <a:srgbClr val="323232"/>
                </a:solidFill>
                <a:latin typeface="Malgun Gothic"/>
                <a:cs typeface="Malgun Gothic"/>
              </a:rPr>
              <a:t>LAMP, </a:t>
            </a: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ROR,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OSS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Framework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04846" y="4538472"/>
            <a:ext cx="4310531" cy="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47601" y="3489959"/>
            <a:ext cx="4428744" cy="10492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7601" y="3489959"/>
            <a:ext cx="4429125" cy="1061720"/>
          </a:xfrm>
          <a:custGeom>
            <a:avLst/>
            <a:gdLst/>
            <a:ahLst/>
            <a:cxnLst/>
            <a:rect l="l" t="t" r="r" b="b"/>
            <a:pathLst>
              <a:path w="4429125" h="1061720">
                <a:moveTo>
                  <a:pt x="4428744" y="1005839"/>
                </a:moveTo>
                <a:lnTo>
                  <a:pt x="4428744" y="54101"/>
                </a:lnTo>
                <a:lnTo>
                  <a:pt x="4427220" y="48005"/>
                </a:lnTo>
                <a:lnTo>
                  <a:pt x="4420530" y="30116"/>
                </a:lnTo>
                <a:lnTo>
                  <a:pt x="4408536" y="15473"/>
                </a:lnTo>
                <a:lnTo>
                  <a:pt x="4392549" y="5095"/>
                </a:lnTo>
                <a:lnTo>
                  <a:pt x="4373880" y="0"/>
                </a:lnTo>
                <a:lnTo>
                  <a:pt x="60198" y="0"/>
                </a:lnTo>
                <a:lnTo>
                  <a:pt x="11002" y="26030"/>
                </a:lnTo>
                <a:lnTo>
                  <a:pt x="0" y="55626"/>
                </a:lnTo>
                <a:lnTo>
                  <a:pt x="0" y="1001268"/>
                </a:lnTo>
                <a:lnTo>
                  <a:pt x="12463" y="1037472"/>
                </a:lnTo>
                <a:lnTo>
                  <a:pt x="24384" y="1049020"/>
                </a:lnTo>
                <a:lnTo>
                  <a:pt x="24384" y="60960"/>
                </a:lnTo>
                <a:lnTo>
                  <a:pt x="25146" y="56388"/>
                </a:lnTo>
                <a:lnTo>
                  <a:pt x="25908" y="53340"/>
                </a:lnTo>
                <a:lnTo>
                  <a:pt x="26670" y="49530"/>
                </a:lnTo>
                <a:lnTo>
                  <a:pt x="27432" y="46482"/>
                </a:lnTo>
                <a:lnTo>
                  <a:pt x="44196" y="28956"/>
                </a:lnTo>
                <a:lnTo>
                  <a:pt x="48704" y="26339"/>
                </a:lnTo>
                <a:lnTo>
                  <a:pt x="56489" y="23774"/>
                </a:lnTo>
                <a:lnTo>
                  <a:pt x="60960" y="24295"/>
                </a:lnTo>
                <a:lnTo>
                  <a:pt x="4367784" y="24383"/>
                </a:lnTo>
                <a:lnTo>
                  <a:pt x="4372356" y="25145"/>
                </a:lnTo>
                <a:lnTo>
                  <a:pt x="4376166" y="25145"/>
                </a:lnTo>
                <a:lnTo>
                  <a:pt x="4379214" y="26669"/>
                </a:lnTo>
                <a:lnTo>
                  <a:pt x="4387164" y="27368"/>
                </a:lnTo>
                <a:lnTo>
                  <a:pt x="4388916" y="32181"/>
                </a:lnTo>
                <a:lnTo>
                  <a:pt x="4394454" y="35813"/>
                </a:lnTo>
                <a:lnTo>
                  <a:pt x="4396740" y="38099"/>
                </a:lnTo>
                <a:lnTo>
                  <a:pt x="4398264" y="41147"/>
                </a:lnTo>
                <a:lnTo>
                  <a:pt x="4400550" y="44195"/>
                </a:lnTo>
                <a:lnTo>
                  <a:pt x="4402074" y="47243"/>
                </a:lnTo>
                <a:lnTo>
                  <a:pt x="4402836" y="51053"/>
                </a:lnTo>
                <a:lnTo>
                  <a:pt x="4403598" y="54101"/>
                </a:lnTo>
                <a:lnTo>
                  <a:pt x="4404360" y="57911"/>
                </a:lnTo>
                <a:lnTo>
                  <a:pt x="4404360" y="1048421"/>
                </a:lnTo>
                <a:lnTo>
                  <a:pt x="4413537" y="1040753"/>
                </a:lnTo>
                <a:lnTo>
                  <a:pt x="4423909" y="1024482"/>
                </a:lnTo>
                <a:lnTo>
                  <a:pt x="4428744" y="1005839"/>
                </a:lnTo>
                <a:close/>
              </a:path>
              <a:path w="4429125" h="1061720">
                <a:moveTo>
                  <a:pt x="4404360" y="1048421"/>
                </a:moveTo>
                <a:lnTo>
                  <a:pt x="4404360" y="1005078"/>
                </a:lnTo>
                <a:lnTo>
                  <a:pt x="4403598" y="1008126"/>
                </a:lnTo>
                <a:lnTo>
                  <a:pt x="4399528" y="1018763"/>
                </a:lnTo>
                <a:lnTo>
                  <a:pt x="4391882" y="1027618"/>
                </a:lnTo>
                <a:lnTo>
                  <a:pt x="4381902" y="1033966"/>
                </a:lnTo>
                <a:lnTo>
                  <a:pt x="4370832" y="1037082"/>
                </a:lnTo>
                <a:lnTo>
                  <a:pt x="60960" y="1037082"/>
                </a:lnTo>
                <a:lnTo>
                  <a:pt x="49084" y="1034851"/>
                </a:lnTo>
                <a:lnTo>
                  <a:pt x="25146" y="1003554"/>
                </a:lnTo>
                <a:lnTo>
                  <a:pt x="24384" y="999744"/>
                </a:lnTo>
                <a:lnTo>
                  <a:pt x="24384" y="1049020"/>
                </a:lnTo>
                <a:lnTo>
                  <a:pt x="4374642" y="1061466"/>
                </a:lnTo>
                <a:lnTo>
                  <a:pt x="4380738" y="1059942"/>
                </a:lnTo>
                <a:lnTo>
                  <a:pt x="4398767" y="1053094"/>
                </a:lnTo>
                <a:lnTo>
                  <a:pt x="4404360" y="1048421"/>
                </a:lnTo>
                <a:close/>
              </a:path>
            </a:pathLst>
          </a:custGeom>
          <a:solidFill>
            <a:srgbClr val="005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9450" y="3641495"/>
            <a:ext cx="1680990" cy="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81535" y="3359658"/>
            <a:ext cx="1962911" cy="2827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1535" y="3359658"/>
            <a:ext cx="1963420" cy="287655"/>
          </a:xfrm>
          <a:custGeom>
            <a:avLst/>
            <a:gdLst/>
            <a:ahLst/>
            <a:cxnLst/>
            <a:rect l="l" t="t" r="r" b="b"/>
            <a:pathLst>
              <a:path w="1963420" h="287654">
                <a:moveTo>
                  <a:pt x="1962912" y="150876"/>
                </a:moveTo>
                <a:lnTo>
                  <a:pt x="1962912" y="135636"/>
                </a:lnTo>
                <a:lnTo>
                  <a:pt x="1962150" y="128778"/>
                </a:lnTo>
                <a:lnTo>
                  <a:pt x="1961388" y="121158"/>
                </a:lnTo>
                <a:lnTo>
                  <a:pt x="1944020" y="72469"/>
                </a:lnTo>
                <a:lnTo>
                  <a:pt x="1912362" y="33956"/>
                </a:lnTo>
                <a:lnTo>
                  <a:pt x="1869594" y="8754"/>
                </a:lnTo>
                <a:lnTo>
                  <a:pt x="1818894" y="0"/>
                </a:lnTo>
                <a:lnTo>
                  <a:pt x="135636" y="0"/>
                </a:lnTo>
                <a:lnTo>
                  <a:pt x="87725" y="11009"/>
                </a:lnTo>
                <a:lnTo>
                  <a:pt x="46705" y="37137"/>
                </a:lnTo>
                <a:lnTo>
                  <a:pt x="16622" y="75177"/>
                </a:lnTo>
                <a:lnTo>
                  <a:pt x="1523" y="121920"/>
                </a:lnTo>
                <a:lnTo>
                  <a:pt x="0" y="128778"/>
                </a:lnTo>
                <a:lnTo>
                  <a:pt x="0" y="150876"/>
                </a:lnTo>
                <a:lnTo>
                  <a:pt x="762" y="158496"/>
                </a:lnTo>
                <a:lnTo>
                  <a:pt x="2286" y="172212"/>
                </a:lnTo>
                <a:lnTo>
                  <a:pt x="9144" y="193110"/>
                </a:lnTo>
                <a:lnTo>
                  <a:pt x="9144" y="136398"/>
                </a:lnTo>
                <a:lnTo>
                  <a:pt x="10667" y="122682"/>
                </a:lnTo>
                <a:lnTo>
                  <a:pt x="25880" y="77827"/>
                </a:lnTo>
                <a:lnTo>
                  <a:pt x="55997" y="41452"/>
                </a:lnTo>
                <a:lnTo>
                  <a:pt x="96596" y="17308"/>
                </a:lnTo>
                <a:lnTo>
                  <a:pt x="143256" y="9144"/>
                </a:lnTo>
                <a:lnTo>
                  <a:pt x="1826514" y="9144"/>
                </a:lnTo>
                <a:lnTo>
                  <a:pt x="1873094" y="20220"/>
                </a:lnTo>
                <a:lnTo>
                  <a:pt x="1911881" y="46020"/>
                </a:lnTo>
                <a:lnTo>
                  <a:pt x="1939608" y="83480"/>
                </a:lnTo>
                <a:lnTo>
                  <a:pt x="1953006" y="129540"/>
                </a:lnTo>
                <a:lnTo>
                  <a:pt x="1953768" y="136398"/>
                </a:lnTo>
                <a:lnTo>
                  <a:pt x="1953768" y="188862"/>
                </a:lnTo>
                <a:lnTo>
                  <a:pt x="1962912" y="150876"/>
                </a:lnTo>
                <a:close/>
              </a:path>
              <a:path w="1963420" h="287654">
                <a:moveTo>
                  <a:pt x="1953768" y="188862"/>
                </a:moveTo>
                <a:lnTo>
                  <a:pt x="1953768" y="150114"/>
                </a:lnTo>
                <a:lnTo>
                  <a:pt x="1953006" y="156972"/>
                </a:lnTo>
                <a:lnTo>
                  <a:pt x="1939825" y="202822"/>
                </a:lnTo>
                <a:lnTo>
                  <a:pt x="1911567" y="240858"/>
                </a:lnTo>
                <a:lnTo>
                  <a:pt x="1872215" y="267050"/>
                </a:lnTo>
                <a:lnTo>
                  <a:pt x="1825752" y="277368"/>
                </a:lnTo>
                <a:lnTo>
                  <a:pt x="143256" y="278130"/>
                </a:lnTo>
                <a:lnTo>
                  <a:pt x="97463" y="269812"/>
                </a:lnTo>
                <a:lnTo>
                  <a:pt x="58459" y="247654"/>
                </a:lnTo>
                <a:lnTo>
                  <a:pt x="28897" y="213873"/>
                </a:lnTo>
                <a:lnTo>
                  <a:pt x="11430" y="170688"/>
                </a:lnTo>
                <a:lnTo>
                  <a:pt x="9144" y="150114"/>
                </a:lnTo>
                <a:lnTo>
                  <a:pt x="9144" y="193110"/>
                </a:lnTo>
                <a:lnTo>
                  <a:pt x="43867" y="247191"/>
                </a:lnTo>
                <a:lnTo>
                  <a:pt x="74676" y="269748"/>
                </a:lnTo>
                <a:lnTo>
                  <a:pt x="111266" y="283440"/>
                </a:lnTo>
                <a:lnTo>
                  <a:pt x="143256" y="287274"/>
                </a:lnTo>
                <a:lnTo>
                  <a:pt x="1819656" y="287274"/>
                </a:lnTo>
                <a:lnTo>
                  <a:pt x="1825752" y="286596"/>
                </a:lnTo>
                <a:lnTo>
                  <a:pt x="1834133" y="286512"/>
                </a:lnTo>
                <a:lnTo>
                  <a:pt x="1883427" y="271880"/>
                </a:lnTo>
                <a:lnTo>
                  <a:pt x="1923373" y="242220"/>
                </a:lnTo>
                <a:lnTo>
                  <a:pt x="1950895" y="200797"/>
                </a:lnTo>
                <a:lnTo>
                  <a:pt x="1953768" y="188862"/>
                </a:lnTo>
                <a:close/>
              </a:path>
            </a:pathLst>
          </a:custGeom>
          <a:solidFill>
            <a:srgbClr val="006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26151" y="2006358"/>
            <a:ext cx="3832225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309">
              <a:lnSpc>
                <a:spcPct val="100000"/>
              </a:lnSpc>
            </a:pPr>
            <a:r>
              <a:rPr sz="1350" b="1" spc="5" dirty="0">
                <a:solidFill>
                  <a:srgbClr val="FFFFFF"/>
                </a:solidFill>
                <a:latin typeface="Malgun Gothic"/>
                <a:cs typeface="Malgun Gothic"/>
              </a:rPr>
              <a:t>컨텐츠기술</a:t>
            </a:r>
            <a:endParaRPr sz="1350">
              <a:latin typeface="Malgun Gothic"/>
              <a:cs typeface="Malgun Gothic"/>
            </a:endParaRPr>
          </a:p>
          <a:p>
            <a:pPr marL="21590">
              <a:lnSpc>
                <a:spcPct val="100000"/>
              </a:lnSpc>
              <a:spcBef>
                <a:spcPts val="1140"/>
              </a:spcBef>
            </a:pPr>
            <a:r>
              <a:rPr sz="1400" spc="-5" dirty="0">
                <a:solidFill>
                  <a:srgbClr val="323232"/>
                </a:solidFill>
                <a:latin typeface="Arial"/>
                <a:cs typeface="Arial"/>
              </a:rPr>
              <a:t>• 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기존의 웹서비스는 내부 DB에</a:t>
            </a:r>
            <a:r>
              <a:rPr sz="1150" b="1" spc="-1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국한됨</a:t>
            </a:r>
            <a:endParaRPr sz="1150">
              <a:latin typeface="Malgun Gothic"/>
              <a:cs typeface="Malgun Gothic"/>
            </a:endParaRPr>
          </a:p>
          <a:p>
            <a:pPr marL="2159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323232"/>
                </a:solidFill>
                <a:latin typeface="Arial"/>
                <a:cs typeface="Arial"/>
              </a:rPr>
              <a:t>•  </a:t>
            </a: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많은 웹2.0서비스들은 자신의 데이터를 공개Open</a:t>
            </a:r>
            <a:r>
              <a:rPr sz="1150" b="1" spc="-2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API)</a:t>
            </a:r>
            <a:endParaRPr sz="1150">
              <a:latin typeface="Malgun Gothic"/>
              <a:cs typeface="Malgun Gothic"/>
            </a:endParaRPr>
          </a:p>
          <a:p>
            <a:pPr marL="2159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1150" b="1" spc="10" dirty="0">
                <a:solidFill>
                  <a:srgbClr val="FF0000"/>
                </a:solidFill>
                <a:latin typeface="Malgun Gothic"/>
                <a:cs typeface="Malgun Gothic"/>
              </a:rPr>
              <a:t>웹전체를 하나의 데이타로 볼 수 있게</a:t>
            </a:r>
            <a:r>
              <a:rPr sz="1150" b="1" spc="-2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spc="10" dirty="0">
                <a:solidFill>
                  <a:srgbClr val="FF0000"/>
                </a:solidFill>
                <a:latin typeface="Malgun Gothic"/>
                <a:cs typeface="Malgun Gothic"/>
              </a:rPr>
              <a:t>됨</a:t>
            </a:r>
            <a:endParaRPr sz="1150">
              <a:latin typeface="Malgun Gothic"/>
              <a:cs typeface="Malgun Gothic"/>
            </a:endParaRPr>
          </a:p>
          <a:p>
            <a:pPr marL="169545" indent="-147955">
              <a:lnSpc>
                <a:spcPct val="100000"/>
              </a:lnSpc>
              <a:spcBef>
                <a:spcPts val="15"/>
              </a:spcBef>
              <a:buSzPct val="121739"/>
              <a:buFont typeface="Arial"/>
              <a:buChar char="•"/>
              <a:tabLst>
                <a:tab pos="170180" algn="l"/>
              </a:tabLst>
            </a:pPr>
            <a:r>
              <a:rPr sz="1150" b="1" spc="5" dirty="0">
                <a:solidFill>
                  <a:srgbClr val="FF0000"/>
                </a:solidFill>
                <a:latin typeface="Malgun Gothic"/>
                <a:cs typeface="Malgun Gothic"/>
              </a:rPr>
              <a:t>브라우징방식변화:Micro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Format,</a:t>
            </a:r>
            <a:r>
              <a:rPr sz="115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Offline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spcBef>
                <a:spcPts val="950"/>
              </a:spcBef>
            </a:pPr>
            <a:r>
              <a:rPr sz="1350" b="1" spc="5" dirty="0">
                <a:solidFill>
                  <a:srgbClr val="FFFFFF"/>
                </a:solidFill>
                <a:latin typeface="Malgun Gothic"/>
                <a:cs typeface="Malgun Gothic"/>
              </a:rPr>
              <a:t>표준기술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5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웹표준 준수의</a:t>
            </a:r>
            <a:r>
              <a:rPr sz="1700" b="1" spc="-1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확산</a:t>
            </a:r>
            <a:endParaRPr sz="1700">
              <a:latin typeface="Malgun Gothic"/>
              <a:cs typeface="Malgun Gothic"/>
            </a:endParaRPr>
          </a:p>
          <a:p>
            <a:pPr marL="160020" indent="-147320">
              <a:lnSpc>
                <a:spcPct val="100000"/>
              </a:lnSpc>
              <a:buSzPct val="119354"/>
              <a:buFont typeface="Arial"/>
              <a:buChar char="•"/>
              <a:tabLst>
                <a:tab pos="160655" algn="l"/>
              </a:tabLst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(x)HTML, CSS, DOM,</a:t>
            </a:r>
            <a:r>
              <a:rPr sz="1550" b="1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ECMAScript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16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655" y="573278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20" dirty="0"/>
              <a:t>웹애플리케이션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594" y="1620265"/>
            <a:ext cx="7959090" cy="256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웹애플리케이션이란?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기존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C/S환경의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애플리케이션을 웹브라우저를 통해서</a:t>
            </a:r>
            <a:r>
              <a:rPr sz="1700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구현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웹에 연결되어 작업 지향적(Task-oriented)</a:t>
            </a:r>
            <a:r>
              <a:rPr sz="1700" spc="10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소프트웨어</a:t>
            </a:r>
            <a:endParaRPr sz="1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최근 웹기술의</a:t>
            </a:r>
            <a:r>
              <a:rPr sz="1900" b="1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특징</a:t>
            </a:r>
            <a:endParaRPr sz="19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0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HTML </a:t>
            </a:r>
            <a:r>
              <a:rPr sz="1700" spc="-15" dirty="0">
                <a:solidFill>
                  <a:srgbClr val="323232"/>
                </a:solidFill>
                <a:latin typeface="Wingdings"/>
                <a:cs typeface="Wingdings"/>
              </a:rPr>
              <a:t></a:t>
            </a:r>
            <a:r>
              <a:rPr sz="17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Rich</a:t>
            </a:r>
            <a:r>
              <a:rPr sz="1700" spc="1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UI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Windows Only </a:t>
            </a: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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FF0000"/>
                </a:solidFill>
                <a:latin typeface="Malgun Gothic"/>
                <a:cs typeface="Malgun Gothic"/>
              </a:rPr>
              <a:t>Cross</a:t>
            </a:r>
            <a:r>
              <a:rPr sz="1700" spc="1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Platform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Desktop 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&amp;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Office Application </a:t>
            </a: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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FF0000"/>
                </a:solidFill>
                <a:latin typeface="Malgun Gothic"/>
                <a:cs typeface="Malgun Gothic"/>
              </a:rPr>
              <a:t>Extended </a:t>
            </a:r>
            <a:r>
              <a:rPr sz="1700" spc="25" dirty="0">
                <a:solidFill>
                  <a:srgbClr val="FF0000"/>
                </a:solidFill>
                <a:latin typeface="Malgun Gothic"/>
                <a:cs typeface="Malgun Gothic"/>
              </a:rPr>
              <a:t>Web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Application 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&amp;</a:t>
            </a:r>
            <a:r>
              <a:rPr sz="1700" spc="2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Device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9377" y="4399026"/>
            <a:ext cx="2030260" cy="1514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3811" y="4395977"/>
            <a:ext cx="2100072" cy="1530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2639" y="4395977"/>
            <a:ext cx="2100072" cy="1530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8969" y="4395977"/>
            <a:ext cx="2128266" cy="153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9673" y="472211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5181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9673" y="491718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51815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7261" y="6008161"/>
            <a:ext cx="529272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600"/>
              </a:lnSpc>
            </a:pP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구글 </a:t>
            </a:r>
            <a:r>
              <a:rPr sz="950" spc="10" dirty="0">
                <a:solidFill>
                  <a:srgbClr val="323232"/>
                </a:solidFill>
                <a:latin typeface="Malgun Gothic"/>
                <a:cs typeface="Malgun Gothic"/>
              </a:rPr>
              <a:t>오피스, 구글맵, </a:t>
            </a: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웹메신저(http://</a:t>
            </a:r>
            <a:r>
              <a:rPr sz="950" u="sng" spc="5" dirty="0">
                <a:solidFill>
                  <a:srgbClr val="FF0000"/>
                </a:solidFill>
                <a:latin typeface="Malgun Gothic"/>
                <a:cs typeface="Malgun Gothic"/>
              </a:rPr>
              <a:t>www.meebo.com</a:t>
            </a: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),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터미널 </a:t>
            </a: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에뮬레이터(http://anyterm.org),  Ruby프로그래밍환경(</a:t>
            </a:r>
            <a:r>
              <a:rPr sz="950" u="sng" spc="5" dirty="0">
                <a:solidFill>
                  <a:srgbClr val="FF0000"/>
                </a:solidFill>
                <a:latin typeface="Malgun Gothic"/>
                <a:cs typeface="Malgun Gothic"/>
              </a:rPr>
              <a:t>http://tryruby.hobix.com</a:t>
            </a: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),</a:t>
            </a:r>
            <a:r>
              <a:rPr sz="950" spc="1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웹데스크탑(http://www.extjs.com)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17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웹애플리케이션 패러다임의</a:t>
            </a:r>
            <a:r>
              <a:rPr spc="-75" dirty="0"/>
              <a:t> </a:t>
            </a:r>
            <a:r>
              <a:rPr spc="20" dirty="0"/>
              <a:t>변화</a:t>
            </a:r>
          </a:p>
        </p:txBody>
      </p:sp>
      <p:sp>
        <p:nvSpPr>
          <p:cNvPr id="5" name="object 5"/>
          <p:cNvSpPr/>
          <p:nvPr/>
        </p:nvSpPr>
        <p:spPr>
          <a:xfrm>
            <a:off x="232295" y="2119883"/>
            <a:ext cx="6093714" cy="2972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151" y="2110739"/>
            <a:ext cx="6112510" cy="2990850"/>
          </a:xfrm>
          <a:custGeom>
            <a:avLst/>
            <a:gdLst/>
            <a:ahLst/>
            <a:cxnLst/>
            <a:rect l="l" t="t" r="r" b="b"/>
            <a:pathLst>
              <a:path w="6112510" h="2990850">
                <a:moveTo>
                  <a:pt x="6112002" y="2990850"/>
                </a:moveTo>
                <a:lnTo>
                  <a:pt x="6112002" y="0"/>
                </a:lnTo>
                <a:lnTo>
                  <a:pt x="0" y="0"/>
                </a:lnTo>
                <a:lnTo>
                  <a:pt x="0" y="2990850"/>
                </a:lnTo>
                <a:lnTo>
                  <a:pt x="4571" y="2990850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6102858" y="9144"/>
                </a:lnTo>
                <a:lnTo>
                  <a:pt x="6102858" y="4572"/>
                </a:lnTo>
                <a:lnTo>
                  <a:pt x="6107430" y="9144"/>
                </a:lnTo>
                <a:lnTo>
                  <a:pt x="6107430" y="2990850"/>
                </a:lnTo>
                <a:lnTo>
                  <a:pt x="6112002" y="2990850"/>
                </a:lnTo>
                <a:close/>
              </a:path>
              <a:path w="6112510" h="2990850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6112510" h="2990850">
                <a:moveTo>
                  <a:pt x="9144" y="2981706"/>
                </a:moveTo>
                <a:lnTo>
                  <a:pt x="9143" y="9144"/>
                </a:lnTo>
                <a:lnTo>
                  <a:pt x="4571" y="9144"/>
                </a:lnTo>
                <a:lnTo>
                  <a:pt x="4572" y="2981706"/>
                </a:lnTo>
                <a:lnTo>
                  <a:pt x="9144" y="2981706"/>
                </a:lnTo>
                <a:close/>
              </a:path>
              <a:path w="6112510" h="2990850">
                <a:moveTo>
                  <a:pt x="6107430" y="2981706"/>
                </a:moveTo>
                <a:lnTo>
                  <a:pt x="4572" y="2981706"/>
                </a:lnTo>
                <a:lnTo>
                  <a:pt x="9144" y="2986278"/>
                </a:lnTo>
                <a:lnTo>
                  <a:pt x="9144" y="2990850"/>
                </a:lnTo>
                <a:lnTo>
                  <a:pt x="6102858" y="2990850"/>
                </a:lnTo>
                <a:lnTo>
                  <a:pt x="6102858" y="2986278"/>
                </a:lnTo>
                <a:lnTo>
                  <a:pt x="6107430" y="2981706"/>
                </a:lnTo>
                <a:close/>
              </a:path>
              <a:path w="6112510" h="2990850">
                <a:moveTo>
                  <a:pt x="9144" y="2990850"/>
                </a:moveTo>
                <a:lnTo>
                  <a:pt x="9144" y="2986278"/>
                </a:lnTo>
                <a:lnTo>
                  <a:pt x="4572" y="2981706"/>
                </a:lnTo>
                <a:lnTo>
                  <a:pt x="4571" y="2990850"/>
                </a:lnTo>
                <a:lnTo>
                  <a:pt x="9144" y="2990850"/>
                </a:lnTo>
                <a:close/>
              </a:path>
              <a:path w="6112510" h="2990850">
                <a:moveTo>
                  <a:pt x="6107430" y="9144"/>
                </a:moveTo>
                <a:lnTo>
                  <a:pt x="6102858" y="4572"/>
                </a:lnTo>
                <a:lnTo>
                  <a:pt x="6102858" y="9144"/>
                </a:lnTo>
                <a:lnTo>
                  <a:pt x="6107430" y="9144"/>
                </a:lnTo>
                <a:close/>
              </a:path>
              <a:path w="6112510" h="2990850">
                <a:moveTo>
                  <a:pt x="6107430" y="2981706"/>
                </a:moveTo>
                <a:lnTo>
                  <a:pt x="6107430" y="9144"/>
                </a:lnTo>
                <a:lnTo>
                  <a:pt x="6102858" y="9144"/>
                </a:lnTo>
                <a:lnTo>
                  <a:pt x="6102858" y="2981706"/>
                </a:lnTo>
                <a:lnTo>
                  <a:pt x="6107430" y="2981706"/>
                </a:lnTo>
                <a:close/>
              </a:path>
              <a:path w="6112510" h="2990850">
                <a:moveTo>
                  <a:pt x="6107430" y="2990850"/>
                </a:moveTo>
                <a:lnTo>
                  <a:pt x="6107430" y="2981706"/>
                </a:lnTo>
                <a:lnTo>
                  <a:pt x="6102858" y="2986278"/>
                </a:lnTo>
                <a:lnTo>
                  <a:pt x="6102858" y="2990850"/>
                </a:lnTo>
                <a:lnTo>
                  <a:pt x="6107430" y="299085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4671" y="2119883"/>
            <a:ext cx="4009644" cy="2986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5527" y="2110739"/>
            <a:ext cx="4028440" cy="3004820"/>
          </a:xfrm>
          <a:custGeom>
            <a:avLst/>
            <a:gdLst/>
            <a:ahLst/>
            <a:cxnLst/>
            <a:rect l="l" t="t" r="r" b="b"/>
            <a:pathLst>
              <a:path w="4028440" h="3004820">
                <a:moveTo>
                  <a:pt x="4027932" y="3004566"/>
                </a:moveTo>
                <a:lnTo>
                  <a:pt x="4027932" y="0"/>
                </a:lnTo>
                <a:lnTo>
                  <a:pt x="0" y="0"/>
                </a:lnTo>
                <a:lnTo>
                  <a:pt x="0" y="3004566"/>
                </a:lnTo>
                <a:lnTo>
                  <a:pt x="4571" y="3004566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4018800" y="9143"/>
                </a:lnTo>
                <a:lnTo>
                  <a:pt x="4018800" y="4572"/>
                </a:lnTo>
                <a:lnTo>
                  <a:pt x="4023372" y="9143"/>
                </a:lnTo>
                <a:lnTo>
                  <a:pt x="4023372" y="3004566"/>
                </a:lnTo>
                <a:lnTo>
                  <a:pt x="4027932" y="3004566"/>
                </a:lnTo>
                <a:close/>
              </a:path>
              <a:path w="4028440" h="3004820">
                <a:moveTo>
                  <a:pt x="9143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4028440" h="3004820">
                <a:moveTo>
                  <a:pt x="9143" y="299542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995422"/>
                </a:lnTo>
                <a:lnTo>
                  <a:pt x="9143" y="2995422"/>
                </a:lnTo>
                <a:close/>
              </a:path>
              <a:path w="4028440" h="3004820">
                <a:moveTo>
                  <a:pt x="4023372" y="2995422"/>
                </a:moveTo>
                <a:lnTo>
                  <a:pt x="4572" y="2995422"/>
                </a:lnTo>
                <a:lnTo>
                  <a:pt x="9144" y="2999994"/>
                </a:lnTo>
                <a:lnTo>
                  <a:pt x="9143" y="3004566"/>
                </a:lnTo>
                <a:lnTo>
                  <a:pt x="4018800" y="3004566"/>
                </a:lnTo>
                <a:lnTo>
                  <a:pt x="4018800" y="2999994"/>
                </a:lnTo>
                <a:lnTo>
                  <a:pt x="4023372" y="2995422"/>
                </a:lnTo>
                <a:close/>
              </a:path>
              <a:path w="4028440" h="3004820">
                <a:moveTo>
                  <a:pt x="9143" y="3004566"/>
                </a:moveTo>
                <a:lnTo>
                  <a:pt x="9144" y="2999994"/>
                </a:lnTo>
                <a:lnTo>
                  <a:pt x="4572" y="2995422"/>
                </a:lnTo>
                <a:lnTo>
                  <a:pt x="4571" y="3004566"/>
                </a:lnTo>
                <a:lnTo>
                  <a:pt x="9143" y="3004566"/>
                </a:lnTo>
                <a:close/>
              </a:path>
              <a:path w="4028440" h="3004820">
                <a:moveTo>
                  <a:pt x="4023372" y="9143"/>
                </a:moveTo>
                <a:lnTo>
                  <a:pt x="4018800" y="4572"/>
                </a:lnTo>
                <a:lnTo>
                  <a:pt x="4018800" y="9143"/>
                </a:lnTo>
                <a:lnTo>
                  <a:pt x="4023372" y="9143"/>
                </a:lnTo>
                <a:close/>
              </a:path>
              <a:path w="4028440" h="3004820">
                <a:moveTo>
                  <a:pt x="4023372" y="2995422"/>
                </a:moveTo>
                <a:lnTo>
                  <a:pt x="4023372" y="9143"/>
                </a:lnTo>
                <a:lnTo>
                  <a:pt x="4018800" y="9143"/>
                </a:lnTo>
                <a:lnTo>
                  <a:pt x="4018800" y="2995422"/>
                </a:lnTo>
                <a:lnTo>
                  <a:pt x="4023372" y="2995422"/>
                </a:lnTo>
                <a:close/>
              </a:path>
              <a:path w="4028440" h="3004820">
                <a:moveTo>
                  <a:pt x="4023372" y="3004566"/>
                </a:moveTo>
                <a:lnTo>
                  <a:pt x="4023372" y="2995422"/>
                </a:lnTo>
                <a:lnTo>
                  <a:pt x="4018800" y="2999994"/>
                </a:lnTo>
                <a:lnTo>
                  <a:pt x="4018800" y="3004566"/>
                </a:lnTo>
                <a:lnTo>
                  <a:pt x="4023372" y="300456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8753" y="1685797"/>
            <a:ext cx="34423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레이아웃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Interation의</a:t>
            </a:r>
            <a:r>
              <a:rPr sz="1900" b="1" spc="-1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변화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18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웹애플리케이션 패러다임의</a:t>
            </a:r>
            <a:r>
              <a:rPr spc="-75" dirty="0"/>
              <a:t> </a:t>
            </a:r>
            <a:r>
              <a:rPr spc="20" dirty="0"/>
              <a:t>변화</a:t>
            </a:r>
          </a:p>
        </p:txBody>
      </p:sp>
      <p:sp>
        <p:nvSpPr>
          <p:cNvPr id="5" name="object 5"/>
          <p:cNvSpPr/>
          <p:nvPr/>
        </p:nvSpPr>
        <p:spPr>
          <a:xfrm>
            <a:off x="854087" y="2119883"/>
            <a:ext cx="3595115" cy="4551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8753" y="1685797"/>
            <a:ext cx="45218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화면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컨트롤(Widget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Control)의</a:t>
            </a:r>
            <a:r>
              <a:rPr sz="1900" b="1" spc="-1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변화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8057" y="3539490"/>
            <a:ext cx="1473708" cy="738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5009" y="3535679"/>
            <a:ext cx="1480185" cy="745490"/>
          </a:xfrm>
          <a:custGeom>
            <a:avLst/>
            <a:gdLst/>
            <a:ahLst/>
            <a:cxnLst/>
            <a:rect l="l" t="t" r="r" b="b"/>
            <a:pathLst>
              <a:path w="1480184" h="745489">
                <a:moveTo>
                  <a:pt x="1479803" y="745236"/>
                </a:moveTo>
                <a:lnTo>
                  <a:pt x="1479803" y="0"/>
                </a:lnTo>
                <a:lnTo>
                  <a:pt x="0" y="0"/>
                </a:lnTo>
                <a:lnTo>
                  <a:pt x="0" y="745236"/>
                </a:lnTo>
                <a:lnTo>
                  <a:pt x="1524" y="745236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476755" y="3048"/>
                </a:lnTo>
                <a:lnTo>
                  <a:pt x="1476755" y="1524"/>
                </a:lnTo>
                <a:lnTo>
                  <a:pt x="1478267" y="3048"/>
                </a:lnTo>
                <a:lnTo>
                  <a:pt x="1478267" y="745236"/>
                </a:lnTo>
                <a:lnTo>
                  <a:pt x="1479803" y="745236"/>
                </a:lnTo>
                <a:close/>
              </a:path>
              <a:path w="1480184" h="745489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480184" h="745489">
                <a:moveTo>
                  <a:pt x="3048" y="742188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742188"/>
                </a:lnTo>
                <a:lnTo>
                  <a:pt x="3048" y="742188"/>
                </a:lnTo>
                <a:close/>
              </a:path>
              <a:path w="1480184" h="745489">
                <a:moveTo>
                  <a:pt x="1478267" y="742188"/>
                </a:moveTo>
                <a:lnTo>
                  <a:pt x="1524" y="742188"/>
                </a:lnTo>
                <a:lnTo>
                  <a:pt x="3048" y="743712"/>
                </a:lnTo>
                <a:lnTo>
                  <a:pt x="3048" y="745236"/>
                </a:lnTo>
                <a:lnTo>
                  <a:pt x="1476755" y="745236"/>
                </a:lnTo>
                <a:lnTo>
                  <a:pt x="1476755" y="743712"/>
                </a:lnTo>
                <a:lnTo>
                  <a:pt x="1478267" y="742188"/>
                </a:lnTo>
                <a:close/>
              </a:path>
              <a:path w="1480184" h="745489">
                <a:moveTo>
                  <a:pt x="3048" y="745236"/>
                </a:moveTo>
                <a:lnTo>
                  <a:pt x="3048" y="743712"/>
                </a:lnTo>
                <a:lnTo>
                  <a:pt x="1524" y="742188"/>
                </a:lnTo>
                <a:lnTo>
                  <a:pt x="1524" y="745236"/>
                </a:lnTo>
                <a:lnTo>
                  <a:pt x="3048" y="745236"/>
                </a:lnTo>
                <a:close/>
              </a:path>
              <a:path w="1480184" h="745489">
                <a:moveTo>
                  <a:pt x="1478267" y="3048"/>
                </a:moveTo>
                <a:lnTo>
                  <a:pt x="1476755" y="1524"/>
                </a:lnTo>
                <a:lnTo>
                  <a:pt x="1476755" y="3048"/>
                </a:lnTo>
                <a:lnTo>
                  <a:pt x="1478267" y="3048"/>
                </a:lnTo>
                <a:close/>
              </a:path>
              <a:path w="1480184" h="745489">
                <a:moveTo>
                  <a:pt x="1478267" y="742188"/>
                </a:moveTo>
                <a:lnTo>
                  <a:pt x="1478267" y="3048"/>
                </a:lnTo>
                <a:lnTo>
                  <a:pt x="1476755" y="3048"/>
                </a:lnTo>
                <a:lnTo>
                  <a:pt x="1476755" y="742188"/>
                </a:lnTo>
                <a:lnTo>
                  <a:pt x="1478267" y="742188"/>
                </a:lnTo>
                <a:close/>
              </a:path>
              <a:path w="1480184" h="745489">
                <a:moveTo>
                  <a:pt x="1478267" y="745236"/>
                </a:moveTo>
                <a:lnTo>
                  <a:pt x="1478267" y="742188"/>
                </a:lnTo>
                <a:lnTo>
                  <a:pt x="1476755" y="743712"/>
                </a:lnTo>
                <a:lnTo>
                  <a:pt x="1476755" y="745236"/>
                </a:lnTo>
                <a:lnTo>
                  <a:pt x="1478267" y="74523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8057" y="4258055"/>
            <a:ext cx="1473708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5009" y="4255008"/>
            <a:ext cx="1480185" cy="611505"/>
          </a:xfrm>
          <a:custGeom>
            <a:avLst/>
            <a:gdLst/>
            <a:ahLst/>
            <a:cxnLst/>
            <a:rect l="l" t="t" r="r" b="b"/>
            <a:pathLst>
              <a:path w="1480184" h="611504">
                <a:moveTo>
                  <a:pt x="1479803" y="611124"/>
                </a:moveTo>
                <a:lnTo>
                  <a:pt x="1479803" y="0"/>
                </a:lnTo>
                <a:lnTo>
                  <a:pt x="0" y="0"/>
                </a:lnTo>
                <a:lnTo>
                  <a:pt x="0" y="611124"/>
                </a:lnTo>
                <a:lnTo>
                  <a:pt x="1524" y="611124"/>
                </a:lnTo>
                <a:lnTo>
                  <a:pt x="1524" y="3047"/>
                </a:lnTo>
                <a:lnTo>
                  <a:pt x="3048" y="1524"/>
                </a:lnTo>
                <a:lnTo>
                  <a:pt x="3048" y="3047"/>
                </a:lnTo>
                <a:lnTo>
                  <a:pt x="1476755" y="3047"/>
                </a:lnTo>
                <a:lnTo>
                  <a:pt x="1476755" y="1524"/>
                </a:lnTo>
                <a:lnTo>
                  <a:pt x="1478267" y="3047"/>
                </a:lnTo>
                <a:lnTo>
                  <a:pt x="1478267" y="611124"/>
                </a:lnTo>
                <a:lnTo>
                  <a:pt x="1479803" y="611124"/>
                </a:lnTo>
                <a:close/>
              </a:path>
              <a:path w="1480184" h="611504">
                <a:moveTo>
                  <a:pt x="3048" y="3047"/>
                </a:moveTo>
                <a:lnTo>
                  <a:pt x="3048" y="1524"/>
                </a:lnTo>
                <a:lnTo>
                  <a:pt x="1524" y="3047"/>
                </a:lnTo>
                <a:lnTo>
                  <a:pt x="3048" y="3047"/>
                </a:lnTo>
                <a:close/>
              </a:path>
              <a:path w="1480184" h="611504">
                <a:moveTo>
                  <a:pt x="3048" y="608076"/>
                </a:moveTo>
                <a:lnTo>
                  <a:pt x="3048" y="3047"/>
                </a:lnTo>
                <a:lnTo>
                  <a:pt x="1524" y="3047"/>
                </a:lnTo>
                <a:lnTo>
                  <a:pt x="1524" y="608076"/>
                </a:lnTo>
                <a:lnTo>
                  <a:pt x="3048" y="608076"/>
                </a:lnTo>
                <a:close/>
              </a:path>
              <a:path w="1480184" h="611504">
                <a:moveTo>
                  <a:pt x="1478267" y="608076"/>
                </a:moveTo>
                <a:lnTo>
                  <a:pt x="1524" y="608076"/>
                </a:lnTo>
                <a:lnTo>
                  <a:pt x="3048" y="609600"/>
                </a:lnTo>
                <a:lnTo>
                  <a:pt x="3048" y="611124"/>
                </a:lnTo>
                <a:lnTo>
                  <a:pt x="1476755" y="611124"/>
                </a:lnTo>
                <a:lnTo>
                  <a:pt x="1476755" y="609600"/>
                </a:lnTo>
                <a:lnTo>
                  <a:pt x="1478267" y="608076"/>
                </a:lnTo>
                <a:close/>
              </a:path>
              <a:path w="1480184" h="611504">
                <a:moveTo>
                  <a:pt x="3048" y="611124"/>
                </a:moveTo>
                <a:lnTo>
                  <a:pt x="3048" y="609600"/>
                </a:lnTo>
                <a:lnTo>
                  <a:pt x="1524" y="608076"/>
                </a:lnTo>
                <a:lnTo>
                  <a:pt x="1524" y="611124"/>
                </a:lnTo>
                <a:lnTo>
                  <a:pt x="3048" y="611124"/>
                </a:lnTo>
                <a:close/>
              </a:path>
              <a:path w="1480184" h="611504">
                <a:moveTo>
                  <a:pt x="1478267" y="3047"/>
                </a:moveTo>
                <a:lnTo>
                  <a:pt x="1476755" y="1524"/>
                </a:lnTo>
                <a:lnTo>
                  <a:pt x="1476755" y="3047"/>
                </a:lnTo>
                <a:lnTo>
                  <a:pt x="1478267" y="3047"/>
                </a:lnTo>
                <a:close/>
              </a:path>
              <a:path w="1480184" h="611504">
                <a:moveTo>
                  <a:pt x="1478267" y="608076"/>
                </a:moveTo>
                <a:lnTo>
                  <a:pt x="1478267" y="3047"/>
                </a:lnTo>
                <a:lnTo>
                  <a:pt x="1476755" y="3047"/>
                </a:lnTo>
                <a:lnTo>
                  <a:pt x="1476755" y="608076"/>
                </a:lnTo>
                <a:lnTo>
                  <a:pt x="1478267" y="608076"/>
                </a:lnTo>
                <a:close/>
              </a:path>
              <a:path w="1480184" h="611504">
                <a:moveTo>
                  <a:pt x="1478267" y="611124"/>
                </a:moveTo>
                <a:lnTo>
                  <a:pt x="1478267" y="608076"/>
                </a:lnTo>
                <a:lnTo>
                  <a:pt x="1476755" y="609600"/>
                </a:lnTo>
                <a:lnTo>
                  <a:pt x="1476755" y="611124"/>
                </a:lnTo>
                <a:lnTo>
                  <a:pt x="1478267" y="6111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8057" y="4852415"/>
            <a:ext cx="1473708" cy="622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5009" y="4849367"/>
            <a:ext cx="1480185" cy="628650"/>
          </a:xfrm>
          <a:custGeom>
            <a:avLst/>
            <a:gdLst/>
            <a:ahLst/>
            <a:cxnLst/>
            <a:rect l="l" t="t" r="r" b="b"/>
            <a:pathLst>
              <a:path w="1480184" h="628650">
                <a:moveTo>
                  <a:pt x="1479803" y="628650"/>
                </a:moveTo>
                <a:lnTo>
                  <a:pt x="1479803" y="0"/>
                </a:lnTo>
                <a:lnTo>
                  <a:pt x="0" y="0"/>
                </a:lnTo>
                <a:lnTo>
                  <a:pt x="0" y="628650"/>
                </a:lnTo>
                <a:lnTo>
                  <a:pt x="1524" y="628650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476755" y="3048"/>
                </a:lnTo>
                <a:lnTo>
                  <a:pt x="1476755" y="1524"/>
                </a:lnTo>
                <a:lnTo>
                  <a:pt x="1478267" y="3048"/>
                </a:lnTo>
                <a:lnTo>
                  <a:pt x="1478267" y="628650"/>
                </a:lnTo>
                <a:lnTo>
                  <a:pt x="1479803" y="628650"/>
                </a:lnTo>
                <a:close/>
              </a:path>
              <a:path w="1480184" h="628650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480184" h="628650">
                <a:moveTo>
                  <a:pt x="3048" y="625602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625602"/>
                </a:lnTo>
                <a:lnTo>
                  <a:pt x="3048" y="625602"/>
                </a:lnTo>
                <a:close/>
              </a:path>
              <a:path w="1480184" h="628650">
                <a:moveTo>
                  <a:pt x="1478267" y="625602"/>
                </a:moveTo>
                <a:lnTo>
                  <a:pt x="1524" y="625602"/>
                </a:lnTo>
                <a:lnTo>
                  <a:pt x="3048" y="627126"/>
                </a:lnTo>
                <a:lnTo>
                  <a:pt x="3048" y="628650"/>
                </a:lnTo>
                <a:lnTo>
                  <a:pt x="1476755" y="628650"/>
                </a:lnTo>
                <a:lnTo>
                  <a:pt x="1476755" y="627126"/>
                </a:lnTo>
                <a:lnTo>
                  <a:pt x="1478267" y="625602"/>
                </a:lnTo>
                <a:close/>
              </a:path>
              <a:path w="1480184" h="628650">
                <a:moveTo>
                  <a:pt x="3048" y="628650"/>
                </a:moveTo>
                <a:lnTo>
                  <a:pt x="3048" y="627126"/>
                </a:lnTo>
                <a:lnTo>
                  <a:pt x="1524" y="625602"/>
                </a:lnTo>
                <a:lnTo>
                  <a:pt x="1524" y="628650"/>
                </a:lnTo>
                <a:lnTo>
                  <a:pt x="3048" y="628650"/>
                </a:lnTo>
                <a:close/>
              </a:path>
              <a:path w="1480184" h="628650">
                <a:moveTo>
                  <a:pt x="1478267" y="3048"/>
                </a:moveTo>
                <a:lnTo>
                  <a:pt x="1476755" y="1524"/>
                </a:lnTo>
                <a:lnTo>
                  <a:pt x="1476755" y="3048"/>
                </a:lnTo>
                <a:lnTo>
                  <a:pt x="1478267" y="3048"/>
                </a:lnTo>
                <a:close/>
              </a:path>
              <a:path w="1480184" h="628650">
                <a:moveTo>
                  <a:pt x="1478267" y="625602"/>
                </a:moveTo>
                <a:lnTo>
                  <a:pt x="1478267" y="3048"/>
                </a:lnTo>
                <a:lnTo>
                  <a:pt x="1476755" y="3048"/>
                </a:lnTo>
                <a:lnTo>
                  <a:pt x="1476755" y="625602"/>
                </a:lnTo>
                <a:lnTo>
                  <a:pt x="1478267" y="625602"/>
                </a:lnTo>
                <a:close/>
              </a:path>
              <a:path w="1480184" h="628650">
                <a:moveTo>
                  <a:pt x="1478267" y="628650"/>
                </a:moveTo>
                <a:lnTo>
                  <a:pt x="1478267" y="625602"/>
                </a:lnTo>
                <a:lnTo>
                  <a:pt x="1476755" y="627126"/>
                </a:lnTo>
                <a:lnTo>
                  <a:pt x="1476755" y="628650"/>
                </a:lnTo>
                <a:lnTo>
                  <a:pt x="1478267" y="6286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3779" y="6219444"/>
            <a:ext cx="1447177" cy="566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30731" y="6216396"/>
            <a:ext cx="1449070" cy="573405"/>
          </a:xfrm>
          <a:custGeom>
            <a:avLst/>
            <a:gdLst/>
            <a:ahLst/>
            <a:cxnLst/>
            <a:rect l="l" t="t" r="r" b="b"/>
            <a:pathLst>
              <a:path w="1449070" h="573404">
                <a:moveTo>
                  <a:pt x="1448561" y="573024"/>
                </a:moveTo>
                <a:lnTo>
                  <a:pt x="1448561" y="0"/>
                </a:lnTo>
                <a:lnTo>
                  <a:pt x="0" y="0"/>
                </a:lnTo>
                <a:lnTo>
                  <a:pt x="0" y="573024"/>
                </a:lnTo>
                <a:lnTo>
                  <a:pt x="1524" y="573024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445514" y="3048"/>
                </a:lnTo>
                <a:lnTo>
                  <a:pt x="1445514" y="1524"/>
                </a:lnTo>
                <a:lnTo>
                  <a:pt x="1447037" y="3048"/>
                </a:lnTo>
                <a:lnTo>
                  <a:pt x="1447037" y="573024"/>
                </a:lnTo>
                <a:lnTo>
                  <a:pt x="1448561" y="573024"/>
                </a:lnTo>
                <a:close/>
              </a:path>
              <a:path w="1449070" h="573404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449070" h="573404">
                <a:moveTo>
                  <a:pt x="3048" y="569976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569976"/>
                </a:lnTo>
                <a:lnTo>
                  <a:pt x="3048" y="569976"/>
                </a:lnTo>
                <a:close/>
              </a:path>
              <a:path w="1449070" h="573404">
                <a:moveTo>
                  <a:pt x="1447037" y="569976"/>
                </a:moveTo>
                <a:lnTo>
                  <a:pt x="1524" y="569976"/>
                </a:lnTo>
                <a:lnTo>
                  <a:pt x="3048" y="571500"/>
                </a:lnTo>
                <a:lnTo>
                  <a:pt x="3048" y="573024"/>
                </a:lnTo>
                <a:lnTo>
                  <a:pt x="1445514" y="573024"/>
                </a:lnTo>
                <a:lnTo>
                  <a:pt x="1445514" y="571500"/>
                </a:lnTo>
                <a:lnTo>
                  <a:pt x="1447037" y="569976"/>
                </a:lnTo>
                <a:close/>
              </a:path>
              <a:path w="1449070" h="573404">
                <a:moveTo>
                  <a:pt x="3048" y="573024"/>
                </a:moveTo>
                <a:lnTo>
                  <a:pt x="3048" y="571500"/>
                </a:lnTo>
                <a:lnTo>
                  <a:pt x="1524" y="569976"/>
                </a:lnTo>
                <a:lnTo>
                  <a:pt x="1524" y="573024"/>
                </a:lnTo>
                <a:lnTo>
                  <a:pt x="3048" y="573024"/>
                </a:lnTo>
                <a:close/>
              </a:path>
              <a:path w="1449070" h="573404">
                <a:moveTo>
                  <a:pt x="1447037" y="3048"/>
                </a:moveTo>
                <a:lnTo>
                  <a:pt x="1445514" y="1524"/>
                </a:lnTo>
                <a:lnTo>
                  <a:pt x="1445514" y="3048"/>
                </a:lnTo>
                <a:lnTo>
                  <a:pt x="1447037" y="3048"/>
                </a:lnTo>
                <a:close/>
              </a:path>
              <a:path w="1449070" h="573404">
                <a:moveTo>
                  <a:pt x="1447037" y="569976"/>
                </a:moveTo>
                <a:lnTo>
                  <a:pt x="1447037" y="3048"/>
                </a:lnTo>
                <a:lnTo>
                  <a:pt x="1445514" y="3048"/>
                </a:lnTo>
                <a:lnTo>
                  <a:pt x="1445514" y="569976"/>
                </a:lnTo>
                <a:lnTo>
                  <a:pt x="1447037" y="569976"/>
                </a:lnTo>
                <a:close/>
              </a:path>
              <a:path w="1449070" h="573404">
                <a:moveTo>
                  <a:pt x="1447037" y="573024"/>
                </a:moveTo>
                <a:lnTo>
                  <a:pt x="1447037" y="569976"/>
                </a:lnTo>
                <a:lnTo>
                  <a:pt x="1445514" y="571500"/>
                </a:lnTo>
                <a:lnTo>
                  <a:pt x="1445514" y="573024"/>
                </a:lnTo>
                <a:lnTo>
                  <a:pt x="1447037" y="57302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6053" y="5543550"/>
            <a:ext cx="1520952" cy="14196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005" y="5540502"/>
            <a:ext cx="1527175" cy="1426210"/>
          </a:xfrm>
          <a:custGeom>
            <a:avLst/>
            <a:gdLst/>
            <a:ahLst/>
            <a:cxnLst/>
            <a:rect l="l" t="t" r="r" b="b"/>
            <a:pathLst>
              <a:path w="1527175" h="1426209">
                <a:moveTo>
                  <a:pt x="1527048" y="1425702"/>
                </a:moveTo>
                <a:lnTo>
                  <a:pt x="1527048" y="0"/>
                </a:lnTo>
                <a:lnTo>
                  <a:pt x="0" y="0"/>
                </a:lnTo>
                <a:lnTo>
                  <a:pt x="0" y="1425702"/>
                </a:lnTo>
                <a:lnTo>
                  <a:pt x="1524" y="1425702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524000" y="3048"/>
                </a:lnTo>
                <a:lnTo>
                  <a:pt x="1524000" y="1524"/>
                </a:lnTo>
                <a:lnTo>
                  <a:pt x="1525524" y="3048"/>
                </a:lnTo>
                <a:lnTo>
                  <a:pt x="1525524" y="1425702"/>
                </a:lnTo>
                <a:lnTo>
                  <a:pt x="1527048" y="1425702"/>
                </a:lnTo>
                <a:close/>
              </a:path>
              <a:path w="1527175" h="1426209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527175" h="1426209">
                <a:moveTo>
                  <a:pt x="3048" y="1422654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1422654"/>
                </a:lnTo>
                <a:lnTo>
                  <a:pt x="3048" y="1422654"/>
                </a:lnTo>
                <a:close/>
              </a:path>
              <a:path w="1527175" h="1426209">
                <a:moveTo>
                  <a:pt x="1525524" y="1422654"/>
                </a:moveTo>
                <a:lnTo>
                  <a:pt x="1524" y="1422654"/>
                </a:lnTo>
                <a:lnTo>
                  <a:pt x="3048" y="1424178"/>
                </a:lnTo>
                <a:lnTo>
                  <a:pt x="3048" y="1425702"/>
                </a:lnTo>
                <a:lnTo>
                  <a:pt x="1524000" y="1425702"/>
                </a:lnTo>
                <a:lnTo>
                  <a:pt x="1524000" y="1424178"/>
                </a:lnTo>
                <a:lnTo>
                  <a:pt x="1525524" y="1422654"/>
                </a:lnTo>
                <a:close/>
              </a:path>
              <a:path w="1527175" h="1426209">
                <a:moveTo>
                  <a:pt x="3048" y="1425702"/>
                </a:moveTo>
                <a:lnTo>
                  <a:pt x="3048" y="1424178"/>
                </a:lnTo>
                <a:lnTo>
                  <a:pt x="1524" y="1422654"/>
                </a:lnTo>
                <a:lnTo>
                  <a:pt x="1524" y="1425702"/>
                </a:lnTo>
                <a:lnTo>
                  <a:pt x="3048" y="1425702"/>
                </a:lnTo>
                <a:close/>
              </a:path>
              <a:path w="1527175" h="1426209">
                <a:moveTo>
                  <a:pt x="1525524" y="3048"/>
                </a:moveTo>
                <a:lnTo>
                  <a:pt x="1524000" y="1524"/>
                </a:lnTo>
                <a:lnTo>
                  <a:pt x="1524000" y="3048"/>
                </a:lnTo>
                <a:lnTo>
                  <a:pt x="1525524" y="3048"/>
                </a:lnTo>
                <a:close/>
              </a:path>
              <a:path w="1527175" h="1426209">
                <a:moveTo>
                  <a:pt x="1525524" y="1422654"/>
                </a:moveTo>
                <a:lnTo>
                  <a:pt x="1525524" y="3048"/>
                </a:lnTo>
                <a:lnTo>
                  <a:pt x="1524000" y="3048"/>
                </a:lnTo>
                <a:lnTo>
                  <a:pt x="1524000" y="1422654"/>
                </a:lnTo>
                <a:lnTo>
                  <a:pt x="1525524" y="1422654"/>
                </a:lnTo>
                <a:close/>
              </a:path>
              <a:path w="1527175" h="1426209">
                <a:moveTo>
                  <a:pt x="1525524" y="1425702"/>
                </a:moveTo>
                <a:lnTo>
                  <a:pt x="1525524" y="1422654"/>
                </a:lnTo>
                <a:lnTo>
                  <a:pt x="1524000" y="1424178"/>
                </a:lnTo>
                <a:lnTo>
                  <a:pt x="1524000" y="1425702"/>
                </a:lnTo>
                <a:lnTo>
                  <a:pt x="1525524" y="142570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32255" y="3539489"/>
            <a:ext cx="1479041" cy="975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9207" y="3535679"/>
            <a:ext cx="1485265" cy="982344"/>
          </a:xfrm>
          <a:custGeom>
            <a:avLst/>
            <a:gdLst/>
            <a:ahLst/>
            <a:cxnLst/>
            <a:rect l="l" t="t" r="r" b="b"/>
            <a:pathLst>
              <a:path w="1485265" h="982345">
                <a:moveTo>
                  <a:pt x="1485137" y="982218"/>
                </a:moveTo>
                <a:lnTo>
                  <a:pt x="1485137" y="0"/>
                </a:lnTo>
                <a:lnTo>
                  <a:pt x="0" y="0"/>
                </a:lnTo>
                <a:lnTo>
                  <a:pt x="0" y="982218"/>
                </a:lnTo>
                <a:lnTo>
                  <a:pt x="1524" y="982218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482090" y="3048"/>
                </a:lnTo>
                <a:lnTo>
                  <a:pt x="1482090" y="1524"/>
                </a:lnTo>
                <a:lnTo>
                  <a:pt x="1483614" y="3048"/>
                </a:lnTo>
                <a:lnTo>
                  <a:pt x="1483614" y="982218"/>
                </a:lnTo>
                <a:lnTo>
                  <a:pt x="1485137" y="982218"/>
                </a:lnTo>
                <a:close/>
              </a:path>
              <a:path w="1485265" h="982345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485265" h="982345">
                <a:moveTo>
                  <a:pt x="3048" y="979170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979170"/>
                </a:lnTo>
                <a:lnTo>
                  <a:pt x="3048" y="979170"/>
                </a:lnTo>
                <a:close/>
              </a:path>
              <a:path w="1485265" h="982345">
                <a:moveTo>
                  <a:pt x="1483614" y="979170"/>
                </a:moveTo>
                <a:lnTo>
                  <a:pt x="1524" y="979170"/>
                </a:lnTo>
                <a:lnTo>
                  <a:pt x="3048" y="980694"/>
                </a:lnTo>
                <a:lnTo>
                  <a:pt x="3048" y="982218"/>
                </a:lnTo>
                <a:lnTo>
                  <a:pt x="1482090" y="982218"/>
                </a:lnTo>
                <a:lnTo>
                  <a:pt x="1482090" y="980694"/>
                </a:lnTo>
                <a:lnTo>
                  <a:pt x="1483614" y="979170"/>
                </a:lnTo>
                <a:close/>
              </a:path>
              <a:path w="1485265" h="982345">
                <a:moveTo>
                  <a:pt x="3048" y="982218"/>
                </a:moveTo>
                <a:lnTo>
                  <a:pt x="3048" y="980694"/>
                </a:lnTo>
                <a:lnTo>
                  <a:pt x="1524" y="979170"/>
                </a:lnTo>
                <a:lnTo>
                  <a:pt x="1524" y="982218"/>
                </a:lnTo>
                <a:lnTo>
                  <a:pt x="3048" y="982218"/>
                </a:lnTo>
                <a:close/>
              </a:path>
              <a:path w="1485265" h="982345">
                <a:moveTo>
                  <a:pt x="1483614" y="3048"/>
                </a:moveTo>
                <a:lnTo>
                  <a:pt x="1482090" y="1524"/>
                </a:lnTo>
                <a:lnTo>
                  <a:pt x="1482090" y="3048"/>
                </a:lnTo>
                <a:lnTo>
                  <a:pt x="1483614" y="3048"/>
                </a:lnTo>
                <a:close/>
              </a:path>
              <a:path w="1485265" h="982345">
                <a:moveTo>
                  <a:pt x="1483614" y="979170"/>
                </a:moveTo>
                <a:lnTo>
                  <a:pt x="1483614" y="3048"/>
                </a:lnTo>
                <a:lnTo>
                  <a:pt x="1482090" y="3048"/>
                </a:lnTo>
                <a:lnTo>
                  <a:pt x="1482090" y="979170"/>
                </a:lnTo>
                <a:lnTo>
                  <a:pt x="1483614" y="979170"/>
                </a:lnTo>
                <a:close/>
              </a:path>
              <a:path w="1485265" h="982345">
                <a:moveTo>
                  <a:pt x="1483614" y="982218"/>
                </a:moveTo>
                <a:lnTo>
                  <a:pt x="1483614" y="979170"/>
                </a:lnTo>
                <a:lnTo>
                  <a:pt x="1482090" y="980694"/>
                </a:lnTo>
                <a:lnTo>
                  <a:pt x="1482090" y="982218"/>
                </a:lnTo>
                <a:lnTo>
                  <a:pt x="1483614" y="98221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53591" y="4575809"/>
            <a:ext cx="1436369" cy="8252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0543" y="4572761"/>
            <a:ext cx="1442720" cy="831850"/>
          </a:xfrm>
          <a:custGeom>
            <a:avLst/>
            <a:gdLst/>
            <a:ahLst/>
            <a:cxnLst/>
            <a:rect l="l" t="t" r="r" b="b"/>
            <a:pathLst>
              <a:path w="1442720" h="831850">
                <a:moveTo>
                  <a:pt x="1442466" y="831341"/>
                </a:moveTo>
                <a:lnTo>
                  <a:pt x="1442466" y="0"/>
                </a:lnTo>
                <a:lnTo>
                  <a:pt x="0" y="0"/>
                </a:lnTo>
                <a:lnTo>
                  <a:pt x="0" y="831341"/>
                </a:lnTo>
                <a:lnTo>
                  <a:pt x="1524" y="831341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439405" y="3048"/>
                </a:lnTo>
                <a:lnTo>
                  <a:pt x="1439405" y="1524"/>
                </a:lnTo>
                <a:lnTo>
                  <a:pt x="1440929" y="3048"/>
                </a:lnTo>
                <a:lnTo>
                  <a:pt x="1440929" y="831341"/>
                </a:lnTo>
                <a:lnTo>
                  <a:pt x="1442466" y="831341"/>
                </a:lnTo>
                <a:close/>
              </a:path>
              <a:path w="1442720" h="831850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442720" h="831850">
                <a:moveTo>
                  <a:pt x="3048" y="828293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828293"/>
                </a:lnTo>
                <a:lnTo>
                  <a:pt x="3048" y="828293"/>
                </a:lnTo>
                <a:close/>
              </a:path>
              <a:path w="1442720" h="831850">
                <a:moveTo>
                  <a:pt x="1440929" y="828293"/>
                </a:moveTo>
                <a:lnTo>
                  <a:pt x="1524" y="828293"/>
                </a:lnTo>
                <a:lnTo>
                  <a:pt x="3048" y="829817"/>
                </a:lnTo>
                <a:lnTo>
                  <a:pt x="3048" y="831341"/>
                </a:lnTo>
                <a:lnTo>
                  <a:pt x="1439405" y="831341"/>
                </a:lnTo>
                <a:lnTo>
                  <a:pt x="1439405" y="829817"/>
                </a:lnTo>
                <a:lnTo>
                  <a:pt x="1440929" y="828293"/>
                </a:lnTo>
                <a:close/>
              </a:path>
              <a:path w="1442720" h="831850">
                <a:moveTo>
                  <a:pt x="3048" y="831341"/>
                </a:moveTo>
                <a:lnTo>
                  <a:pt x="3048" y="829817"/>
                </a:lnTo>
                <a:lnTo>
                  <a:pt x="1524" y="828293"/>
                </a:lnTo>
                <a:lnTo>
                  <a:pt x="1524" y="831341"/>
                </a:lnTo>
                <a:lnTo>
                  <a:pt x="3048" y="831341"/>
                </a:lnTo>
                <a:close/>
              </a:path>
              <a:path w="1442720" h="831850">
                <a:moveTo>
                  <a:pt x="1440929" y="3048"/>
                </a:moveTo>
                <a:lnTo>
                  <a:pt x="1439405" y="1524"/>
                </a:lnTo>
                <a:lnTo>
                  <a:pt x="1439405" y="3048"/>
                </a:lnTo>
                <a:lnTo>
                  <a:pt x="1440929" y="3048"/>
                </a:lnTo>
                <a:close/>
              </a:path>
              <a:path w="1442720" h="831850">
                <a:moveTo>
                  <a:pt x="1440929" y="828293"/>
                </a:moveTo>
                <a:lnTo>
                  <a:pt x="1440929" y="3048"/>
                </a:lnTo>
                <a:lnTo>
                  <a:pt x="1439405" y="3048"/>
                </a:lnTo>
                <a:lnTo>
                  <a:pt x="1439405" y="828293"/>
                </a:lnTo>
                <a:lnTo>
                  <a:pt x="1440929" y="828293"/>
                </a:lnTo>
                <a:close/>
              </a:path>
              <a:path w="1442720" h="831850">
                <a:moveTo>
                  <a:pt x="1440929" y="831341"/>
                </a:moveTo>
                <a:lnTo>
                  <a:pt x="1440929" y="828293"/>
                </a:lnTo>
                <a:lnTo>
                  <a:pt x="1439405" y="829817"/>
                </a:lnTo>
                <a:lnTo>
                  <a:pt x="1439405" y="831341"/>
                </a:lnTo>
                <a:lnTo>
                  <a:pt x="1440929" y="83134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3591" y="5474970"/>
            <a:ext cx="1436369" cy="6385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0543" y="5471921"/>
            <a:ext cx="1442720" cy="645160"/>
          </a:xfrm>
          <a:custGeom>
            <a:avLst/>
            <a:gdLst/>
            <a:ahLst/>
            <a:cxnLst/>
            <a:rect l="l" t="t" r="r" b="b"/>
            <a:pathLst>
              <a:path w="1442720" h="645160">
                <a:moveTo>
                  <a:pt x="1442466" y="644651"/>
                </a:moveTo>
                <a:lnTo>
                  <a:pt x="1442466" y="0"/>
                </a:lnTo>
                <a:lnTo>
                  <a:pt x="0" y="0"/>
                </a:lnTo>
                <a:lnTo>
                  <a:pt x="0" y="644651"/>
                </a:lnTo>
                <a:lnTo>
                  <a:pt x="1524" y="644651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439405" y="3048"/>
                </a:lnTo>
                <a:lnTo>
                  <a:pt x="1439405" y="1524"/>
                </a:lnTo>
                <a:lnTo>
                  <a:pt x="1440929" y="3048"/>
                </a:lnTo>
                <a:lnTo>
                  <a:pt x="1440929" y="644651"/>
                </a:lnTo>
                <a:lnTo>
                  <a:pt x="1442466" y="644651"/>
                </a:lnTo>
                <a:close/>
              </a:path>
              <a:path w="1442720" h="645160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442720" h="645160">
                <a:moveTo>
                  <a:pt x="3048" y="641603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641603"/>
                </a:lnTo>
                <a:lnTo>
                  <a:pt x="3048" y="641603"/>
                </a:lnTo>
                <a:close/>
              </a:path>
              <a:path w="1442720" h="645160">
                <a:moveTo>
                  <a:pt x="1440929" y="641603"/>
                </a:moveTo>
                <a:lnTo>
                  <a:pt x="1524" y="641603"/>
                </a:lnTo>
                <a:lnTo>
                  <a:pt x="3048" y="643127"/>
                </a:lnTo>
                <a:lnTo>
                  <a:pt x="3048" y="644651"/>
                </a:lnTo>
                <a:lnTo>
                  <a:pt x="1439405" y="644651"/>
                </a:lnTo>
                <a:lnTo>
                  <a:pt x="1439405" y="643127"/>
                </a:lnTo>
                <a:lnTo>
                  <a:pt x="1440929" y="641603"/>
                </a:lnTo>
                <a:close/>
              </a:path>
              <a:path w="1442720" h="645160">
                <a:moveTo>
                  <a:pt x="3048" y="644651"/>
                </a:moveTo>
                <a:lnTo>
                  <a:pt x="3048" y="643127"/>
                </a:lnTo>
                <a:lnTo>
                  <a:pt x="1524" y="641603"/>
                </a:lnTo>
                <a:lnTo>
                  <a:pt x="1524" y="644651"/>
                </a:lnTo>
                <a:lnTo>
                  <a:pt x="3048" y="644651"/>
                </a:lnTo>
                <a:close/>
              </a:path>
              <a:path w="1442720" h="645160">
                <a:moveTo>
                  <a:pt x="1440929" y="3048"/>
                </a:moveTo>
                <a:lnTo>
                  <a:pt x="1439405" y="1524"/>
                </a:lnTo>
                <a:lnTo>
                  <a:pt x="1439405" y="3048"/>
                </a:lnTo>
                <a:lnTo>
                  <a:pt x="1440929" y="3048"/>
                </a:lnTo>
                <a:close/>
              </a:path>
              <a:path w="1442720" h="645160">
                <a:moveTo>
                  <a:pt x="1440929" y="641603"/>
                </a:moveTo>
                <a:lnTo>
                  <a:pt x="1440929" y="3048"/>
                </a:lnTo>
                <a:lnTo>
                  <a:pt x="1439405" y="3048"/>
                </a:lnTo>
                <a:lnTo>
                  <a:pt x="1439405" y="641603"/>
                </a:lnTo>
                <a:lnTo>
                  <a:pt x="1440929" y="641603"/>
                </a:lnTo>
                <a:close/>
              </a:path>
              <a:path w="1442720" h="645160">
                <a:moveTo>
                  <a:pt x="1440929" y="644651"/>
                </a:moveTo>
                <a:lnTo>
                  <a:pt x="1440929" y="641603"/>
                </a:lnTo>
                <a:lnTo>
                  <a:pt x="1439405" y="643127"/>
                </a:lnTo>
                <a:lnTo>
                  <a:pt x="1439405" y="644651"/>
                </a:lnTo>
                <a:lnTo>
                  <a:pt x="1440929" y="64465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677" y="1636013"/>
            <a:ext cx="3041904" cy="17937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2629" y="1632966"/>
            <a:ext cx="3048000" cy="1800225"/>
          </a:xfrm>
          <a:custGeom>
            <a:avLst/>
            <a:gdLst/>
            <a:ahLst/>
            <a:cxnLst/>
            <a:rect l="l" t="t" r="r" b="b"/>
            <a:pathLst>
              <a:path w="3048000" h="1800225">
                <a:moveTo>
                  <a:pt x="3048000" y="1799844"/>
                </a:moveTo>
                <a:lnTo>
                  <a:pt x="3048000" y="0"/>
                </a:lnTo>
                <a:lnTo>
                  <a:pt x="0" y="0"/>
                </a:lnTo>
                <a:lnTo>
                  <a:pt x="0" y="1799844"/>
                </a:lnTo>
                <a:lnTo>
                  <a:pt x="1524" y="1799844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3044952" y="3048"/>
                </a:lnTo>
                <a:lnTo>
                  <a:pt x="3044952" y="1524"/>
                </a:lnTo>
                <a:lnTo>
                  <a:pt x="3046476" y="3048"/>
                </a:lnTo>
                <a:lnTo>
                  <a:pt x="3046476" y="1799844"/>
                </a:lnTo>
                <a:lnTo>
                  <a:pt x="3048000" y="1799844"/>
                </a:lnTo>
                <a:close/>
              </a:path>
              <a:path w="3048000" h="1800225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3048000" h="1800225">
                <a:moveTo>
                  <a:pt x="3048" y="1796796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1796796"/>
                </a:lnTo>
                <a:lnTo>
                  <a:pt x="3048" y="1796796"/>
                </a:lnTo>
                <a:close/>
              </a:path>
              <a:path w="3048000" h="1800225">
                <a:moveTo>
                  <a:pt x="3046476" y="1796796"/>
                </a:moveTo>
                <a:lnTo>
                  <a:pt x="1524" y="1796796"/>
                </a:lnTo>
                <a:lnTo>
                  <a:pt x="3048" y="1798320"/>
                </a:lnTo>
                <a:lnTo>
                  <a:pt x="3048" y="1799844"/>
                </a:lnTo>
                <a:lnTo>
                  <a:pt x="3044952" y="1799844"/>
                </a:lnTo>
                <a:lnTo>
                  <a:pt x="3044952" y="1798320"/>
                </a:lnTo>
                <a:lnTo>
                  <a:pt x="3046476" y="1796796"/>
                </a:lnTo>
                <a:close/>
              </a:path>
              <a:path w="3048000" h="1800225">
                <a:moveTo>
                  <a:pt x="3048" y="1799844"/>
                </a:moveTo>
                <a:lnTo>
                  <a:pt x="3048" y="1798320"/>
                </a:lnTo>
                <a:lnTo>
                  <a:pt x="1524" y="1796796"/>
                </a:lnTo>
                <a:lnTo>
                  <a:pt x="1524" y="1799844"/>
                </a:lnTo>
                <a:lnTo>
                  <a:pt x="3048" y="1799844"/>
                </a:lnTo>
                <a:close/>
              </a:path>
              <a:path w="3048000" h="1800225">
                <a:moveTo>
                  <a:pt x="3046476" y="3048"/>
                </a:moveTo>
                <a:lnTo>
                  <a:pt x="3044952" y="1524"/>
                </a:lnTo>
                <a:lnTo>
                  <a:pt x="3044952" y="3048"/>
                </a:lnTo>
                <a:lnTo>
                  <a:pt x="3046476" y="3048"/>
                </a:lnTo>
                <a:close/>
              </a:path>
              <a:path w="3048000" h="1800225">
                <a:moveTo>
                  <a:pt x="3046476" y="1796796"/>
                </a:moveTo>
                <a:lnTo>
                  <a:pt x="3046476" y="3048"/>
                </a:lnTo>
                <a:lnTo>
                  <a:pt x="3044952" y="3048"/>
                </a:lnTo>
                <a:lnTo>
                  <a:pt x="3044952" y="1796796"/>
                </a:lnTo>
                <a:lnTo>
                  <a:pt x="3046476" y="1796796"/>
                </a:lnTo>
                <a:close/>
              </a:path>
              <a:path w="3048000" h="1800225">
                <a:moveTo>
                  <a:pt x="3046476" y="1799844"/>
                </a:moveTo>
                <a:lnTo>
                  <a:pt x="3046476" y="1796796"/>
                </a:lnTo>
                <a:lnTo>
                  <a:pt x="3044952" y="1798320"/>
                </a:lnTo>
                <a:lnTo>
                  <a:pt x="3044952" y="1799844"/>
                </a:lnTo>
                <a:lnTo>
                  <a:pt x="3046476" y="179984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19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839" y="572516"/>
            <a:ext cx="9898380" cy="278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</a:t>
            </a:r>
            <a:r>
              <a:rPr sz="1150" b="1" dirty="0">
                <a:solidFill>
                  <a:srgbClr val="858585"/>
                </a:solidFill>
                <a:latin typeface="Malgun Gothic"/>
                <a:cs typeface="Malgun Gothic"/>
              </a:rPr>
              <a:t>련</a:t>
            </a: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컨</a:t>
            </a:r>
            <a:r>
              <a:rPr sz="1150" b="1" dirty="0">
                <a:solidFill>
                  <a:srgbClr val="858585"/>
                </a:solidFill>
                <a:latin typeface="Malgun Gothic"/>
                <a:cs typeface="Malgun Gothic"/>
              </a:rPr>
              <a:t>소</a:t>
            </a: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시엄</a:t>
            </a:r>
            <a:endParaRPr sz="11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spc="20" dirty="0" smtClean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r>
              <a:rPr lang="en-US" sz="2300" b="1" spc="20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2300" b="1" spc="20" dirty="0" smtClean="0">
                <a:solidFill>
                  <a:srgbClr val="323232"/>
                </a:solidFill>
                <a:latin typeface="Malgun Gothic"/>
                <a:cs typeface="Malgun Gothic"/>
              </a:rPr>
              <a:t>개요</a:t>
            </a:r>
            <a:endParaRPr sz="23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09930">
              <a:lnSpc>
                <a:spcPct val="100000"/>
              </a:lnSpc>
              <a:tabLst>
                <a:tab pos="1152525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1.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웹의</a:t>
            </a:r>
            <a:r>
              <a:rPr sz="190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역사</a:t>
            </a:r>
            <a:endParaRPr sz="1900" dirty="0">
              <a:latin typeface="Malgun Gothic"/>
              <a:cs typeface="Malgun Gothic"/>
            </a:endParaRPr>
          </a:p>
          <a:p>
            <a:pPr marL="709930">
              <a:lnSpc>
                <a:spcPct val="100000"/>
              </a:lnSpc>
              <a:spcBef>
                <a:spcPts val="500"/>
              </a:spcBef>
              <a:tabLst>
                <a:tab pos="1152525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2.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 패러다임의</a:t>
            </a:r>
            <a:r>
              <a:rPr sz="1900" b="1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변화</a:t>
            </a:r>
            <a:endParaRPr sz="1900" dirty="0">
              <a:latin typeface="Malgun Gothic"/>
              <a:cs typeface="Malgun Gothic"/>
            </a:endParaRPr>
          </a:p>
          <a:p>
            <a:pPr marL="709930">
              <a:lnSpc>
                <a:spcPct val="100000"/>
              </a:lnSpc>
              <a:spcBef>
                <a:spcPts val="500"/>
              </a:spcBef>
              <a:tabLst>
                <a:tab pos="1152525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3.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웹구성요소</a:t>
            </a:r>
            <a:endParaRPr sz="1900" dirty="0">
              <a:latin typeface="Malgun Gothic"/>
              <a:cs typeface="Malgun Gothic"/>
            </a:endParaRPr>
          </a:p>
          <a:p>
            <a:pPr marL="709930">
              <a:lnSpc>
                <a:spcPct val="100000"/>
              </a:lnSpc>
              <a:spcBef>
                <a:spcPts val="509"/>
              </a:spcBef>
              <a:tabLst>
                <a:tab pos="1152525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4.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플랫폼으로서의</a:t>
            </a:r>
            <a:r>
              <a:rPr sz="190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endParaRPr sz="1900" dirty="0">
              <a:latin typeface="Malgun Gothic"/>
              <a:cs typeface="Malgun Gothic"/>
            </a:endParaRPr>
          </a:p>
          <a:p>
            <a:pPr marL="709930">
              <a:lnSpc>
                <a:spcPct val="100000"/>
              </a:lnSpc>
              <a:spcBef>
                <a:spcPts val="505"/>
              </a:spcBef>
              <a:tabLst>
                <a:tab pos="1152525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5.	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HTML5</a:t>
            </a:r>
            <a:endParaRPr sz="19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1569719"/>
            <a:ext cx="1310043" cy="5066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웹애플리케이션의 역할 </a:t>
            </a:r>
            <a:r>
              <a:rPr b="0" spc="20" dirty="0">
                <a:latin typeface="Wingdings"/>
                <a:cs typeface="Wingdings"/>
              </a:rPr>
              <a:t>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spc="10" dirty="0"/>
              <a:t>HTML5의</a:t>
            </a:r>
            <a:r>
              <a:rPr spc="150" dirty="0"/>
              <a:t> </a:t>
            </a:r>
            <a:r>
              <a:rPr spc="15" dirty="0"/>
              <a:t>등장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3" y="1617979"/>
            <a:ext cx="9571355" cy="461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5295" algn="l"/>
                <a:tab pos="5178425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1.	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Google(Gmail,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Google Maps)의</a:t>
            </a:r>
            <a:r>
              <a:rPr sz="1900" b="1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등장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spc="35" dirty="0">
                <a:solidFill>
                  <a:srgbClr val="323232"/>
                </a:solidFill>
                <a:latin typeface="Wingdings"/>
                <a:cs typeface="Wingdings"/>
              </a:rPr>
              <a:t></a:t>
            </a:r>
            <a:r>
              <a:rPr sz="19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0" dirty="0">
                <a:solidFill>
                  <a:srgbClr val="FF0000"/>
                </a:solidFill>
                <a:latin typeface="Malgun Gothic"/>
                <a:cs typeface="Malgun Gothic"/>
              </a:rPr>
              <a:t>웹표준과 </a:t>
            </a: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Ajax로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웹에 대한 </a:t>
            </a:r>
            <a:r>
              <a:rPr sz="1900" b="1" spc="30" dirty="0">
                <a:solidFill>
                  <a:srgbClr val="FF0000"/>
                </a:solidFill>
                <a:latin typeface="Malgun Gothic"/>
                <a:cs typeface="Malgun Gothic"/>
              </a:rPr>
              <a:t>새로운</a:t>
            </a:r>
            <a:r>
              <a:rPr sz="1900" b="1" spc="-1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FF0000"/>
                </a:solidFill>
                <a:latin typeface="Malgun Gothic"/>
                <a:cs typeface="Malgun Gothic"/>
              </a:rPr>
              <a:t>시각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55295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2.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웹표준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2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1.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개발자와 디자이너간의 역할 분담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2.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유지보수 및 높은</a:t>
            </a:r>
            <a:r>
              <a:rPr sz="1700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생산성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6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3.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뛰어난</a:t>
            </a:r>
            <a:r>
              <a:rPr sz="1700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웹접근성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55295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3.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웹표준을 기준으로 다양한 웹서비스를 선보이기</a:t>
            </a:r>
            <a:r>
              <a:rPr sz="1900" b="1" spc="-20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시작</a:t>
            </a:r>
            <a:endParaRPr sz="1900">
              <a:latin typeface="Malgun Gothic"/>
              <a:cs typeface="Malgun Gothic"/>
            </a:endParaRPr>
          </a:p>
          <a:p>
            <a:pPr marL="455295" marR="149860" indent="-443230">
              <a:lnSpc>
                <a:spcPct val="101800"/>
              </a:lnSpc>
              <a:spcBef>
                <a:spcPts val="465"/>
              </a:spcBef>
              <a:tabLst>
                <a:tab pos="455295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4.	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Ajax의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등장으로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Desktop Platform</a:t>
            </a:r>
            <a:r>
              <a:rPr sz="190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밴더(AIR,Flex,Silverlight)들의</a:t>
            </a:r>
            <a:r>
              <a:rPr sz="1900" b="1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웹애플리케이 </a:t>
            </a:r>
            <a:r>
              <a:rPr sz="1900" b="1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션 접목</a:t>
            </a:r>
            <a:r>
              <a:rPr sz="1900" b="1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시도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55295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5.	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구글크롬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및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모질라커뮤니티, 오페라,사파리진영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등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다양한 브라우저</a:t>
            </a:r>
            <a:r>
              <a:rPr sz="1900" b="1" spc="-2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봇물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95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6.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유럽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비IE점유율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50%</a:t>
            </a:r>
            <a:r>
              <a:rPr sz="1900" b="1" spc="-1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육박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455295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7.	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W3C의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xHTML2.0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실패 </a:t>
            </a:r>
            <a:r>
              <a:rPr sz="1900" spc="35" dirty="0">
                <a:solidFill>
                  <a:srgbClr val="323232"/>
                </a:solidFill>
                <a:latin typeface="Wingdings"/>
                <a:cs typeface="Wingdings"/>
              </a:rPr>
              <a:t></a:t>
            </a:r>
            <a:r>
              <a:rPr sz="19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새로운 마크업 필요성</a:t>
            </a:r>
            <a:r>
              <a:rPr sz="1900" b="1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대두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55295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8.	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플러그인을 걷어내고 순수 마크업과 </a:t>
            </a:r>
            <a:r>
              <a:rPr sz="1900" b="1" spc="25" dirty="0">
                <a:solidFill>
                  <a:srgbClr val="FF0000"/>
                </a:solidFill>
                <a:latin typeface="Malgun Gothic"/>
                <a:cs typeface="Malgun Gothic"/>
              </a:rPr>
              <a:t>API만으로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웹애플리케이션을</a:t>
            </a:r>
            <a:r>
              <a:rPr sz="1900" b="1" spc="-2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만들자</a:t>
            </a:r>
            <a:endParaRPr sz="1900">
              <a:latin typeface="Malgun Gothic"/>
              <a:cs typeface="Malgun Gothic"/>
            </a:endParaRPr>
          </a:p>
          <a:p>
            <a:pPr marL="455295">
              <a:lnSpc>
                <a:spcPct val="100000"/>
              </a:lnSpc>
              <a:spcBef>
                <a:spcPts val="40"/>
              </a:spcBef>
            </a:pP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Of the 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Web </a:t>
            </a: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Developer, by the 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Web </a:t>
            </a: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Developer and for the 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Web</a:t>
            </a:r>
            <a:r>
              <a:rPr sz="1900" b="1" spc="-1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10" dirty="0">
                <a:solidFill>
                  <a:srgbClr val="FF0000"/>
                </a:solidFill>
                <a:latin typeface="Malgun Gothic"/>
                <a:cs typeface="Malgun Gothic"/>
              </a:rPr>
              <a:t>Developer</a:t>
            </a:r>
            <a:endParaRPr sz="1900">
              <a:latin typeface="Malgun Gothic"/>
              <a:cs typeface="Malgun Gothic"/>
            </a:endParaRPr>
          </a:p>
          <a:p>
            <a:pPr marL="455295">
              <a:lnSpc>
                <a:spcPct val="100000"/>
              </a:lnSpc>
              <a:spcBef>
                <a:spcPts val="30"/>
              </a:spcBef>
            </a:pPr>
            <a:r>
              <a:rPr sz="1900" spc="35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9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HTML5의</a:t>
            </a:r>
            <a:r>
              <a:rPr sz="1900" b="1" spc="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FF0000"/>
                </a:solidFill>
                <a:latin typeface="Malgun Gothic"/>
                <a:cs typeface="Malgun Gothic"/>
              </a:rPr>
              <a:t>등장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86851" y="2106167"/>
            <a:ext cx="1768424" cy="1184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20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HTML5</a:t>
            </a:r>
          </a:p>
        </p:txBody>
      </p:sp>
      <p:sp>
        <p:nvSpPr>
          <p:cNvPr id="5" name="object 5"/>
          <p:cNvSpPr/>
          <p:nvPr/>
        </p:nvSpPr>
        <p:spPr>
          <a:xfrm>
            <a:off x="1097165" y="3987546"/>
            <a:ext cx="7525511" cy="2926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5485" y="5211317"/>
            <a:ext cx="301053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20875" algn="l"/>
              </a:tabLst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Communication	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Drag </a:t>
            </a:r>
            <a:r>
              <a:rPr sz="1350" b="1" spc="5" dirty="0">
                <a:solidFill>
                  <a:srgbClr val="323232"/>
                </a:solidFill>
                <a:latin typeface="Malgun Gothic"/>
                <a:cs typeface="Malgun Gothic"/>
              </a:rPr>
              <a:t>&amp;</a:t>
            </a:r>
            <a:r>
              <a:rPr sz="135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Drop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21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8421" y="5717285"/>
            <a:ext cx="2222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….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1937" y="5132832"/>
            <a:ext cx="676338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98490" algn="l"/>
              </a:tabLst>
            </a:pPr>
            <a:r>
              <a:rPr sz="1350" b="1" spc="-15" dirty="0">
                <a:solidFill>
                  <a:srgbClr val="323232"/>
                </a:solidFill>
                <a:latin typeface="Malgun Gothic"/>
                <a:cs typeface="Malgun Gothic"/>
              </a:rPr>
              <a:t>Web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10" dirty="0">
                <a:solidFill>
                  <a:srgbClr val="323232"/>
                </a:solidFill>
                <a:latin typeface="Malgun Gothic"/>
                <a:cs typeface="Malgun Gothic"/>
              </a:rPr>
              <a:t>Workers	</a:t>
            </a:r>
            <a:r>
              <a:rPr sz="1350" b="1" spc="-15" dirty="0">
                <a:solidFill>
                  <a:srgbClr val="323232"/>
                </a:solidFill>
                <a:latin typeface="Malgun Gothic"/>
                <a:cs typeface="Malgun Gothic"/>
              </a:rPr>
              <a:t>Web</a:t>
            </a:r>
            <a:r>
              <a:rPr sz="1350" b="1" spc="-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Sockets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1165" y="5764529"/>
            <a:ext cx="129730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Data Cache</a:t>
            </a:r>
            <a:r>
              <a:rPr sz="1350" b="1" spc="-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API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5777" y="6451853"/>
            <a:ext cx="64706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File</a:t>
            </a:r>
            <a:r>
              <a:rPr sz="135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API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5841" y="6451853"/>
            <a:ext cx="15582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Server-Sent</a:t>
            </a:r>
            <a:r>
              <a:rPr sz="135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Events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6966" y="6451853"/>
            <a:ext cx="13169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Indexed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DB</a:t>
            </a:r>
            <a:r>
              <a:rPr sz="1350" b="1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API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7593" y="6451853"/>
            <a:ext cx="101346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WebSQL</a:t>
            </a:r>
            <a:r>
              <a:rPr sz="1350" b="1" spc="-1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DB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833" y="1620265"/>
            <a:ext cx="9066530" cy="334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Clr>
                <a:srgbClr val="323232"/>
              </a:buClr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Web </a:t>
            </a: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Document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에서 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Web </a:t>
            </a: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Application을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위한 플랫폼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으로</a:t>
            </a:r>
            <a:r>
              <a:rPr sz="1900" b="1" spc="-1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진화</a:t>
            </a:r>
            <a:endParaRPr sz="19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505"/>
              </a:spcBef>
              <a:buClr>
                <a:srgbClr val="323232"/>
              </a:buClr>
              <a:buSzPct val="92105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HTML5(Open 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Web </a:t>
            </a:r>
            <a:r>
              <a:rPr sz="1900" b="1" spc="10" dirty="0">
                <a:solidFill>
                  <a:srgbClr val="FF0000"/>
                </a:solidFill>
                <a:latin typeface="Malgun Gothic"/>
                <a:cs typeface="Malgun Gothic"/>
              </a:rPr>
              <a:t>Flatform)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=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HTML5.0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+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CSS3.0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+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Javascript</a:t>
            </a:r>
            <a:r>
              <a:rPr sz="1900" b="1" spc="-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API</a:t>
            </a:r>
            <a:endParaRPr sz="19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500"/>
              </a:spcBef>
              <a:buSzPct val="92105"/>
              <a:buFont typeface="Wingdings"/>
              <a:buChar char=""/>
              <a:tabLst>
                <a:tab pos="388620" algn="l"/>
                <a:tab pos="389255" algn="l"/>
                <a:tab pos="2750185" algn="l"/>
              </a:tabLst>
            </a:pP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W3C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(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HTML</a:t>
            </a:r>
            <a:r>
              <a:rPr sz="1900" b="1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W/G,	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WebApps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W/G),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WHATWG에서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각각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표준화</a:t>
            </a:r>
            <a:r>
              <a:rPr sz="1900" b="1" spc="-1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진행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20"/>
              </a:spcBef>
              <a:tabLst>
                <a:tab pos="948055" algn="l"/>
                <a:tab pos="235013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HTML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W/G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HTML자체 표준안, 렌더링 호환성제공 방법, 마크업과 속성을</a:t>
            </a:r>
            <a:r>
              <a:rPr sz="1700" spc="1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제공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WebApps W/G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Javascript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API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기능</a:t>
            </a:r>
            <a:r>
              <a:rPr sz="1700" spc="-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제공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W3C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DAP,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OMTP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Bondi,JIL,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WAC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&lt;device)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WHATWG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W3C에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참여하지 못하는 일반 웹개발자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대상, 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샘플코드,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구현권고 등</a:t>
            </a:r>
            <a:r>
              <a:rPr sz="1700" spc="-1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제공</a:t>
            </a:r>
            <a:endParaRPr sz="1700">
              <a:latin typeface="Malgun Gothic"/>
              <a:cs typeface="Malgun Gothic"/>
            </a:endParaRPr>
          </a:p>
          <a:p>
            <a:pPr marL="2719070">
              <a:lnSpc>
                <a:spcPct val="100000"/>
              </a:lnSpc>
              <a:spcBef>
                <a:spcPts val="1200"/>
              </a:spcBef>
            </a:pPr>
            <a:r>
              <a:rPr sz="1350" b="1" spc="5" dirty="0">
                <a:solidFill>
                  <a:srgbClr val="323232"/>
                </a:solidFill>
                <a:latin typeface="Malgun Gothic"/>
                <a:cs typeface="Malgun Gothic"/>
              </a:rPr>
              <a:t>일반적으로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HTML5라고 </a:t>
            </a:r>
            <a:r>
              <a:rPr sz="1350" b="1" spc="5" dirty="0">
                <a:solidFill>
                  <a:srgbClr val="323232"/>
                </a:solidFill>
                <a:latin typeface="Malgun Gothic"/>
                <a:cs typeface="Malgun Gothic"/>
              </a:rPr>
              <a:t>정의되는</a:t>
            </a:r>
            <a:r>
              <a:rPr sz="1350" b="1" spc="-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5" dirty="0">
                <a:solidFill>
                  <a:srgbClr val="323232"/>
                </a:solidFill>
                <a:latin typeface="Malgun Gothic"/>
                <a:cs typeface="Malgun Gothic"/>
              </a:rPr>
              <a:t>영역</a:t>
            </a:r>
            <a:endParaRPr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26820">
              <a:lnSpc>
                <a:spcPct val="100000"/>
              </a:lnSpc>
              <a:tabLst>
                <a:tab pos="6430010" algn="l"/>
              </a:tabLst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…	</a:t>
            </a:r>
            <a:r>
              <a:rPr sz="1350" b="1" spc="-15" dirty="0">
                <a:solidFill>
                  <a:srgbClr val="323232"/>
                </a:solidFill>
                <a:latin typeface="Malgun Gothic"/>
                <a:cs typeface="Malgun Gothic"/>
              </a:rPr>
              <a:t>Web</a:t>
            </a:r>
            <a:r>
              <a:rPr sz="13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Storage</a:t>
            </a:r>
            <a:endParaRPr sz="1350">
              <a:latin typeface="Malgun Gothic"/>
              <a:cs typeface="Malgun Gothic"/>
            </a:endParaRPr>
          </a:p>
          <a:p>
            <a:pPr marL="2923540">
              <a:lnSpc>
                <a:spcPct val="100000"/>
              </a:lnSpc>
              <a:spcBef>
                <a:spcPts val="50"/>
              </a:spcBef>
              <a:tabLst>
                <a:tab pos="4732020" algn="l"/>
              </a:tabLst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Canvas	Offline</a:t>
            </a:r>
            <a:endParaRPr sz="13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HTML5</a:t>
            </a:r>
          </a:p>
        </p:txBody>
      </p:sp>
      <p:sp>
        <p:nvSpPr>
          <p:cNvPr id="5" name="object 5"/>
          <p:cNvSpPr/>
          <p:nvPr/>
        </p:nvSpPr>
        <p:spPr>
          <a:xfrm>
            <a:off x="1445399" y="1757933"/>
            <a:ext cx="7917942" cy="3771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22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HTML5</a:t>
            </a:r>
          </a:p>
        </p:txBody>
      </p:sp>
      <p:sp>
        <p:nvSpPr>
          <p:cNvPr id="5" name="object 5"/>
          <p:cNvSpPr/>
          <p:nvPr/>
        </p:nvSpPr>
        <p:spPr>
          <a:xfrm>
            <a:off x="1724291" y="1897380"/>
            <a:ext cx="7161276" cy="4221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23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HTML5 </a:t>
            </a:r>
            <a:r>
              <a:rPr spc="15" dirty="0"/>
              <a:t>표준문서 </a:t>
            </a:r>
            <a:r>
              <a:rPr spc="5" dirty="0"/>
              <a:t>:</a:t>
            </a:r>
            <a:r>
              <a:rPr spc="-70" dirty="0"/>
              <a:t> </a:t>
            </a:r>
            <a:r>
              <a:rPr spc="10" dirty="0"/>
              <a:t>HTML5인것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24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9496425" cy="451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Clr>
                <a:srgbClr val="323232"/>
              </a:buClr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u="sng" spc="20" dirty="0">
                <a:solidFill>
                  <a:srgbClr val="FF0000"/>
                </a:solidFill>
                <a:latin typeface="Malgun Gothic"/>
                <a:cs typeface="Malgun Gothic"/>
              </a:rPr>
              <a:t>HTML W/G</a:t>
            </a:r>
            <a:r>
              <a:rPr sz="1900" b="1" u="sng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endParaRPr sz="1900">
              <a:latin typeface="Malgun Gothic"/>
              <a:cs typeface="Malgun Gothic"/>
            </a:endParaRPr>
          </a:p>
          <a:p>
            <a:pPr marL="388620" marR="5080">
              <a:lnSpc>
                <a:spcPts val="2090"/>
              </a:lnSpc>
              <a:spcBef>
                <a:spcPts val="75"/>
              </a:spcBef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HTML5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자체 표준안 제정, 렌더링 호환성 제공방법, 마크업과 속성에 대한 용법 정리, 컨테츠 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의 의미적 표현 및 문서간 데이터 알림 등의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스펙</a:t>
            </a:r>
            <a:r>
              <a:rPr sz="1700" b="1" spc="1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제공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390"/>
              </a:spcBef>
              <a:buClr>
                <a:srgbClr val="323232"/>
              </a:buClr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u="sng" spc="20" dirty="0">
                <a:solidFill>
                  <a:srgbClr val="FF0000"/>
                </a:solidFill>
                <a:latin typeface="Malgun Gothic"/>
                <a:cs typeface="Malgun Gothic"/>
              </a:rPr>
              <a:t>HTML 5 </a:t>
            </a:r>
            <a:r>
              <a:rPr sz="1700" b="1" u="sng" spc="10" dirty="0">
                <a:solidFill>
                  <a:srgbClr val="FF0000"/>
                </a:solidFill>
                <a:latin typeface="Malgun Gothic"/>
                <a:cs typeface="Malgun Gothic"/>
              </a:rPr>
              <a:t>Specification : </a:t>
            </a:r>
            <a:r>
              <a:rPr sz="1700" b="1" u="sng" spc="25" dirty="0">
                <a:solidFill>
                  <a:srgbClr val="FF0000"/>
                </a:solidFill>
                <a:latin typeface="Malgun Gothic"/>
                <a:cs typeface="Malgun Gothic"/>
              </a:rPr>
              <a:t>A </a:t>
            </a:r>
            <a:r>
              <a:rPr sz="1700" b="1" u="sng" spc="15" dirty="0">
                <a:solidFill>
                  <a:srgbClr val="FF0000"/>
                </a:solidFill>
                <a:latin typeface="Malgun Gothic"/>
                <a:cs typeface="Malgun Gothic"/>
              </a:rPr>
              <a:t>vocabulary </a:t>
            </a:r>
            <a:r>
              <a:rPr sz="1700" b="1" u="sng" spc="20" dirty="0">
                <a:solidFill>
                  <a:srgbClr val="FF0000"/>
                </a:solidFill>
                <a:latin typeface="Malgun Gothic"/>
                <a:cs typeface="Malgun Gothic"/>
              </a:rPr>
              <a:t>and </a:t>
            </a:r>
            <a:r>
              <a:rPr sz="1700" b="1" u="sng" spc="15" dirty="0">
                <a:solidFill>
                  <a:srgbClr val="FF0000"/>
                </a:solidFill>
                <a:latin typeface="Malgun Gothic"/>
                <a:cs typeface="Malgun Gothic"/>
              </a:rPr>
              <a:t>associated APIs for </a:t>
            </a:r>
            <a:r>
              <a:rPr sz="1700" b="1" u="sng" spc="20" dirty="0">
                <a:solidFill>
                  <a:srgbClr val="FF0000"/>
                </a:solidFill>
                <a:latin typeface="Malgun Gothic"/>
                <a:cs typeface="Malgun Gothic"/>
              </a:rPr>
              <a:t>HTML and</a:t>
            </a:r>
            <a:r>
              <a:rPr sz="1700" b="1" u="sng" spc="1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spc="25" dirty="0">
                <a:solidFill>
                  <a:srgbClr val="FF0000"/>
                </a:solidFill>
                <a:latin typeface="Malgun Gothic"/>
                <a:cs typeface="Malgun Gothic"/>
              </a:rPr>
              <a:t>XHTML</a:t>
            </a:r>
            <a:endParaRPr sz="170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80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마크업 속성 정의 및 용법에 대한 상세설명</a:t>
            </a:r>
            <a:r>
              <a:rPr sz="155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기술</a:t>
            </a:r>
            <a:endParaRPr sz="155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55"/>
              </a:spcBef>
              <a:buClr>
                <a:srgbClr val="323232"/>
              </a:buClr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u="sng" spc="25" dirty="0">
                <a:solidFill>
                  <a:srgbClr val="FF0000"/>
                </a:solidFill>
                <a:latin typeface="Malgun Gothic"/>
                <a:cs typeface="Malgun Gothic"/>
              </a:rPr>
              <a:t>HTML5 </a:t>
            </a:r>
            <a:r>
              <a:rPr sz="1700" b="1" u="sng" spc="15" dirty="0">
                <a:solidFill>
                  <a:srgbClr val="FF0000"/>
                </a:solidFill>
                <a:latin typeface="Malgun Gothic"/>
                <a:cs typeface="Malgun Gothic"/>
              </a:rPr>
              <a:t>differences </a:t>
            </a:r>
            <a:r>
              <a:rPr sz="1700" b="1" u="sng" spc="20" dirty="0">
                <a:solidFill>
                  <a:srgbClr val="FF0000"/>
                </a:solidFill>
                <a:latin typeface="Malgun Gothic"/>
                <a:cs typeface="Malgun Gothic"/>
              </a:rPr>
              <a:t>from</a:t>
            </a:r>
            <a:r>
              <a:rPr sz="1700" b="1" u="sng" spc="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spc="25" dirty="0">
                <a:solidFill>
                  <a:srgbClr val="FF0000"/>
                </a:solidFill>
                <a:latin typeface="Malgun Gothic"/>
                <a:cs typeface="Malgun Gothic"/>
              </a:rPr>
              <a:t>HTML4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1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HTML </a:t>
            </a:r>
            <a:r>
              <a:rPr sz="1700" b="1" u="sng" spc="-5" dirty="0">
                <a:solidFill>
                  <a:srgbClr val="FF0000"/>
                </a:solidFill>
                <a:latin typeface="Malgun Gothic"/>
                <a:cs typeface="Malgun Gothic"/>
              </a:rPr>
              <a:t>: 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The Markup</a:t>
            </a:r>
            <a:r>
              <a:rPr sz="1700" b="1" u="sng" spc="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Language</a:t>
            </a:r>
            <a:endParaRPr sz="170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65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웹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개발자(Web Publisher)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및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웹브라우저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개발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회사를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위해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기술된</a:t>
            </a:r>
            <a:r>
              <a:rPr sz="1550" spc="10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표준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0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HTML + RDFa 1.1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XHTML2워킹그룹 데이터</a:t>
            </a:r>
            <a:r>
              <a:rPr sz="1550" spc="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표준</a:t>
            </a:r>
            <a:endParaRPr sz="155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0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HTML Microdata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마이크로포맷 (item,</a:t>
            </a:r>
            <a:r>
              <a:rPr sz="1550" spc="1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itemprop)</a:t>
            </a:r>
            <a:endParaRPr sz="155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0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u="sng" spc="-15" dirty="0">
                <a:solidFill>
                  <a:srgbClr val="FF0000"/>
                </a:solidFill>
                <a:latin typeface="Malgun Gothic"/>
                <a:cs typeface="Malgun Gothic"/>
              </a:rPr>
              <a:t>HTML 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Canvas 2D</a:t>
            </a:r>
            <a:r>
              <a:rPr sz="1700" b="1" u="sng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Context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55"/>
              </a:spcBef>
              <a:buClr>
                <a:srgbClr val="323232"/>
              </a:buClr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u="sng" spc="20" dirty="0">
                <a:solidFill>
                  <a:srgbClr val="FF0000"/>
                </a:solidFill>
                <a:latin typeface="Malgun Gothic"/>
                <a:cs typeface="Malgun Gothic"/>
              </a:rPr>
              <a:t>HTML5 </a:t>
            </a:r>
            <a:r>
              <a:rPr sz="1700" b="1" u="sng" spc="10" dirty="0">
                <a:solidFill>
                  <a:srgbClr val="FF0000"/>
                </a:solidFill>
                <a:latin typeface="Malgun Gothic"/>
                <a:cs typeface="Malgun Gothic"/>
              </a:rPr>
              <a:t>: </a:t>
            </a:r>
            <a:r>
              <a:rPr sz="1700" b="1" u="sng" spc="15" dirty="0">
                <a:solidFill>
                  <a:srgbClr val="FF0000"/>
                </a:solidFill>
                <a:latin typeface="Malgun Gothic"/>
                <a:cs typeface="Malgun Gothic"/>
              </a:rPr>
              <a:t>Techniques for providing </a:t>
            </a:r>
            <a:r>
              <a:rPr sz="1700" b="1" u="sng" spc="10" dirty="0">
                <a:solidFill>
                  <a:srgbClr val="FF0000"/>
                </a:solidFill>
                <a:latin typeface="Malgun Gothic"/>
                <a:cs typeface="Malgun Gothic"/>
              </a:rPr>
              <a:t>useful text</a:t>
            </a:r>
            <a:r>
              <a:rPr sz="1700" b="1" u="sng" spc="1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spc="10" dirty="0">
                <a:solidFill>
                  <a:srgbClr val="FF0000"/>
                </a:solidFill>
                <a:latin typeface="Malgun Gothic"/>
                <a:cs typeface="Malgun Gothic"/>
              </a:rPr>
              <a:t>alternatives</a:t>
            </a:r>
            <a:endParaRPr sz="170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84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Alt를 통한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컨텐츠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특성 작성 방법</a:t>
            </a:r>
            <a:r>
              <a:rPr sz="1550" spc="-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기술</a:t>
            </a:r>
            <a:endParaRPr sz="155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0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u="sng" spc="-5" dirty="0">
                <a:solidFill>
                  <a:srgbClr val="FF0000"/>
                </a:solidFill>
                <a:latin typeface="Malgun Gothic"/>
                <a:cs typeface="Malgun Gothic"/>
              </a:rPr>
              <a:t>Polyglot 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Markup </a:t>
            </a:r>
            <a:r>
              <a:rPr sz="1700" b="1" u="sng" spc="-5" dirty="0">
                <a:solidFill>
                  <a:srgbClr val="FF0000"/>
                </a:solidFill>
                <a:latin typeface="Malgun Gothic"/>
                <a:cs typeface="Malgun Gothic"/>
              </a:rPr>
              <a:t>: 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HTML-Compatible XHTML</a:t>
            </a:r>
            <a:r>
              <a:rPr sz="1700" b="1" u="sng" spc="204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u="sng" spc="-10" dirty="0">
                <a:solidFill>
                  <a:srgbClr val="FF0000"/>
                </a:solidFill>
                <a:latin typeface="Malgun Gothic"/>
                <a:cs typeface="Malgun Gothic"/>
              </a:rPr>
              <a:t>Documents</a:t>
            </a:r>
            <a:endParaRPr sz="170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65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HTML5를 XML 로 구문 오류없이 함께 쓰는 방법</a:t>
            </a:r>
            <a:r>
              <a:rPr sz="1550" spc="-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제공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HTML5 </a:t>
            </a:r>
            <a:r>
              <a:rPr spc="15" dirty="0"/>
              <a:t>표준문서 </a:t>
            </a:r>
            <a:r>
              <a:rPr spc="5" dirty="0"/>
              <a:t>: </a:t>
            </a:r>
            <a:r>
              <a:rPr spc="10" dirty="0"/>
              <a:t>HTML5가</a:t>
            </a:r>
            <a:r>
              <a:rPr spc="-60" dirty="0"/>
              <a:t> </a:t>
            </a:r>
            <a:r>
              <a:rPr spc="15" dirty="0"/>
              <a:t>아닌것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25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9524365" cy="3272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WebApps</a:t>
            </a:r>
            <a:r>
              <a:rPr sz="190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W/G</a:t>
            </a:r>
            <a:endParaRPr sz="1900">
              <a:latin typeface="Malgun Gothic"/>
              <a:cs typeface="Malgun Gothic"/>
            </a:endParaRPr>
          </a:p>
          <a:p>
            <a:pPr marL="388620" marR="5080">
              <a:lnSpc>
                <a:spcPts val="2090"/>
              </a:lnSpc>
              <a:spcBef>
                <a:spcPts val="75"/>
              </a:spcBef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HTML5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주요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Spec에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포함되어 있거나 차후 분리된 표준안으로서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웹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애플리케이션 개발을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지  원하기 위해 만들어진 것으로 HTML5 범주안에 포함된다고 간주되는</a:t>
            </a:r>
            <a:r>
              <a:rPr sz="1700" spc="1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것들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Server-Sent Events </a:t>
            </a:r>
            <a:r>
              <a:rPr sz="17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Server Push 데이터 정의, HTML5 표준안에서</a:t>
            </a:r>
            <a:r>
              <a:rPr sz="1550" spc="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분리중</a:t>
            </a:r>
            <a:endParaRPr sz="155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1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Communications </a:t>
            </a:r>
            <a:r>
              <a:rPr sz="1700" b="1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크로스도메인</a:t>
            </a:r>
            <a:r>
              <a:rPr sz="1550" spc="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XHR</a:t>
            </a:r>
            <a:endParaRPr sz="155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Web 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SQL</a:t>
            </a:r>
            <a:r>
              <a:rPr sz="170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Database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Web </a:t>
            </a: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Socket</a:t>
            </a:r>
            <a:r>
              <a:rPr sz="170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API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1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Web</a:t>
            </a:r>
            <a:r>
              <a:rPr sz="1700" b="1" spc="-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Workers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ts val="2039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그 밖의</a:t>
            </a:r>
            <a:r>
              <a:rPr sz="1700" b="1" spc="-10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표준</a:t>
            </a:r>
            <a:endParaRPr sz="1700">
              <a:latin typeface="Malgun Gothic"/>
              <a:cs typeface="Malgun Gothic"/>
            </a:endParaRPr>
          </a:p>
          <a:p>
            <a:pPr marL="948055">
              <a:lnSpc>
                <a:spcPct val="100000"/>
              </a:lnSpc>
            </a:pP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Content-Type,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Processing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Model, Geolocation API, SVG,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MathML</a:t>
            </a:r>
            <a:r>
              <a:rPr sz="1700" spc="1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등</a:t>
            </a:r>
            <a:endParaRPr sz="1700">
              <a:latin typeface="Malgun Gothic"/>
              <a:cs typeface="Malgun Gothic"/>
            </a:endParaRPr>
          </a:p>
          <a:p>
            <a:pPr marL="948055">
              <a:lnSpc>
                <a:spcPct val="100000"/>
              </a:lnSpc>
              <a:spcBef>
                <a:spcPts val="40"/>
              </a:spcBef>
            </a:pP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WHATWG에서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추진중인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WebSRT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(자막),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&lt;device&gt;요소를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통한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Camera,USB제어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기능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HTML5와 </a:t>
            </a:r>
            <a:r>
              <a:rPr spc="15" dirty="0"/>
              <a:t>웹개발방법론의 진화</a:t>
            </a:r>
            <a:r>
              <a:rPr spc="-50" dirty="0"/>
              <a:t> </a:t>
            </a:r>
            <a:r>
              <a:rPr spc="5" dirty="0"/>
              <a:t>(1/2)</a:t>
            </a:r>
          </a:p>
        </p:txBody>
      </p:sp>
      <p:sp>
        <p:nvSpPr>
          <p:cNvPr id="5" name="object 5"/>
          <p:cNvSpPr/>
          <p:nvPr/>
        </p:nvSpPr>
        <p:spPr>
          <a:xfrm>
            <a:off x="72270" y="1893570"/>
            <a:ext cx="5213985" cy="4762500"/>
          </a:xfrm>
          <a:custGeom>
            <a:avLst/>
            <a:gdLst/>
            <a:ahLst/>
            <a:cxnLst/>
            <a:rect l="l" t="t" r="r" b="b"/>
            <a:pathLst>
              <a:path w="5213985" h="4762500">
                <a:moveTo>
                  <a:pt x="5213604" y="4405122"/>
                </a:moveTo>
                <a:lnTo>
                  <a:pt x="5213604" y="356616"/>
                </a:lnTo>
                <a:lnTo>
                  <a:pt x="5212842" y="338328"/>
                </a:lnTo>
                <a:lnTo>
                  <a:pt x="5203497" y="273319"/>
                </a:lnTo>
                <a:lnTo>
                  <a:pt x="5189826" y="228951"/>
                </a:lnTo>
                <a:lnTo>
                  <a:pt x="5170735" y="187327"/>
                </a:lnTo>
                <a:lnTo>
                  <a:pt x="5146654" y="148838"/>
                </a:lnTo>
                <a:lnTo>
                  <a:pt x="5118014" y="113874"/>
                </a:lnTo>
                <a:lnTo>
                  <a:pt x="5085244" y="82825"/>
                </a:lnTo>
                <a:lnTo>
                  <a:pt x="5048775" y="56084"/>
                </a:lnTo>
                <a:lnTo>
                  <a:pt x="5009037" y="34040"/>
                </a:lnTo>
                <a:lnTo>
                  <a:pt x="4966461" y="17084"/>
                </a:lnTo>
                <a:lnTo>
                  <a:pt x="4921476" y="5607"/>
                </a:lnTo>
                <a:lnTo>
                  <a:pt x="4874514" y="0"/>
                </a:lnTo>
                <a:lnTo>
                  <a:pt x="357378" y="0"/>
                </a:lnTo>
                <a:lnTo>
                  <a:pt x="310292" y="2945"/>
                </a:lnTo>
                <a:lnTo>
                  <a:pt x="264794" y="12013"/>
                </a:lnTo>
                <a:lnTo>
                  <a:pt x="221356" y="26805"/>
                </a:lnTo>
                <a:lnTo>
                  <a:pt x="180448" y="46921"/>
                </a:lnTo>
                <a:lnTo>
                  <a:pt x="142543" y="71963"/>
                </a:lnTo>
                <a:lnTo>
                  <a:pt x="108111" y="101530"/>
                </a:lnTo>
                <a:lnTo>
                  <a:pt x="77626" y="135223"/>
                </a:lnTo>
                <a:lnTo>
                  <a:pt x="51557" y="172644"/>
                </a:lnTo>
                <a:lnTo>
                  <a:pt x="30378" y="213393"/>
                </a:lnTo>
                <a:lnTo>
                  <a:pt x="14559" y="257069"/>
                </a:lnTo>
                <a:lnTo>
                  <a:pt x="4571" y="303276"/>
                </a:lnTo>
                <a:lnTo>
                  <a:pt x="0" y="357378"/>
                </a:lnTo>
                <a:lnTo>
                  <a:pt x="0" y="4405884"/>
                </a:lnTo>
                <a:lnTo>
                  <a:pt x="4572" y="4459986"/>
                </a:lnTo>
                <a:lnTo>
                  <a:pt x="19679" y="4521750"/>
                </a:lnTo>
                <a:lnTo>
                  <a:pt x="25146" y="4534867"/>
                </a:lnTo>
                <a:lnTo>
                  <a:pt x="25146" y="339852"/>
                </a:lnTo>
                <a:lnTo>
                  <a:pt x="26670" y="323088"/>
                </a:lnTo>
                <a:lnTo>
                  <a:pt x="46219" y="239157"/>
                </a:lnTo>
                <a:lnTo>
                  <a:pt x="68713" y="191933"/>
                </a:lnTo>
                <a:lnTo>
                  <a:pt x="98380" y="148754"/>
                </a:lnTo>
                <a:lnTo>
                  <a:pt x="134111" y="110490"/>
                </a:lnTo>
                <a:lnTo>
                  <a:pt x="204465" y="61711"/>
                </a:lnTo>
                <a:lnTo>
                  <a:pt x="253436" y="41047"/>
                </a:lnTo>
                <a:lnTo>
                  <a:pt x="305038" y="28435"/>
                </a:lnTo>
                <a:lnTo>
                  <a:pt x="357378" y="24442"/>
                </a:lnTo>
                <a:lnTo>
                  <a:pt x="4856226" y="24384"/>
                </a:lnTo>
                <a:lnTo>
                  <a:pt x="4874514" y="25180"/>
                </a:lnTo>
                <a:lnTo>
                  <a:pt x="4938298" y="34573"/>
                </a:lnTo>
                <a:lnTo>
                  <a:pt x="4983411" y="49656"/>
                </a:lnTo>
                <a:lnTo>
                  <a:pt x="5025357" y="70651"/>
                </a:lnTo>
                <a:lnTo>
                  <a:pt x="5063638" y="97050"/>
                </a:lnTo>
                <a:lnTo>
                  <a:pt x="5097756" y="128349"/>
                </a:lnTo>
                <a:lnTo>
                  <a:pt x="5127212" y="164040"/>
                </a:lnTo>
                <a:lnTo>
                  <a:pt x="5151508" y="203619"/>
                </a:lnTo>
                <a:lnTo>
                  <a:pt x="5170146" y="246578"/>
                </a:lnTo>
                <a:lnTo>
                  <a:pt x="5182629" y="292411"/>
                </a:lnTo>
                <a:lnTo>
                  <a:pt x="5188458" y="340614"/>
                </a:lnTo>
                <a:lnTo>
                  <a:pt x="5189220" y="357378"/>
                </a:lnTo>
                <a:lnTo>
                  <a:pt x="5189220" y="4533310"/>
                </a:lnTo>
                <a:lnTo>
                  <a:pt x="5196427" y="4515163"/>
                </a:lnTo>
                <a:lnTo>
                  <a:pt x="5207690" y="4470219"/>
                </a:lnTo>
                <a:lnTo>
                  <a:pt x="5212842" y="4423410"/>
                </a:lnTo>
                <a:lnTo>
                  <a:pt x="5213604" y="4405122"/>
                </a:lnTo>
                <a:close/>
              </a:path>
              <a:path w="5213985" h="4762500">
                <a:moveTo>
                  <a:pt x="5189220" y="4533310"/>
                </a:moveTo>
                <a:lnTo>
                  <a:pt x="5189220" y="4405122"/>
                </a:lnTo>
                <a:lnTo>
                  <a:pt x="5188458" y="4422648"/>
                </a:lnTo>
                <a:lnTo>
                  <a:pt x="5186934" y="4439412"/>
                </a:lnTo>
                <a:lnTo>
                  <a:pt x="5178896" y="4487011"/>
                </a:lnTo>
                <a:lnTo>
                  <a:pt x="5164142" y="4532043"/>
                </a:lnTo>
                <a:lnTo>
                  <a:pt x="5143243" y="4573993"/>
                </a:lnTo>
                <a:lnTo>
                  <a:pt x="5116772" y="4612347"/>
                </a:lnTo>
                <a:lnTo>
                  <a:pt x="5085244" y="4646637"/>
                </a:lnTo>
                <a:lnTo>
                  <a:pt x="5049404" y="4676206"/>
                </a:lnTo>
                <a:lnTo>
                  <a:pt x="5009652" y="4700682"/>
                </a:lnTo>
                <a:lnTo>
                  <a:pt x="4966617" y="4719502"/>
                </a:lnTo>
                <a:lnTo>
                  <a:pt x="4920872" y="4732151"/>
                </a:lnTo>
                <a:lnTo>
                  <a:pt x="4873752" y="4738021"/>
                </a:lnTo>
                <a:lnTo>
                  <a:pt x="357378" y="4738116"/>
                </a:lnTo>
                <a:lnTo>
                  <a:pt x="309344" y="4734814"/>
                </a:lnTo>
                <a:lnTo>
                  <a:pt x="263051" y="4724582"/>
                </a:lnTo>
                <a:lnTo>
                  <a:pt x="219112" y="4707940"/>
                </a:lnTo>
                <a:lnTo>
                  <a:pt x="178140" y="4685403"/>
                </a:lnTo>
                <a:lnTo>
                  <a:pt x="140748" y="4657491"/>
                </a:lnTo>
                <a:lnTo>
                  <a:pt x="107550" y="4624721"/>
                </a:lnTo>
                <a:lnTo>
                  <a:pt x="79158" y="4587610"/>
                </a:lnTo>
                <a:lnTo>
                  <a:pt x="56186" y="4546677"/>
                </a:lnTo>
                <a:lnTo>
                  <a:pt x="39248" y="4502439"/>
                </a:lnTo>
                <a:lnTo>
                  <a:pt x="28956" y="4455414"/>
                </a:lnTo>
                <a:lnTo>
                  <a:pt x="25146" y="4421886"/>
                </a:lnTo>
                <a:lnTo>
                  <a:pt x="25146" y="4534867"/>
                </a:lnTo>
                <a:lnTo>
                  <a:pt x="58965" y="4601321"/>
                </a:lnTo>
                <a:lnTo>
                  <a:pt x="85853" y="4637038"/>
                </a:lnTo>
                <a:lnTo>
                  <a:pt x="117348" y="4670298"/>
                </a:lnTo>
                <a:lnTo>
                  <a:pt x="182227" y="4716745"/>
                </a:lnTo>
                <a:lnTo>
                  <a:pt x="223409" y="4736702"/>
                </a:lnTo>
                <a:lnTo>
                  <a:pt x="266821" y="4751190"/>
                </a:lnTo>
                <a:lnTo>
                  <a:pt x="311725" y="4759894"/>
                </a:lnTo>
                <a:lnTo>
                  <a:pt x="357378" y="4762500"/>
                </a:lnTo>
                <a:lnTo>
                  <a:pt x="4874514" y="4762500"/>
                </a:lnTo>
                <a:lnTo>
                  <a:pt x="4939231" y="4753208"/>
                </a:lnTo>
                <a:lnTo>
                  <a:pt x="4983514" y="4739496"/>
                </a:lnTo>
                <a:lnTo>
                  <a:pt x="5025212" y="4720294"/>
                </a:lnTo>
                <a:lnTo>
                  <a:pt x="5063884" y="4696055"/>
                </a:lnTo>
                <a:lnTo>
                  <a:pt x="5099089" y="4667232"/>
                </a:lnTo>
                <a:lnTo>
                  <a:pt x="5130386" y="4634278"/>
                </a:lnTo>
                <a:lnTo>
                  <a:pt x="5157335" y="4597646"/>
                </a:lnTo>
                <a:lnTo>
                  <a:pt x="5179496" y="4557790"/>
                </a:lnTo>
                <a:lnTo>
                  <a:pt x="5189220" y="45333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7789" y="1893570"/>
            <a:ext cx="5213985" cy="4762500"/>
          </a:xfrm>
          <a:custGeom>
            <a:avLst/>
            <a:gdLst/>
            <a:ahLst/>
            <a:cxnLst/>
            <a:rect l="l" t="t" r="r" b="b"/>
            <a:pathLst>
              <a:path w="5213984" h="4762500">
                <a:moveTo>
                  <a:pt x="5213604" y="4405122"/>
                </a:moveTo>
                <a:lnTo>
                  <a:pt x="5213604" y="356616"/>
                </a:lnTo>
                <a:lnTo>
                  <a:pt x="5212842" y="338328"/>
                </a:lnTo>
                <a:lnTo>
                  <a:pt x="5203522" y="273451"/>
                </a:lnTo>
                <a:lnTo>
                  <a:pt x="5189855" y="229150"/>
                </a:lnTo>
                <a:lnTo>
                  <a:pt x="5170752" y="187541"/>
                </a:lnTo>
                <a:lnTo>
                  <a:pt x="5146648" y="149026"/>
                </a:lnTo>
                <a:lnTo>
                  <a:pt x="5117980" y="114010"/>
                </a:lnTo>
                <a:lnTo>
                  <a:pt x="5085183" y="82897"/>
                </a:lnTo>
                <a:lnTo>
                  <a:pt x="5048693" y="56089"/>
                </a:lnTo>
                <a:lnTo>
                  <a:pt x="5008945" y="33992"/>
                </a:lnTo>
                <a:lnTo>
                  <a:pt x="4966375" y="17009"/>
                </a:lnTo>
                <a:lnTo>
                  <a:pt x="4921419" y="5544"/>
                </a:lnTo>
                <a:lnTo>
                  <a:pt x="4874514" y="0"/>
                </a:lnTo>
                <a:lnTo>
                  <a:pt x="357378" y="0"/>
                </a:lnTo>
                <a:lnTo>
                  <a:pt x="310149" y="2965"/>
                </a:lnTo>
                <a:lnTo>
                  <a:pt x="264579" y="12028"/>
                </a:lnTo>
                <a:lnTo>
                  <a:pt x="221126" y="26798"/>
                </a:lnTo>
                <a:lnTo>
                  <a:pt x="180246" y="46881"/>
                </a:lnTo>
                <a:lnTo>
                  <a:pt x="142398" y="71885"/>
                </a:lnTo>
                <a:lnTo>
                  <a:pt x="108038" y="101418"/>
                </a:lnTo>
                <a:lnTo>
                  <a:pt x="77623" y="135087"/>
                </a:lnTo>
                <a:lnTo>
                  <a:pt x="51612" y="172500"/>
                </a:lnTo>
                <a:lnTo>
                  <a:pt x="30462" y="213264"/>
                </a:lnTo>
                <a:lnTo>
                  <a:pt x="14629" y="256986"/>
                </a:lnTo>
                <a:lnTo>
                  <a:pt x="4571" y="303276"/>
                </a:lnTo>
                <a:lnTo>
                  <a:pt x="0" y="357378"/>
                </a:lnTo>
                <a:lnTo>
                  <a:pt x="0" y="4405884"/>
                </a:lnTo>
                <a:lnTo>
                  <a:pt x="4572" y="4459986"/>
                </a:lnTo>
                <a:lnTo>
                  <a:pt x="19396" y="4521028"/>
                </a:lnTo>
                <a:lnTo>
                  <a:pt x="25146" y="4534804"/>
                </a:lnTo>
                <a:lnTo>
                  <a:pt x="25146" y="339852"/>
                </a:lnTo>
                <a:lnTo>
                  <a:pt x="26670" y="323088"/>
                </a:lnTo>
                <a:lnTo>
                  <a:pt x="46111" y="239173"/>
                </a:lnTo>
                <a:lnTo>
                  <a:pt x="68675" y="191947"/>
                </a:lnTo>
                <a:lnTo>
                  <a:pt x="98430" y="148760"/>
                </a:lnTo>
                <a:lnTo>
                  <a:pt x="134111" y="110490"/>
                </a:lnTo>
                <a:lnTo>
                  <a:pt x="204527" y="61744"/>
                </a:lnTo>
                <a:lnTo>
                  <a:pt x="253126" y="41143"/>
                </a:lnTo>
                <a:lnTo>
                  <a:pt x="304321" y="28545"/>
                </a:lnTo>
                <a:lnTo>
                  <a:pt x="357378" y="24442"/>
                </a:lnTo>
                <a:lnTo>
                  <a:pt x="4856226" y="24384"/>
                </a:lnTo>
                <a:lnTo>
                  <a:pt x="4874514" y="25180"/>
                </a:lnTo>
                <a:lnTo>
                  <a:pt x="4938359" y="34595"/>
                </a:lnTo>
                <a:lnTo>
                  <a:pt x="4983489" y="49684"/>
                </a:lnTo>
                <a:lnTo>
                  <a:pt x="5025419" y="70674"/>
                </a:lnTo>
                <a:lnTo>
                  <a:pt x="5063662" y="97061"/>
                </a:lnTo>
                <a:lnTo>
                  <a:pt x="5097732" y="128344"/>
                </a:lnTo>
                <a:lnTo>
                  <a:pt x="5127142" y="164020"/>
                </a:lnTo>
                <a:lnTo>
                  <a:pt x="5151406" y="203588"/>
                </a:lnTo>
                <a:lnTo>
                  <a:pt x="5170038" y="246544"/>
                </a:lnTo>
                <a:lnTo>
                  <a:pt x="5182550" y="292386"/>
                </a:lnTo>
                <a:lnTo>
                  <a:pt x="5188458" y="340614"/>
                </a:lnTo>
                <a:lnTo>
                  <a:pt x="5189220" y="357378"/>
                </a:lnTo>
                <a:lnTo>
                  <a:pt x="5189220" y="4532834"/>
                </a:lnTo>
                <a:lnTo>
                  <a:pt x="5196089" y="4515532"/>
                </a:lnTo>
                <a:lnTo>
                  <a:pt x="5207451" y="4470479"/>
                </a:lnTo>
                <a:lnTo>
                  <a:pt x="5212842" y="4423410"/>
                </a:lnTo>
                <a:lnTo>
                  <a:pt x="5213604" y="4405122"/>
                </a:lnTo>
                <a:close/>
              </a:path>
              <a:path w="5213984" h="4762500">
                <a:moveTo>
                  <a:pt x="5189220" y="4532834"/>
                </a:moveTo>
                <a:lnTo>
                  <a:pt x="5189220" y="4405122"/>
                </a:lnTo>
                <a:lnTo>
                  <a:pt x="5188458" y="4422648"/>
                </a:lnTo>
                <a:lnTo>
                  <a:pt x="5186934" y="4439412"/>
                </a:lnTo>
                <a:lnTo>
                  <a:pt x="5178836" y="4487101"/>
                </a:lnTo>
                <a:lnTo>
                  <a:pt x="5164067" y="4532162"/>
                </a:lnTo>
                <a:lnTo>
                  <a:pt x="5143189" y="4574096"/>
                </a:lnTo>
                <a:lnTo>
                  <a:pt x="5116759" y="4612404"/>
                </a:lnTo>
                <a:lnTo>
                  <a:pt x="5085340" y="4646585"/>
                </a:lnTo>
                <a:lnTo>
                  <a:pt x="5049490" y="4676141"/>
                </a:lnTo>
                <a:lnTo>
                  <a:pt x="5009770" y="4700571"/>
                </a:lnTo>
                <a:lnTo>
                  <a:pt x="4966740" y="4719376"/>
                </a:lnTo>
                <a:lnTo>
                  <a:pt x="4920960" y="4732058"/>
                </a:lnTo>
                <a:lnTo>
                  <a:pt x="4873752" y="4738019"/>
                </a:lnTo>
                <a:lnTo>
                  <a:pt x="357378" y="4738116"/>
                </a:lnTo>
                <a:lnTo>
                  <a:pt x="309255" y="4734741"/>
                </a:lnTo>
                <a:lnTo>
                  <a:pt x="262918" y="4724493"/>
                </a:lnTo>
                <a:lnTo>
                  <a:pt x="218969" y="4707877"/>
                </a:lnTo>
                <a:lnTo>
                  <a:pt x="178014" y="4685392"/>
                </a:lnTo>
                <a:lnTo>
                  <a:pt x="140655" y="4657544"/>
                </a:lnTo>
                <a:lnTo>
                  <a:pt x="107498" y="4624832"/>
                </a:lnTo>
                <a:lnTo>
                  <a:pt x="79145" y="4587761"/>
                </a:lnTo>
                <a:lnTo>
                  <a:pt x="56201" y="4546833"/>
                </a:lnTo>
                <a:lnTo>
                  <a:pt x="39270" y="4502549"/>
                </a:lnTo>
                <a:lnTo>
                  <a:pt x="28956" y="4455414"/>
                </a:lnTo>
                <a:lnTo>
                  <a:pt x="25146" y="4421886"/>
                </a:lnTo>
                <a:lnTo>
                  <a:pt x="25146" y="4534804"/>
                </a:lnTo>
                <a:lnTo>
                  <a:pt x="59168" y="4601658"/>
                </a:lnTo>
                <a:lnTo>
                  <a:pt x="86198" y="4637735"/>
                </a:lnTo>
                <a:lnTo>
                  <a:pt x="117348" y="4670298"/>
                </a:lnTo>
                <a:lnTo>
                  <a:pt x="182227" y="4716745"/>
                </a:lnTo>
                <a:lnTo>
                  <a:pt x="223409" y="4736702"/>
                </a:lnTo>
                <a:lnTo>
                  <a:pt x="266821" y="4751190"/>
                </a:lnTo>
                <a:lnTo>
                  <a:pt x="311725" y="4759894"/>
                </a:lnTo>
                <a:lnTo>
                  <a:pt x="357378" y="4762500"/>
                </a:lnTo>
                <a:lnTo>
                  <a:pt x="4874514" y="4762500"/>
                </a:lnTo>
                <a:lnTo>
                  <a:pt x="4939450" y="4752973"/>
                </a:lnTo>
                <a:lnTo>
                  <a:pt x="4983818" y="4739173"/>
                </a:lnTo>
                <a:lnTo>
                  <a:pt x="5025495" y="4719995"/>
                </a:lnTo>
                <a:lnTo>
                  <a:pt x="5064071" y="4695859"/>
                </a:lnTo>
                <a:lnTo>
                  <a:pt x="5099137" y="4667187"/>
                </a:lnTo>
                <a:lnTo>
                  <a:pt x="5130281" y="4634398"/>
                </a:lnTo>
                <a:lnTo>
                  <a:pt x="5157095" y="4597912"/>
                </a:lnTo>
                <a:lnTo>
                  <a:pt x="5179167" y="4558150"/>
                </a:lnTo>
                <a:lnTo>
                  <a:pt x="5189220" y="453283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953" y="3082289"/>
            <a:ext cx="5064252" cy="2028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5973" y="2006853"/>
            <a:ext cx="336296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10" dirty="0">
                <a:solidFill>
                  <a:srgbClr val="323232"/>
                </a:solidFill>
                <a:latin typeface="Malgun Gothic"/>
                <a:cs typeface="Malgun Gothic"/>
              </a:rPr>
              <a:t>웹문서(Web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Document) 시대</a:t>
            </a:r>
            <a:r>
              <a:rPr sz="1550" b="1" spc="-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b="1" spc="5" dirty="0">
                <a:solidFill>
                  <a:srgbClr val="323232"/>
                </a:solidFill>
                <a:latin typeface="Malgun Gothic"/>
                <a:cs typeface="Malgun Gothic"/>
              </a:rPr>
              <a:t>(1990년대)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271" y="2323719"/>
            <a:ext cx="5190490" cy="0"/>
          </a:xfrm>
          <a:custGeom>
            <a:avLst/>
            <a:gdLst/>
            <a:ahLst/>
            <a:cxnLst/>
            <a:rect l="l" t="t" r="r" b="b"/>
            <a:pathLst>
              <a:path w="5190490">
                <a:moveTo>
                  <a:pt x="0" y="0"/>
                </a:moveTo>
                <a:lnTo>
                  <a:pt x="5189982" y="0"/>
                </a:lnTo>
              </a:path>
            </a:pathLst>
          </a:custGeom>
          <a:ln w="2514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6042" y="2006853"/>
            <a:ext cx="352234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10" dirty="0">
                <a:solidFill>
                  <a:srgbClr val="323232"/>
                </a:solidFill>
                <a:latin typeface="Malgun Gothic"/>
                <a:cs typeface="Malgun Gothic"/>
              </a:rPr>
              <a:t>웹표준(Web Standard)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시대 </a:t>
            </a:r>
            <a:r>
              <a:rPr sz="950" b="1" spc="5" dirty="0">
                <a:solidFill>
                  <a:srgbClr val="323232"/>
                </a:solidFill>
                <a:latin typeface="Malgun Gothic"/>
                <a:cs typeface="Malgun Gothic"/>
              </a:rPr>
              <a:t>(2000년대</a:t>
            </a:r>
            <a:r>
              <a:rPr sz="950" b="1" spc="-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b="1" spc="5" dirty="0">
                <a:solidFill>
                  <a:srgbClr val="323232"/>
                </a:solidFill>
                <a:latin typeface="Malgun Gothic"/>
                <a:cs typeface="Malgun Gothic"/>
              </a:rPr>
              <a:t>초반)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7601" y="2323719"/>
            <a:ext cx="5190490" cy="0"/>
          </a:xfrm>
          <a:custGeom>
            <a:avLst/>
            <a:gdLst/>
            <a:ahLst/>
            <a:cxnLst/>
            <a:rect l="l" t="t" r="r" b="b"/>
            <a:pathLst>
              <a:path w="5190490">
                <a:moveTo>
                  <a:pt x="0" y="0"/>
                </a:moveTo>
                <a:lnTo>
                  <a:pt x="5189982" y="0"/>
                </a:lnTo>
              </a:path>
            </a:pathLst>
          </a:custGeom>
          <a:ln w="2514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9323" y="2376677"/>
            <a:ext cx="5017008" cy="3100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6266" y="5703061"/>
            <a:ext cx="3526790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Web </a:t>
            </a:r>
            <a:r>
              <a:rPr sz="1000" dirty="0">
                <a:solidFill>
                  <a:srgbClr val="323232"/>
                </a:solidFill>
                <a:latin typeface="Malgun Gothic"/>
                <a:cs typeface="Malgun Gothic"/>
              </a:rPr>
              <a:t>Server </a:t>
            </a:r>
            <a:r>
              <a:rPr sz="1000" spc="10" dirty="0">
                <a:solidFill>
                  <a:srgbClr val="323232"/>
                </a:solidFill>
                <a:latin typeface="Wingdings"/>
                <a:cs typeface="Wingdings"/>
              </a:rPr>
              <a:t></a:t>
            </a:r>
            <a:r>
              <a:rPr sz="1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웹브라우저 간 정적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HTML문서</a:t>
            </a:r>
            <a:r>
              <a:rPr sz="1000" spc="2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전달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주로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CGI를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이용하여 개발 </a:t>
            </a:r>
            <a:r>
              <a:rPr sz="1000" spc="10" dirty="0">
                <a:solidFill>
                  <a:srgbClr val="323232"/>
                </a:solidFill>
                <a:latin typeface="Wingdings"/>
                <a:cs typeface="Wingdings"/>
              </a:rPr>
              <a:t></a:t>
            </a:r>
            <a:r>
              <a:rPr sz="1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마크업과 프로그램 코드</a:t>
            </a:r>
            <a:r>
              <a:rPr sz="1000" spc="2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혼재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개발 직군 간의 업무 분담이 전혀 이루어 지지</a:t>
            </a:r>
            <a:r>
              <a:rPr sz="1000" spc="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않음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56940" y="6751472"/>
            <a:ext cx="562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</a:t>
            </a:r>
            <a:fld id="{81D60167-4931-47E6-BA6A-407CBD079E47}" type="slidenum"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26</a:t>
            </a:fld>
            <a:r>
              <a:rPr sz="155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8894" y="5703823"/>
            <a:ext cx="48983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데이터모델, 템플릿, 비즈니스로직이 분리된 코드를 통한 생산성과 높은</a:t>
            </a:r>
            <a:r>
              <a:rPr sz="1000" spc="1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효율성</a:t>
            </a:r>
            <a:endParaRPr sz="1000">
              <a:latin typeface="Malgun Gothic"/>
              <a:cs typeface="Malgun Gothic"/>
            </a:endParaRPr>
          </a:p>
          <a:p>
            <a:pPr marL="102235" indent="-89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02870" algn="l"/>
              </a:tabLst>
            </a:pP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프론트엔드 </a:t>
            </a:r>
            <a:r>
              <a:rPr sz="1000" dirty="0">
                <a:solidFill>
                  <a:srgbClr val="323232"/>
                </a:solidFill>
                <a:latin typeface="Malgun Gothic"/>
                <a:cs typeface="Malgun Gothic"/>
              </a:rPr>
              <a:t>구조(Model : HTML), 표현(View: CSS), 동작(Controller: Javascript)</a:t>
            </a:r>
            <a:r>
              <a:rPr sz="1000" spc="2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분리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국내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2004년도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도입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민간/공공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웹사이트에 웹접근성과 더불어</a:t>
            </a:r>
            <a:r>
              <a:rPr sz="1000" spc="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확산됨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국내의 경우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웹퍼블리셔(Web </a:t>
            </a:r>
            <a:r>
              <a:rPr sz="1000" dirty="0">
                <a:solidFill>
                  <a:srgbClr val="323232"/>
                </a:solidFill>
                <a:latin typeface="Malgun Gothic"/>
                <a:cs typeface="Malgun Gothic"/>
              </a:rPr>
              <a:t>Publisher)직군</a:t>
            </a:r>
            <a:r>
              <a:rPr sz="1000" spc="1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생겨남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HTML5와 </a:t>
            </a:r>
            <a:r>
              <a:rPr spc="15" dirty="0"/>
              <a:t>웹개발방법론의 진화</a:t>
            </a:r>
            <a:r>
              <a:rPr spc="-50" dirty="0"/>
              <a:t> </a:t>
            </a:r>
            <a:r>
              <a:rPr spc="5" dirty="0"/>
              <a:t>(2/2)</a:t>
            </a:r>
          </a:p>
        </p:txBody>
      </p:sp>
      <p:sp>
        <p:nvSpPr>
          <p:cNvPr id="5" name="object 5"/>
          <p:cNvSpPr/>
          <p:nvPr/>
        </p:nvSpPr>
        <p:spPr>
          <a:xfrm>
            <a:off x="72270" y="1893570"/>
            <a:ext cx="5213985" cy="4762500"/>
          </a:xfrm>
          <a:custGeom>
            <a:avLst/>
            <a:gdLst/>
            <a:ahLst/>
            <a:cxnLst/>
            <a:rect l="l" t="t" r="r" b="b"/>
            <a:pathLst>
              <a:path w="5213985" h="4762500">
                <a:moveTo>
                  <a:pt x="5213604" y="4405122"/>
                </a:moveTo>
                <a:lnTo>
                  <a:pt x="5213604" y="356616"/>
                </a:lnTo>
                <a:lnTo>
                  <a:pt x="5212842" y="338328"/>
                </a:lnTo>
                <a:lnTo>
                  <a:pt x="5203497" y="273319"/>
                </a:lnTo>
                <a:lnTo>
                  <a:pt x="5189826" y="228951"/>
                </a:lnTo>
                <a:lnTo>
                  <a:pt x="5170735" y="187327"/>
                </a:lnTo>
                <a:lnTo>
                  <a:pt x="5146654" y="148838"/>
                </a:lnTo>
                <a:lnTo>
                  <a:pt x="5118014" y="113874"/>
                </a:lnTo>
                <a:lnTo>
                  <a:pt x="5085244" y="82825"/>
                </a:lnTo>
                <a:lnTo>
                  <a:pt x="5048775" y="56084"/>
                </a:lnTo>
                <a:lnTo>
                  <a:pt x="5009037" y="34040"/>
                </a:lnTo>
                <a:lnTo>
                  <a:pt x="4966461" y="17084"/>
                </a:lnTo>
                <a:lnTo>
                  <a:pt x="4921476" y="5607"/>
                </a:lnTo>
                <a:lnTo>
                  <a:pt x="4874514" y="0"/>
                </a:lnTo>
                <a:lnTo>
                  <a:pt x="357378" y="0"/>
                </a:lnTo>
                <a:lnTo>
                  <a:pt x="310292" y="2945"/>
                </a:lnTo>
                <a:lnTo>
                  <a:pt x="264794" y="12013"/>
                </a:lnTo>
                <a:lnTo>
                  <a:pt x="221356" y="26805"/>
                </a:lnTo>
                <a:lnTo>
                  <a:pt x="180448" y="46921"/>
                </a:lnTo>
                <a:lnTo>
                  <a:pt x="142543" y="71963"/>
                </a:lnTo>
                <a:lnTo>
                  <a:pt x="108111" y="101530"/>
                </a:lnTo>
                <a:lnTo>
                  <a:pt x="77626" y="135223"/>
                </a:lnTo>
                <a:lnTo>
                  <a:pt x="51557" y="172644"/>
                </a:lnTo>
                <a:lnTo>
                  <a:pt x="30378" y="213393"/>
                </a:lnTo>
                <a:lnTo>
                  <a:pt x="14559" y="257069"/>
                </a:lnTo>
                <a:lnTo>
                  <a:pt x="4571" y="303276"/>
                </a:lnTo>
                <a:lnTo>
                  <a:pt x="0" y="357378"/>
                </a:lnTo>
                <a:lnTo>
                  <a:pt x="0" y="4405884"/>
                </a:lnTo>
                <a:lnTo>
                  <a:pt x="4572" y="4459986"/>
                </a:lnTo>
                <a:lnTo>
                  <a:pt x="19679" y="4521750"/>
                </a:lnTo>
                <a:lnTo>
                  <a:pt x="25146" y="4534867"/>
                </a:lnTo>
                <a:lnTo>
                  <a:pt x="25146" y="339852"/>
                </a:lnTo>
                <a:lnTo>
                  <a:pt x="26670" y="323088"/>
                </a:lnTo>
                <a:lnTo>
                  <a:pt x="46219" y="239157"/>
                </a:lnTo>
                <a:lnTo>
                  <a:pt x="68713" y="191933"/>
                </a:lnTo>
                <a:lnTo>
                  <a:pt x="98380" y="148754"/>
                </a:lnTo>
                <a:lnTo>
                  <a:pt x="134111" y="110490"/>
                </a:lnTo>
                <a:lnTo>
                  <a:pt x="204465" y="61711"/>
                </a:lnTo>
                <a:lnTo>
                  <a:pt x="253436" y="41047"/>
                </a:lnTo>
                <a:lnTo>
                  <a:pt x="305038" y="28435"/>
                </a:lnTo>
                <a:lnTo>
                  <a:pt x="357378" y="24442"/>
                </a:lnTo>
                <a:lnTo>
                  <a:pt x="4856226" y="24384"/>
                </a:lnTo>
                <a:lnTo>
                  <a:pt x="4874514" y="25180"/>
                </a:lnTo>
                <a:lnTo>
                  <a:pt x="4938298" y="34573"/>
                </a:lnTo>
                <a:lnTo>
                  <a:pt x="4983411" y="49656"/>
                </a:lnTo>
                <a:lnTo>
                  <a:pt x="5025357" y="70651"/>
                </a:lnTo>
                <a:lnTo>
                  <a:pt x="5063638" y="97050"/>
                </a:lnTo>
                <a:lnTo>
                  <a:pt x="5097756" y="128349"/>
                </a:lnTo>
                <a:lnTo>
                  <a:pt x="5127212" y="164040"/>
                </a:lnTo>
                <a:lnTo>
                  <a:pt x="5151508" y="203619"/>
                </a:lnTo>
                <a:lnTo>
                  <a:pt x="5170146" y="246578"/>
                </a:lnTo>
                <a:lnTo>
                  <a:pt x="5182629" y="292411"/>
                </a:lnTo>
                <a:lnTo>
                  <a:pt x="5188458" y="340614"/>
                </a:lnTo>
                <a:lnTo>
                  <a:pt x="5189220" y="357378"/>
                </a:lnTo>
                <a:lnTo>
                  <a:pt x="5189220" y="4533310"/>
                </a:lnTo>
                <a:lnTo>
                  <a:pt x="5196427" y="4515163"/>
                </a:lnTo>
                <a:lnTo>
                  <a:pt x="5207690" y="4470219"/>
                </a:lnTo>
                <a:lnTo>
                  <a:pt x="5212842" y="4423410"/>
                </a:lnTo>
                <a:lnTo>
                  <a:pt x="5213604" y="4405122"/>
                </a:lnTo>
                <a:close/>
              </a:path>
              <a:path w="5213985" h="4762500">
                <a:moveTo>
                  <a:pt x="5189220" y="4533310"/>
                </a:moveTo>
                <a:lnTo>
                  <a:pt x="5189220" y="4405122"/>
                </a:lnTo>
                <a:lnTo>
                  <a:pt x="5188458" y="4422648"/>
                </a:lnTo>
                <a:lnTo>
                  <a:pt x="5186934" y="4439412"/>
                </a:lnTo>
                <a:lnTo>
                  <a:pt x="5178896" y="4487011"/>
                </a:lnTo>
                <a:lnTo>
                  <a:pt x="5164142" y="4532043"/>
                </a:lnTo>
                <a:lnTo>
                  <a:pt x="5143243" y="4573993"/>
                </a:lnTo>
                <a:lnTo>
                  <a:pt x="5116772" y="4612347"/>
                </a:lnTo>
                <a:lnTo>
                  <a:pt x="5085244" y="4646637"/>
                </a:lnTo>
                <a:lnTo>
                  <a:pt x="5049404" y="4676206"/>
                </a:lnTo>
                <a:lnTo>
                  <a:pt x="5009652" y="4700682"/>
                </a:lnTo>
                <a:lnTo>
                  <a:pt x="4966617" y="4719502"/>
                </a:lnTo>
                <a:lnTo>
                  <a:pt x="4920872" y="4732151"/>
                </a:lnTo>
                <a:lnTo>
                  <a:pt x="4873752" y="4738021"/>
                </a:lnTo>
                <a:lnTo>
                  <a:pt x="357378" y="4738116"/>
                </a:lnTo>
                <a:lnTo>
                  <a:pt x="309344" y="4734814"/>
                </a:lnTo>
                <a:lnTo>
                  <a:pt x="263051" y="4724582"/>
                </a:lnTo>
                <a:lnTo>
                  <a:pt x="219112" y="4707940"/>
                </a:lnTo>
                <a:lnTo>
                  <a:pt x="178140" y="4685403"/>
                </a:lnTo>
                <a:lnTo>
                  <a:pt x="140748" y="4657491"/>
                </a:lnTo>
                <a:lnTo>
                  <a:pt x="107550" y="4624721"/>
                </a:lnTo>
                <a:lnTo>
                  <a:pt x="79158" y="4587610"/>
                </a:lnTo>
                <a:lnTo>
                  <a:pt x="56186" y="4546677"/>
                </a:lnTo>
                <a:lnTo>
                  <a:pt x="39248" y="4502439"/>
                </a:lnTo>
                <a:lnTo>
                  <a:pt x="28956" y="4455414"/>
                </a:lnTo>
                <a:lnTo>
                  <a:pt x="25146" y="4421886"/>
                </a:lnTo>
                <a:lnTo>
                  <a:pt x="25146" y="4534867"/>
                </a:lnTo>
                <a:lnTo>
                  <a:pt x="58965" y="4601321"/>
                </a:lnTo>
                <a:lnTo>
                  <a:pt x="85853" y="4637038"/>
                </a:lnTo>
                <a:lnTo>
                  <a:pt x="117348" y="4670298"/>
                </a:lnTo>
                <a:lnTo>
                  <a:pt x="182227" y="4716745"/>
                </a:lnTo>
                <a:lnTo>
                  <a:pt x="223409" y="4736702"/>
                </a:lnTo>
                <a:lnTo>
                  <a:pt x="266821" y="4751190"/>
                </a:lnTo>
                <a:lnTo>
                  <a:pt x="311725" y="4759894"/>
                </a:lnTo>
                <a:lnTo>
                  <a:pt x="357378" y="4762500"/>
                </a:lnTo>
                <a:lnTo>
                  <a:pt x="4874514" y="4762500"/>
                </a:lnTo>
                <a:lnTo>
                  <a:pt x="4939231" y="4753208"/>
                </a:lnTo>
                <a:lnTo>
                  <a:pt x="4983514" y="4739496"/>
                </a:lnTo>
                <a:lnTo>
                  <a:pt x="5025212" y="4720294"/>
                </a:lnTo>
                <a:lnTo>
                  <a:pt x="5063884" y="4696055"/>
                </a:lnTo>
                <a:lnTo>
                  <a:pt x="5099089" y="4667232"/>
                </a:lnTo>
                <a:lnTo>
                  <a:pt x="5130386" y="4634278"/>
                </a:lnTo>
                <a:lnTo>
                  <a:pt x="5157335" y="4597646"/>
                </a:lnTo>
                <a:lnTo>
                  <a:pt x="5179496" y="4557790"/>
                </a:lnTo>
                <a:lnTo>
                  <a:pt x="5189220" y="45333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7789" y="1893570"/>
            <a:ext cx="5213985" cy="4762500"/>
          </a:xfrm>
          <a:custGeom>
            <a:avLst/>
            <a:gdLst/>
            <a:ahLst/>
            <a:cxnLst/>
            <a:rect l="l" t="t" r="r" b="b"/>
            <a:pathLst>
              <a:path w="5213984" h="4762500">
                <a:moveTo>
                  <a:pt x="5213604" y="4405122"/>
                </a:moveTo>
                <a:lnTo>
                  <a:pt x="5213604" y="356616"/>
                </a:lnTo>
                <a:lnTo>
                  <a:pt x="5212842" y="338328"/>
                </a:lnTo>
                <a:lnTo>
                  <a:pt x="5203522" y="273451"/>
                </a:lnTo>
                <a:lnTo>
                  <a:pt x="5189855" y="229150"/>
                </a:lnTo>
                <a:lnTo>
                  <a:pt x="5170752" y="187541"/>
                </a:lnTo>
                <a:lnTo>
                  <a:pt x="5146648" y="149026"/>
                </a:lnTo>
                <a:lnTo>
                  <a:pt x="5117980" y="114010"/>
                </a:lnTo>
                <a:lnTo>
                  <a:pt x="5085183" y="82897"/>
                </a:lnTo>
                <a:lnTo>
                  <a:pt x="5048693" y="56089"/>
                </a:lnTo>
                <a:lnTo>
                  <a:pt x="5008945" y="33992"/>
                </a:lnTo>
                <a:lnTo>
                  <a:pt x="4966375" y="17009"/>
                </a:lnTo>
                <a:lnTo>
                  <a:pt x="4921419" y="5544"/>
                </a:lnTo>
                <a:lnTo>
                  <a:pt x="4874514" y="0"/>
                </a:lnTo>
                <a:lnTo>
                  <a:pt x="357378" y="0"/>
                </a:lnTo>
                <a:lnTo>
                  <a:pt x="310149" y="2965"/>
                </a:lnTo>
                <a:lnTo>
                  <a:pt x="264579" y="12028"/>
                </a:lnTo>
                <a:lnTo>
                  <a:pt x="221126" y="26798"/>
                </a:lnTo>
                <a:lnTo>
                  <a:pt x="180246" y="46881"/>
                </a:lnTo>
                <a:lnTo>
                  <a:pt x="142398" y="71885"/>
                </a:lnTo>
                <a:lnTo>
                  <a:pt x="108038" y="101418"/>
                </a:lnTo>
                <a:lnTo>
                  <a:pt x="77623" y="135087"/>
                </a:lnTo>
                <a:lnTo>
                  <a:pt x="51612" y="172500"/>
                </a:lnTo>
                <a:lnTo>
                  <a:pt x="30462" y="213264"/>
                </a:lnTo>
                <a:lnTo>
                  <a:pt x="14629" y="256986"/>
                </a:lnTo>
                <a:lnTo>
                  <a:pt x="4571" y="303276"/>
                </a:lnTo>
                <a:lnTo>
                  <a:pt x="0" y="357378"/>
                </a:lnTo>
                <a:lnTo>
                  <a:pt x="0" y="4405884"/>
                </a:lnTo>
                <a:lnTo>
                  <a:pt x="4572" y="4459986"/>
                </a:lnTo>
                <a:lnTo>
                  <a:pt x="19396" y="4521028"/>
                </a:lnTo>
                <a:lnTo>
                  <a:pt x="25146" y="4534804"/>
                </a:lnTo>
                <a:lnTo>
                  <a:pt x="25146" y="339852"/>
                </a:lnTo>
                <a:lnTo>
                  <a:pt x="26670" y="323088"/>
                </a:lnTo>
                <a:lnTo>
                  <a:pt x="46111" y="239173"/>
                </a:lnTo>
                <a:lnTo>
                  <a:pt x="68675" y="191947"/>
                </a:lnTo>
                <a:lnTo>
                  <a:pt x="98430" y="148760"/>
                </a:lnTo>
                <a:lnTo>
                  <a:pt x="134111" y="110490"/>
                </a:lnTo>
                <a:lnTo>
                  <a:pt x="204527" y="61744"/>
                </a:lnTo>
                <a:lnTo>
                  <a:pt x="253126" y="41143"/>
                </a:lnTo>
                <a:lnTo>
                  <a:pt x="304321" y="28545"/>
                </a:lnTo>
                <a:lnTo>
                  <a:pt x="357378" y="24442"/>
                </a:lnTo>
                <a:lnTo>
                  <a:pt x="4856226" y="24384"/>
                </a:lnTo>
                <a:lnTo>
                  <a:pt x="4874514" y="25180"/>
                </a:lnTo>
                <a:lnTo>
                  <a:pt x="4938359" y="34595"/>
                </a:lnTo>
                <a:lnTo>
                  <a:pt x="4983489" y="49684"/>
                </a:lnTo>
                <a:lnTo>
                  <a:pt x="5025419" y="70674"/>
                </a:lnTo>
                <a:lnTo>
                  <a:pt x="5063662" y="97061"/>
                </a:lnTo>
                <a:lnTo>
                  <a:pt x="5097732" y="128344"/>
                </a:lnTo>
                <a:lnTo>
                  <a:pt x="5127142" y="164020"/>
                </a:lnTo>
                <a:lnTo>
                  <a:pt x="5151406" y="203588"/>
                </a:lnTo>
                <a:lnTo>
                  <a:pt x="5170038" y="246544"/>
                </a:lnTo>
                <a:lnTo>
                  <a:pt x="5182550" y="292386"/>
                </a:lnTo>
                <a:lnTo>
                  <a:pt x="5188458" y="340614"/>
                </a:lnTo>
                <a:lnTo>
                  <a:pt x="5189220" y="357378"/>
                </a:lnTo>
                <a:lnTo>
                  <a:pt x="5189220" y="4532834"/>
                </a:lnTo>
                <a:lnTo>
                  <a:pt x="5196089" y="4515532"/>
                </a:lnTo>
                <a:lnTo>
                  <a:pt x="5207451" y="4470479"/>
                </a:lnTo>
                <a:lnTo>
                  <a:pt x="5212842" y="4423410"/>
                </a:lnTo>
                <a:lnTo>
                  <a:pt x="5213604" y="4405122"/>
                </a:lnTo>
                <a:close/>
              </a:path>
              <a:path w="5213984" h="4762500">
                <a:moveTo>
                  <a:pt x="5189220" y="4532834"/>
                </a:moveTo>
                <a:lnTo>
                  <a:pt x="5189220" y="4405122"/>
                </a:lnTo>
                <a:lnTo>
                  <a:pt x="5188458" y="4422648"/>
                </a:lnTo>
                <a:lnTo>
                  <a:pt x="5186934" y="4439412"/>
                </a:lnTo>
                <a:lnTo>
                  <a:pt x="5178836" y="4487101"/>
                </a:lnTo>
                <a:lnTo>
                  <a:pt x="5164067" y="4532162"/>
                </a:lnTo>
                <a:lnTo>
                  <a:pt x="5143189" y="4574096"/>
                </a:lnTo>
                <a:lnTo>
                  <a:pt x="5116759" y="4612404"/>
                </a:lnTo>
                <a:lnTo>
                  <a:pt x="5085340" y="4646585"/>
                </a:lnTo>
                <a:lnTo>
                  <a:pt x="5049490" y="4676141"/>
                </a:lnTo>
                <a:lnTo>
                  <a:pt x="5009770" y="4700571"/>
                </a:lnTo>
                <a:lnTo>
                  <a:pt x="4966740" y="4719376"/>
                </a:lnTo>
                <a:lnTo>
                  <a:pt x="4920960" y="4732058"/>
                </a:lnTo>
                <a:lnTo>
                  <a:pt x="4873752" y="4738019"/>
                </a:lnTo>
                <a:lnTo>
                  <a:pt x="357378" y="4738116"/>
                </a:lnTo>
                <a:lnTo>
                  <a:pt x="309255" y="4734741"/>
                </a:lnTo>
                <a:lnTo>
                  <a:pt x="262918" y="4724493"/>
                </a:lnTo>
                <a:lnTo>
                  <a:pt x="218969" y="4707877"/>
                </a:lnTo>
                <a:lnTo>
                  <a:pt x="178014" y="4685392"/>
                </a:lnTo>
                <a:lnTo>
                  <a:pt x="140655" y="4657544"/>
                </a:lnTo>
                <a:lnTo>
                  <a:pt x="107498" y="4624832"/>
                </a:lnTo>
                <a:lnTo>
                  <a:pt x="79145" y="4587761"/>
                </a:lnTo>
                <a:lnTo>
                  <a:pt x="56201" y="4546833"/>
                </a:lnTo>
                <a:lnTo>
                  <a:pt x="39270" y="4502549"/>
                </a:lnTo>
                <a:lnTo>
                  <a:pt x="28956" y="4455414"/>
                </a:lnTo>
                <a:lnTo>
                  <a:pt x="25146" y="4421886"/>
                </a:lnTo>
                <a:lnTo>
                  <a:pt x="25146" y="4534804"/>
                </a:lnTo>
                <a:lnTo>
                  <a:pt x="59168" y="4601658"/>
                </a:lnTo>
                <a:lnTo>
                  <a:pt x="86198" y="4637735"/>
                </a:lnTo>
                <a:lnTo>
                  <a:pt x="117348" y="4670298"/>
                </a:lnTo>
                <a:lnTo>
                  <a:pt x="182227" y="4716745"/>
                </a:lnTo>
                <a:lnTo>
                  <a:pt x="223409" y="4736702"/>
                </a:lnTo>
                <a:lnTo>
                  <a:pt x="266821" y="4751190"/>
                </a:lnTo>
                <a:lnTo>
                  <a:pt x="311725" y="4759894"/>
                </a:lnTo>
                <a:lnTo>
                  <a:pt x="357378" y="4762500"/>
                </a:lnTo>
                <a:lnTo>
                  <a:pt x="4874514" y="4762500"/>
                </a:lnTo>
                <a:lnTo>
                  <a:pt x="4939450" y="4752973"/>
                </a:lnTo>
                <a:lnTo>
                  <a:pt x="4983818" y="4739173"/>
                </a:lnTo>
                <a:lnTo>
                  <a:pt x="5025495" y="4719995"/>
                </a:lnTo>
                <a:lnTo>
                  <a:pt x="5064071" y="4695859"/>
                </a:lnTo>
                <a:lnTo>
                  <a:pt x="5099137" y="4667187"/>
                </a:lnTo>
                <a:lnTo>
                  <a:pt x="5130281" y="4634398"/>
                </a:lnTo>
                <a:lnTo>
                  <a:pt x="5157095" y="4597912"/>
                </a:lnTo>
                <a:lnTo>
                  <a:pt x="5179167" y="4558150"/>
                </a:lnTo>
                <a:lnTo>
                  <a:pt x="5189220" y="453283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2726" y="2006853"/>
            <a:ext cx="1869439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Ajax 시대 </a:t>
            </a:r>
            <a:r>
              <a:rPr sz="950" b="1" spc="5" dirty="0">
                <a:solidFill>
                  <a:srgbClr val="323232"/>
                </a:solidFill>
                <a:latin typeface="Malgun Gothic"/>
                <a:cs typeface="Malgun Gothic"/>
              </a:rPr>
              <a:t>(2000년대</a:t>
            </a:r>
            <a:r>
              <a:rPr sz="950" b="1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b="1" spc="5" dirty="0">
                <a:solidFill>
                  <a:srgbClr val="323232"/>
                </a:solidFill>
                <a:latin typeface="Malgun Gothic"/>
                <a:cs typeface="Malgun Gothic"/>
              </a:rPr>
              <a:t>후반)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271" y="2323719"/>
            <a:ext cx="5190490" cy="0"/>
          </a:xfrm>
          <a:custGeom>
            <a:avLst/>
            <a:gdLst/>
            <a:ahLst/>
            <a:cxnLst/>
            <a:rect l="l" t="t" r="r" b="b"/>
            <a:pathLst>
              <a:path w="5190490">
                <a:moveTo>
                  <a:pt x="0" y="0"/>
                </a:moveTo>
                <a:lnTo>
                  <a:pt x="5189982" y="0"/>
                </a:lnTo>
              </a:path>
            </a:pathLst>
          </a:custGeom>
          <a:ln w="2514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76848" y="2005838"/>
            <a:ext cx="434086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15" dirty="0">
                <a:solidFill>
                  <a:srgbClr val="FF0000"/>
                </a:solidFill>
                <a:latin typeface="Malgun Gothic"/>
                <a:cs typeface="Malgun Gothic"/>
              </a:rPr>
              <a:t>HTML5(Web </a:t>
            </a:r>
            <a:r>
              <a:rPr sz="1700" b="1" spc="-5" dirty="0">
                <a:solidFill>
                  <a:srgbClr val="FF0000"/>
                </a:solidFill>
                <a:latin typeface="Malgun Gothic"/>
                <a:cs typeface="Malgun Gothic"/>
              </a:rPr>
              <a:t>Application)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시대 </a:t>
            </a:r>
            <a:r>
              <a:rPr sz="1000" b="1" spc="5" dirty="0">
                <a:solidFill>
                  <a:srgbClr val="FF0000"/>
                </a:solidFill>
                <a:latin typeface="Malgun Gothic"/>
                <a:cs typeface="Malgun Gothic"/>
              </a:rPr>
              <a:t>(2010년대</a:t>
            </a:r>
            <a:r>
              <a:rPr sz="1000" b="1" spc="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b="1" spc="10" dirty="0">
                <a:solidFill>
                  <a:srgbClr val="FF0000"/>
                </a:solidFill>
                <a:latin typeface="Malgun Gothic"/>
                <a:cs typeface="Malgun Gothic"/>
              </a:rPr>
              <a:t>초반~)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7601" y="2323719"/>
            <a:ext cx="5190490" cy="0"/>
          </a:xfrm>
          <a:custGeom>
            <a:avLst/>
            <a:gdLst/>
            <a:ahLst/>
            <a:cxnLst/>
            <a:rect l="l" t="t" r="r" b="b"/>
            <a:pathLst>
              <a:path w="5190490">
                <a:moveTo>
                  <a:pt x="0" y="0"/>
                </a:moveTo>
                <a:lnTo>
                  <a:pt x="5189982" y="0"/>
                </a:lnTo>
              </a:path>
            </a:pathLst>
          </a:custGeom>
          <a:ln w="25146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571" y="2385060"/>
            <a:ext cx="5039867" cy="2369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3227" y="2385060"/>
            <a:ext cx="5100828" cy="2244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370" y="5076697"/>
            <a:ext cx="4678045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indent="-89535">
              <a:lnSpc>
                <a:spcPct val="100000"/>
              </a:lnSpc>
              <a:buFont typeface="Arial"/>
              <a:buChar char="•"/>
              <a:tabLst>
                <a:tab pos="102870" algn="l"/>
              </a:tabLst>
            </a:pP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2004년 Gmail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과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Google Maps로  Front-end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웹기술</a:t>
            </a:r>
            <a:r>
              <a:rPr sz="1000" spc="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혁신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제임스가렛의 웹개발 설계패턴이자 아키텍쳐인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Ajax</a:t>
            </a:r>
            <a:r>
              <a:rPr sz="1000" spc="1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확산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백엔드 개발자 </a:t>
            </a:r>
            <a:r>
              <a:rPr sz="100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JSON과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같은 데이터기반 응답만 처리로 간단한</a:t>
            </a:r>
            <a:r>
              <a:rPr sz="1000" spc="1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웹개발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0" dirty="0">
                <a:solidFill>
                  <a:srgbClr val="323232"/>
                </a:solidFill>
                <a:latin typeface="Arial"/>
                <a:cs typeface="Arial"/>
              </a:rPr>
              <a:t>•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프론트엔드 개발자 </a:t>
            </a:r>
            <a:r>
              <a:rPr sz="100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다양하고 풍부한 UX를 제공하는 웹애플리케이션 개발</a:t>
            </a:r>
            <a:r>
              <a:rPr sz="1000" spc="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용이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FF0000"/>
                </a:solidFill>
                <a:latin typeface="Malgun Gothic"/>
                <a:cs typeface="Malgun Gothic"/>
              </a:rPr>
              <a:t>여전히 웹 서버에 종속적이며 독립적인 웹 애플리케이션 개발은</a:t>
            </a:r>
            <a:r>
              <a:rPr sz="1000" spc="1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FF0000"/>
                </a:solidFill>
                <a:latin typeface="Malgun Gothic"/>
                <a:cs typeface="Malgun Gothic"/>
              </a:rPr>
              <a:t>안됨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27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78919" y="5006606"/>
            <a:ext cx="475488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HTML5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기술로 서버와 독립적인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웹애플리케이션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개발이</a:t>
            </a:r>
            <a:r>
              <a:rPr sz="1000" spc="10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가능해짐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특히 모바일 환경에서 오프라인 기능과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local DB로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독립적인 개발이 더</a:t>
            </a:r>
            <a:r>
              <a:rPr sz="1000" spc="1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가능해짐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solidFill>
                  <a:srgbClr val="323232"/>
                </a:solidFill>
                <a:latin typeface="Arial"/>
                <a:cs typeface="Arial"/>
              </a:rPr>
              <a:t>•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웹TV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및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Mobile환경에서의 HTML5 </a:t>
            </a:r>
            <a:r>
              <a:rPr sz="1000" spc="10" dirty="0">
                <a:solidFill>
                  <a:srgbClr val="323232"/>
                </a:solidFill>
                <a:latin typeface="Malgun Gothic"/>
                <a:cs typeface="Malgun Gothic"/>
              </a:rPr>
              <a:t>기능</a:t>
            </a:r>
            <a:r>
              <a:rPr sz="1000" spc="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000" spc="5" dirty="0">
                <a:solidFill>
                  <a:srgbClr val="323232"/>
                </a:solidFill>
                <a:latin typeface="Malgun Gothic"/>
                <a:cs typeface="Malgun Gothic"/>
              </a:rPr>
              <a:t>최대활용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웹애플리케이션 기술의</a:t>
            </a:r>
            <a:r>
              <a:rPr spc="-80" dirty="0"/>
              <a:t> </a:t>
            </a:r>
            <a:r>
              <a:rPr spc="20" dirty="0"/>
              <a:t>진화</a:t>
            </a:r>
          </a:p>
        </p:txBody>
      </p:sp>
      <p:sp>
        <p:nvSpPr>
          <p:cNvPr id="5" name="object 5"/>
          <p:cNvSpPr/>
          <p:nvPr/>
        </p:nvSpPr>
        <p:spPr>
          <a:xfrm>
            <a:off x="957719" y="1757934"/>
            <a:ext cx="8728709" cy="5051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28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웹애플리케이션</a:t>
            </a:r>
            <a:r>
              <a:rPr spc="-70" dirty="0"/>
              <a:t> </a:t>
            </a:r>
            <a:r>
              <a:rPr spc="20" dirty="0"/>
              <a:t>아키텍쳐</a:t>
            </a:r>
          </a:p>
        </p:txBody>
      </p:sp>
      <p:sp>
        <p:nvSpPr>
          <p:cNvPr id="5" name="object 5"/>
          <p:cNvSpPr/>
          <p:nvPr/>
        </p:nvSpPr>
        <p:spPr>
          <a:xfrm>
            <a:off x="748931" y="1549146"/>
            <a:ext cx="8995409" cy="503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29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" y="706983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590" y="0"/>
                </a:lnTo>
              </a:path>
            </a:pathLst>
          </a:custGeom>
          <a:ln w="53339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433" y="650747"/>
            <a:ext cx="3585210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8553" y="2771902"/>
            <a:ext cx="3876040" cy="105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15"/>
              </a:lnSpc>
            </a:pPr>
            <a:r>
              <a:rPr sz="6950" spc="15" dirty="0"/>
              <a:t>웹의</a:t>
            </a:r>
            <a:r>
              <a:rPr sz="6950" spc="-90" dirty="0"/>
              <a:t> </a:t>
            </a:r>
            <a:r>
              <a:rPr sz="6950" spc="15" dirty="0"/>
              <a:t>역사</a:t>
            </a:r>
            <a:endParaRPr sz="6950" dirty="0"/>
          </a:p>
        </p:txBody>
      </p:sp>
      <p:sp>
        <p:nvSpPr>
          <p:cNvPr id="7" name="object 7"/>
          <p:cNvSpPr/>
          <p:nvPr/>
        </p:nvSpPr>
        <p:spPr>
          <a:xfrm>
            <a:off x="6741286" y="4123182"/>
            <a:ext cx="3675888" cy="2411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애플리케이션 플랫폼으로의</a:t>
            </a:r>
            <a:r>
              <a:rPr spc="-75" dirty="0"/>
              <a:t> </a:t>
            </a:r>
            <a:r>
              <a:rPr spc="20" dirty="0"/>
              <a:t>웹</a:t>
            </a:r>
          </a:p>
        </p:txBody>
      </p:sp>
      <p:sp>
        <p:nvSpPr>
          <p:cNvPr id="5" name="object 5"/>
          <p:cNvSpPr/>
          <p:nvPr/>
        </p:nvSpPr>
        <p:spPr>
          <a:xfrm>
            <a:off x="1027061" y="1827276"/>
            <a:ext cx="8485631" cy="4449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30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웹애플리케이션 </a:t>
            </a:r>
            <a:r>
              <a:rPr spc="5" dirty="0"/>
              <a:t>Front-end</a:t>
            </a:r>
            <a:r>
              <a:rPr spc="-35" dirty="0"/>
              <a:t> </a:t>
            </a:r>
            <a:r>
              <a:rPr spc="15" dirty="0"/>
              <a:t>기술</a:t>
            </a:r>
          </a:p>
        </p:txBody>
      </p:sp>
      <p:sp>
        <p:nvSpPr>
          <p:cNvPr id="5" name="object 5"/>
          <p:cNvSpPr/>
          <p:nvPr/>
        </p:nvSpPr>
        <p:spPr>
          <a:xfrm>
            <a:off x="785507" y="1636014"/>
            <a:ext cx="8433054" cy="493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8390" y="3413252"/>
            <a:ext cx="3467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323232"/>
                </a:solidFill>
                <a:latin typeface="Malgun Gothic"/>
                <a:cs typeface="Malgun Gothic"/>
              </a:rPr>
              <a:t>AJAX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553" y="4862067"/>
            <a:ext cx="60706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20B5FF"/>
                </a:solidFill>
                <a:latin typeface="Tahoma"/>
                <a:cs typeface="Tahoma"/>
              </a:rPr>
              <a:t>Web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585" y="4862067"/>
            <a:ext cx="109156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solidFill>
                  <a:srgbClr val="90D947"/>
                </a:solidFill>
                <a:latin typeface="Tahoma"/>
                <a:cs typeface="Tahoma"/>
              </a:rPr>
              <a:t>Desktop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096" y="6457188"/>
            <a:ext cx="43948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20" dirty="0">
                <a:solidFill>
                  <a:srgbClr val="323232"/>
                </a:solidFill>
                <a:latin typeface="Malgun Gothic"/>
                <a:cs typeface="Malgun Gothic"/>
              </a:rPr>
              <a:t>출처 </a:t>
            </a:r>
            <a:r>
              <a:rPr sz="750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750" b="1" spc="15" dirty="0">
                <a:solidFill>
                  <a:srgbClr val="323232"/>
                </a:solidFill>
                <a:latin typeface="Malgun Gothic"/>
                <a:cs typeface="Malgun Gothic"/>
              </a:rPr>
              <a:t>WEB </a:t>
            </a:r>
            <a:r>
              <a:rPr sz="750" b="1" spc="10" dirty="0">
                <a:solidFill>
                  <a:srgbClr val="323232"/>
                </a:solidFill>
                <a:latin typeface="Malgun Gothic"/>
                <a:cs typeface="Malgun Gothic"/>
              </a:rPr>
              <a:t>APPLICATION </a:t>
            </a:r>
            <a:r>
              <a:rPr sz="750" b="1" spc="15" dirty="0">
                <a:solidFill>
                  <a:srgbClr val="323232"/>
                </a:solidFill>
                <a:latin typeface="Malgun Gothic"/>
                <a:cs typeface="Malgun Gothic"/>
              </a:rPr>
              <a:t>SOLUTIONS </a:t>
            </a:r>
            <a:r>
              <a:rPr sz="750" b="1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750" b="1" spc="15" dirty="0">
                <a:solidFill>
                  <a:srgbClr val="323232"/>
                </a:solidFill>
                <a:latin typeface="Malgun Gothic"/>
                <a:cs typeface="Malgun Gothic"/>
              </a:rPr>
              <a:t>A </a:t>
            </a:r>
            <a:r>
              <a:rPr sz="750" b="1" spc="10" dirty="0">
                <a:solidFill>
                  <a:srgbClr val="323232"/>
                </a:solidFill>
                <a:latin typeface="Malgun Gothic"/>
                <a:cs typeface="Malgun Gothic"/>
              </a:rPr>
              <a:t>Designers Guide </a:t>
            </a:r>
            <a:r>
              <a:rPr sz="750" b="1" spc="5" dirty="0">
                <a:solidFill>
                  <a:srgbClr val="323232"/>
                </a:solidFill>
                <a:latin typeface="Malgun Gothic"/>
                <a:cs typeface="Malgun Gothic"/>
              </a:rPr>
              <a:t>:  </a:t>
            </a:r>
            <a:r>
              <a:rPr sz="750" spc="10" dirty="0">
                <a:solidFill>
                  <a:srgbClr val="323232"/>
                </a:solidFill>
                <a:latin typeface="Malgun Gothic"/>
                <a:cs typeface="Malgun Gothic"/>
              </a:rPr>
              <a:t>RamirezDesign.com </a:t>
            </a:r>
            <a:r>
              <a:rPr sz="750" spc="15" dirty="0">
                <a:solidFill>
                  <a:srgbClr val="323232"/>
                </a:solidFill>
                <a:latin typeface="Malgun Gothic"/>
                <a:cs typeface="Malgun Gothic"/>
              </a:rPr>
              <a:t>&amp;</a:t>
            </a:r>
            <a:r>
              <a:rPr sz="750" spc="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750" spc="10" dirty="0">
                <a:solidFill>
                  <a:srgbClr val="323232"/>
                </a:solidFill>
                <a:latin typeface="Malgun Gothic"/>
                <a:cs typeface="Malgun Gothic"/>
              </a:rPr>
              <a:t>lukew.com</a:t>
            </a:r>
            <a:endParaRPr sz="750">
              <a:latin typeface="Malgun Gothic"/>
              <a:cs typeface="Malgun Gothic"/>
            </a:endParaRPr>
          </a:p>
          <a:p>
            <a:pPr marL="295275">
              <a:lnSpc>
                <a:spcPct val="100000"/>
              </a:lnSpc>
              <a:spcBef>
                <a:spcPts val="215"/>
              </a:spcBef>
            </a:pPr>
            <a:r>
              <a:rPr sz="750" u="sng" spc="5" dirty="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http://techbug.tistory.com/151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3539" y="3183890"/>
            <a:ext cx="2540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323232"/>
                </a:solidFill>
                <a:latin typeface="Malgun Gothic"/>
                <a:cs typeface="Malgun Gothic"/>
              </a:rPr>
              <a:t>CSS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4897" y="3675379"/>
            <a:ext cx="6292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323232"/>
                </a:solidFill>
                <a:latin typeface="Malgun Gothic"/>
                <a:cs typeface="Malgun Gothic"/>
              </a:rPr>
              <a:t>Javascript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4065" y="3413252"/>
            <a:ext cx="63944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323232"/>
                </a:solidFill>
                <a:latin typeface="Malgun Gothic"/>
                <a:cs typeface="Malgun Gothic"/>
              </a:rPr>
              <a:t>Silverlight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1055" y="2798826"/>
            <a:ext cx="3481070" cy="1545590"/>
          </a:xfrm>
          <a:custGeom>
            <a:avLst/>
            <a:gdLst/>
            <a:ahLst/>
            <a:cxnLst/>
            <a:rect l="l" t="t" r="r" b="b"/>
            <a:pathLst>
              <a:path w="3481070" h="1545589">
                <a:moveTo>
                  <a:pt x="28193" y="720089"/>
                </a:moveTo>
                <a:lnTo>
                  <a:pt x="3809" y="717041"/>
                </a:lnTo>
                <a:lnTo>
                  <a:pt x="2285" y="732281"/>
                </a:lnTo>
                <a:lnTo>
                  <a:pt x="0" y="752855"/>
                </a:lnTo>
                <a:lnTo>
                  <a:pt x="0" y="792479"/>
                </a:lnTo>
                <a:lnTo>
                  <a:pt x="12010" y="792116"/>
                </a:lnTo>
                <a:lnTo>
                  <a:pt x="24384" y="790955"/>
                </a:lnTo>
                <a:lnTo>
                  <a:pt x="24384" y="771905"/>
                </a:lnTo>
                <a:lnTo>
                  <a:pt x="25145" y="753617"/>
                </a:lnTo>
                <a:lnTo>
                  <a:pt x="26669" y="734567"/>
                </a:lnTo>
                <a:lnTo>
                  <a:pt x="28193" y="720089"/>
                </a:lnTo>
                <a:close/>
              </a:path>
              <a:path w="3481070" h="1545589">
                <a:moveTo>
                  <a:pt x="32004" y="845057"/>
                </a:moveTo>
                <a:lnTo>
                  <a:pt x="28956" y="828293"/>
                </a:lnTo>
                <a:lnTo>
                  <a:pt x="24477" y="791738"/>
                </a:lnTo>
                <a:lnTo>
                  <a:pt x="12010" y="792116"/>
                </a:lnTo>
                <a:lnTo>
                  <a:pt x="0" y="793241"/>
                </a:lnTo>
                <a:lnTo>
                  <a:pt x="4572" y="833627"/>
                </a:lnTo>
                <a:lnTo>
                  <a:pt x="8382" y="849629"/>
                </a:lnTo>
                <a:lnTo>
                  <a:pt x="32004" y="845057"/>
                </a:lnTo>
                <a:close/>
              </a:path>
              <a:path w="3481070" h="1545589">
                <a:moveTo>
                  <a:pt x="24477" y="791738"/>
                </a:moveTo>
                <a:lnTo>
                  <a:pt x="24384" y="790955"/>
                </a:lnTo>
                <a:lnTo>
                  <a:pt x="12010" y="792116"/>
                </a:lnTo>
                <a:lnTo>
                  <a:pt x="24477" y="791738"/>
                </a:lnTo>
                <a:close/>
              </a:path>
              <a:path w="3481070" h="1545589">
                <a:moveTo>
                  <a:pt x="25146" y="791717"/>
                </a:moveTo>
                <a:lnTo>
                  <a:pt x="24384" y="771905"/>
                </a:lnTo>
                <a:lnTo>
                  <a:pt x="24384" y="790955"/>
                </a:lnTo>
                <a:lnTo>
                  <a:pt x="24477" y="791738"/>
                </a:lnTo>
                <a:lnTo>
                  <a:pt x="25146" y="791717"/>
                </a:lnTo>
                <a:close/>
              </a:path>
              <a:path w="3481070" h="1545589">
                <a:moveTo>
                  <a:pt x="55625" y="629411"/>
                </a:moveTo>
                <a:lnTo>
                  <a:pt x="19811" y="653033"/>
                </a:lnTo>
                <a:lnTo>
                  <a:pt x="9143" y="691133"/>
                </a:lnTo>
                <a:lnTo>
                  <a:pt x="32765" y="697991"/>
                </a:lnTo>
                <a:lnTo>
                  <a:pt x="38099" y="678941"/>
                </a:lnTo>
                <a:lnTo>
                  <a:pt x="43433" y="660653"/>
                </a:lnTo>
                <a:lnTo>
                  <a:pt x="50291" y="642365"/>
                </a:lnTo>
                <a:lnTo>
                  <a:pt x="55625" y="629411"/>
                </a:lnTo>
                <a:close/>
              </a:path>
              <a:path w="3481070" h="1545589">
                <a:moveTo>
                  <a:pt x="104393" y="547115"/>
                </a:moveTo>
                <a:lnTo>
                  <a:pt x="84581" y="532637"/>
                </a:lnTo>
                <a:lnTo>
                  <a:pt x="79247" y="539495"/>
                </a:lnTo>
                <a:lnTo>
                  <a:pt x="67055" y="557783"/>
                </a:lnTo>
                <a:lnTo>
                  <a:pt x="55625" y="576833"/>
                </a:lnTo>
                <a:lnTo>
                  <a:pt x="44957" y="595121"/>
                </a:lnTo>
                <a:lnTo>
                  <a:pt x="44195" y="597407"/>
                </a:lnTo>
                <a:lnTo>
                  <a:pt x="66293" y="608075"/>
                </a:lnTo>
                <a:lnTo>
                  <a:pt x="67055" y="606551"/>
                </a:lnTo>
                <a:lnTo>
                  <a:pt x="76961" y="588263"/>
                </a:lnTo>
                <a:lnTo>
                  <a:pt x="87630" y="570737"/>
                </a:lnTo>
                <a:lnTo>
                  <a:pt x="99822" y="553211"/>
                </a:lnTo>
                <a:lnTo>
                  <a:pt x="104393" y="547115"/>
                </a:lnTo>
                <a:close/>
              </a:path>
              <a:path w="3481070" h="1545589">
                <a:moveTo>
                  <a:pt x="166877" y="474725"/>
                </a:moveTo>
                <a:lnTo>
                  <a:pt x="149351" y="457199"/>
                </a:lnTo>
                <a:lnTo>
                  <a:pt x="138683" y="467867"/>
                </a:lnTo>
                <a:lnTo>
                  <a:pt x="122681" y="485393"/>
                </a:lnTo>
                <a:lnTo>
                  <a:pt x="99821" y="512825"/>
                </a:lnTo>
                <a:lnTo>
                  <a:pt x="118871" y="528065"/>
                </a:lnTo>
                <a:lnTo>
                  <a:pt x="126491" y="518921"/>
                </a:lnTo>
                <a:lnTo>
                  <a:pt x="140969" y="502157"/>
                </a:lnTo>
                <a:lnTo>
                  <a:pt x="156971" y="484631"/>
                </a:lnTo>
                <a:lnTo>
                  <a:pt x="166877" y="474725"/>
                </a:lnTo>
                <a:close/>
              </a:path>
              <a:path w="3481070" h="1545589">
                <a:moveTo>
                  <a:pt x="240029" y="410717"/>
                </a:moveTo>
                <a:lnTo>
                  <a:pt x="224789" y="391667"/>
                </a:lnTo>
                <a:lnTo>
                  <a:pt x="212597" y="400811"/>
                </a:lnTo>
                <a:lnTo>
                  <a:pt x="192785" y="416813"/>
                </a:lnTo>
                <a:lnTo>
                  <a:pt x="173735" y="433577"/>
                </a:lnTo>
                <a:lnTo>
                  <a:pt x="167639" y="439673"/>
                </a:lnTo>
                <a:lnTo>
                  <a:pt x="184403" y="457961"/>
                </a:lnTo>
                <a:lnTo>
                  <a:pt x="190499" y="451865"/>
                </a:lnTo>
                <a:lnTo>
                  <a:pt x="208788" y="435863"/>
                </a:lnTo>
                <a:lnTo>
                  <a:pt x="228599" y="419861"/>
                </a:lnTo>
                <a:lnTo>
                  <a:pt x="240029" y="410717"/>
                </a:lnTo>
                <a:close/>
              </a:path>
              <a:path w="3481070" h="1545589">
                <a:moveTo>
                  <a:pt x="319277" y="354329"/>
                </a:moveTo>
                <a:lnTo>
                  <a:pt x="305561" y="333755"/>
                </a:lnTo>
                <a:lnTo>
                  <a:pt x="300227" y="336803"/>
                </a:lnTo>
                <a:lnTo>
                  <a:pt x="277367" y="352805"/>
                </a:lnTo>
                <a:lnTo>
                  <a:pt x="254507" y="368045"/>
                </a:lnTo>
                <a:lnTo>
                  <a:pt x="244601" y="376427"/>
                </a:lnTo>
                <a:lnTo>
                  <a:pt x="259079" y="396239"/>
                </a:lnTo>
                <a:lnTo>
                  <a:pt x="269747" y="387857"/>
                </a:lnTo>
                <a:lnTo>
                  <a:pt x="291084" y="372617"/>
                </a:lnTo>
                <a:lnTo>
                  <a:pt x="313943" y="357377"/>
                </a:lnTo>
                <a:lnTo>
                  <a:pt x="319277" y="354329"/>
                </a:lnTo>
                <a:close/>
              </a:path>
              <a:path w="3481070" h="1545589">
                <a:moveTo>
                  <a:pt x="403097" y="304799"/>
                </a:moveTo>
                <a:lnTo>
                  <a:pt x="390905" y="283463"/>
                </a:lnTo>
                <a:lnTo>
                  <a:pt x="374141" y="292607"/>
                </a:lnTo>
                <a:lnTo>
                  <a:pt x="348995" y="307085"/>
                </a:lnTo>
                <a:lnTo>
                  <a:pt x="326897" y="320801"/>
                </a:lnTo>
                <a:lnTo>
                  <a:pt x="339089" y="341375"/>
                </a:lnTo>
                <a:lnTo>
                  <a:pt x="361949" y="328421"/>
                </a:lnTo>
                <a:lnTo>
                  <a:pt x="386334" y="313943"/>
                </a:lnTo>
                <a:lnTo>
                  <a:pt x="403097" y="304799"/>
                </a:lnTo>
                <a:close/>
              </a:path>
              <a:path w="3481070" h="1545589">
                <a:moveTo>
                  <a:pt x="489966" y="261365"/>
                </a:moveTo>
                <a:lnTo>
                  <a:pt x="480059" y="239267"/>
                </a:lnTo>
                <a:lnTo>
                  <a:pt x="455676" y="250697"/>
                </a:lnTo>
                <a:lnTo>
                  <a:pt x="413004" y="272033"/>
                </a:lnTo>
                <a:lnTo>
                  <a:pt x="424434" y="293369"/>
                </a:lnTo>
                <a:lnTo>
                  <a:pt x="466344" y="272033"/>
                </a:lnTo>
                <a:lnTo>
                  <a:pt x="489966" y="261365"/>
                </a:lnTo>
                <a:close/>
              </a:path>
              <a:path w="3481070" h="1545589">
                <a:moveTo>
                  <a:pt x="579882" y="222503"/>
                </a:moveTo>
                <a:lnTo>
                  <a:pt x="569976" y="199643"/>
                </a:lnTo>
                <a:lnTo>
                  <a:pt x="512826" y="224027"/>
                </a:lnTo>
                <a:lnTo>
                  <a:pt x="502158" y="228599"/>
                </a:lnTo>
                <a:lnTo>
                  <a:pt x="512064" y="250697"/>
                </a:lnTo>
                <a:lnTo>
                  <a:pt x="523494" y="246125"/>
                </a:lnTo>
                <a:lnTo>
                  <a:pt x="579882" y="222503"/>
                </a:lnTo>
                <a:close/>
              </a:path>
              <a:path w="3481070" h="1545589">
                <a:moveTo>
                  <a:pt x="671322" y="188213"/>
                </a:moveTo>
                <a:lnTo>
                  <a:pt x="662940" y="165353"/>
                </a:lnTo>
                <a:lnTo>
                  <a:pt x="636270" y="174497"/>
                </a:lnTo>
                <a:lnTo>
                  <a:pt x="593598" y="190499"/>
                </a:lnTo>
                <a:lnTo>
                  <a:pt x="601980" y="213359"/>
                </a:lnTo>
                <a:lnTo>
                  <a:pt x="645414" y="197357"/>
                </a:lnTo>
                <a:lnTo>
                  <a:pt x="671322" y="188213"/>
                </a:lnTo>
                <a:close/>
              </a:path>
              <a:path w="3481070" h="1545589">
                <a:moveTo>
                  <a:pt x="764286" y="157733"/>
                </a:moveTo>
                <a:lnTo>
                  <a:pt x="756666" y="134111"/>
                </a:lnTo>
                <a:lnTo>
                  <a:pt x="701802" y="151637"/>
                </a:lnTo>
                <a:lnTo>
                  <a:pt x="686562" y="156971"/>
                </a:lnTo>
                <a:lnTo>
                  <a:pt x="694182" y="180593"/>
                </a:lnTo>
                <a:lnTo>
                  <a:pt x="710184" y="174497"/>
                </a:lnTo>
                <a:lnTo>
                  <a:pt x="764286" y="157733"/>
                </a:lnTo>
                <a:close/>
              </a:path>
              <a:path w="3481070" h="1545589">
                <a:moveTo>
                  <a:pt x="858012" y="131063"/>
                </a:moveTo>
                <a:lnTo>
                  <a:pt x="851916" y="107441"/>
                </a:lnTo>
                <a:lnTo>
                  <a:pt x="840486" y="110489"/>
                </a:lnTo>
                <a:lnTo>
                  <a:pt x="781050" y="127253"/>
                </a:lnTo>
                <a:lnTo>
                  <a:pt x="787146" y="150875"/>
                </a:lnTo>
                <a:lnTo>
                  <a:pt x="847344" y="134111"/>
                </a:lnTo>
                <a:lnTo>
                  <a:pt x="858012" y="131063"/>
                </a:lnTo>
                <a:close/>
              </a:path>
              <a:path w="3481070" h="1545589">
                <a:moveTo>
                  <a:pt x="953262" y="108203"/>
                </a:moveTo>
                <a:lnTo>
                  <a:pt x="947928" y="83819"/>
                </a:lnTo>
                <a:lnTo>
                  <a:pt x="876300" y="101345"/>
                </a:lnTo>
                <a:lnTo>
                  <a:pt x="882396" y="124967"/>
                </a:lnTo>
                <a:lnTo>
                  <a:pt x="919734" y="115823"/>
                </a:lnTo>
                <a:lnTo>
                  <a:pt x="953262" y="108203"/>
                </a:lnTo>
                <a:close/>
              </a:path>
              <a:path w="3481070" h="1545589">
                <a:moveTo>
                  <a:pt x="1049274" y="88391"/>
                </a:moveTo>
                <a:lnTo>
                  <a:pt x="1044702" y="64007"/>
                </a:lnTo>
                <a:lnTo>
                  <a:pt x="988313" y="75437"/>
                </a:lnTo>
                <a:lnTo>
                  <a:pt x="972312" y="78485"/>
                </a:lnTo>
                <a:lnTo>
                  <a:pt x="977646" y="102869"/>
                </a:lnTo>
                <a:lnTo>
                  <a:pt x="993647" y="99059"/>
                </a:lnTo>
                <a:lnTo>
                  <a:pt x="1049274" y="88391"/>
                </a:lnTo>
                <a:close/>
              </a:path>
              <a:path w="3481070" h="1545589">
                <a:moveTo>
                  <a:pt x="1146048" y="70865"/>
                </a:moveTo>
                <a:lnTo>
                  <a:pt x="1141476" y="46481"/>
                </a:lnTo>
                <a:lnTo>
                  <a:pt x="1069086" y="59435"/>
                </a:lnTo>
                <a:lnTo>
                  <a:pt x="1072896" y="83057"/>
                </a:lnTo>
                <a:lnTo>
                  <a:pt x="1146048" y="70865"/>
                </a:lnTo>
                <a:close/>
              </a:path>
              <a:path w="3481070" h="1545589">
                <a:moveTo>
                  <a:pt x="1242822" y="56387"/>
                </a:moveTo>
                <a:lnTo>
                  <a:pt x="1239774" y="32003"/>
                </a:lnTo>
                <a:lnTo>
                  <a:pt x="1224534" y="34289"/>
                </a:lnTo>
                <a:lnTo>
                  <a:pt x="1165860" y="42671"/>
                </a:lnTo>
                <a:lnTo>
                  <a:pt x="1169670" y="67055"/>
                </a:lnTo>
                <a:lnTo>
                  <a:pt x="1228344" y="58673"/>
                </a:lnTo>
                <a:lnTo>
                  <a:pt x="1242822" y="56387"/>
                </a:lnTo>
                <a:close/>
              </a:path>
              <a:path w="3481070" h="1545589">
                <a:moveTo>
                  <a:pt x="1339596" y="44957"/>
                </a:moveTo>
                <a:lnTo>
                  <a:pt x="1337310" y="20573"/>
                </a:lnTo>
                <a:lnTo>
                  <a:pt x="1306830" y="23621"/>
                </a:lnTo>
                <a:lnTo>
                  <a:pt x="1264158" y="28955"/>
                </a:lnTo>
                <a:lnTo>
                  <a:pt x="1267206" y="53339"/>
                </a:lnTo>
                <a:lnTo>
                  <a:pt x="1309878" y="48005"/>
                </a:lnTo>
                <a:lnTo>
                  <a:pt x="1339596" y="44957"/>
                </a:lnTo>
                <a:close/>
              </a:path>
              <a:path w="3481070" h="1545589">
                <a:moveTo>
                  <a:pt x="1437132" y="36575"/>
                </a:moveTo>
                <a:lnTo>
                  <a:pt x="1435608" y="12191"/>
                </a:lnTo>
                <a:lnTo>
                  <a:pt x="1390650" y="15239"/>
                </a:lnTo>
                <a:lnTo>
                  <a:pt x="1361694" y="18287"/>
                </a:lnTo>
                <a:lnTo>
                  <a:pt x="1363980" y="42671"/>
                </a:lnTo>
                <a:lnTo>
                  <a:pt x="1392936" y="39623"/>
                </a:lnTo>
                <a:lnTo>
                  <a:pt x="1437132" y="36575"/>
                </a:lnTo>
                <a:close/>
              </a:path>
              <a:path w="3481070" h="1545589">
                <a:moveTo>
                  <a:pt x="1535430" y="29717"/>
                </a:moveTo>
                <a:lnTo>
                  <a:pt x="1533906" y="5333"/>
                </a:lnTo>
                <a:lnTo>
                  <a:pt x="1475994" y="8381"/>
                </a:lnTo>
                <a:lnTo>
                  <a:pt x="1459992" y="9905"/>
                </a:lnTo>
                <a:lnTo>
                  <a:pt x="1462278" y="34289"/>
                </a:lnTo>
                <a:lnTo>
                  <a:pt x="1478280" y="33527"/>
                </a:lnTo>
                <a:lnTo>
                  <a:pt x="1535430" y="29717"/>
                </a:lnTo>
                <a:close/>
              </a:path>
              <a:path w="3481070" h="1545589">
                <a:moveTo>
                  <a:pt x="1632966" y="25907"/>
                </a:moveTo>
                <a:lnTo>
                  <a:pt x="1632204" y="1523"/>
                </a:lnTo>
                <a:lnTo>
                  <a:pt x="1564386" y="3759"/>
                </a:lnTo>
                <a:lnTo>
                  <a:pt x="1558290" y="3809"/>
                </a:lnTo>
                <a:lnTo>
                  <a:pt x="1559814" y="28955"/>
                </a:lnTo>
                <a:lnTo>
                  <a:pt x="1564386" y="28193"/>
                </a:lnTo>
                <a:lnTo>
                  <a:pt x="1632966" y="25907"/>
                </a:lnTo>
                <a:close/>
              </a:path>
              <a:path w="3481070" h="1545589">
                <a:moveTo>
                  <a:pt x="1731264" y="24383"/>
                </a:moveTo>
                <a:lnTo>
                  <a:pt x="1731264" y="0"/>
                </a:lnTo>
                <a:lnTo>
                  <a:pt x="1657350" y="761"/>
                </a:lnTo>
                <a:lnTo>
                  <a:pt x="1657350" y="25145"/>
                </a:lnTo>
                <a:lnTo>
                  <a:pt x="1731264" y="24383"/>
                </a:lnTo>
                <a:close/>
              </a:path>
              <a:path w="3481070" h="1545589">
                <a:moveTo>
                  <a:pt x="1829562" y="761"/>
                </a:moveTo>
                <a:lnTo>
                  <a:pt x="1755648" y="0"/>
                </a:lnTo>
                <a:lnTo>
                  <a:pt x="1755648" y="24383"/>
                </a:lnTo>
                <a:lnTo>
                  <a:pt x="1828800" y="25145"/>
                </a:lnTo>
                <a:lnTo>
                  <a:pt x="1829562" y="761"/>
                </a:lnTo>
                <a:close/>
              </a:path>
              <a:path w="3481070" h="1545589">
                <a:moveTo>
                  <a:pt x="1928622" y="4571"/>
                </a:moveTo>
                <a:lnTo>
                  <a:pt x="1917192" y="3809"/>
                </a:lnTo>
                <a:lnTo>
                  <a:pt x="1854708" y="1523"/>
                </a:lnTo>
                <a:lnTo>
                  <a:pt x="1853945" y="25907"/>
                </a:lnTo>
                <a:lnTo>
                  <a:pt x="1916430" y="28193"/>
                </a:lnTo>
                <a:lnTo>
                  <a:pt x="1927098" y="28955"/>
                </a:lnTo>
                <a:lnTo>
                  <a:pt x="1928622" y="4571"/>
                </a:lnTo>
                <a:close/>
              </a:path>
              <a:path w="3481070" h="1545589">
                <a:moveTo>
                  <a:pt x="2026920" y="10667"/>
                </a:moveTo>
                <a:lnTo>
                  <a:pt x="2004060" y="8381"/>
                </a:lnTo>
                <a:lnTo>
                  <a:pt x="1953006" y="6095"/>
                </a:lnTo>
                <a:lnTo>
                  <a:pt x="1951482" y="30479"/>
                </a:lnTo>
                <a:lnTo>
                  <a:pt x="2002536" y="33527"/>
                </a:lnTo>
                <a:lnTo>
                  <a:pt x="2024633" y="35051"/>
                </a:lnTo>
                <a:lnTo>
                  <a:pt x="2026920" y="10667"/>
                </a:lnTo>
                <a:close/>
              </a:path>
              <a:path w="3481070" h="1545589">
                <a:moveTo>
                  <a:pt x="2125218" y="19049"/>
                </a:moveTo>
                <a:lnTo>
                  <a:pt x="2089404" y="15239"/>
                </a:lnTo>
                <a:lnTo>
                  <a:pt x="2051304" y="12191"/>
                </a:lnTo>
                <a:lnTo>
                  <a:pt x="2049780" y="36575"/>
                </a:lnTo>
                <a:lnTo>
                  <a:pt x="2087118" y="39623"/>
                </a:lnTo>
                <a:lnTo>
                  <a:pt x="2122932" y="43433"/>
                </a:lnTo>
                <a:lnTo>
                  <a:pt x="2125218" y="19049"/>
                </a:lnTo>
                <a:close/>
              </a:path>
              <a:path w="3481070" h="1545589">
                <a:moveTo>
                  <a:pt x="2222754" y="30479"/>
                </a:moveTo>
                <a:lnTo>
                  <a:pt x="2173224" y="23621"/>
                </a:lnTo>
                <a:lnTo>
                  <a:pt x="2149602" y="21335"/>
                </a:lnTo>
                <a:lnTo>
                  <a:pt x="2147316" y="45719"/>
                </a:lnTo>
                <a:lnTo>
                  <a:pt x="2170938" y="48005"/>
                </a:lnTo>
                <a:lnTo>
                  <a:pt x="2219706" y="54863"/>
                </a:lnTo>
                <a:lnTo>
                  <a:pt x="2222754" y="30479"/>
                </a:lnTo>
                <a:close/>
              </a:path>
              <a:path w="3481070" h="1545589">
                <a:moveTo>
                  <a:pt x="2320290" y="44195"/>
                </a:moveTo>
                <a:lnTo>
                  <a:pt x="2255520" y="34289"/>
                </a:lnTo>
                <a:lnTo>
                  <a:pt x="2247138" y="32765"/>
                </a:lnTo>
                <a:lnTo>
                  <a:pt x="2244090" y="57911"/>
                </a:lnTo>
                <a:lnTo>
                  <a:pt x="2252472" y="58673"/>
                </a:lnTo>
                <a:lnTo>
                  <a:pt x="2317242" y="67817"/>
                </a:lnTo>
                <a:lnTo>
                  <a:pt x="2320290" y="44195"/>
                </a:lnTo>
                <a:close/>
              </a:path>
              <a:path w="3481070" h="1545589">
                <a:moveTo>
                  <a:pt x="2417826" y="60197"/>
                </a:moveTo>
                <a:lnTo>
                  <a:pt x="2414778" y="60197"/>
                </a:lnTo>
                <a:lnTo>
                  <a:pt x="2345436" y="48005"/>
                </a:lnTo>
                <a:lnTo>
                  <a:pt x="2340864" y="71627"/>
                </a:lnTo>
                <a:lnTo>
                  <a:pt x="2410968" y="83819"/>
                </a:lnTo>
                <a:lnTo>
                  <a:pt x="2413254" y="84581"/>
                </a:lnTo>
                <a:lnTo>
                  <a:pt x="2417826" y="60197"/>
                </a:lnTo>
                <a:close/>
              </a:path>
              <a:path w="3481070" h="1545589">
                <a:moveTo>
                  <a:pt x="2514600" y="80009"/>
                </a:moveTo>
                <a:lnTo>
                  <a:pt x="2442210" y="65531"/>
                </a:lnTo>
                <a:lnTo>
                  <a:pt x="2437638" y="89153"/>
                </a:lnTo>
                <a:lnTo>
                  <a:pt x="2487168" y="99059"/>
                </a:lnTo>
                <a:lnTo>
                  <a:pt x="2509266" y="104393"/>
                </a:lnTo>
                <a:lnTo>
                  <a:pt x="2514600" y="80009"/>
                </a:lnTo>
                <a:close/>
              </a:path>
              <a:path w="3481070" h="1545589">
                <a:moveTo>
                  <a:pt x="2610612" y="102869"/>
                </a:moveTo>
                <a:lnTo>
                  <a:pt x="2566416" y="92201"/>
                </a:lnTo>
                <a:lnTo>
                  <a:pt x="2538984" y="85343"/>
                </a:lnTo>
                <a:lnTo>
                  <a:pt x="2533650" y="109727"/>
                </a:lnTo>
                <a:lnTo>
                  <a:pt x="2561082" y="115823"/>
                </a:lnTo>
                <a:lnTo>
                  <a:pt x="2604516" y="127253"/>
                </a:lnTo>
                <a:lnTo>
                  <a:pt x="2610612" y="102869"/>
                </a:lnTo>
                <a:close/>
              </a:path>
              <a:path w="3481070" h="1545589">
                <a:moveTo>
                  <a:pt x="2705862" y="128777"/>
                </a:moveTo>
                <a:lnTo>
                  <a:pt x="2639568" y="110489"/>
                </a:lnTo>
                <a:lnTo>
                  <a:pt x="2634234" y="108965"/>
                </a:lnTo>
                <a:lnTo>
                  <a:pt x="2628900" y="132587"/>
                </a:lnTo>
                <a:lnTo>
                  <a:pt x="2633472" y="134111"/>
                </a:lnTo>
                <a:lnTo>
                  <a:pt x="2699004" y="152399"/>
                </a:lnTo>
                <a:lnTo>
                  <a:pt x="2705862" y="128777"/>
                </a:lnTo>
                <a:close/>
              </a:path>
              <a:path w="3481070" h="1545589">
                <a:moveTo>
                  <a:pt x="2800350" y="159257"/>
                </a:moveTo>
                <a:lnTo>
                  <a:pt x="2777490" y="151637"/>
                </a:lnTo>
                <a:lnTo>
                  <a:pt x="2729484" y="136397"/>
                </a:lnTo>
                <a:lnTo>
                  <a:pt x="2722626" y="160019"/>
                </a:lnTo>
                <a:lnTo>
                  <a:pt x="2770632" y="175259"/>
                </a:lnTo>
                <a:lnTo>
                  <a:pt x="2791968" y="182117"/>
                </a:lnTo>
                <a:lnTo>
                  <a:pt x="2800350" y="159257"/>
                </a:lnTo>
                <a:close/>
              </a:path>
              <a:path w="3481070" h="1545589">
                <a:moveTo>
                  <a:pt x="2892552" y="192785"/>
                </a:moveTo>
                <a:lnTo>
                  <a:pt x="2843784" y="174497"/>
                </a:lnTo>
                <a:lnTo>
                  <a:pt x="2823210" y="166877"/>
                </a:lnTo>
                <a:lnTo>
                  <a:pt x="2815590" y="190499"/>
                </a:lnTo>
                <a:lnTo>
                  <a:pt x="2835402" y="197357"/>
                </a:lnTo>
                <a:lnTo>
                  <a:pt x="2884170" y="215645"/>
                </a:lnTo>
                <a:lnTo>
                  <a:pt x="2892552" y="192785"/>
                </a:lnTo>
                <a:close/>
              </a:path>
              <a:path w="3481070" h="1545589">
                <a:moveTo>
                  <a:pt x="2983992" y="231647"/>
                </a:moveTo>
                <a:lnTo>
                  <a:pt x="2967228" y="223265"/>
                </a:lnTo>
                <a:lnTo>
                  <a:pt x="2916174" y="201929"/>
                </a:lnTo>
                <a:lnTo>
                  <a:pt x="2906268" y="224789"/>
                </a:lnTo>
                <a:lnTo>
                  <a:pt x="2957322" y="246125"/>
                </a:lnTo>
                <a:lnTo>
                  <a:pt x="2974086" y="253745"/>
                </a:lnTo>
                <a:lnTo>
                  <a:pt x="2983992" y="231647"/>
                </a:lnTo>
                <a:close/>
              </a:path>
              <a:path w="3481070" h="1545589">
                <a:moveTo>
                  <a:pt x="3073146" y="275081"/>
                </a:moveTo>
                <a:lnTo>
                  <a:pt x="3024378" y="249935"/>
                </a:lnTo>
                <a:lnTo>
                  <a:pt x="3006852" y="241553"/>
                </a:lnTo>
                <a:lnTo>
                  <a:pt x="2996184" y="264413"/>
                </a:lnTo>
                <a:lnTo>
                  <a:pt x="3014472" y="272795"/>
                </a:lnTo>
                <a:lnTo>
                  <a:pt x="3061716" y="296417"/>
                </a:lnTo>
                <a:lnTo>
                  <a:pt x="3073146" y="275081"/>
                </a:lnTo>
                <a:close/>
              </a:path>
              <a:path w="3481070" h="1545589">
                <a:moveTo>
                  <a:pt x="3159252" y="323849"/>
                </a:moveTo>
                <a:lnTo>
                  <a:pt x="3156204" y="321563"/>
                </a:lnTo>
                <a:lnTo>
                  <a:pt x="3105912" y="292607"/>
                </a:lnTo>
                <a:lnTo>
                  <a:pt x="3095244" y="286511"/>
                </a:lnTo>
                <a:lnTo>
                  <a:pt x="3083052" y="307847"/>
                </a:lnTo>
                <a:lnTo>
                  <a:pt x="3093720" y="313943"/>
                </a:lnTo>
                <a:lnTo>
                  <a:pt x="3118866" y="328421"/>
                </a:lnTo>
                <a:lnTo>
                  <a:pt x="3143250" y="342899"/>
                </a:lnTo>
                <a:lnTo>
                  <a:pt x="3146298" y="345185"/>
                </a:lnTo>
                <a:lnTo>
                  <a:pt x="3159252" y="323849"/>
                </a:lnTo>
                <a:close/>
              </a:path>
              <a:path w="3481070" h="1545589">
                <a:moveTo>
                  <a:pt x="3241548" y="380237"/>
                </a:moveTo>
                <a:lnTo>
                  <a:pt x="3225546" y="368045"/>
                </a:lnTo>
                <a:lnTo>
                  <a:pt x="3202686" y="352805"/>
                </a:lnTo>
                <a:lnTo>
                  <a:pt x="3180588" y="337565"/>
                </a:lnTo>
                <a:lnTo>
                  <a:pt x="3166872" y="358139"/>
                </a:lnTo>
                <a:lnTo>
                  <a:pt x="3188970" y="372617"/>
                </a:lnTo>
                <a:lnTo>
                  <a:pt x="3211068" y="388619"/>
                </a:lnTo>
                <a:lnTo>
                  <a:pt x="3226308" y="400049"/>
                </a:lnTo>
                <a:lnTo>
                  <a:pt x="3241548" y="380237"/>
                </a:lnTo>
                <a:close/>
              </a:path>
              <a:path w="3481070" h="1545589">
                <a:moveTo>
                  <a:pt x="3317748" y="444245"/>
                </a:moveTo>
                <a:lnTo>
                  <a:pt x="3306317" y="433577"/>
                </a:lnTo>
                <a:lnTo>
                  <a:pt x="3287267" y="416813"/>
                </a:lnTo>
                <a:lnTo>
                  <a:pt x="3267455" y="400811"/>
                </a:lnTo>
                <a:lnTo>
                  <a:pt x="3260598" y="395477"/>
                </a:lnTo>
                <a:lnTo>
                  <a:pt x="3246120" y="414527"/>
                </a:lnTo>
                <a:lnTo>
                  <a:pt x="3252216" y="419861"/>
                </a:lnTo>
                <a:lnTo>
                  <a:pt x="3271266" y="435863"/>
                </a:lnTo>
                <a:lnTo>
                  <a:pt x="3289554" y="451865"/>
                </a:lnTo>
                <a:lnTo>
                  <a:pt x="3300984" y="462533"/>
                </a:lnTo>
                <a:lnTo>
                  <a:pt x="3317748" y="444245"/>
                </a:lnTo>
                <a:close/>
              </a:path>
              <a:path w="3481070" h="1545589">
                <a:moveTo>
                  <a:pt x="3384804" y="518159"/>
                </a:moveTo>
                <a:lnTo>
                  <a:pt x="3372612" y="502919"/>
                </a:lnTo>
                <a:lnTo>
                  <a:pt x="3357372" y="485393"/>
                </a:lnTo>
                <a:lnTo>
                  <a:pt x="3341370" y="467867"/>
                </a:lnTo>
                <a:lnTo>
                  <a:pt x="3335274" y="461771"/>
                </a:lnTo>
                <a:lnTo>
                  <a:pt x="3317748" y="479297"/>
                </a:lnTo>
                <a:lnTo>
                  <a:pt x="3323844" y="485393"/>
                </a:lnTo>
                <a:lnTo>
                  <a:pt x="3339846" y="502157"/>
                </a:lnTo>
                <a:lnTo>
                  <a:pt x="3354324" y="518921"/>
                </a:lnTo>
                <a:lnTo>
                  <a:pt x="3365754" y="533399"/>
                </a:lnTo>
                <a:lnTo>
                  <a:pt x="3384804" y="518159"/>
                </a:lnTo>
                <a:close/>
              </a:path>
              <a:path w="3481070" h="1545589">
                <a:moveTo>
                  <a:pt x="3438905" y="603503"/>
                </a:moveTo>
                <a:lnTo>
                  <a:pt x="3412998" y="557783"/>
                </a:lnTo>
                <a:lnTo>
                  <a:pt x="3400044" y="537971"/>
                </a:lnTo>
                <a:lnTo>
                  <a:pt x="3380232" y="553211"/>
                </a:lnTo>
                <a:lnTo>
                  <a:pt x="3380994" y="553973"/>
                </a:lnTo>
                <a:lnTo>
                  <a:pt x="3403854" y="589025"/>
                </a:lnTo>
                <a:lnTo>
                  <a:pt x="3412998" y="606551"/>
                </a:lnTo>
                <a:lnTo>
                  <a:pt x="3416808" y="614171"/>
                </a:lnTo>
                <a:lnTo>
                  <a:pt x="3438905" y="603503"/>
                </a:lnTo>
                <a:close/>
              </a:path>
              <a:path w="3481070" h="1545589">
                <a:moveTo>
                  <a:pt x="3472434" y="698753"/>
                </a:moveTo>
                <a:lnTo>
                  <a:pt x="3460241" y="652271"/>
                </a:lnTo>
                <a:lnTo>
                  <a:pt x="3449574" y="626363"/>
                </a:lnTo>
                <a:lnTo>
                  <a:pt x="3426714" y="635507"/>
                </a:lnTo>
                <a:lnTo>
                  <a:pt x="3429762" y="643127"/>
                </a:lnTo>
                <a:lnTo>
                  <a:pt x="3436620" y="661415"/>
                </a:lnTo>
                <a:lnTo>
                  <a:pt x="3442716" y="679703"/>
                </a:lnTo>
                <a:lnTo>
                  <a:pt x="3447288" y="697991"/>
                </a:lnTo>
                <a:lnTo>
                  <a:pt x="3448812" y="703325"/>
                </a:lnTo>
                <a:lnTo>
                  <a:pt x="3472434" y="698753"/>
                </a:lnTo>
                <a:close/>
              </a:path>
              <a:path w="3481070" h="1545589">
                <a:moveTo>
                  <a:pt x="3480816" y="771905"/>
                </a:moveTo>
                <a:lnTo>
                  <a:pt x="3480054" y="752093"/>
                </a:lnTo>
                <a:lnTo>
                  <a:pt x="3478529" y="731519"/>
                </a:lnTo>
                <a:lnTo>
                  <a:pt x="3477005" y="723137"/>
                </a:lnTo>
                <a:lnTo>
                  <a:pt x="3452622" y="726947"/>
                </a:lnTo>
                <a:lnTo>
                  <a:pt x="3454146" y="735329"/>
                </a:lnTo>
                <a:lnTo>
                  <a:pt x="3455670" y="753617"/>
                </a:lnTo>
                <a:lnTo>
                  <a:pt x="3456432" y="772667"/>
                </a:lnTo>
                <a:lnTo>
                  <a:pt x="3456432" y="797956"/>
                </a:lnTo>
                <a:lnTo>
                  <a:pt x="3479291" y="800099"/>
                </a:lnTo>
                <a:lnTo>
                  <a:pt x="3480054" y="792479"/>
                </a:lnTo>
                <a:lnTo>
                  <a:pt x="3480816" y="771905"/>
                </a:lnTo>
                <a:close/>
              </a:path>
              <a:path w="3481070" h="1545589">
                <a:moveTo>
                  <a:pt x="3456432" y="797956"/>
                </a:moveTo>
                <a:lnTo>
                  <a:pt x="3456432" y="772667"/>
                </a:lnTo>
                <a:lnTo>
                  <a:pt x="3455670" y="791717"/>
                </a:lnTo>
                <a:lnTo>
                  <a:pt x="3454908" y="797813"/>
                </a:lnTo>
                <a:lnTo>
                  <a:pt x="3456432" y="797956"/>
                </a:lnTo>
                <a:close/>
              </a:path>
              <a:path w="3481070" h="1545589">
                <a:moveTo>
                  <a:pt x="3476244" y="825245"/>
                </a:moveTo>
                <a:lnTo>
                  <a:pt x="3452622" y="821435"/>
                </a:lnTo>
                <a:lnTo>
                  <a:pt x="3447288" y="848105"/>
                </a:lnTo>
                <a:lnTo>
                  <a:pt x="3442716" y="866393"/>
                </a:lnTo>
                <a:lnTo>
                  <a:pt x="3436620" y="884681"/>
                </a:lnTo>
                <a:lnTo>
                  <a:pt x="3434334" y="890015"/>
                </a:lnTo>
                <a:lnTo>
                  <a:pt x="3457955" y="899159"/>
                </a:lnTo>
                <a:lnTo>
                  <a:pt x="3460241" y="892301"/>
                </a:lnTo>
                <a:lnTo>
                  <a:pt x="3466338" y="872489"/>
                </a:lnTo>
                <a:lnTo>
                  <a:pt x="3471672" y="852677"/>
                </a:lnTo>
                <a:lnTo>
                  <a:pt x="3475482" y="832865"/>
                </a:lnTo>
                <a:lnTo>
                  <a:pt x="3476244" y="825245"/>
                </a:lnTo>
                <a:close/>
              </a:path>
              <a:path w="3481070" h="1545589">
                <a:moveTo>
                  <a:pt x="3448050" y="922019"/>
                </a:moveTo>
                <a:lnTo>
                  <a:pt x="3425952" y="912113"/>
                </a:lnTo>
                <a:lnTo>
                  <a:pt x="3422141" y="921257"/>
                </a:lnTo>
                <a:lnTo>
                  <a:pt x="3412998" y="938783"/>
                </a:lnTo>
                <a:lnTo>
                  <a:pt x="3403091" y="956309"/>
                </a:lnTo>
                <a:lnTo>
                  <a:pt x="3392424" y="974597"/>
                </a:lnTo>
                <a:lnTo>
                  <a:pt x="3391662" y="975359"/>
                </a:lnTo>
                <a:lnTo>
                  <a:pt x="3412236" y="989075"/>
                </a:lnTo>
                <a:lnTo>
                  <a:pt x="3412998" y="986789"/>
                </a:lnTo>
                <a:lnTo>
                  <a:pt x="3424428" y="968501"/>
                </a:lnTo>
                <a:lnTo>
                  <a:pt x="3435096" y="949451"/>
                </a:lnTo>
                <a:lnTo>
                  <a:pt x="3444240" y="930401"/>
                </a:lnTo>
                <a:lnTo>
                  <a:pt x="3448050" y="922019"/>
                </a:lnTo>
                <a:close/>
              </a:path>
              <a:path w="3481070" h="1545589">
                <a:moveTo>
                  <a:pt x="3397758" y="1009649"/>
                </a:moveTo>
                <a:lnTo>
                  <a:pt x="3377946" y="995171"/>
                </a:lnTo>
                <a:lnTo>
                  <a:pt x="3368040" y="1008887"/>
                </a:lnTo>
                <a:lnTo>
                  <a:pt x="3353562" y="1026413"/>
                </a:lnTo>
                <a:lnTo>
                  <a:pt x="3339084" y="1043177"/>
                </a:lnTo>
                <a:lnTo>
                  <a:pt x="3332226" y="1050797"/>
                </a:lnTo>
                <a:lnTo>
                  <a:pt x="3350514" y="1067561"/>
                </a:lnTo>
                <a:lnTo>
                  <a:pt x="3358134" y="1059179"/>
                </a:lnTo>
                <a:lnTo>
                  <a:pt x="3373374" y="1041653"/>
                </a:lnTo>
                <a:lnTo>
                  <a:pt x="3387090" y="1023365"/>
                </a:lnTo>
                <a:lnTo>
                  <a:pt x="3397758" y="1009649"/>
                </a:lnTo>
                <a:close/>
              </a:path>
              <a:path w="3481070" h="1545589">
                <a:moveTo>
                  <a:pt x="3332988" y="1085849"/>
                </a:moveTo>
                <a:lnTo>
                  <a:pt x="3315462" y="1068323"/>
                </a:lnTo>
                <a:lnTo>
                  <a:pt x="3307079" y="1076705"/>
                </a:lnTo>
                <a:lnTo>
                  <a:pt x="3289554" y="1093469"/>
                </a:lnTo>
                <a:lnTo>
                  <a:pt x="3271266" y="1109471"/>
                </a:lnTo>
                <a:lnTo>
                  <a:pt x="3262122" y="1117091"/>
                </a:lnTo>
                <a:lnTo>
                  <a:pt x="3277362" y="1136141"/>
                </a:lnTo>
                <a:lnTo>
                  <a:pt x="3287267" y="1127759"/>
                </a:lnTo>
                <a:lnTo>
                  <a:pt x="3306317" y="1110995"/>
                </a:lnTo>
                <a:lnTo>
                  <a:pt x="3324605" y="1094231"/>
                </a:lnTo>
                <a:lnTo>
                  <a:pt x="3332988" y="1085849"/>
                </a:lnTo>
                <a:close/>
              </a:path>
              <a:path w="3481070" h="1545589">
                <a:moveTo>
                  <a:pt x="3258312" y="1152143"/>
                </a:moveTo>
                <a:lnTo>
                  <a:pt x="3243072" y="1132331"/>
                </a:lnTo>
                <a:lnTo>
                  <a:pt x="3231642" y="1141475"/>
                </a:lnTo>
                <a:lnTo>
                  <a:pt x="3211068" y="1156715"/>
                </a:lnTo>
                <a:lnTo>
                  <a:pt x="3188970" y="1172717"/>
                </a:lnTo>
                <a:lnTo>
                  <a:pt x="3184398" y="1175765"/>
                </a:lnTo>
                <a:lnTo>
                  <a:pt x="3198114" y="1195577"/>
                </a:lnTo>
                <a:lnTo>
                  <a:pt x="3203448" y="1192529"/>
                </a:lnTo>
                <a:lnTo>
                  <a:pt x="3225546" y="1176527"/>
                </a:lnTo>
                <a:lnTo>
                  <a:pt x="3246882" y="1160525"/>
                </a:lnTo>
                <a:lnTo>
                  <a:pt x="3258312" y="1152143"/>
                </a:lnTo>
                <a:close/>
              </a:path>
              <a:path w="3481070" h="1545589">
                <a:moveTo>
                  <a:pt x="3177540" y="1209293"/>
                </a:moveTo>
                <a:lnTo>
                  <a:pt x="3163824" y="1188719"/>
                </a:lnTo>
                <a:lnTo>
                  <a:pt x="3143250" y="1202435"/>
                </a:lnTo>
                <a:lnTo>
                  <a:pt x="3118866" y="1216913"/>
                </a:lnTo>
                <a:lnTo>
                  <a:pt x="3101340" y="1226819"/>
                </a:lnTo>
                <a:lnTo>
                  <a:pt x="3113532" y="1248155"/>
                </a:lnTo>
                <a:lnTo>
                  <a:pt x="3131058" y="1238249"/>
                </a:lnTo>
                <a:lnTo>
                  <a:pt x="3156204" y="1223009"/>
                </a:lnTo>
                <a:lnTo>
                  <a:pt x="3177540" y="1209293"/>
                </a:lnTo>
                <a:close/>
              </a:path>
              <a:path w="3481070" h="1545589">
                <a:moveTo>
                  <a:pt x="3092196" y="1260347"/>
                </a:moveTo>
                <a:lnTo>
                  <a:pt x="3080004" y="1239011"/>
                </a:lnTo>
                <a:lnTo>
                  <a:pt x="3067812" y="1245107"/>
                </a:lnTo>
                <a:lnTo>
                  <a:pt x="3015234" y="1272539"/>
                </a:lnTo>
                <a:lnTo>
                  <a:pt x="3025902" y="1293875"/>
                </a:lnTo>
                <a:lnTo>
                  <a:pt x="3080004" y="1267205"/>
                </a:lnTo>
                <a:lnTo>
                  <a:pt x="3092196" y="1260347"/>
                </a:lnTo>
                <a:close/>
              </a:path>
              <a:path w="3481070" h="1545589">
                <a:moveTo>
                  <a:pt x="3003804" y="1304543"/>
                </a:moveTo>
                <a:lnTo>
                  <a:pt x="2993136" y="1282445"/>
                </a:lnTo>
                <a:lnTo>
                  <a:pt x="2957322" y="1299209"/>
                </a:lnTo>
                <a:lnTo>
                  <a:pt x="2926080" y="1312163"/>
                </a:lnTo>
                <a:lnTo>
                  <a:pt x="2935986" y="1335023"/>
                </a:lnTo>
                <a:lnTo>
                  <a:pt x="2967228" y="1321307"/>
                </a:lnTo>
                <a:lnTo>
                  <a:pt x="3003804" y="1304543"/>
                </a:lnTo>
                <a:close/>
              </a:path>
              <a:path w="3481070" h="1545589">
                <a:moveTo>
                  <a:pt x="2913126" y="1344167"/>
                </a:moveTo>
                <a:lnTo>
                  <a:pt x="2903220" y="1321307"/>
                </a:lnTo>
                <a:lnTo>
                  <a:pt x="2897124" y="1324355"/>
                </a:lnTo>
                <a:lnTo>
                  <a:pt x="2835402" y="1347977"/>
                </a:lnTo>
                <a:lnTo>
                  <a:pt x="2843022" y="1370837"/>
                </a:lnTo>
                <a:lnTo>
                  <a:pt x="2843784" y="1370837"/>
                </a:lnTo>
                <a:lnTo>
                  <a:pt x="2907030" y="1346453"/>
                </a:lnTo>
                <a:lnTo>
                  <a:pt x="2913126" y="1344167"/>
                </a:lnTo>
                <a:close/>
              </a:path>
              <a:path w="3481070" h="1545589">
                <a:moveTo>
                  <a:pt x="2820162" y="1379219"/>
                </a:moveTo>
                <a:lnTo>
                  <a:pt x="2812542" y="1355597"/>
                </a:lnTo>
                <a:lnTo>
                  <a:pt x="2769870" y="1370075"/>
                </a:lnTo>
                <a:lnTo>
                  <a:pt x="2742438" y="1379219"/>
                </a:lnTo>
                <a:lnTo>
                  <a:pt x="2750058" y="1402079"/>
                </a:lnTo>
                <a:lnTo>
                  <a:pt x="2778252" y="1393697"/>
                </a:lnTo>
                <a:lnTo>
                  <a:pt x="2820162" y="1379219"/>
                </a:lnTo>
                <a:close/>
              </a:path>
              <a:path w="3481070" h="1545589">
                <a:moveTo>
                  <a:pt x="2726436" y="1409699"/>
                </a:moveTo>
                <a:lnTo>
                  <a:pt x="2718816" y="1386077"/>
                </a:lnTo>
                <a:lnTo>
                  <a:pt x="2702814" y="1391411"/>
                </a:lnTo>
                <a:lnTo>
                  <a:pt x="2648712" y="1406651"/>
                </a:lnTo>
                <a:lnTo>
                  <a:pt x="2655570" y="1430273"/>
                </a:lnTo>
                <a:lnTo>
                  <a:pt x="2710434" y="1415033"/>
                </a:lnTo>
                <a:lnTo>
                  <a:pt x="2726436" y="1409699"/>
                </a:lnTo>
                <a:close/>
              </a:path>
              <a:path w="3481070" h="1545589">
                <a:moveTo>
                  <a:pt x="2631186" y="1437131"/>
                </a:moveTo>
                <a:lnTo>
                  <a:pt x="2625090" y="1412747"/>
                </a:lnTo>
                <a:lnTo>
                  <a:pt x="2561082" y="1429511"/>
                </a:lnTo>
                <a:lnTo>
                  <a:pt x="2554224" y="1431035"/>
                </a:lnTo>
                <a:lnTo>
                  <a:pt x="2559558" y="1454657"/>
                </a:lnTo>
                <a:lnTo>
                  <a:pt x="2567178" y="1453133"/>
                </a:lnTo>
                <a:lnTo>
                  <a:pt x="2631186" y="1437131"/>
                </a:lnTo>
                <a:close/>
              </a:path>
              <a:path w="3481070" h="1545589">
                <a:moveTo>
                  <a:pt x="2535174" y="1459991"/>
                </a:moveTo>
                <a:lnTo>
                  <a:pt x="2529840" y="1436369"/>
                </a:lnTo>
                <a:lnTo>
                  <a:pt x="2486406" y="1446275"/>
                </a:lnTo>
                <a:lnTo>
                  <a:pt x="2458212" y="1451609"/>
                </a:lnTo>
                <a:lnTo>
                  <a:pt x="2462784" y="1475993"/>
                </a:lnTo>
                <a:lnTo>
                  <a:pt x="2492502" y="1469897"/>
                </a:lnTo>
                <a:lnTo>
                  <a:pt x="2535174" y="1459991"/>
                </a:lnTo>
                <a:close/>
              </a:path>
              <a:path w="3481070" h="1545589">
                <a:moveTo>
                  <a:pt x="2439162" y="1480565"/>
                </a:moveTo>
                <a:lnTo>
                  <a:pt x="2433828" y="1456181"/>
                </a:lnTo>
                <a:lnTo>
                  <a:pt x="2410206" y="1461515"/>
                </a:lnTo>
                <a:lnTo>
                  <a:pt x="2362200" y="1469897"/>
                </a:lnTo>
                <a:lnTo>
                  <a:pt x="2366010" y="1493519"/>
                </a:lnTo>
                <a:lnTo>
                  <a:pt x="2415540" y="1485137"/>
                </a:lnTo>
                <a:lnTo>
                  <a:pt x="2439162" y="1480565"/>
                </a:lnTo>
                <a:close/>
              </a:path>
              <a:path w="3481070" h="1545589">
                <a:moveTo>
                  <a:pt x="2341626" y="1498091"/>
                </a:moveTo>
                <a:lnTo>
                  <a:pt x="2337816" y="1473707"/>
                </a:lnTo>
                <a:lnTo>
                  <a:pt x="2332482" y="1474469"/>
                </a:lnTo>
                <a:lnTo>
                  <a:pt x="2265426" y="1484375"/>
                </a:lnTo>
                <a:lnTo>
                  <a:pt x="2268474" y="1508759"/>
                </a:lnTo>
                <a:lnTo>
                  <a:pt x="2336292" y="1498853"/>
                </a:lnTo>
                <a:lnTo>
                  <a:pt x="2341626" y="1498091"/>
                </a:lnTo>
                <a:close/>
              </a:path>
              <a:path w="3481070" h="1545589">
                <a:moveTo>
                  <a:pt x="2244090" y="1512569"/>
                </a:moveTo>
                <a:lnTo>
                  <a:pt x="2241042" y="1488185"/>
                </a:lnTo>
                <a:lnTo>
                  <a:pt x="2170176" y="1496567"/>
                </a:lnTo>
                <a:lnTo>
                  <a:pt x="2167890" y="1497329"/>
                </a:lnTo>
                <a:lnTo>
                  <a:pt x="2170938" y="1521713"/>
                </a:lnTo>
                <a:lnTo>
                  <a:pt x="2173224" y="1520951"/>
                </a:lnTo>
                <a:lnTo>
                  <a:pt x="2244090" y="1512569"/>
                </a:lnTo>
                <a:close/>
              </a:path>
              <a:path w="3481070" h="1545589">
                <a:moveTo>
                  <a:pt x="2145792" y="1523999"/>
                </a:moveTo>
                <a:lnTo>
                  <a:pt x="2143506" y="1499615"/>
                </a:lnTo>
                <a:lnTo>
                  <a:pt x="2087118" y="1504949"/>
                </a:lnTo>
                <a:lnTo>
                  <a:pt x="2070354" y="1506473"/>
                </a:lnTo>
                <a:lnTo>
                  <a:pt x="2072639" y="1530857"/>
                </a:lnTo>
                <a:lnTo>
                  <a:pt x="2089404" y="1530095"/>
                </a:lnTo>
                <a:lnTo>
                  <a:pt x="2145792" y="1523999"/>
                </a:lnTo>
                <a:close/>
              </a:path>
              <a:path w="3481070" h="1545589">
                <a:moveTo>
                  <a:pt x="2048256" y="1533143"/>
                </a:moveTo>
                <a:lnTo>
                  <a:pt x="2045970" y="1508759"/>
                </a:lnTo>
                <a:lnTo>
                  <a:pt x="2002536" y="1511807"/>
                </a:lnTo>
                <a:lnTo>
                  <a:pt x="1972818" y="1513331"/>
                </a:lnTo>
                <a:lnTo>
                  <a:pt x="1974342" y="1538477"/>
                </a:lnTo>
                <a:lnTo>
                  <a:pt x="2004060" y="1536191"/>
                </a:lnTo>
                <a:lnTo>
                  <a:pt x="2048256" y="1533143"/>
                </a:lnTo>
                <a:close/>
              </a:path>
              <a:path w="3481070" h="1545589">
                <a:moveTo>
                  <a:pt x="1949958" y="1539239"/>
                </a:moveTo>
                <a:lnTo>
                  <a:pt x="1948433" y="1514855"/>
                </a:lnTo>
                <a:lnTo>
                  <a:pt x="1916430" y="1517141"/>
                </a:lnTo>
                <a:lnTo>
                  <a:pt x="1874520" y="1517903"/>
                </a:lnTo>
                <a:lnTo>
                  <a:pt x="1875282" y="1543049"/>
                </a:lnTo>
                <a:lnTo>
                  <a:pt x="1917192" y="1541525"/>
                </a:lnTo>
                <a:lnTo>
                  <a:pt x="1949958" y="1539239"/>
                </a:lnTo>
                <a:close/>
              </a:path>
              <a:path w="3481070" h="1545589">
                <a:moveTo>
                  <a:pt x="1850898" y="1543811"/>
                </a:moveTo>
                <a:lnTo>
                  <a:pt x="1850136" y="1518665"/>
                </a:lnTo>
                <a:lnTo>
                  <a:pt x="1828800" y="1519427"/>
                </a:lnTo>
                <a:lnTo>
                  <a:pt x="1776983" y="1520189"/>
                </a:lnTo>
                <a:lnTo>
                  <a:pt x="1776983" y="1544573"/>
                </a:lnTo>
                <a:lnTo>
                  <a:pt x="1829562" y="1544573"/>
                </a:lnTo>
                <a:lnTo>
                  <a:pt x="1850898" y="1543811"/>
                </a:lnTo>
                <a:close/>
              </a:path>
              <a:path w="3481070" h="1545589">
                <a:moveTo>
                  <a:pt x="1752600" y="1545335"/>
                </a:moveTo>
                <a:lnTo>
                  <a:pt x="1752600" y="1520189"/>
                </a:lnTo>
                <a:lnTo>
                  <a:pt x="1739645" y="1520951"/>
                </a:lnTo>
                <a:lnTo>
                  <a:pt x="1678686" y="1520189"/>
                </a:lnTo>
                <a:lnTo>
                  <a:pt x="1678686" y="1544573"/>
                </a:lnTo>
                <a:lnTo>
                  <a:pt x="1739645" y="1545326"/>
                </a:lnTo>
                <a:lnTo>
                  <a:pt x="1752600" y="1545335"/>
                </a:lnTo>
                <a:close/>
              </a:path>
              <a:path w="3481070" h="1545589">
                <a:moveTo>
                  <a:pt x="1654302" y="1544573"/>
                </a:moveTo>
                <a:lnTo>
                  <a:pt x="1654302" y="1519427"/>
                </a:lnTo>
                <a:lnTo>
                  <a:pt x="1651254" y="1519427"/>
                </a:lnTo>
                <a:lnTo>
                  <a:pt x="1581150" y="1517141"/>
                </a:lnTo>
                <a:lnTo>
                  <a:pt x="1579626" y="1542287"/>
                </a:lnTo>
                <a:lnTo>
                  <a:pt x="1651254" y="1544573"/>
                </a:lnTo>
                <a:lnTo>
                  <a:pt x="1654302" y="1544573"/>
                </a:lnTo>
                <a:close/>
              </a:path>
              <a:path w="3481070" h="1545589">
                <a:moveTo>
                  <a:pt x="1556766" y="1516379"/>
                </a:moveTo>
                <a:lnTo>
                  <a:pt x="1482852" y="1512569"/>
                </a:lnTo>
                <a:lnTo>
                  <a:pt x="1481328" y="1536953"/>
                </a:lnTo>
                <a:lnTo>
                  <a:pt x="1555242" y="1540763"/>
                </a:lnTo>
                <a:lnTo>
                  <a:pt x="1556766" y="1516379"/>
                </a:lnTo>
                <a:close/>
              </a:path>
              <a:path w="3481070" h="1545589">
                <a:moveTo>
                  <a:pt x="1458468" y="1510283"/>
                </a:moveTo>
                <a:lnTo>
                  <a:pt x="1392936" y="1504949"/>
                </a:lnTo>
                <a:lnTo>
                  <a:pt x="1385316" y="1504187"/>
                </a:lnTo>
                <a:lnTo>
                  <a:pt x="1383030" y="1529333"/>
                </a:lnTo>
                <a:lnTo>
                  <a:pt x="1390650" y="1530095"/>
                </a:lnTo>
                <a:lnTo>
                  <a:pt x="1456944" y="1534667"/>
                </a:lnTo>
                <a:lnTo>
                  <a:pt x="1458468" y="1510283"/>
                </a:lnTo>
                <a:close/>
              </a:path>
              <a:path w="3481070" h="1545589">
                <a:moveTo>
                  <a:pt x="1360932" y="1501901"/>
                </a:moveTo>
                <a:lnTo>
                  <a:pt x="1309116" y="1496567"/>
                </a:lnTo>
                <a:lnTo>
                  <a:pt x="1287780" y="1494281"/>
                </a:lnTo>
                <a:lnTo>
                  <a:pt x="1284732" y="1518665"/>
                </a:lnTo>
                <a:lnTo>
                  <a:pt x="1358646" y="1526285"/>
                </a:lnTo>
                <a:lnTo>
                  <a:pt x="1360932" y="1501901"/>
                </a:lnTo>
                <a:close/>
              </a:path>
              <a:path w="3481070" h="1545589">
                <a:moveTo>
                  <a:pt x="1263396" y="1491233"/>
                </a:moveTo>
                <a:lnTo>
                  <a:pt x="1227582" y="1486661"/>
                </a:lnTo>
                <a:lnTo>
                  <a:pt x="1191006" y="1481327"/>
                </a:lnTo>
                <a:lnTo>
                  <a:pt x="1187196" y="1505711"/>
                </a:lnTo>
                <a:lnTo>
                  <a:pt x="1224534" y="1511045"/>
                </a:lnTo>
                <a:lnTo>
                  <a:pt x="1260348" y="1515617"/>
                </a:lnTo>
                <a:lnTo>
                  <a:pt x="1263396" y="1491233"/>
                </a:lnTo>
                <a:close/>
              </a:path>
              <a:path w="3481070" h="1545589">
                <a:moveTo>
                  <a:pt x="1166622" y="1477517"/>
                </a:moveTo>
                <a:lnTo>
                  <a:pt x="1147572" y="1474469"/>
                </a:lnTo>
                <a:lnTo>
                  <a:pt x="1094232" y="1465325"/>
                </a:lnTo>
                <a:lnTo>
                  <a:pt x="1089660" y="1489709"/>
                </a:lnTo>
                <a:lnTo>
                  <a:pt x="1143762" y="1498853"/>
                </a:lnTo>
                <a:lnTo>
                  <a:pt x="1162812" y="1501901"/>
                </a:lnTo>
                <a:lnTo>
                  <a:pt x="1166622" y="1477517"/>
                </a:lnTo>
                <a:close/>
              </a:path>
              <a:path w="3481070" h="1545589">
                <a:moveTo>
                  <a:pt x="1069848" y="1461515"/>
                </a:moveTo>
                <a:lnTo>
                  <a:pt x="1069848" y="1460753"/>
                </a:lnTo>
                <a:lnTo>
                  <a:pt x="997458" y="1447037"/>
                </a:lnTo>
                <a:lnTo>
                  <a:pt x="992886" y="1470659"/>
                </a:lnTo>
                <a:lnTo>
                  <a:pt x="1065276" y="1485137"/>
                </a:lnTo>
                <a:lnTo>
                  <a:pt x="1069848" y="1461515"/>
                </a:lnTo>
                <a:close/>
              </a:path>
              <a:path w="3481070" h="1545589">
                <a:moveTo>
                  <a:pt x="973836" y="1441703"/>
                </a:moveTo>
                <a:lnTo>
                  <a:pt x="918972" y="1429511"/>
                </a:lnTo>
                <a:lnTo>
                  <a:pt x="902969" y="1424939"/>
                </a:lnTo>
                <a:lnTo>
                  <a:pt x="896874" y="1448561"/>
                </a:lnTo>
                <a:lnTo>
                  <a:pt x="913638" y="1453133"/>
                </a:lnTo>
                <a:lnTo>
                  <a:pt x="968502" y="1465325"/>
                </a:lnTo>
                <a:lnTo>
                  <a:pt x="973836" y="1441703"/>
                </a:lnTo>
                <a:close/>
              </a:path>
              <a:path w="3481070" h="1545589">
                <a:moveTo>
                  <a:pt x="878586" y="1418843"/>
                </a:moveTo>
                <a:lnTo>
                  <a:pt x="847344" y="1411223"/>
                </a:lnTo>
                <a:lnTo>
                  <a:pt x="807720" y="1399793"/>
                </a:lnTo>
                <a:lnTo>
                  <a:pt x="800862" y="1423415"/>
                </a:lnTo>
                <a:lnTo>
                  <a:pt x="841247" y="1434845"/>
                </a:lnTo>
                <a:lnTo>
                  <a:pt x="872490" y="1442465"/>
                </a:lnTo>
                <a:lnTo>
                  <a:pt x="878586" y="1418843"/>
                </a:lnTo>
                <a:close/>
              </a:path>
              <a:path w="3481070" h="1545589">
                <a:moveTo>
                  <a:pt x="784098" y="1392935"/>
                </a:moveTo>
                <a:lnTo>
                  <a:pt x="777240" y="1391411"/>
                </a:lnTo>
                <a:lnTo>
                  <a:pt x="713994" y="1371599"/>
                </a:lnTo>
                <a:lnTo>
                  <a:pt x="707136" y="1395221"/>
                </a:lnTo>
                <a:lnTo>
                  <a:pt x="770382" y="1415033"/>
                </a:lnTo>
                <a:lnTo>
                  <a:pt x="777240" y="1416557"/>
                </a:lnTo>
                <a:lnTo>
                  <a:pt x="784098" y="1392935"/>
                </a:lnTo>
                <a:close/>
              </a:path>
              <a:path w="3481070" h="1545589">
                <a:moveTo>
                  <a:pt x="691134" y="1363979"/>
                </a:moveTo>
                <a:lnTo>
                  <a:pt x="644652" y="1347977"/>
                </a:lnTo>
                <a:lnTo>
                  <a:pt x="621792" y="1338833"/>
                </a:lnTo>
                <a:lnTo>
                  <a:pt x="613410" y="1361693"/>
                </a:lnTo>
                <a:lnTo>
                  <a:pt x="637032" y="1370837"/>
                </a:lnTo>
                <a:lnTo>
                  <a:pt x="683514" y="1386839"/>
                </a:lnTo>
                <a:lnTo>
                  <a:pt x="691134" y="1363979"/>
                </a:lnTo>
                <a:close/>
              </a:path>
              <a:path w="3481070" h="1545589">
                <a:moveTo>
                  <a:pt x="598932" y="1330451"/>
                </a:moveTo>
                <a:lnTo>
                  <a:pt x="582168" y="1323593"/>
                </a:lnTo>
                <a:lnTo>
                  <a:pt x="531114" y="1302257"/>
                </a:lnTo>
                <a:lnTo>
                  <a:pt x="521970" y="1325117"/>
                </a:lnTo>
                <a:lnTo>
                  <a:pt x="573786" y="1347215"/>
                </a:lnTo>
                <a:lnTo>
                  <a:pt x="590550" y="1353311"/>
                </a:lnTo>
                <a:lnTo>
                  <a:pt x="598932" y="1330451"/>
                </a:lnTo>
                <a:close/>
              </a:path>
              <a:path w="3481070" h="1545589">
                <a:moveTo>
                  <a:pt x="509016" y="1292351"/>
                </a:moveTo>
                <a:lnTo>
                  <a:pt x="466344" y="1272539"/>
                </a:lnTo>
                <a:lnTo>
                  <a:pt x="443484" y="1261109"/>
                </a:lnTo>
                <a:lnTo>
                  <a:pt x="432054" y="1283207"/>
                </a:lnTo>
                <a:lnTo>
                  <a:pt x="455676" y="1294637"/>
                </a:lnTo>
                <a:lnTo>
                  <a:pt x="499109" y="1315211"/>
                </a:lnTo>
                <a:lnTo>
                  <a:pt x="509016" y="1292351"/>
                </a:lnTo>
                <a:close/>
              </a:path>
              <a:path w="3481070" h="1545589">
                <a:moveTo>
                  <a:pt x="421386" y="1249679"/>
                </a:moveTo>
                <a:lnTo>
                  <a:pt x="412242" y="1245107"/>
                </a:lnTo>
                <a:lnTo>
                  <a:pt x="386334" y="1231391"/>
                </a:lnTo>
                <a:lnTo>
                  <a:pt x="361188" y="1216913"/>
                </a:lnTo>
                <a:lnTo>
                  <a:pt x="357378" y="1214627"/>
                </a:lnTo>
                <a:lnTo>
                  <a:pt x="345186" y="1235963"/>
                </a:lnTo>
                <a:lnTo>
                  <a:pt x="348996" y="1238249"/>
                </a:lnTo>
                <a:lnTo>
                  <a:pt x="400812" y="1267205"/>
                </a:lnTo>
                <a:lnTo>
                  <a:pt x="409956" y="1271777"/>
                </a:lnTo>
                <a:lnTo>
                  <a:pt x="421386" y="1249679"/>
                </a:lnTo>
                <a:close/>
              </a:path>
              <a:path w="3481070" h="1545589">
                <a:moveTo>
                  <a:pt x="336804" y="1201673"/>
                </a:moveTo>
                <a:lnTo>
                  <a:pt x="313944" y="1187195"/>
                </a:lnTo>
                <a:lnTo>
                  <a:pt x="291084" y="1171955"/>
                </a:lnTo>
                <a:lnTo>
                  <a:pt x="275844" y="1161287"/>
                </a:lnTo>
                <a:lnTo>
                  <a:pt x="262128" y="1181861"/>
                </a:lnTo>
                <a:lnTo>
                  <a:pt x="277368" y="1192529"/>
                </a:lnTo>
                <a:lnTo>
                  <a:pt x="300228" y="1207769"/>
                </a:lnTo>
                <a:lnTo>
                  <a:pt x="323850" y="1223009"/>
                </a:lnTo>
                <a:lnTo>
                  <a:pt x="336804" y="1201673"/>
                </a:lnTo>
                <a:close/>
              </a:path>
              <a:path w="3481070" h="1545589">
                <a:moveTo>
                  <a:pt x="256032" y="1147571"/>
                </a:moveTo>
                <a:lnTo>
                  <a:pt x="248411" y="1141475"/>
                </a:lnTo>
                <a:lnTo>
                  <a:pt x="227838" y="1125473"/>
                </a:lnTo>
                <a:lnTo>
                  <a:pt x="208788" y="1109471"/>
                </a:lnTo>
                <a:lnTo>
                  <a:pt x="199644" y="1101089"/>
                </a:lnTo>
                <a:lnTo>
                  <a:pt x="183642" y="1120139"/>
                </a:lnTo>
                <a:lnTo>
                  <a:pt x="192786" y="1128521"/>
                </a:lnTo>
                <a:lnTo>
                  <a:pt x="212597" y="1144523"/>
                </a:lnTo>
                <a:lnTo>
                  <a:pt x="233934" y="1161287"/>
                </a:lnTo>
                <a:lnTo>
                  <a:pt x="241554" y="1166621"/>
                </a:lnTo>
                <a:lnTo>
                  <a:pt x="256032" y="1147571"/>
                </a:lnTo>
                <a:close/>
              </a:path>
              <a:path w="3481070" h="1545589">
                <a:moveTo>
                  <a:pt x="182118" y="1085087"/>
                </a:moveTo>
                <a:lnTo>
                  <a:pt x="172974" y="1076705"/>
                </a:lnTo>
                <a:lnTo>
                  <a:pt x="156210" y="1059941"/>
                </a:lnTo>
                <a:lnTo>
                  <a:pt x="140970" y="1043177"/>
                </a:lnTo>
                <a:lnTo>
                  <a:pt x="131826" y="1032509"/>
                </a:lnTo>
                <a:lnTo>
                  <a:pt x="113538" y="1048511"/>
                </a:lnTo>
                <a:lnTo>
                  <a:pt x="122682" y="1059941"/>
                </a:lnTo>
                <a:lnTo>
                  <a:pt x="138684" y="1077467"/>
                </a:lnTo>
                <a:lnTo>
                  <a:pt x="156210" y="1094231"/>
                </a:lnTo>
                <a:lnTo>
                  <a:pt x="165354" y="1102613"/>
                </a:lnTo>
                <a:lnTo>
                  <a:pt x="182118" y="1085087"/>
                </a:lnTo>
                <a:close/>
              </a:path>
              <a:path w="3481070" h="1545589">
                <a:moveTo>
                  <a:pt x="116586" y="1014221"/>
                </a:moveTo>
                <a:lnTo>
                  <a:pt x="112014" y="1008887"/>
                </a:lnTo>
                <a:lnTo>
                  <a:pt x="87630" y="973835"/>
                </a:lnTo>
                <a:lnTo>
                  <a:pt x="76962" y="956309"/>
                </a:lnTo>
                <a:lnTo>
                  <a:pt x="76200" y="954785"/>
                </a:lnTo>
                <a:lnTo>
                  <a:pt x="54864" y="966977"/>
                </a:lnTo>
                <a:lnTo>
                  <a:pt x="55626" y="969263"/>
                </a:lnTo>
                <a:lnTo>
                  <a:pt x="67056" y="987551"/>
                </a:lnTo>
                <a:lnTo>
                  <a:pt x="92964" y="1024127"/>
                </a:lnTo>
                <a:lnTo>
                  <a:pt x="97536" y="1029461"/>
                </a:lnTo>
                <a:lnTo>
                  <a:pt x="116586" y="1014221"/>
                </a:lnTo>
                <a:close/>
              </a:path>
              <a:path w="3481070" h="1545589">
                <a:moveTo>
                  <a:pt x="64770" y="934211"/>
                </a:moveTo>
                <a:lnTo>
                  <a:pt x="57912" y="920495"/>
                </a:lnTo>
                <a:lnTo>
                  <a:pt x="50292" y="902207"/>
                </a:lnTo>
                <a:lnTo>
                  <a:pt x="43434" y="883919"/>
                </a:lnTo>
                <a:lnTo>
                  <a:pt x="38100" y="867155"/>
                </a:lnTo>
                <a:lnTo>
                  <a:pt x="14478" y="874775"/>
                </a:lnTo>
                <a:lnTo>
                  <a:pt x="20574" y="893063"/>
                </a:lnTo>
                <a:lnTo>
                  <a:pt x="27432" y="912113"/>
                </a:lnTo>
                <a:lnTo>
                  <a:pt x="35814" y="931163"/>
                </a:lnTo>
                <a:lnTo>
                  <a:pt x="42672" y="944879"/>
                </a:lnTo>
                <a:lnTo>
                  <a:pt x="64770" y="9342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17419" y="2500629"/>
            <a:ext cx="281686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웹표준 영역, HTML5</a:t>
            </a:r>
            <a:r>
              <a:rPr sz="155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Coverage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9655" y="2798826"/>
            <a:ext cx="6086475" cy="1545590"/>
          </a:xfrm>
          <a:custGeom>
            <a:avLst/>
            <a:gdLst/>
            <a:ahLst/>
            <a:cxnLst/>
            <a:rect l="l" t="t" r="r" b="b"/>
            <a:pathLst>
              <a:path w="6086475" h="1545589">
                <a:moveTo>
                  <a:pt x="32004" y="722376"/>
                </a:moveTo>
                <a:lnTo>
                  <a:pt x="8382" y="716280"/>
                </a:lnTo>
                <a:lnTo>
                  <a:pt x="4572" y="731520"/>
                </a:lnTo>
                <a:lnTo>
                  <a:pt x="1524" y="752094"/>
                </a:lnTo>
                <a:lnTo>
                  <a:pt x="0" y="773430"/>
                </a:lnTo>
                <a:lnTo>
                  <a:pt x="1524" y="792480"/>
                </a:lnTo>
                <a:lnTo>
                  <a:pt x="13716" y="792099"/>
                </a:lnTo>
                <a:lnTo>
                  <a:pt x="24384" y="790432"/>
                </a:lnTo>
                <a:lnTo>
                  <a:pt x="24384" y="771906"/>
                </a:lnTo>
                <a:lnTo>
                  <a:pt x="25908" y="753618"/>
                </a:lnTo>
                <a:lnTo>
                  <a:pt x="28194" y="735330"/>
                </a:lnTo>
                <a:lnTo>
                  <a:pt x="32004" y="722376"/>
                </a:lnTo>
                <a:close/>
              </a:path>
              <a:path w="6086475" h="1545589">
                <a:moveTo>
                  <a:pt x="25908" y="818043"/>
                </a:moveTo>
                <a:lnTo>
                  <a:pt x="25908" y="791718"/>
                </a:lnTo>
                <a:lnTo>
                  <a:pt x="13716" y="792099"/>
                </a:lnTo>
                <a:lnTo>
                  <a:pt x="1524" y="794004"/>
                </a:lnTo>
                <a:lnTo>
                  <a:pt x="4572" y="814578"/>
                </a:lnTo>
                <a:lnTo>
                  <a:pt x="6858" y="822960"/>
                </a:lnTo>
                <a:lnTo>
                  <a:pt x="25908" y="818043"/>
                </a:lnTo>
                <a:close/>
              </a:path>
              <a:path w="6086475" h="1545589">
                <a:moveTo>
                  <a:pt x="25908" y="791718"/>
                </a:moveTo>
                <a:lnTo>
                  <a:pt x="25792" y="790212"/>
                </a:lnTo>
                <a:lnTo>
                  <a:pt x="13716" y="792099"/>
                </a:lnTo>
                <a:lnTo>
                  <a:pt x="25908" y="791718"/>
                </a:lnTo>
                <a:close/>
              </a:path>
              <a:path w="6086475" h="1545589">
                <a:moveTo>
                  <a:pt x="25792" y="790212"/>
                </a:moveTo>
                <a:lnTo>
                  <a:pt x="24384" y="771906"/>
                </a:lnTo>
                <a:lnTo>
                  <a:pt x="24384" y="790432"/>
                </a:lnTo>
                <a:lnTo>
                  <a:pt x="25792" y="790212"/>
                </a:lnTo>
                <a:close/>
              </a:path>
              <a:path w="6086475" h="1545589">
                <a:moveTo>
                  <a:pt x="30480" y="816864"/>
                </a:moveTo>
                <a:lnTo>
                  <a:pt x="28194" y="808482"/>
                </a:lnTo>
                <a:lnTo>
                  <a:pt x="25908" y="790194"/>
                </a:lnTo>
                <a:lnTo>
                  <a:pt x="25908" y="791718"/>
                </a:lnTo>
                <a:lnTo>
                  <a:pt x="25908" y="818043"/>
                </a:lnTo>
                <a:lnTo>
                  <a:pt x="30480" y="816864"/>
                </a:lnTo>
                <a:close/>
              </a:path>
              <a:path w="6086475" h="1545589">
                <a:moveTo>
                  <a:pt x="73914" y="639318"/>
                </a:moveTo>
                <a:lnTo>
                  <a:pt x="54864" y="624840"/>
                </a:lnTo>
                <a:lnTo>
                  <a:pt x="49530" y="630936"/>
                </a:lnTo>
                <a:lnTo>
                  <a:pt x="36576" y="650748"/>
                </a:lnTo>
                <a:lnTo>
                  <a:pt x="25908" y="670560"/>
                </a:lnTo>
                <a:lnTo>
                  <a:pt x="16764" y="690372"/>
                </a:lnTo>
                <a:lnTo>
                  <a:pt x="16002" y="691896"/>
                </a:lnTo>
                <a:lnTo>
                  <a:pt x="39624" y="700278"/>
                </a:lnTo>
                <a:lnTo>
                  <a:pt x="39624" y="698754"/>
                </a:lnTo>
                <a:lnTo>
                  <a:pt x="48006" y="680466"/>
                </a:lnTo>
                <a:lnTo>
                  <a:pt x="57912" y="662940"/>
                </a:lnTo>
                <a:lnTo>
                  <a:pt x="70104" y="644652"/>
                </a:lnTo>
                <a:lnTo>
                  <a:pt x="73914" y="639318"/>
                </a:lnTo>
                <a:close/>
              </a:path>
              <a:path w="6086475" h="1545589">
                <a:moveTo>
                  <a:pt x="139446" y="569976"/>
                </a:moveTo>
                <a:lnTo>
                  <a:pt x="123444" y="551688"/>
                </a:lnTo>
                <a:lnTo>
                  <a:pt x="118872" y="555498"/>
                </a:lnTo>
                <a:lnTo>
                  <a:pt x="99060" y="573786"/>
                </a:lnTo>
                <a:lnTo>
                  <a:pt x="80772" y="592836"/>
                </a:lnTo>
                <a:lnTo>
                  <a:pt x="70104" y="605028"/>
                </a:lnTo>
                <a:lnTo>
                  <a:pt x="89154" y="621030"/>
                </a:lnTo>
                <a:lnTo>
                  <a:pt x="99060" y="608838"/>
                </a:lnTo>
                <a:lnTo>
                  <a:pt x="116586" y="591312"/>
                </a:lnTo>
                <a:lnTo>
                  <a:pt x="135636" y="573024"/>
                </a:lnTo>
                <a:lnTo>
                  <a:pt x="139446" y="569976"/>
                </a:lnTo>
                <a:close/>
              </a:path>
              <a:path w="6086475" h="1545589">
                <a:moveTo>
                  <a:pt x="217170" y="512064"/>
                </a:moveTo>
                <a:lnTo>
                  <a:pt x="203454" y="491490"/>
                </a:lnTo>
                <a:lnTo>
                  <a:pt x="188976" y="501396"/>
                </a:lnTo>
                <a:lnTo>
                  <a:pt x="163830" y="518922"/>
                </a:lnTo>
                <a:lnTo>
                  <a:pt x="143256" y="534924"/>
                </a:lnTo>
                <a:lnTo>
                  <a:pt x="157734" y="554736"/>
                </a:lnTo>
                <a:lnTo>
                  <a:pt x="179070" y="538734"/>
                </a:lnTo>
                <a:lnTo>
                  <a:pt x="203454" y="521208"/>
                </a:lnTo>
                <a:lnTo>
                  <a:pt x="217170" y="512064"/>
                </a:lnTo>
                <a:close/>
              </a:path>
              <a:path w="6086475" h="1545589">
                <a:moveTo>
                  <a:pt x="300990" y="462534"/>
                </a:moveTo>
                <a:lnTo>
                  <a:pt x="288798" y="441198"/>
                </a:lnTo>
                <a:lnTo>
                  <a:pt x="274320" y="448818"/>
                </a:lnTo>
                <a:lnTo>
                  <a:pt x="243840" y="466344"/>
                </a:lnTo>
                <a:lnTo>
                  <a:pt x="224790" y="477774"/>
                </a:lnTo>
                <a:lnTo>
                  <a:pt x="237744" y="499110"/>
                </a:lnTo>
                <a:lnTo>
                  <a:pt x="256794" y="486918"/>
                </a:lnTo>
                <a:lnTo>
                  <a:pt x="286512" y="470154"/>
                </a:lnTo>
                <a:lnTo>
                  <a:pt x="300990" y="462534"/>
                </a:lnTo>
                <a:close/>
              </a:path>
              <a:path w="6086475" h="1545589">
                <a:moveTo>
                  <a:pt x="387858" y="419100"/>
                </a:moveTo>
                <a:lnTo>
                  <a:pt x="377952" y="397002"/>
                </a:lnTo>
                <a:lnTo>
                  <a:pt x="372618" y="399288"/>
                </a:lnTo>
                <a:lnTo>
                  <a:pt x="338328" y="415290"/>
                </a:lnTo>
                <a:lnTo>
                  <a:pt x="310896" y="429006"/>
                </a:lnTo>
                <a:lnTo>
                  <a:pt x="322326" y="451104"/>
                </a:lnTo>
                <a:lnTo>
                  <a:pt x="349758" y="437388"/>
                </a:lnTo>
                <a:lnTo>
                  <a:pt x="383286" y="421386"/>
                </a:lnTo>
                <a:lnTo>
                  <a:pt x="387858" y="419100"/>
                </a:lnTo>
                <a:close/>
              </a:path>
              <a:path w="6086475" h="1545589">
                <a:moveTo>
                  <a:pt x="477774" y="381000"/>
                </a:moveTo>
                <a:lnTo>
                  <a:pt x="468630" y="358140"/>
                </a:lnTo>
                <a:lnTo>
                  <a:pt x="446532" y="367284"/>
                </a:lnTo>
                <a:lnTo>
                  <a:pt x="409194" y="382524"/>
                </a:lnTo>
                <a:lnTo>
                  <a:pt x="400050" y="387096"/>
                </a:lnTo>
                <a:lnTo>
                  <a:pt x="410718" y="409194"/>
                </a:lnTo>
                <a:lnTo>
                  <a:pt x="419100" y="405384"/>
                </a:lnTo>
                <a:lnTo>
                  <a:pt x="455676" y="389382"/>
                </a:lnTo>
                <a:lnTo>
                  <a:pt x="477774" y="381000"/>
                </a:lnTo>
                <a:close/>
              </a:path>
              <a:path w="6086475" h="1545589">
                <a:moveTo>
                  <a:pt x="569214" y="345948"/>
                </a:moveTo>
                <a:lnTo>
                  <a:pt x="560832" y="323088"/>
                </a:lnTo>
                <a:lnTo>
                  <a:pt x="525780" y="336042"/>
                </a:lnTo>
                <a:lnTo>
                  <a:pt x="491490" y="348996"/>
                </a:lnTo>
                <a:lnTo>
                  <a:pt x="500634" y="371856"/>
                </a:lnTo>
                <a:lnTo>
                  <a:pt x="534162" y="358902"/>
                </a:lnTo>
                <a:lnTo>
                  <a:pt x="569214" y="345948"/>
                </a:lnTo>
                <a:close/>
              </a:path>
              <a:path w="6086475" h="1545589">
                <a:moveTo>
                  <a:pt x="662178" y="314706"/>
                </a:moveTo>
                <a:lnTo>
                  <a:pt x="654558" y="291846"/>
                </a:lnTo>
                <a:lnTo>
                  <a:pt x="610362" y="306324"/>
                </a:lnTo>
                <a:lnTo>
                  <a:pt x="584454" y="314706"/>
                </a:lnTo>
                <a:lnTo>
                  <a:pt x="592836" y="338328"/>
                </a:lnTo>
                <a:lnTo>
                  <a:pt x="618744" y="329184"/>
                </a:lnTo>
                <a:lnTo>
                  <a:pt x="662178" y="314706"/>
                </a:lnTo>
                <a:close/>
              </a:path>
              <a:path w="6086475" h="1545589">
                <a:moveTo>
                  <a:pt x="755904" y="286512"/>
                </a:moveTo>
                <a:lnTo>
                  <a:pt x="749046" y="262890"/>
                </a:lnTo>
                <a:lnTo>
                  <a:pt x="748284" y="262890"/>
                </a:lnTo>
                <a:lnTo>
                  <a:pt x="701040" y="277368"/>
                </a:lnTo>
                <a:lnTo>
                  <a:pt x="678180" y="284226"/>
                </a:lnTo>
                <a:lnTo>
                  <a:pt x="685800" y="307848"/>
                </a:lnTo>
                <a:lnTo>
                  <a:pt x="707898" y="300228"/>
                </a:lnTo>
                <a:lnTo>
                  <a:pt x="755142" y="286512"/>
                </a:lnTo>
                <a:lnTo>
                  <a:pt x="755904" y="286512"/>
                </a:lnTo>
                <a:close/>
              </a:path>
              <a:path w="6086475" h="1545589">
                <a:moveTo>
                  <a:pt x="850392" y="260604"/>
                </a:moveTo>
                <a:lnTo>
                  <a:pt x="844296" y="236982"/>
                </a:lnTo>
                <a:lnTo>
                  <a:pt x="796290" y="249174"/>
                </a:lnTo>
                <a:lnTo>
                  <a:pt x="772668" y="256032"/>
                </a:lnTo>
                <a:lnTo>
                  <a:pt x="779526" y="279654"/>
                </a:lnTo>
                <a:lnTo>
                  <a:pt x="803148" y="272796"/>
                </a:lnTo>
                <a:lnTo>
                  <a:pt x="850392" y="260604"/>
                </a:lnTo>
                <a:close/>
              </a:path>
              <a:path w="6086475" h="1545589">
                <a:moveTo>
                  <a:pt x="945642" y="236220"/>
                </a:moveTo>
                <a:lnTo>
                  <a:pt x="939546" y="212598"/>
                </a:lnTo>
                <a:lnTo>
                  <a:pt x="896874" y="223266"/>
                </a:lnTo>
                <a:lnTo>
                  <a:pt x="867918" y="230124"/>
                </a:lnTo>
                <a:lnTo>
                  <a:pt x="874014" y="254508"/>
                </a:lnTo>
                <a:lnTo>
                  <a:pt x="902970" y="246888"/>
                </a:lnTo>
                <a:lnTo>
                  <a:pt x="945642" y="236220"/>
                </a:lnTo>
                <a:close/>
              </a:path>
              <a:path w="6086475" h="1545589">
                <a:moveTo>
                  <a:pt x="1040892" y="214122"/>
                </a:moveTo>
                <a:lnTo>
                  <a:pt x="1035558" y="190500"/>
                </a:lnTo>
                <a:lnTo>
                  <a:pt x="1002792" y="198120"/>
                </a:lnTo>
                <a:lnTo>
                  <a:pt x="963930" y="206502"/>
                </a:lnTo>
                <a:lnTo>
                  <a:pt x="969264" y="230886"/>
                </a:lnTo>
                <a:lnTo>
                  <a:pt x="1008126" y="221742"/>
                </a:lnTo>
                <a:lnTo>
                  <a:pt x="1040892" y="214122"/>
                </a:lnTo>
                <a:close/>
              </a:path>
              <a:path w="6086475" h="1545589">
                <a:moveTo>
                  <a:pt x="1136904" y="194310"/>
                </a:moveTo>
                <a:lnTo>
                  <a:pt x="1132332" y="169926"/>
                </a:lnTo>
                <a:lnTo>
                  <a:pt x="1112520" y="173736"/>
                </a:lnTo>
                <a:lnTo>
                  <a:pt x="1059942" y="185166"/>
                </a:lnTo>
                <a:lnTo>
                  <a:pt x="1065276" y="208788"/>
                </a:lnTo>
                <a:lnTo>
                  <a:pt x="1117854" y="198120"/>
                </a:lnTo>
                <a:lnTo>
                  <a:pt x="1136904" y="194310"/>
                </a:lnTo>
                <a:close/>
              </a:path>
              <a:path w="6086475" h="1545589">
                <a:moveTo>
                  <a:pt x="1232916" y="175260"/>
                </a:moveTo>
                <a:lnTo>
                  <a:pt x="1229106" y="150876"/>
                </a:lnTo>
                <a:lnTo>
                  <a:pt x="1227582" y="150876"/>
                </a:lnTo>
                <a:lnTo>
                  <a:pt x="1169670" y="162306"/>
                </a:lnTo>
                <a:lnTo>
                  <a:pt x="1155954" y="165354"/>
                </a:lnTo>
                <a:lnTo>
                  <a:pt x="1161288" y="188976"/>
                </a:lnTo>
                <a:lnTo>
                  <a:pt x="1174242" y="186690"/>
                </a:lnTo>
                <a:lnTo>
                  <a:pt x="1232154" y="175260"/>
                </a:lnTo>
                <a:lnTo>
                  <a:pt x="1232916" y="175260"/>
                </a:lnTo>
                <a:close/>
              </a:path>
              <a:path w="6086475" h="1545589">
                <a:moveTo>
                  <a:pt x="1329690" y="157734"/>
                </a:moveTo>
                <a:lnTo>
                  <a:pt x="1325880" y="133350"/>
                </a:lnTo>
                <a:lnTo>
                  <a:pt x="1286256" y="140208"/>
                </a:lnTo>
                <a:lnTo>
                  <a:pt x="1252728" y="146304"/>
                </a:lnTo>
                <a:lnTo>
                  <a:pt x="1257300" y="170688"/>
                </a:lnTo>
                <a:lnTo>
                  <a:pt x="1290828" y="164592"/>
                </a:lnTo>
                <a:lnTo>
                  <a:pt x="1329690" y="157734"/>
                </a:lnTo>
                <a:close/>
              </a:path>
              <a:path w="6086475" h="1545589">
                <a:moveTo>
                  <a:pt x="1426464" y="141732"/>
                </a:moveTo>
                <a:lnTo>
                  <a:pt x="1422654" y="117348"/>
                </a:lnTo>
                <a:lnTo>
                  <a:pt x="1407414" y="119634"/>
                </a:lnTo>
                <a:lnTo>
                  <a:pt x="1350264" y="129540"/>
                </a:lnTo>
                <a:lnTo>
                  <a:pt x="1354074" y="153924"/>
                </a:lnTo>
                <a:lnTo>
                  <a:pt x="1411986" y="144018"/>
                </a:lnTo>
                <a:lnTo>
                  <a:pt x="1426464" y="141732"/>
                </a:lnTo>
                <a:close/>
              </a:path>
              <a:path w="6086475" h="1545589">
                <a:moveTo>
                  <a:pt x="1524000" y="127254"/>
                </a:moveTo>
                <a:lnTo>
                  <a:pt x="1520190" y="102870"/>
                </a:lnTo>
                <a:lnTo>
                  <a:pt x="1469898" y="109728"/>
                </a:lnTo>
                <a:lnTo>
                  <a:pt x="1447038" y="113538"/>
                </a:lnTo>
                <a:lnTo>
                  <a:pt x="1450848" y="137922"/>
                </a:lnTo>
                <a:lnTo>
                  <a:pt x="1473708" y="134112"/>
                </a:lnTo>
                <a:lnTo>
                  <a:pt x="1524000" y="127254"/>
                </a:lnTo>
                <a:close/>
              </a:path>
              <a:path w="6086475" h="1545589">
                <a:moveTo>
                  <a:pt x="1620774" y="113538"/>
                </a:moveTo>
                <a:lnTo>
                  <a:pt x="1617726" y="89154"/>
                </a:lnTo>
                <a:lnTo>
                  <a:pt x="1597152" y="91440"/>
                </a:lnTo>
                <a:lnTo>
                  <a:pt x="1544574" y="99060"/>
                </a:lnTo>
                <a:lnTo>
                  <a:pt x="1548384" y="123444"/>
                </a:lnTo>
                <a:lnTo>
                  <a:pt x="1600200" y="115824"/>
                </a:lnTo>
                <a:lnTo>
                  <a:pt x="1620774" y="113538"/>
                </a:lnTo>
                <a:close/>
              </a:path>
              <a:path w="6086475" h="1545589">
                <a:moveTo>
                  <a:pt x="1718310" y="100584"/>
                </a:moveTo>
                <a:lnTo>
                  <a:pt x="1715262" y="76200"/>
                </a:lnTo>
                <a:lnTo>
                  <a:pt x="1661922" y="83058"/>
                </a:lnTo>
                <a:lnTo>
                  <a:pt x="1642110" y="86106"/>
                </a:lnTo>
                <a:lnTo>
                  <a:pt x="1645158" y="110490"/>
                </a:lnTo>
                <a:lnTo>
                  <a:pt x="1664970" y="107442"/>
                </a:lnTo>
                <a:lnTo>
                  <a:pt x="1718310" y="100584"/>
                </a:lnTo>
                <a:close/>
              </a:path>
              <a:path w="6086475" h="1545589">
                <a:moveTo>
                  <a:pt x="1815846" y="89154"/>
                </a:moveTo>
                <a:lnTo>
                  <a:pt x="1812798" y="64770"/>
                </a:lnTo>
                <a:lnTo>
                  <a:pt x="1794510" y="67056"/>
                </a:lnTo>
                <a:lnTo>
                  <a:pt x="1739646" y="73152"/>
                </a:lnTo>
                <a:lnTo>
                  <a:pt x="1742694" y="98298"/>
                </a:lnTo>
                <a:lnTo>
                  <a:pt x="1815846" y="89154"/>
                </a:lnTo>
                <a:close/>
              </a:path>
              <a:path w="6086475" h="1545589">
                <a:moveTo>
                  <a:pt x="1913382" y="79248"/>
                </a:moveTo>
                <a:lnTo>
                  <a:pt x="1911096" y="54864"/>
                </a:lnTo>
                <a:lnTo>
                  <a:pt x="1862328" y="59436"/>
                </a:lnTo>
                <a:lnTo>
                  <a:pt x="1837944" y="62484"/>
                </a:lnTo>
                <a:lnTo>
                  <a:pt x="1840230" y="86868"/>
                </a:lnTo>
                <a:lnTo>
                  <a:pt x="1864614" y="83820"/>
                </a:lnTo>
                <a:lnTo>
                  <a:pt x="1913382" y="79248"/>
                </a:lnTo>
                <a:close/>
              </a:path>
              <a:path w="6086475" h="1545589">
                <a:moveTo>
                  <a:pt x="2010918" y="70104"/>
                </a:moveTo>
                <a:lnTo>
                  <a:pt x="2009394" y="44958"/>
                </a:lnTo>
                <a:lnTo>
                  <a:pt x="2000250" y="45720"/>
                </a:lnTo>
                <a:lnTo>
                  <a:pt x="1935480" y="52578"/>
                </a:lnTo>
                <a:lnTo>
                  <a:pt x="1937766" y="76962"/>
                </a:lnTo>
                <a:lnTo>
                  <a:pt x="2002536" y="70866"/>
                </a:lnTo>
                <a:lnTo>
                  <a:pt x="2010918" y="70104"/>
                </a:lnTo>
                <a:close/>
              </a:path>
              <a:path w="6086475" h="1545589">
                <a:moveTo>
                  <a:pt x="2109216" y="61722"/>
                </a:moveTo>
                <a:lnTo>
                  <a:pt x="2106930" y="36576"/>
                </a:lnTo>
                <a:lnTo>
                  <a:pt x="2070354" y="39624"/>
                </a:lnTo>
                <a:lnTo>
                  <a:pt x="2033778" y="43434"/>
                </a:lnTo>
                <a:lnTo>
                  <a:pt x="2036064" y="67818"/>
                </a:lnTo>
                <a:lnTo>
                  <a:pt x="2072640" y="64008"/>
                </a:lnTo>
                <a:lnTo>
                  <a:pt x="2109216" y="61722"/>
                </a:lnTo>
                <a:close/>
              </a:path>
              <a:path w="6086475" h="1545589">
                <a:moveTo>
                  <a:pt x="2206752" y="54102"/>
                </a:moveTo>
                <a:lnTo>
                  <a:pt x="2205228" y="29718"/>
                </a:lnTo>
                <a:lnTo>
                  <a:pt x="2141220" y="34290"/>
                </a:lnTo>
                <a:lnTo>
                  <a:pt x="2131314" y="35052"/>
                </a:lnTo>
                <a:lnTo>
                  <a:pt x="2133600" y="59436"/>
                </a:lnTo>
                <a:lnTo>
                  <a:pt x="2142744" y="58674"/>
                </a:lnTo>
                <a:lnTo>
                  <a:pt x="2206752" y="54102"/>
                </a:lnTo>
                <a:close/>
              </a:path>
              <a:path w="6086475" h="1545589">
                <a:moveTo>
                  <a:pt x="2305050" y="47244"/>
                </a:moveTo>
                <a:lnTo>
                  <a:pt x="2303526" y="22860"/>
                </a:lnTo>
                <a:lnTo>
                  <a:pt x="2285238" y="23622"/>
                </a:lnTo>
                <a:lnTo>
                  <a:pt x="2229612" y="27432"/>
                </a:lnTo>
                <a:lnTo>
                  <a:pt x="2231898" y="52578"/>
                </a:lnTo>
                <a:lnTo>
                  <a:pt x="2286762" y="48006"/>
                </a:lnTo>
                <a:lnTo>
                  <a:pt x="2305050" y="47244"/>
                </a:lnTo>
                <a:close/>
              </a:path>
              <a:path w="6086475" h="1545589">
                <a:moveTo>
                  <a:pt x="2403348" y="41910"/>
                </a:moveTo>
                <a:lnTo>
                  <a:pt x="2401824" y="16764"/>
                </a:lnTo>
                <a:lnTo>
                  <a:pt x="2327910" y="21336"/>
                </a:lnTo>
                <a:lnTo>
                  <a:pt x="2329434" y="45720"/>
                </a:lnTo>
                <a:lnTo>
                  <a:pt x="2403348" y="41910"/>
                </a:lnTo>
                <a:close/>
              </a:path>
              <a:path w="6086475" h="1545589">
                <a:moveTo>
                  <a:pt x="2500884" y="36576"/>
                </a:moveTo>
                <a:lnTo>
                  <a:pt x="2500122" y="12192"/>
                </a:lnTo>
                <a:lnTo>
                  <a:pt x="2431542" y="15240"/>
                </a:lnTo>
                <a:lnTo>
                  <a:pt x="2426208" y="16002"/>
                </a:lnTo>
                <a:lnTo>
                  <a:pt x="2427732" y="40386"/>
                </a:lnTo>
                <a:lnTo>
                  <a:pt x="2433066" y="39624"/>
                </a:lnTo>
                <a:lnTo>
                  <a:pt x="2500884" y="36576"/>
                </a:lnTo>
                <a:close/>
              </a:path>
              <a:path w="6086475" h="1545589">
                <a:moveTo>
                  <a:pt x="2599182" y="32766"/>
                </a:moveTo>
                <a:lnTo>
                  <a:pt x="2598420" y="8382"/>
                </a:lnTo>
                <a:lnTo>
                  <a:pt x="2580894" y="8382"/>
                </a:lnTo>
                <a:lnTo>
                  <a:pt x="2524506" y="11430"/>
                </a:lnTo>
                <a:lnTo>
                  <a:pt x="2526030" y="35814"/>
                </a:lnTo>
                <a:lnTo>
                  <a:pt x="2582418" y="33528"/>
                </a:lnTo>
                <a:lnTo>
                  <a:pt x="2599182" y="32766"/>
                </a:lnTo>
                <a:close/>
              </a:path>
              <a:path w="6086475" h="1545589">
                <a:moveTo>
                  <a:pt x="2697480" y="29718"/>
                </a:moveTo>
                <a:lnTo>
                  <a:pt x="2696718" y="4572"/>
                </a:lnTo>
                <a:lnTo>
                  <a:pt x="2622804" y="7620"/>
                </a:lnTo>
                <a:lnTo>
                  <a:pt x="2623566" y="32004"/>
                </a:lnTo>
                <a:lnTo>
                  <a:pt x="2697480" y="29718"/>
                </a:lnTo>
                <a:close/>
              </a:path>
              <a:path w="6086475" h="1545589">
                <a:moveTo>
                  <a:pt x="2795778" y="27432"/>
                </a:moveTo>
                <a:lnTo>
                  <a:pt x="2795016" y="2286"/>
                </a:lnTo>
                <a:lnTo>
                  <a:pt x="2734056" y="3791"/>
                </a:lnTo>
                <a:lnTo>
                  <a:pt x="2721102" y="3810"/>
                </a:lnTo>
                <a:lnTo>
                  <a:pt x="2721864" y="28956"/>
                </a:lnTo>
                <a:lnTo>
                  <a:pt x="2734056" y="28194"/>
                </a:lnTo>
                <a:lnTo>
                  <a:pt x="2795778" y="27432"/>
                </a:lnTo>
                <a:close/>
              </a:path>
              <a:path w="6086475" h="1545589">
                <a:moveTo>
                  <a:pt x="2894076" y="25146"/>
                </a:moveTo>
                <a:lnTo>
                  <a:pt x="2893314" y="762"/>
                </a:lnTo>
                <a:lnTo>
                  <a:pt x="2887218" y="762"/>
                </a:lnTo>
                <a:lnTo>
                  <a:pt x="2819400" y="2286"/>
                </a:lnTo>
                <a:lnTo>
                  <a:pt x="2820162" y="26670"/>
                </a:lnTo>
                <a:lnTo>
                  <a:pt x="2887218" y="25146"/>
                </a:lnTo>
                <a:lnTo>
                  <a:pt x="2894076" y="25146"/>
                </a:lnTo>
                <a:close/>
              </a:path>
              <a:path w="6086475" h="1545589">
                <a:moveTo>
                  <a:pt x="2992374" y="25146"/>
                </a:moveTo>
                <a:lnTo>
                  <a:pt x="2991612" y="0"/>
                </a:lnTo>
                <a:lnTo>
                  <a:pt x="2918460" y="762"/>
                </a:lnTo>
                <a:lnTo>
                  <a:pt x="2918460" y="25146"/>
                </a:lnTo>
                <a:lnTo>
                  <a:pt x="2992374" y="25146"/>
                </a:lnTo>
                <a:close/>
              </a:path>
              <a:path w="6086475" h="1545589">
                <a:moveTo>
                  <a:pt x="3090672" y="0"/>
                </a:moveTo>
                <a:lnTo>
                  <a:pt x="3016758" y="0"/>
                </a:lnTo>
                <a:lnTo>
                  <a:pt x="3016758" y="24384"/>
                </a:lnTo>
                <a:lnTo>
                  <a:pt x="3089910" y="24384"/>
                </a:lnTo>
                <a:lnTo>
                  <a:pt x="3090672" y="0"/>
                </a:lnTo>
                <a:close/>
              </a:path>
              <a:path w="6086475" h="1545589">
                <a:moveTo>
                  <a:pt x="3188970" y="762"/>
                </a:moveTo>
                <a:lnTo>
                  <a:pt x="3115056" y="0"/>
                </a:lnTo>
                <a:lnTo>
                  <a:pt x="3115056" y="25146"/>
                </a:lnTo>
                <a:lnTo>
                  <a:pt x="3188208" y="25146"/>
                </a:lnTo>
                <a:lnTo>
                  <a:pt x="3188970" y="762"/>
                </a:lnTo>
                <a:close/>
              </a:path>
              <a:path w="6086475" h="1545589">
                <a:moveTo>
                  <a:pt x="3287268" y="2286"/>
                </a:moveTo>
                <a:lnTo>
                  <a:pt x="3213354" y="1524"/>
                </a:lnTo>
                <a:lnTo>
                  <a:pt x="3212592" y="25908"/>
                </a:lnTo>
                <a:lnTo>
                  <a:pt x="3286506" y="27432"/>
                </a:lnTo>
                <a:lnTo>
                  <a:pt x="3287268" y="2286"/>
                </a:lnTo>
                <a:close/>
              </a:path>
              <a:path w="6086475" h="1545589">
                <a:moveTo>
                  <a:pt x="3385566" y="4572"/>
                </a:moveTo>
                <a:lnTo>
                  <a:pt x="3352800" y="3796"/>
                </a:lnTo>
                <a:lnTo>
                  <a:pt x="3311652" y="3048"/>
                </a:lnTo>
                <a:lnTo>
                  <a:pt x="3310890" y="27432"/>
                </a:lnTo>
                <a:lnTo>
                  <a:pt x="3352800" y="28194"/>
                </a:lnTo>
                <a:lnTo>
                  <a:pt x="3384804" y="29718"/>
                </a:lnTo>
                <a:lnTo>
                  <a:pt x="3385566" y="4572"/>
                </a:lnTo>
                <a:close/>
              </a:path>
              <a:path w="6086475" h="1545589">
                <a:moveTo>
                  <a:pt x="3483864" y="7620"/>
                </a:moveTo>
                <a:lnTo>
                  <a:pt x="3409950" y="5334"/>
                </a:lnTo>
                <a:lnTo>
                  <a:pt x="3409188" y="30480"/>
                </a:lnTo>
                <a:lnTo>
                  <a:pt x="3483102" y="32766"/>
                </a:lnTo>
                <a:lnTo>
                  <a:pt x="3483864" y="7620"/>
                </a:lnTo>
                <a:close/>
              </a:path>
              <a:path w="6086475" h="1545589">
                <a:moveTo>
                  <a:pt x="3582162" y="12192"/>
                </a:moveTo>
                <a:lnTo>
                  <a:pt x="3508248" y="9144"/>
                </a:lnTo>
                <a:lnTo>
                  <a:pt x="3507486" y="33528"/>
                </a:lnTo>
                <a:lnTo>
                  <a:pt x="3581400" y="36576"/>
                </a:lnTo>
                <a:lnTo>
                  <a:pt x="3582162" y="12192"/>
                </a:lnTo>
                <a:close/>
              </a:path>
              <a:path w="6086475" h="1545589">
                <a:moveTo>
                  <a:pt x="3680460" y="16764"/>
                </a:moveTo>
                <a:lnTo>
                  <a:pt x="3653790" y="15203"/>
                </a:lnTo>
                <a:lnTo>
                  <a:pt x="3606546" y="12954"/>
                </a:lnTo>
                <a:lnTo>
                  <a:pt x="3605784" y="38100"/>
                </a:lnTo>
                <a:lnTo>
                  <a:pt x="3653790" y="39624"/>
                </a:lnTo>
                <a:lnTo>
                  <a:pt x="3678936" y="41148"/>
                </a:lnTo>
                <a:lnTo>
                  <a:pt x="3680460" y="16764"/>
                </a:lnTo>
                <a:close/>
              </a:path>
              <a:path w="6086475" h="1545589">
                <a:moveTo>
                  <a:pt x="3778758" y="22860"/>
                </a:moveTo>
                <a:lnTo>
                  <a:pt x="3704844" y="18288"/>
                </a:lnTo>
                <a:lnTo>
                  <a:pt x="3703320" y="42672"/>
                </a:lnTo>
                <a:lnTo>
                  <a:pt x="3777234" y="47244"/>
                </a:lnTo>
                <a:lnTo>
                  <a:pt x="3778758" y="22860"/>
                </a:lnTo>
                <a:close/>
              </a:path>
              <a:path w="6086475" h="1545589">
                <a:moveTo>
                  <a:pt x="3877056" y="28956"/>
                </a:moveTo>
                <a:lnTo>
                  <a:pt x="3803141" y="23622"/>
                </a:lnTo>
                <a:lnTo>
                  <a:pt x="3801618" y="48768"/>
                </a:lnTo>
                <a:lnTo>
                  <a:pt x="3875532" y="54102"/>
                </a:lnTo>
                <a:lnTo>
                  <a:pt x="3877056" y="28956"/>
                </a:lnTo>
                <a:close/>
              </a:path>
              <a:path w="6086475" h="1545589">
                <a:moveTo>
                  <a:pt x="3975354" y="36576"/>
                </a:moveTo>
                <a:lnTo>
                  <a:pt x="3945636" y="34290"/>
                </a:lnTo>
                <a:lnTo>
                  <a:pt x="3901440" y="31242"/>
                </a:lnTo>
                <a:lnTo>
                  <a:pt x="3899916" y="55626"/>
                </a:lnTo>
                <a:lnTo>
                  <a:pt x="3943350" y="58674"/>
                </a:lnTo>
                <a:lnTo>
                  <a:pt x="3973068" y="60960"/>
                </a:lnTo>
                <a:lnTo>
                  <a:pt x="3975354" y="36576"/>
                </a:lnTo>
                <a:close/>
              </a:path>
              <a:path w="6086475" h="1545589">
                <a:moveTo>
                  <a:pt x="4072890" y="44958"/>
                </a:moveTo>
                <a:lnTo>
                  <a:pt x="4016502" y="39624"/>
                </a:lnTo>
                <a:lnTo>
                  <a:pt x="3999738" y="38862"/>
                </a:lnTo>
                <a:lnTo>
                  <a:pt x="3997452" y="63246"/>
                </a:lnTo>
                <a:lnTo>
                  <a:pt x="4014216" y="64008"/>
                </a:lnTo>
                <a:lnTo>
                  <a:pt x="4071366" y="69342"/>
                </a:lnTo>
                <a:lnTo>
                  <a:pt x="4072890" y="44958"/>
                </a:lnTo>
                <a:close/>
              </a:path>
              <a:path w="6086475" h="1545589">
                <a:moveTo>
                  <a:pt x="4171188" y="54102"/>
                </a:moveTo>
                <a:lnTo>
                  <a:pt x="4155948" y="52578"/>
                </a:lnTo>
                <a:lnTo>
                  <a:pt x="4098036" y="47244"/>
                </a:lnTo>
                <a:lnTo>
                  <a:pt x="4095750" y="71628"/>
                </a:lnTo>
                <a:lnTo>
                  <a:pt x="4153662" y="76962"/>
                </a:lnTo>
                <a:lnTo>
                  <a:pt x="4168902" y="78486"/>
                </a:lnTo>
                <a:lnTo>
                  <a:pt x="4171188" y="54102"/>
                </a:lnTo>
                <a:close/>
              </a:path>
              <a:path w="6086475" h="1545589">
                <a:moveTo>
                  <a:pt x="4268724" y="64770"/>
                </a:moveTo>
                <a:lnTo>
                  <a:pt x="4224528" y="59436"/>
                </a:lnTo>
                <a:lnTo>
                  <a:pt x="4195572" y="57150"/>
                </a:lnTo>
                <a:lnTo>
                  <a:pt x="4193286" y="81534"/>
                </a:lnTo>
                <a:lnTo>
                  <a:pt x="4221480" y="83820"/>
                </a:lnTo>
                <a:lnTo>
                  <a:pt x="4266438" y="89154"/>
                </a:lnTo>
                <a:lnTo>
                  <a:pt x="4268724" y="64770"/>
                </a:lnTo>
                <a:close/>
              </a:path>
              <a:path w="6086475" h="1545589">
                <a:moveTo>
                  <a:pt x="4367022" y="76200"/>
                </a:moveTo>
                <a:lnTo>
                  <a:pt x="4358640" y="74676"/>
                </a:lnTo>
                <a:lnTo>
                  <a:pt x="4293870" y="67056"/>
                </a:lnTo>
                <a:lnTo>
                  <a:pt x="4290822" y="91440"/>
                </a:lnTo>
                <a:lnTo>
                  <a:pt x="4355592" y="99060"/>
                </a:lnTo>
                <a:lnTo>
                  <a:pt x="4363974" y="100584"/>
                </a:lnTo>
                <a:lnTo>
                  <a:pt x="4367022" y="76200"/>
                </a:lnTo>
                <a:close/>
              </a:path>
              <a:path w="6086475" h="1545589">
                <a:moveTo>
                  <a:pt x="4464558" y="88392"/>
                </a:moveTo>
                <a:lnTo>
                  <a:pt x="4424934" y="83058"/>
                </a:lnTo>
                <a:lnTo>
                  <a:pt x="4391406" y="79248"/>
                </a:lnTo>
                <a:lnTo>
                  <a:pt x="4388358" y="103632"/>
                </a:lnTo>
                <a:lnTo>
                  <a:pt x="4421886" y="107442"/>
                </a:lnTo>
                <a:lnTo>
                  <a:pt x="4461510" y="112776"/>
                </a:lnTo>
                <a:lnTo>
                  <a:pt x="4464558" y="88392"/>
                </a:lnTo>
                <a:close/>
              </a:path>
              <a:path w="6086475" h="1545589">
                <a:moveTo>
                  <a:pt x="4562094" y="102108"/>
                </a:moveTo>
                <a:lnTo>
                  <a:pt x="4553712" y="100584"/>
                </a:lnTo>
                <a:lnTo>
                  <a:pt x="4489704" y="91440"/>
                </a:lnTo>
                <a:lnTo>
                  <a:pt x="4488942" y="91440"/>
                </a:lnTo>
                <a:lnTo>
                  <a:pt x="4485894" y="115824"/>
                </a:lnTo>
                <a:lnTo>
                  <a:pt x="4486656" y="115824"/>
                </a:lnTo>
                <a:lnTo>
                  <a:pt x="4549902" y="124968"/>
                </a:lnTo>
                <a:lnTo>
                  <a:pt x="4558284" y="126492"/>
                </a:lnTo>
                <a:lnTo>
                  <a:pt x="4562094" y="102108"/>
                </a:lnTo>
                <a:close/>
              </a:path>
              <a:path w="6086475" h="1545589">
                <a:moveTo>
                  <a:pt x="4659630" y="116586"/>
                </a:moveTo>
                <a:lnTo>
                  <a:pt x="4616958" y="109728"/>
                </a:lnTo>
                <a:lnTo>
                  <a:pt x="4586478" y="105918"/>
                </a:lnTo>
                <a:lnTo>
                  <a:pt x="4582668" y="129540"/>
                </a:lnTo>
                <a:lnTo>
                  <a:pt x="4613148" y="134112"/>
                </a:lnTo>
                <a:lnTo>
                  <a:pt x="4655820" y="140970"/>
                </a:lnTo>
                <a:lnTo>
                  <a:pt x="4659630" y="116586"/>
                </a:lnTo>
                <a:close/>
              </a:path>
              <a:path w="6086475" h="1545589">
                <a:moveTo>
                  <a:pt x="4756404" y="132588"/>
                </a:moveTo>
                <a:lnTo>
                  <a:pt x="4739640" y="129540"/>
                </a:lnTo>
                <a:lnTo>
                  <a:pt x="4684014" y="120396"/>
                </a:lnTo>
                <a:lnTo>
                  <a:pt x="4679442" y="144780"/>
                </a:lnTo>
                <a:lnTo>
                  <a:pt x="4735830" y="153924"/>
                </a:lnTo>
                <a:lnTo>
                  <a:pt x="4752594" y="156972"/>
                </a:lnTo>
                <a:lnTo>
                  <a:pt x="4756404" y="132588"/>
                </a:lnTo>
                <a:close/>
              </a:path>
              <a:path w="6086475" h="1545589">
                <a:moveTo>
                  <a:pt x="4853178" y="150114"/>
                </a:moveTo>
                <a:lnTo>
                  <a:pt x="4799838" y="140208"/>
                </a:lnTo>
                <a:lnTo>
                  <a:pt x="4780788" y="137160"/>
                </a:lnTo>
                <a:lnTo>
                  <a:pt x="4776978" y="161544"/>
                </a:lnTo>
                <a:lnTo>
                  <a:pt x="4796028" y="164592"/>
                </a:lnTo>
                <a:lnTo>
                  <a:pt x="4849368" y="174498"/>
                </a:lnTo>
                <a:lnTo>
                  <a:pt x="4853178" y="150114"/>
                </a:lnTo>
                <a:close/>
              </a:path>
              <a:path w="6086475" h="1545589">
                <a:moveTo>
                  <a:pt x="4949952" y="169164"/>
                </a:moveTo>
                <a:lnTo>
                  <a:pt x="4916424" y="162306"/>
                </a:lnTo>
                <a:lnTo>
                  <a:pt x="4877562" y="154686"/>
                </a:lnTo>
                <a:lnTo>
                  <a:pt x="4872990" y="179070"/>
                </a:lnTo>
                <a:lnTo>
                  <a:pt x="4911852" y="186690"/>
                </a:lnTo>
                <a:lnTo>
                  <a:pt x="4945380" y="192786"/>
                </a:lnTo>
                <a:lnTo>
                  <a:pt x="4949952" y="169164"/>
                </a:lnTo>
                <a:close/>
              </a:path>
              <a:path w="6086475" h="1545589">
                <a:moveTo>
                  <a:pt x="5046726" y="189738"/>
                </a:moveTo>
                <a:lnTo>
                  <a:pt x="5029200" y="185928"/>
                </a:lnTo>
                <a:lnTo>
                  <a:pt x="4974336" y="173736"/>
                </a:lnTo>
                <a:lnTo>
                  <a:pt x="4969002" y="198120"/>
                </a:lnTo>
                <a:lnTo>
                  <a:pt x="5023866" y="209550"/>
                </a:lnTo>
                <a:lnTo>
                  <a:pt x="5041392" y="213360"/>
                </a:lnTo>
                <a:lnTo>
                  <a:pt x="5046726" y="189738"/>
                </a:lnTo>
                <a:close/>
              </a:path>
              <a:path w="6086475" h="1545589">
                <a:moveTo>
                  <a:pt x="5142738" y="211836"/>
                </a:moveTo>
                <a:lnTo>
                  <a:pt x="5137404" y="210312"/>
                </a:lnTo>
                <a:lnTo>
                  <a:pt x="5084064" y="197358"/>
                </a:lnTo>
                <a:lnTo>
                  <a:pt x="5070348" y="195072"/>
                </a:lnTo>
                <a:lnTo>
                  <a:pt x="5065014" y="218694"/>
                </a:lnTo>
                <a:lnTo>
                  <a:pt x="5078730" y="221742"/>
                </a:lnTo>
                <a:lnTo>
                  <a:pt x="5131308" y="233934"/>
                </a:lnTo>
                <a:lnTo>
                  <a:pt x="5136642" y="235458"/>
                </a:lnTo>
                <a:lnTo>
                  <a:pt x="5142738" y="211836"/>
                </a:lnTo>
                <a:close/>
              </a:path>
              <a:path w="6086475" h="1545589">
                <a:moveTo>
                  <a:pt x="5237988" y="235458"/>
                </a:moveTo>
                <a:lnTo>
                  <a:pt x="5189220" y="223266"/>
                </a:lnTo>
                <a:lnTo>
                  <a:pt x="5166360" y="217170"/>
                </a:lnTo>
                <a:lnTo>
                  <a:pt x="5161026" y="241554"/>
                </a:lnTo>
                <a:lnTo>
                  <a:pt x="5183124" y="246888"/>
                </a:lnTo>
                <a:lnTo>
                  <a:pt x="5231892" y="259080"/>
                </a:lnTo>
                <a:lnTo>
                  <a:pt x="5237988" y="235458"/>
                </a:lnTo>
                <a:close/>
              </a:path>
              <a:path w="6086475" h="1545589">
                <a:moveTo>
                  <a:pt x="5333238" y="261366"/>
                </a:moveTo>
                <a:lnTo>
                  <a:pt x="5289804" y="249174"/>
                </a:lnTo>
                <a:lnTo>
                  <a:pt x="5262372" y="241554"/>
                </a:lnTo>
                <a:lnTo>
                  <a:pt x="5255514" y="265938"/>
                </a:lnTo>
                <a:lnTo>
                  <a:pt x="5283708" y="272796"/>
                </a:lnTo>
                <a:lnTo>
                  <a:pt x="5326380" y="284988"/>
                </a:lnTo>
                <a:lnTo>
                  <a:pt x="5333238" y="261366"/>
                </a:lnTo>
                <a:close/>
              </a:path>
              <a:path w="6086475" h="1545589">
                <a:moveTo>
                  <a:pt x="5427726" y="290322"/>
                </a:moveTo>
                <a:lnTo>
                  <a:pt x="5385816" y="277368"/>
                </a:lnTo>
                <a:lnTo>
                  <a:pt x="5356860" y="268986"/>
                </a:lnTo>
                <a:lnTo>
                  <a:pt x="5350002" y="291846"/>
                </a:lnTo>
                <a:lnTo>
                  <a:pt x="5378196" y="300990"/>
                </a:lnTo>
                <a:lnTo>
                  <a:pt x="5420106" y="313944"/>
                </a:lnTo>
                <a:lnTo>
                  <a:pt x="5427726" y="290322"/>
                </a:lnTo>
                <a:close/>
              </a:path>
              <a:path w="6086475" h="1545589">
                <a:moveTo>
                  <a:pt x="5521452" y="321564"/>
                </a:moveTo>
                <a:lnTo>
                  <a:pt x="5519166" y="320802"/>
                </a:lnTo>
                <a:lnTo>
                  <a:pt x="5475732" y="305562"/>
                </a:lnTo>
                <a:lnTo>
                  <a:pt x="5451348" y="297942"/>
                </a:lnTo>
                <a:lnTo>
                  <a:pt x="5443728" y="321564"/>
                </a:lnTo>
                <a:lnTo>
                  <a:pt x="5468112" y="329184"/>
                </a:lnTo>
                <a:lnTo>
                  <a:pt x="5513070" y="344424"/>
                </a:lnTo>
                <a:lnTo>
                  <a:pt x="5521452" y="321564"/>
                </a:lnTo>
                <a:close/>
              </a:path>
              <a:path w="6086475" h="1545589">
                <a:moveTo>
                  <a:pt x="5613654" y="356616"/>
                </a:moveTo>
                <a:lnTo>
                  <a:pt x="5600700" y="351282"/>
                </a:lnTo>
                <a:lnTo>
                  <a:pt x="5560314" y="336042"/>
                </a:lnTo>
                <a:lnTo>
                  <a:pt x="5544312" y="329946"/>
                </a:lnTo>
                <a:lnTo>
                  <a:pt x="5535930" y="352806"/>
                </a:lnTo>
                <a:lnTo>
                  <a:pt x="5551932" y="358902"/>
                </a:lnTo>
                <a:lnTo>
                  <a:pt x="5592318" y="374142"/>
                </a:lnTo>
                <a:lnTo>
                  <a:pt x="5604510" y="379476"/>
                </a:lnTo>
                <a:lnTo>
                  <a:pt x="5613654" y="356616"/>
                </a:lnTo>
                <a:close/>
              </a:path>
              <a:path w="6086475" h="1545589">
                <a:moveTo>
                  <a:pt x="5705094" y="394716"/>
                </a:moveTo>
                <a:lnTo>
                  <a:pt x="5677662" y="382524"/>
                </a:lnTo>
                <a:lnTo>
                  <a:pt x="5639562" y="366522"/>
                </a:lnTo>
                <a:lnTo>
                  <a:pt x="5636514" y="365760"/>
                </a:lnTo>
                <a:lnTo>
                  <a:pt x="5627370" y="388620"/>
                </a:lnTo>
                <a:lnTo>
                  <a:pt x="5630418" y="389382"/>
                </a:lnTo>
                <a:lnTo>
                  <a:pt x="5667756" y="405384"/>
                </a:lnTo>
                <a:lnTo>
                  <a:pt x="5694426" y="417576"/>
                </a:lnTo>
                <a:lnTo>
                  <a:pt x="5705094" y="394716"/>
                </a:lnTo>
                <a:close/>
              </a:path>
              <a:path w="6086475" h="1545589">
                <a:moveTo>
                  <a:pt x="5793486" y="438912"/>
                </a:moveTo>
                <a:lnTo>
                  <a:pt x="5780532" y="432054"/>
                </a:lnTo>
                <a:lnTo>
                  <a:pt x="5747766" y="415290"/>
                </a:lnTo>
                <a:lnTo>
                  <a:pt x="5727192" y="405384"/>
                </a:lnTo>
                <a:lnTo>
                  <a:pt x="5716524" y="427482"/>
                </a:lnTo>
                <a:lnTo>
                  <a:pt x="5737098" y="437388"/>
                </a:lnTo>
                <a:lnTo>
                  <a:pt x="5769864" y="454152"/>
                </a:lnTo>
                <a:lnTo>
                  <a:pt x="5782056" y="460248"/>
                </a:lnTo>
                <a:lnTo>
                  <a:pt x="5793486" y="438912"/>
                </a:lnTo>
                <a:close/>
              </a:path>
              <a:path w="6086475" h="1545589">
                <a:moveTo>
                  <a:pt x="5879592" y="489204"/>
                </a:moveTo>
                <a:lnTo>
                  <a:pt x="5870448" y="483108"/>
                </a:lnTo>
                <a:lnTo>
                  <a:pt x="5842254" y="465582"/>
                </a:lnTo>
                <a:lnTo>
                  <a:pt x="5815584" y="451104"/>
                </a:lnTo>
                <a:lnTo>
                  <a:pt x="5803392" y="472440"/>
                </a:lnTo>
                <a:lnTo>
                  <a:pt x="5830062" y="486918"/>
                </a:lnTo>
                <a:lnTo>
                  <a:pt x="5865876" y="509778"/>
                </a:lnTo>
                <a:lnTo>
                  <a:pt x="5879592" y="489204"/>
                </a:lnTo>
                <a:close/>
              </a:path>
              <a:path w="6086475" h="1545589">
                <a:moveTo>
                  <a:pt x="5959602" y="548640"/>
                </a:moveTo>
                <a:lnTo>
                  <a:pt x="5945124" y="536448"/>
                </a:lnTo>
                <a:lnTo>
                  <a:pt x="5922264" y="518922"/>
                </a:lnTo>
                <a:lnTo>
                  <a:pt x="5900166" y="502920"/>
                </a:lnTo>
                <a:lnTo>
                  <a:pt x="5885688" y="523494"/>
                </a:lnTo>
                <a:lnTo>
                  <a:pt x="5907786" y="538734"/>
                </a:lnTo>
                <a:lnTo>
                  <a:pt x="5930646" y="556260"/>
                </a:lnTo>
                <a:lnTo>
                  <a:pt x="5943600" y="567690"/>
                </a:lnTo>
                <a:lnTo>
                  <a:pt x="5959602" y="548640"/>
                </a:lnTo>
                <a:close/>
              </a:path>
              <a:path w="6086475" h="1545589">
                <a:moveTo>
                  <a:pt x="6029706" y="621030"/>
                </a:moveTo>
                <a:lnTo>
                  <a:pt x="6022086" y="611124"/>
                </a:lnTo>
                <a:lnTo>
                  <a:pt x="6005322" y="592074"/>
                </a:lnTo>
                <a:lnTo>
                  <a:pt x="5987034" y="573786"/>
                </a:lnTo>
                <a:lnTo>
                  <a:pt x="5977890" y="565404"/>
                </a:lnTo>
                <a:lnTo>
                  <a:pt x="5961126" y="583692"/>
                </a:lnTo>
                <a:lnTo>
                  <a:pt x="5970270" y="591312"/>
                </a:lnTo>
                <a:lnTo>
                  <a:pt x="5987796" y="609600"/>
                </a:lnTo>
                <a:lnTo>
                  <a:pt x="6003036" y="627126"/>
                </a:lnTo>
                <a:lnTo>
                  <a:pt x="6009894" y="636270"/>
                </a:lnTo>
                <a:lnTo>
                  <a:pt x="6029706" y="621030"/>
                </a:lnTo>
                <a:close/>
              </a:path>
              <a:path w="6086475" h="1545589">
                <a:moveTo>
                  <a:pt x="6077712" y="711708"/>
                </a:moveTo>
                <a:lnTo>
                  <a:pt x="6076950" y="710184"/>
                </a:lnTo>
                <a:lnTo>
                  <a:pt x="6069330" y="689610"/>
                </a:lnTo>
                <a:lnTo>
                  <a:pt x="6060186" y="669798"/>
                </a:lnTo>
                <a:lnTo>
                  <a:pt x="6049518" y="649986"/>
                </a:lnTo>
                <a:lnTo>
                  <a:pt x="6044184" y="641604"/>
                </a:lnTo>
                <a:lnTo>
                  <a:pt x="6023610" y="655320"/>
                </a:lnTo>
                <a:lnTo>
                  <a:pt x="6028944" y="663702"/>
                </a:lnTo>
                <a:lnTo>
                  <a:pt x="6038850" y="681990"/>
                </a:lnTo>
                <a:lnTo>
                  <a:pt x="6047232" y="699516"/>
                </a:lnTo>
                <a:lnTo>
                  <a:pt x="6053328" y="717804"/>
                </a:lnTo>
                <a:lnTo>
                  <a:pt x="6077712" y="711708"/>
                </a:lnTo>
                <a:close/>
              </a:path>
              <a:path w="6086475" h="1545589">
                <a:moveTo>
                  <a:pt x="6061710" y="810866"/>
                </a:moveTo>
                <a:lnTo>
                  <a:pt x="6061710" y="773430"/>
                </a:lnTo>
                <a:lnTo>
                  <a:pt x="6060948" y="791718"/>
                </a:lnTo>
                <a:lnTo>
                  <a:pt x="6057900" y="810006"/>
                </a:lnTo>
                <a:lnTo>
                  <a:pt x="6061710" y="810866"/>
                </a:lnTo>
                <a:close/>
              </a:path>
              <a:path w="6086475" h="1545589">
                <a:moveTo>
                  <a:pt x="6086094" y="771906"/>
                </a:moveTo>
                <a:lnTo>
                  <a:pt x="6085332" y="751332"/>
                </a:lnTo>
                <a:lnTo>
                  <a:pt x="6083046" y="736854"/>
                </a:lnTo>
                <a:lnTo>
                  <a:pt x="6058662" y="740664"/>
                </a:lnTo>
                <a:lnTo>
                  <a:pt x="6060948" y="755142"/>
                </a:lnTo>
                <a:lnTo>
                  <a:pt x="6061710" y="773430"/>
                </a:lnTo>
                <a:lnTo>
                  <a:pt x="6061710" y="810866"/>
                </a:lnTo>
                <a:lnTo>
                  <a:pt x="6081522" y="815340"/>
                </a:lnTo>
                <a:lnTo>
                  <a:pt x="6082284" y="813816"/>
                </a:lnTo>
                <a:lnTo>
                  <a:pt x="6085332" y="792480"/>
                </a:lnTo>
                <a:lnTo>
                  <a:pt x="6086094" y="771906"/>
                </a:lnTo>
                <a:close/>
              </a:path>
              <a:path w="6086475" h="1545589">
                <a:moveTo>
                  <a:pt x="6075426" y="839724"/>
                </a:moveTo>
                <a:lnTo>
                  <a:pt x="6051804" y="832104"/>
                </a:lnTo>
                <a:lnTo>
                  <a:pt x="6046470" y="845820"/>
                </a:lnTo>
                <a:lnTo>
                  <a:pt x="6038850" y="864108"/>
                </a:lnTo>
                <a:lnTo>
                  <a:pt x="6028182" y="882396"/>
                </a:lnTo>
                <a:lnTo>
                  <a:pt x="6020562" y="894588"/>
                </a:lnTo>
                <a:lnTo>
                  <a:pt x="6040374" y="908304"/>
                </a:lnTo>
                <a:lnTo>
                  <a:pt x="6049518" y="894588"/>
                </a:lnTo>
                <a:lnTo>
                  <a:pt x="6060948" y="874776"/>
                </a:lnTo>
                <a:lnTo>
                  <a:pt x="6070092" y="854202"/>
                </a:lnTo>
                <a:lnTo>
                  <a:pt x="6075426" y="839724"/>
                </a:lnTo>
                <a:close/>
              </a:path>
              <a:path w="6086475" h="1545589">
                <a:moveTo>
                  <a:pt x="6025896" y="928878"/>
                </a:moveTo>
                <a:lnTo>
                  <a:pt x="6006084" y="913638"/>
                </a:lnTo>
                <a:lnTo>
                  <a:pt x="6003036" y="918210"/>
                </a:lnTo>
                <a:lnTo>
                  <a:pt x="5987034" y="936498"/>
                </a:lnTo>
                <a:lnTo>
                  <a:pt x="5957316" y="966216"/>
                </a:lnTo>
                <a:lnTo>
                  <a:pt x="5974080" y="983742"/>
                </a:lnTo>
                <a:lnTo>
                  <a:pt x="5987796" y="970788"/>
                </a:lnTo>
                <a:lnTo>
                  <a:pt x="6006084" y="952500"/>
                </a:lnTo>
                <a:lnTo>
                  <a:pt x="6025896" y="928878"/>
                </a:lnTo>
                <a:close/>
              </a:path>
              <a:path w="6086475" h="1545589">
                <a:moveTo>
                  <a:pt x="5955030" y="1000506"/>
                </a:moveTo>
                <a:lnTo>
                  <a:pt x="5939028" y="981456"/>
                </a:lnTo>
                <a:lnTo>
                  <a:pt x="5929884" y="989076"/>
                </a:lnTo>
                <a:lnTo>
                  <a:pt x="5907024" y="1006602"/>
                </a:lnTo>
                <a:lnTo>
                  <a:pt x="5882640" y="1024128"/>
                </a:lnTo>
                <a:lnTo>
                  <a:pt x="5881116" y="1024890"/>
                </a:lnTo>
                <a:lnTo>
                  <a:pt x="5894832" y="1045464"/>
                </a:lnTo>
                <a:lnTo>
                  <a:pt x="5897118" y="1043940"/>
                </a:lnTo>
                <a:lnTo>
                  <a:pt x="5922264" y="1026414"/>
                </a:lnTo>
                <a:lnTo>
                  <a:pt x="5945886" y="1008126"/>
                </a:lnTo>
                <a:lnTo>
                  <a:pt x="5955030" y="1000506"/>
                </a:lnTo>
                <a:close/>
              </a:path>
              <a:path w="6086475" h="1545589">
                <a:moveTo>
                  <a:pt x="5874258" y="1059180"/>
                </a:moveTo>
                <a:lnTo>
                  <a:pt x="5860542" y="1038606"/>
                </a:lnTo>
                <a:lnTo>
                  <a:pt x="5856732" y="1040892"/>
                </a:lnTo>
                <a:lnTo>
                  <a:pt x="5829300" y="1058418"/>
                </a:lnTo>
                <a:lnTo>
                  <a:pt x="5800344" y="1075182"/>
                </a:lnTo>
                <a:lnTo>
                  <a:pt x="5798058" y="1075944"/>
                </a:lnTo>
                <a:lnTo>
                  <a:pt x="5810250" y="1097280"/>
                </a:lnTo>
                <a:lnTo>
                  <a:pt x="5812536" y="1096518"/>
                </a:lnTo>
                <a:lnTo>
                  <a:pt x="5842254" y="1078992"/>
                </a:lnTo>
                <a:lnTo>
                  <a:pt x="5870448" y="1061466"/>
                </a:lnTo>
                <a:lnTo>
                  <a:pt x="5874258" y="1059180"/>
                </a:lnTo>
                <a:close/>
              </a:path>
              <a:path w="6086475" h="1545589">
                <a:moveTo>
                  <a:pt x="5788152" y="1109472"/>
                </a:moveTo>
                <a:lnTo>
                  <a:pt x="5776722" y="1087374"/>
                </a:lnTo>
                <a:lnTo>
                  <a:pt x="5769102" y="1091184"/>
                </a:lnTo>
                <a:lnTo>
                  <a:pt x="5737098" y="1107948"/>
                </a:lnTo>
                <a:lnTo>
                  <a:pt x="5711190" y="1120140"/>
                </a:lnTo>
                <a:lnTo>
                  <a:pt x="5721858" y="1142238"/>
                </a:lnTo>
                <a:lnTo>
                  <a:pt x="5747766" y="1130046"/>
                </a:lnTo>
                <a:lnTo>
                  <a:pt x="5781294" y="1113282"/>
                </a:lnTo>
                <a:lnTo>
                  <a:pt x="5788152" y="1109472"/>
                </a:lnTo>
                <a:close/>
              </a:path>
              <a:path w="6086475" h="1545589">
                <a:moveTo>
                  <a:pt x="5698998" y="1152906"/>
                </a:moveTo>
                <a:lnTo>
                  <a:pt x="5689092" y="1130046"/>
                </a:lnTo>
                <a:lnTo>
                  <a:pt x="5667756" y="1139952"/>
                </a:lnTo>
                <a:lnTo>
                  <a:pt x="5630418" y="1155192"/>
                </a:lnTo>
                <a:lnTo>
                  <a:pt x="5622036" y="1159002"/>
                </a:lnTo>
                <a:lnTo>
                  <a:pt x="5631180" y="1181862"/>
                </a:lnTo>
                <a:lnTo>
                  <a:pt x="5640324" y="1178052"/>
                </a:lnTo>
                <a:lnTo>
                  <a:pt x="5698998" y="1152906"/>
                </a:lnTo>
                <a:close/>
              </a:path>
              <a:path w="6086475" h="1545589">
                <a:moveTo>
                  <a:pt x="5608320" y="1191006"/>
                </a:moveTo>
                <a:lnTo>
                  <a:pt x="5599176" y="1168146"/>
                </a:lnTo>
                <a:lnTo>
                  <a:pt x="5592318" y="1171194"/>
                </a:lnTo>
                <a:lnTo>
                  <a:pt x="5551932" y="1186434"/>
                </a:lnTo>
                <a:lnTo>
                  <a:pt x="5530596" y="1194054"/>
                </a:lnTo>
                <a:lnTo>
                  <a:pt x="5538978" y="1216914"/>
                </a:lnTo>
                <a:lnTo>
                  <a:pt x="5561076" y="1209294"/>
                </a:lnTo>
                <a:lnTo>
                  <a:pt x="5601462" y="1194054"/>
                </a:lnTo>
                <a:lnTo>
                  <a:pt x="5608320" y="1191006"/>
                </a:lnTo>
                <a:close/>
              </a:path>
              <a:path w="6086475" h="1545589">
                <a:moveTo>
                  <a:pt x="5515356" y="1225296"/>
                </a:moveTo>
                <a:lnTo>
                  <a:pt x="5507736" y="1202436"/>
                </a:lnTo>
                <a:lnTo>
                  <a:pt x="5468112" y="1216152"/>
                </a:lnTo>
                <a:lnTo>
                  <a:pt x="5437632" y="1226058"/>
                </a:lnTo>
                <a:lnTo>
                  <a:pt x="5445252" y="1248918"/>
                </a:lnTo>
                <a:lnTo>
                  <a:pt x="5475732" y="1239012"/>
                </a:lnTo>
                <a:lnTo>
                  <a:pt x="5515356" y="1225296"/>
                </a:lnTo>
                <a:close/>
              </a:path>
              <a:path w="6086475" h="1545589">
                <a:moveTo>
                  <a:pt x="5421630" y="1256538"/>
                </a:moveTo>
                <a:lnTo>
                  <a:pt x="5414772" y="1232916"/>
                </a:lnTo>
                <a:lnTo>
                  <a:pt x="5378196" y="1244346"/>
                </a:lnTo>
                <a:lnTo>
                  <a:pt x="5343906" y="1255014"/>
                </a:lnTo>
                <a:lnTo>
                  <a:pt x="5350764" y="1277874"/>
                </a:lnTo>
                <a:lnTo>
                  <a:pt x="5385816" y="1267968"/>
                </a:lnTo>
                <a:lnTo>
                  <a:pt x="5421630" y="1256538"/>
                </a:lnTo>
                <a:close/>
              </a:path>
              <a:path w="6086475" h="1545589">
                <a:moveTo>
                  <a:pt x="5327142" y="1285494"/>
                </a:moveTo>
                <a:lnTo>
                  <a:pt x="5321046" y="1261110"/>
                </a:lnTo>
                <a:lnTo>
                  <a:pt x="5283708" y="1271778"/>
                </a:lnTo>
                <a:lnTo>
                  <a:pt x="5249418" y="1280922"/>
                </a:lnTo>
                <a:lnTo>
                  <a:pt x="5256276" y="1304544"/>
                </a:lnTo>
                <a:lnTo>
                  <a:pt x="5289804" y="1295400"/>
                </a:lnTo>
                <a:lnTo>
                  <a:pt x="5327142" y="1285494"/>
                </a:lnTo>
                <a:close/>
              </a:path>
              <a:path w="6086475" h="1545589">
                <a:moveTo>
                  <a:pt x="5231892" y="1311402"/>
                </a:moveTo>
                <a:lnTo>
                  <a:pt x="5225796" y="1287018"/>
                </a:lnTo>
                <a:lnTo>
                  <a:pt x="5183124" y="1298448"/>
                </a:lnTo>
                <a:lnTo>
                  <a:pt x="5154930" y="1305306"/>
                </a:lnTo>
                <a:lnTo>
                  <a:pt x="5160264" y="1328928"/>
                </a:lnTo>
                <a:lnTo>
                  <a:pt x="5189220" y="1322070"/>
                </a:lnTo>
                <a:lnTo>
                  <a:pt x="5231892" y="1311402"/>
                </a:lnTo>
                <a:close/>
              </a:path>
              <a:path w="6086475" h="1545589">
                <a:moveTo>
                  <a:pt x="5136642" y="1335024"/>
                </a:moveTo>
                <a:lnTo>
                  <a:pt x="5131308" y="1311402"/>
                </a:lnTo>
                <a:lnTo>
                  <a:pt x="5077968" y="1323594"/>
                </a:lnTo>
                <a:lnTo>
                  <a:pt x="5058918" y="1327404"/>
                </a:lnTo>
                <a:lnTo>
                  <a:pt x="5065014" y="1351788"/>
                </a:lnTo>
                <a:lnTo>
                  <a:pt x="5084064" y="1347216"/>
                </a:lnTo>
                <a:lnTo>
                  <a:pt x="5136642" y="1335024"/>
                </a:lnTo>
                <a:close/>
              </a:path>
              <a:path w="6086475" h="1545589">
                <a:moveTo>
                  <a:pt x="5040630" y="1357122"/>
                </a:moveTo>
                <a:lnTo>
                  <a:pt x="5035296" y="1332738"/>
                </a:lnTo>
                <a:lnTo>
                  <a:pt x="5023866" y="1335786"/>
                </a:lnTo>
                <a:lnTo>
                  <a:pt x="4968240" y="1347216"/>
                </a:lnTo>
                <a:lnTo>
                  <a:pt x="4963668" y="1347978"/>
                </a:lnTo>
                <a:lnTo>
                  <a:pt x="4968240" y="1372362"/>
                </a:lnTo>
                <a:lnTo>
                  <a:pt x="4973574" y="1371600"/>
                </a:lnTo>
                <a:lnTo>
                  <a:pt x="5029200" y="1359408"/>
                </a:lnTo>
                <a:lnTo>
                  <a:pt x="5040630" y="1357122"/>
                </a:lnTo>
                <a:close/>
              </a:path>
              <a:path w="6086475" h="1545589">
                <a:moveTo>
                  <a:pt x="4943856" y="1376934"/>
                </a:moveTo>
                <a:lnTo>
                  <a:pt x="4939284" y="1353312"/>
                </a:lnTo>
                <a:lnTo>
                  <a:pt x="4911852" y="1358646"/>
                </a:lnTo>
                <a:lnTo>
                  <a:pt x="4866894" y="1367028"/>
                </a:lnTo>
                <a:lnTo>
                  <a:pt x="4871466" y="1391412"/>
                </a:lnTo>
                <a:lnTo>
                  <a:pt x="4917186" y="1383030"/>
                </a:lnTo>
                <a:lnTo>
                  <a:pt x="4943856" y="1376934"/>
                </a:lnTo>
                <a:close/>
              </a:path>
              <a:path w="6086475" h="1545589">
                <a:moveTo>
                  <a:pt x="4847844" y="1395984"/>
                </a:moveTo>
                <a:lnTo>
                  <a:pt x="4843272" y="1371600"/>
                </a:lnTo>
                <a:lnTo>
                  <a:pt x="4795266" y="1380744"/>
                </a:lnTo>
                <a:lnTo>
                  <a:pt x="4770882" y="1384554"/>
                </a:lnTo>
                <a:lnTo>
                  <a:pt x="4774692" y="1408938"/>
                </a:lnTo>
                <a:lnTo>
                  <a:pt x="4799838" y="1405128"/>
                </a:lnTo>
                <a:lnTo>
                  <a:pt x="4847844" y="1395984"/>
                </a:lnTo>
                <a:close/>
              </a:path>
              <a:path w="6086475" h="1545589">
                <a:moveTo>
                  <a:pt x="4750308" y="1413510"/>
                </a:moveTo>
                <a:lnTo>
                  <a:pt x="4746498" y="1389126"/>
                </a:lnTo>
                <a:lnTo>
                  <a:pt x="4735830" y="1390650"/>
                </a:lnTo>
                <a:lnTo>
                  <a:pt x="4674870" y="1401318"/>
                </a:lnTo>
                <a:lnTo>
                  <a:pt x="4674108" y="1401318"/>
                </a:lnTo>
                <a:lnTo>
                  <a:pt x="4677918" y="1425702"/>
                </a:lnTo>
                <a:lnTo>
                  <a:pt x="4678680" y="1424940"/>
                </a:lnTo>
                <a:lnTo>
                  <a:pt x="4739640" y="1415034"/>
                </a:lnTo>
                <a:lnTo>
                  <a:pt x="4750308" y="1413510"/>
                </a:lnTo>
                <a:close/>
              </a:path>
              <a:path w="6086475" h="1545589">
                <a:moveTo>
                  <a:pt x="4653534" y="1429512"/>
                </a:moveTo>
                <a:lnTo>
                  <a:pt x="4649724" y="1405128"/>
                </a:lnTo>
                <a:lnTo>
                  <a:pt x="4576572" y="1415796"/>
                </a:lnTo>
                <a:lnTo>
                  <a:pt x="4580382" y="1440180"/>
                </a:lnTo>
                <a:lnTo>
                  <a:pt x="4653534" y="1429512"/>
                </a:lnTo>
                <a:close/>
              </a:path>
              <a:path w="6086475" h="1545589">
                <a:moveTo>
                  <a:pt x="4555998" y="1443990"/>
                </a:moveTo>
                <a:lnTo>
                  <a:pt x="4552188" y="1419606"/>
                </a:lnTo>
                <a:lnTo>
                  <a:pt x="4549902" y="1420368"/>
                </a:lnTo>
                <a:lnTo>
                  <a:pt x="4485894" y="1428750"/>
                </a:lnTo>
                <a:lnTo>
                  <a:pt x="4479798" y="1430274"/>
                </a:lnTo>
                <a:lnTo>
                  <a:pt x="4482846" y="1453896"/>
                </a:lnTo>
                <a:lnTo>
                  <a:pt x="4489704" y="1453134"/>
                </a:lnTo>
                <a:lnTo>
                  <a:pt x="4553712" y="1443990"/>
                </a:lnTo>
                <a:lnTo>
                  <a:pt x="4555998" y="1443990"/>
                </a:lnTo>
                <a:close/>
              </a:path>
              <a:path w="6086475" h="1545589">
                <a:moveTo>
                  <a:pt x="4458462" y="1457706"/>
                </a:moveTo>
                <a:lnTo>
                  <a:pt x="4455414" y="1433322"/>
                </a:lnTo>
                <a:lnTo>
                  <a:pt x="4421124" y="1437894"/>
                </a:lnTo>
                <a:lnTo>
                  <a:pt x="4382262" y="1442466"/>
                </a:lnTo>
                <a:lnTo>
                  <a:pt x="4385310" y="1466850"/>
                </a:lnTo>
                <a:lnTo>
                  <a:pt x="4424934" y="1462278"/>
                </a:lnTo>
                <a:lnTo>
                  <a:pt x="4458462" y="1457706"/>
                </a:lnTo>
                <a:close/>
              </a:path>
              <a:path w="6086475" h="1545589">
                <a:moveTo>
                  <a:pt x="4360926" y="1469898"/>
                </a:moveTo>
                <a:lnTo>
                  <a:pt x="4357878" y="1445514"/>
                </a:lnTo>
                <a:lnTo>
                  <a:pt x="4355592" y="1445514"/>
                </a:lnTo>
                <a:lnTo>
                  <a:pt x="4289298" y="1453896"/>
                </a:lnTo>
                <a:lnTo>
                  <a:pt x="4284726" y="1453896"/>
                </a:lnTo>
                <a:lnTo>
                  <a:pt x="4287774" y="1478280"/>
                </a:lnTo>
                <a:lnTo>
                  <a:pt x="4292346" y="1478280"/>
                </a:lnTo>
                <a:lnTo>
                  <a:pt x="4357878" y="1469994"/>
                </a:lnTo>
                <a:lnTo>
                  <a:pt x="4360926" y="1469898"/>
                </a:lnTo>
                <a:close/>
              </a:path>
              <a:path w="6086475" h="1545589">
                <a:moveTo>
                  <a:pt x="4262628" y="1481328"/>
                </a:moveTo>
                <a:lnTo>
                  <a:pt x="4260342" y="1456944"/>
                </a:lnTo>
                <a:lnTo>
                  <a:pt x="4221480" y="1460754"/>
                </a:lnTo>
                <a:lnTo>
                  <a:pt x="4187190" y="1464564"/>
                </a:lnTo>
                <a:lnTo>
                  <a:pt x="4189476" y="1488948"/>
                </a:lnTo>
                <a:lnTo>
                  <a:pt x="4224528" y="1485138"/>
                </a:lnTo>
                <a:lnTo>
                  <a:pt x="4262628" y="1481328"/>
                </a:lnTo>
                <a:close/>
              </a:path>
              <a:path w="6086475" h="1545589">
                <a:moveTo>
                  <a:pt x="4165091" y="1491234"/>
                </a:moveTo>
                <a:lnTo>
                  <a:pt x="4162806" y="1466850"/>
                </a:lnTo>
                <a:lnTo>
                  <a:pt x="4153662" y="1467612"/>
                </a:lnTo>
                <a:lnTo>
                  <a:pt x="4089654" y="1474470"/>
                </a:lnTo>
                <a:lnTo>
                  <a:pt x="4091940" y="1498854"/>
                </a:lnTo>
                <a:lnTo>
                  <a:pt x="4155948" y="1492758"/>
                </a:lnTo>
                <a:lnTo>
                  <a:pt x="4165091" y="1491234"/>
                </a:lnTo>
                <a:close/>
              </a:path>
              <a:path w="6086475" h="1545589">
                <a:moveTo>
                  <a:pt x="4066794" y="1501140"/>
                </a:moveTo>
                <a:lnTo>
                  <a:pt x="4065270" y="1475994"/>
                </a:lnTo>
                <a:lnTo>
                  <a:pt x="4014216" y="1480566"/>
                </a:lnTo>
                <a:lnTo>
                  <a:pt x="3991356" y="1482852"/>
                </a:lnTo>
                <a:lnTo>
                  <a:pt x="3993641" y="1507236"/>
                </a:lnTo>
                <a:lnTo>
                  <a:pt x="4016502" y="1504950"/>
                </a:lnTo>
                <a:lnTo>
                  <a:pt x="4066794" y="1501140"/>
                </a:lnTo>
                <a:close/>
              </a:path>
              <a:path w="6086475" h="1545589">
                <a:moveTo>
                  <a:pt x="3969258" y="1508760"/>
                </a:moveTo>
                <a:lnTo>
                  <a:pt x="3966972" y="1484376"/>
                </a:lnTo>
                <a:lnTo>
                  <a:pt x="3943350" y="1486662"/>
                </a:lnTo>
                <a:lnTo>
                  <a:pt x="3893820" y="1489710"/>
                </a:lnTo>
                <a:lnTo>
                  <a:pt x="3895344" y="1514856"/>
                </a:lnTo>
                <a:lnTo>
                  <a:pt x="3945636" y="1511046"/>
                </a:lnTo>
                <a:lnTo>
                  <a:pt x="3969258" y="1508760"/>
                </a:lnTo>
                <a:close/>
              </a:path>
              <a:path w="6086475" h="1545589">
                <a:moveTo>
                  <a:pt x="3870960" y="1516380"/>
                </a:moveTo>
                <a:lnTo>
                  <a:pt x="3869436" y="1491996"/>
                </a:lnTo>
                <a:lnTo>
                  <a:pt x="3800094" y="1496568"/>
                </a:lnTo>
                <a:lnTo>
                  <a:pt x="3795522" y="1497330"/>
                </a:lnTo>
                <a:lnTo>
                  <a:pt x="3797046" y="1521714"/>
                </a:lnTo>
                <a:lnTo>
                  <a:pt x="3801618" y="1520952"/>
                </a:lnTo>
                <a:lnTo>
                  <a:pt x="3870960" y="1516380"/>
                </a:lnTo>
                <a:close/>
              </a:path>
              <a:path w="6086475" h="1545589">
                <a:moveTo>
                  <a:pt x="3772662" y="1523238"/>
                </a:moveTo>
                <a:lnTo>
                  <a:pt x="3771138" y="1498092"/>
                </a:lnTo>
                <a:lnTo>
                  <a:pt x="3697224" y="1502664"/>
                </a:lnTo>
                <a:lnTo>
                  <a:pt x="3698748" y="1527048"/>
                </a:lnTo>
                <a:lnTo>
                  <a:pt x="3772662" y="1523238"/>
                </a:lnTo>
                <a:close/>
              </a:path>
              <a:path w="6086475" h="1545589">
                <a:moveTo>
                  <a:pt x="3674364" y="1528572"/>
                </a:moveTo>
                <a:lnTo>
                  <a:pt x="3672840" y="1504188"/>
                </a:lnTo>
                <a:lnTo>
                  <a:pt x="3653028" y="1504950"/>
                </a:lnTo>
                <a:lnTo>
                  <a:pt x="3599688" y="1507998"/>
                </a:lnTo>
                <a:lnTo>
                  <a:pt x="3600450" y="1532382"/>
                </a:lnTo>
                <a:lnTo>
                  <a:pt x="3654552" y="1530096"/>
                </a:lnTo>
                <a:lnTo>
                  <a:pt x="3674364" y="1528572"/>
                </a:lnTo>
                <a:close/>
              </a:path>
              <a:path w="6086475" h="1545589">
                <a:moveTo>
                  <a:pt x="3576066" y="1533144"/>
                </a:moveTo>
                <a:lnTo>
                  <a:pt x="3575304" y="1508760"/>
                </a:lnTo>
                <a:lnTo>
                  <a:pt x="3505200" y="1511775"/>
                </a:lnTo>
                <a:lnTo>
                  <a:pt x="3501390" y="1511808"/>
                </a:lnTo>
                <a:lnTo>
                  <a:pt x="3502152" y="1536954"/>
                </a:lnTo>
                <a:lnTo>
                  <a:pt x="3505200" y="1536192"/>
                </a:lnTo>
                <a:lnTo>
                  <a:pt x="3576066" y="1533144"/>
                </a:lnTo>
                <a:close/>
              </a:path>
              <a:path w="6086475" h="1545589">
                <a:moveTo>
                  <a:pt x="3477768" y="1537716"/>
                </a:moveTo>
                <a:lnTo>
                  <a:pt x="3477006" y="1512570"/>
                </a:lnTo>
                <a:lnTo>
                  <a:pt x="3403091" y="1514856"/>
                </a:lnTo>
                <a:lnTo>
                  <a:pt x="3403854" y="1540002"/>
                </a:lnTo>
                <a:lnTo>
                  <a:pt x="3477768" y="1537716"/>
                </a:lnTo>
                <a:close/>
              </a:path>
              <a:path w="6086475" h="1545589">
                <a:moveTo>
                  <a:pt x="3379470" y="1540764"/>
                </a:moveTo>
                <a:lnTo>
                  <a:pt x="3378708" y="1515618"/>
                </a:lnTo>
                <a:lnTo>
                  <a:pt x="3352800" y="1517142"/>
                </a:lnTo>
                <a:lnTo>
                  <a:pt x="3304794" y="1517904"/>
                </a:lnTo>
                <a:lnTo>
                  <a:pt x="3305556" y="1542288"/>
                </a:lnTo>
                <a:lnTo>
                  <a:pt x="3353562" y="1541526"/>
                </a:lnTo>
                <a:lnTo>
                  <a:pt x="3379470" y="1540764"/>
                </a:lnTo>
                <a:close/>
              </a:path>
              <a:path w="6086475" h="1545589">
                <a:moveTo>
                  <a:pt x="3281172" y="1543050"/>
                </a:moveTo>
                <a:lnTo>
                  <a:pt x="3280410" y="1517904"/>
                </a:lnTo>
                <a:lnTo>
                  <a:pt x="3206496" y="1519428"/>
                </a:lnTo>
                <a:lnTo>
                  <a:pt x="3207258" y="1543812"/>
                </a:lnTo>
                <a:lnTo>
                  <a:pt x="3281172" y="1543050"/>
                </a:lnTo>
                <a:close/>
              </a:path>
              <a:path w="6086475" h="1545589">
                <a:moveTo>
                  <a:pt x="3182874" y="1544574"/>
                </a:moveTo>
                <a:lnTo>
                  <a:pt x="3182112" y="1519428"/>
                </a:lnTo>
                <a:lnTo>
                  <a:pt x="3108960" y="1520190"/>
                </a:lnTo>
                <a:lnTo>
                  <a:pt x="3108960" y="1544574"/>
                </a:lnTo>
                <a:lnTo>
                  <a:pt x="3182874" y="1544574"/>
                </a:lnTo>
                <a:close/>
              </a:path>
              <a:path w="6086475" h="1545589">
                <a:moveTo>
                  <a:pt x="3084576" y="1545336"/>
                </a:moveTo>
                <a:lnTo>
                  <a:pt x="3083814" y="1520190"/>
                </a:lnTo>
                <a:lnTo>
                  <a:pt x="3043428" y="1520952"/>
                </a:lnTo>
                <a:lnTo>
                  <a:pt x="3010662" y="1520190"/>
                </a:lnTo>
                <a:lnTo>
                  <a:pt x="3010662" y="1545336"/>
                </a:lnTo>
                <a:lnTo>
                  <a:pt x="3084576" y="1545336"/>
                </a:lnTo>
                <a:close/>
              </a:path>
              <a:path w="6086475" h="1545589">
                <a:moveTo>
                  <a:pt x="2986278" y="1520190"/>
                </a:moveTo>
                <a:lnTo>
                  <a:pt x="2912364" y="1520190"/>
                </a:lnTo>
                <a:lnTo>
                  <a:pt x="2912364" y="1544574"/>
                </a:lnTo>
                <a:lnTo>
                  <a:pt x="2985516" y="1544574"/>
                </a:lnTo>
                <a:lnTo>
                  <a:pt x="2986278" y="1520190"/>
                </a:lnTo>
                <a:close/>
              </a:path>
              <a:path w="6086475" h="1545589">
                <a:moveTo>
                  <a:pt x="2887218" y="1544574"/>
                </a:moveTo>
                <a:lnTo>
                  <a:pt x="2887218" y="1519428"/>
                </a:lnTo>
                <a:lnTo>
                  <a:pt x="2814066" y="1518666"/>
                </a:lnTo>
                <a:lnTo>
                  <a:pt x="2813304" y="1543050"/>
                </a:lnTo>
                <a:lnTo>
                  <a:pt x="2887218" y="1544574"/>
                </a:lnTo>
                <a:close/>
              </a:path>
              <a:path w="6086475" h="1545589">
                <a:moveTo>
                  <a:pt x="2789682" y="1517904"/>
                </a:moveTo>
                <a:lnTo>
                  <a:pt x="2733294" y="1517142"/>
                </a:lnTo>
                <a:lnTo>
                  <a:pt x="2715768" y="1516380"/>
                </a:lnTo>
                <a:lnTo>
                  <a:pt x="2715006" y="1540764"/>
                </a:lnTo>
                <a:lnTo>
                  <a:pt x="2733294" y="1541526"/>
                </a:lnTo>
                <a:lnTo>
                  <a:pt x="2788920" y="1542288"/>
                </a:lnTo>
                <a:lnTo>
                  <a:pt x="2789682" y="1517904"/>
                </a:lnTo>
                <a:close/>
              </a:path>
              <a:path w="6086475" h="1545589">
                <a:moveTo>
                  <a:pt x="2691384" y="1515618"/>
                </a:moveTo>
                <a:lnTo>
                  <a:pt x="2617470" y="1513332"/>
                </a:lnTo>
                <a:lnTo>
                  <a:pt x="2616708" y="1537716"/>
                </a:lnTo>
                <a:lnTo>
                  <a:pt x="2690622" y="1540002"/>
                </a:lnTo>
                <a:lnTo>
                  <a:pt x="2691384" y="1515618"/>
                </a:lnTo>
                <a:close/>
              </a:path>
              <a:path w="6086475" h="1545589">
                <a:moveTo>
                  <a:pt x="2593086" y="1512570"/>
                </a:moveTo>
                <a:lnTo>
                  <a:pt x="2582418" y="1511808"/>
                </a:lnTo>
                <a:lnTo>
                  <a:pt x="2519172" y="1508760"/>
                </a:lnTo>
                <a:lnTo>
                  <a:pt x="2518410" y="1533906"/>
                </a:lnTo>
                <a:lnTo>
                  <a:pt x="2581656" y="1536192"/>
                </a:lnTo>
                <a:lnTo>
                  <a:pt x="2592324" y="1536954"/>
                </a:lnTo>
                <a:lnTo>
                  <a:pt x="2593086" y="1512570"/>
                </a:lnTo>
                <a:close/>
              </a:path>
              <a:path w="6086475" h="1545589">
                <a:moveTo>
                  <a:pt x="2494788" y="1507998"/>
                </a:moveTo>
                <a:lnTo>
                  <a:pt x="2433066" y="1504950"/>
                </a:lnTo>
                <a:lnTo>
                  <a:pt x="2421636" y="1504950"/>
                </a:lnTo>
                <a:lnTo>
                  <a:pt x="2420112" y="1529334"/>
                </a:lnTo>
                <a:lnTo>
                  <a:pt x="2431542" y="1530096"/>
                </a:lnTo>
                <a:lnTo>
                  <a:pt x="2494026" y="1532382"/>
                </a:lnTo>
                <a:lnTo>
                  <a:pt x="2494788" y="1507998"/>
                </a:lnTo>
                <a:close/>
              </a:path>
              <a:path w="6086475" h="1545589">
                <a:moveTo>
                  <a:pt x="2397252" y="1503426"/>
                </a:moveTo>
                <a:lnTo>
                  <a:pt x="2323338" y="1498854"/>
                </a:lnTo>
                <a:lnTo>
                  <a:pt x="2321814" y="1523238"/>
                </a:lnTo>
                <a:lnTo>
                  <a:pt x="2395728" y="1527810"/>
                </a:lnTo>
                <a:lnTo>
                  <a:pt x="2397252" y="1503426"/>
                </a:lnTo>
                <a:close/>
              </a:path>
              <a:path w="6086475" h="1545589">
                <a:moveTo>
                  <a:pt x="2298954" y="1497330"/>
                </a:moveTo>
                <a:lnTo>
                  <a:pt x="2225040" y="1492758"/>
                </a:lnTo>
                <a:lnTo>
                  <a:pt x="2223516" y="1517142"/>
                </a:lnTo>
                <a:lnTo>
                  <a:pt x="2297430" y="1521714"/>
                </a:lnTo>
                <a:lnTo>
                  <a:pt x="2298954" y="1497330"/>
                </a:lnTo>
                <a:close/>
              </a:path>
              <a:path w="6086475" h="1545589">
                <a:moveTo>
                  <a:pt x="2200656" y="1490472"/>
                </a:moveTo>
                <a:lnTo>
                  <a:pt x="2142744" y="1486662"/>
                </a:lnTo>
                <a:lnTo>
                  <a:pt x="2127504" y="1485138"/>
                </a:lnTo>
                <a:lnTo>
                  <a:pt x="2125218" y="1509522"/>
                </a:lnTo>
                <a:lnTo>
                  <a:pt x="2141220" y="1511046"/>
                </a:lnTo>
                <a:lnTo>
                  <a:pt x="2199132" y="1514856"/>
                </a:lnTo>
                <a:lnTo>
                  <a:pt x="2200656" y="1490472"/>
                </a:lnTo>
                <a:close/>
              </a:path>
              <a:path w="6086475" h="1545589">
                <a:moveTo>
                  <a:pt x="2103120" y="1483614"/>
                </a:moveTo>
                <a:lnTo>
                  <a:pt x="2071878" y="1480566"/>
                </a:lnTo>
                <a:lnTo>
                  <a:pt x="2029968" y="1476756"/>
                </a:lnTo>
                <a:lnTo>
                  <a:pt x="2027682" y="1501140"/>
                </a:lnTo>
                <a:lnTo>
                  <a:pt x="2070354" y="1504950"/>
                </a:lnTo>
                <a:lnTo>
                  <a:pt x="2100834" y="1507998"/>
                </a:lnTo>
                <a:lnTo>
                  <a:pt x="2103120" y="1483614"/>
                </a:lnTo>
                <a:close/>
              </a:path>
              <a:path w="6086475" h="1545589">
                <a:moveTo>
                  <a:pt x="2004822" y="1474470"/>
                </a:moveTo>
                <a:lnTo>
                  <a:pt x="2002536" y="1474470"/>
                </a:lnTo>
                <a:lnTo>
                  <a:pt x="1933194" y="1467612"/>
                </a:lnTo>
                <a:lnTo>
                  <a:pt x="1931670" y="1467612"/>
                </a:lnTo>
                <a:lnTo>
                  <a:pt x="1929384" y="1491996"/>
                </a:lnTo>
                <a:lnTo>
                  <a:pt x="1930908" y="1492758"/>
                </a:lnTo>
                <a:lnTo>
                  <a:pt x="2000250" y="1498854"/>
                </a:lnTo>
                <a:lnTo>
                  <a:pt x="2003298" y="1499616"/>
                </a:lnTo>
                <a:lnTo>
                  <a:pt x="2004822" y="1474470"/>
                </a:lnTo>
                <a:close/>
              </a:path>
              <a:path w="6086475" h="1545589">
                <a:moveTo>
                  <a:pt x="1907286" y="1465326"/>
                </a:moveTo>
                <a:lnTo>
                  <a:pt x="1864614" y="1460754"/>
                </a:lnTo>
                <a:lnTo>
                  <a:pt x="1834134" y="1457706"/>
                </a:lnTo>
                <a:lnTo>
                  <a:pt x="1831848" y="1482090"/>
                </a:lnTo>
                <a:lnTo>
                  <a:pt x="1862328" y="1485138"/>
                </a:lnTo>
                <a:lnTo>
                  <a:pt x="1905000" y="1489710"/>
                </a:lnTo>
                <a:lnTo>
                  <a:pt x="1907286" y="1465326"/>
                </a:lnTo>
                <a:close/>
              </a:path>
              <a:path w="6086475" h="1545589">
                <a:moveTo>
                  <a:pt x="1809750" y="1454658"/>
                </a:moveTo>
                <a:lnTo>
                  <a:pt x="1797558" y="1453896"/>
                </a:lnTo>
                <a:lnTo>
                  <a:pt x="1736598" y="1446276"/>
                </a:lnTo>
                <a:lnTo>
                  <a:pt x="1733550" y="1470660"/>
                </a:lnTo>
                <a:lnTo>
                  <a:pt x="1794510" y="1478280"/>
                </a:lnTo>
                <a:lnTo>
                  <a:pt x="1806702" y="1479042"/>
                </a:lnTo>
                <a:lnTo>
                  <a:pt x="1809750" y="1454658"/>
                </a:lnTo>
                <a:close/>
              </a:path>
              <a:path w="6086475" h="1545589">
                <a:moveTo>
                  <a:pt x="1712214" y="1443228"/>
                </a:moveTo>
                <a:lnTo>
                  <a:pt x="1664970" y="1437894"/>
                </a:lnTo>
                <a:lnTo>
                  <a:pt x="1639062" y="1434084"/>
                </a:lnTo>
                <a:lnTo>
                  <a:pt x="1636014" y="1458468"/>
                </a:lnTo>
                <a:lnTo>
                  <a:pt x="1661922" y="1462278"/>
                </a:lnTo>
                <a:lnTo>
                  <a:pt x="1709166" y="1467612"/>
                </a:lnTo>
                <a:lnTo>
                  <a:pt x="1712214" y="1443228"/>
                </a:lnTo>
                <a:close/>
              </a:path>
              <a:path w="6086475" h="1545589">
                <a:moveTo>
                  <a:pt x="1614678" y="1431036"/>
                </a:moveTo>
                <a:lnTo>
                  <a:pt x="1600200" y="1428750"/>
                </a:lnTo>
                <a:lnTo>
                  <a:pt x="1542288" y="1421130"/>
                </a:lnTo>
                <a:lnTo>
                  <a:pt x="1538478" y="1445514"/>
                </a:lnTo>
                <a:lnTo>
                  <a:pt x="1597152" y="1453134"/>
                </a:lnTo>
                <a:lnTo>
                  <a:pt x="1611630" y="1455420"/>
                </a:lnTo>
                <a:lnTo>
                  <a:pt x="1614678" y="1431036"/>
                </a:lnTo>
                <a:close/>
              </a:path>
              <a:path w="6086475" h="1545589">
                <a:moveTo>
                  <a:pt x="1517904" y="1417320"/>
                </a:moveTo>
                <a:lnTo>
                  <a:pt x="1473708" y="1410462"/>
                </a:lnTo>
                <a:lnTo>
                  <a:pt x="1444752" y="1405890"/>
                </a:lnTo>
                <a:lnTo>
                  <a:pt x="1440942" y="1430274"/>
                </a:lnTo>
                <a:lnTo>
                  <a:pt x="1469898" y="1434846"/>
                </a:lnTo>
                <a:lnTo>
                  <a:pt x="1514094" y="1441704"/>
                </a:lnTo>
                <a:lnTo>
                  <a:pt x="1517904" y="1417320"/>
                </a:lnTo>
                <a:close/>
              </a:path>
              <a:path w="6086475" h="1545589">
                <a:moveTo>
                  <a:pt x="1420368" y="1402080"/>
                </a:moveTo>
                <a:lnTo>
                  <a:pt x="1411224" y="1401318"/>
                </a:lnTo>
                <a:lnTo>
                  <a:pt x="1351026" y="1390650"/>
                </a:lnTo>
                <a:lnTo>
                  <a:pt x="1347978" y="1390650"/>
                </a:lnTo>
                <a:lnTo>
                  <a:pt x="1344168" y="1415034"/>
                </a:lnTo>
                <a:lnTo>
                  <a:pt x="1346454" y="1415034"/>
                </a:lnTo>
                <a:lnTo>
                  <a:pt x="1407414" y="1424940"/>
                </a:lnTo>
                <a:lnTo>
                  <a:pt x="1416558" y="1426464"/>
                </a:lnTo>
                <a:lnTo>
                  <a:pt x="1420368" y="1402080"/>
                </a:lnTo>
                <a:close/>
              </a:path>
              <a:path w="6086475" h="1545589">
                <a:moveTo>
                  <a:pt x="1323594" y="1386078"/>
                </a:moveTo>
                <a:lnTo>
                  <a:pt x="1290828" y="1380744"/>
                </a:lnTo>
                <a:lnTo>
                  <a:pt x="1251204" y="1373124"/>
                </a:lnTo>
                <a:lnTo>
                  <a:pt x="1246632" y="1397508"/>
                </a:lnTo>
                <a:lnTo>
                  <a:pt x="1287018" y="1405128"/>
                </a:lnTo>
                <a:lnTo>
                  <a:pt x="1319784" y="1410462"/>
                </a:lnTo>
                <a:lnTo>
                  <a:pt x="1323594" y="1386078"/>
                </a:lnTo>
                <a:close/>
              </a:path>
              <a:path w="6086475" h="1545589">
                <a:moveTo>
                  <a:pt x="1227582" y="1368552"/>
                </a:moveTo>
                <a:lnTo>
                  <a:pt x="1174242" y="1358646"/>
                </a:lnTo>
                <a:lnTo>
                  <a:pt x="1155192" y="1354836"/>
                </a:lnTo>
                <a:lnTo>
                  <a:pt x="1149858" y="1379220"/>
                </a:lnTo>
                <a:lnTo>
                  <a:pt x="1169670" y="1383030"/>
                </a:lnTo>
                <a:lnTo>
                  <a:pt x="1223010" y="1392936"/>
                </a:lnTo>
                <a:lnTo>
                  <a:pt x="1227582" y="1368552"/>
                </a:lnTo>
                <a:close/>
              </a:path>
              <a:path w="6086475" h="1545589">
                <a:moveTo>
                  <a:pt x="1130808" y="1350264"/>
                </a:moveTo>
                <a:lnTo>
                  <a:pt x="1117854" y="1347216"/>
                </a:lnTo>
                <a:lnTo>
                  <a:pt x="1062228" y="1335786"/>
                </a:lnTo>
                <a:lnTo>
                  <a:pt x="1059180" y="1335024"/>
                </a:lnTo>
                <a:lnTo>
                  <a:pt x="1053846" y="1358646"/>
                </a:lnTo>
                <a:lnTo>
                  <a:pt x="1056894" y="1359408"/>
                </a:lnTo>
                <a:lnTo>
                  <a:pt x="1113282" y="1371600"/>
                </a:lnTo>
                <a:lnTo>
                  <a:pt x="1126236" y="1373886"/>
                </a:lnTo>
                <a:lnTo>
                  <a:pt x="1130808" y="1350264"/>
                </a:lnTo>
                <a:close/>
              </a:path>
              <a:path w="6086475" h="1545589">
                <a:moveTo>
                  <a:pt x="1034796" y="1329690"/>
                </a:moveTo>
                <a:lnTo>
                  <a:pt x="1008126" y="1323594"/>
                </a:lnTo>
                <a:lnTo>
                  <a:pt x="963168" y="1312926"/>
                </a:lnTo>
                <a:lnTo>
                  <a:pt x="957834" y="1336548"/>
                </a:lnTo>
                <a:lnTo>
                  <a:pt x="1002792" y="1347216"/>
                </a:lnTo>
                <a:lnTo>
                  <a:pt x="1029462" y="1353312"/>
                </a:lnTo>
                <a:lnTo>
                  <a:pt x="1034796" y="1329690"/>
                </a:lnTo>
                <a:close/>
              </a:path>
              <a:path w="6086475" h="1545589">
                <a:moveTo>
                  <a:pt x="939546" y="1307592"/>
                </a:moveTo>
                <a:lnTo>
                  <a:pt x="902970" y="1298448"/>
                </a:lnTo>
                <a:lnTo>
                  <a:pt x="867918" y="1289304"/>
                </a:lnTo>
                <a:lnTo>
                  <a:pt x="861822" y="1312926"/>
                </a:lnTo>
                <a:lnTo>
                  <a:pt x="896874" y="1322070"/>
                </a:lnTo>
                <a:lnTo>
                  <a:pt x="933450" y="1331214"/>
                </a:lnTo>
                <a:lnTo>
                  <a:pt x="939546" y="1307592"/>
                </a:lnTo>
                <a:close/>
              </a:path>
              <a:path w="6086475" h="1545589">
                <a:moveTo>
                  <a:pt x="844296" y="1283208"/>
                </a:moveTo>
                <a:lnTo>
                  <a:pt x="803148" y="1271778"/>
                </a:lnTo>
                <a:lnTo>
                  <a:pt x="773430" y="1263396"/>
                </a:lnTo>
                <a:lnTo>
                  <a:pt x="766572" y="1287018"/>
                </a:lnTo>
                <a:lnTo>
                  <a:pt x="796290" y="1295400"/>
                </a:lnTo>
                <a:lnTo>
                  <a:pt x="838200" y="1306830"/>
                </a:lnTo>
                <a:lnTo>
                  <a:pt x="844296" y="1283208"/>
                </a:lnTo>
                <a:close/>
              </a:path>
              <a:path w="6086475" h="1545589">
                <a:moveTo>
                  <a:pt x="749808" y="1257300"/>
                </a:moveTo>
                <a:lnTo>
                  <a:pt x="707898" y="1244346"/>
                </a:lnTo>
                <a:lnTo>
                  <a:pt x="679704" y="1235964"/>
                </a:lnTo>
                <a:lnTo>
                  <a:pt x="672084" y="1258824"/>
                </a:lnTo>
                <a:lnTo>
                  <a:pt x="701040" y="1267968"/>
                </a:lnTo>
                <a:lnTo>
                  <a:pt x="742950" y="1280160"/>
                </a:lnTo>
                <a:lnTo>
                  <a:pt x="749808" y="1257300"/>
                </a:lnTo>
                <a:close/>
              </a:path>
              <a:path w="6086475" h="1545589">
                <a:moveTo>
                  <a:pt x="656082" y="1228344"/>
                </a:moveTo>
                <a:lnTo>
                  <a:pt x="618744" y="1216152"/>
                </a:lnTo>
                <a:lnTo>
                  <a:pt x="586740" y="1204722"/>
                </a:lnTo>
                <a:lnTo>
                  <a:pt x="578358" y="1228344"/>
                </a:lnTo>
                <a:lnTo>
                  <a:pt x="611124" y="1239012"/>
                </a:lnTo>
                <a:lnTo>
                  <a:pt x="648462" y="1251966"/>
                </a:lnTo>
                <a:lnTo>
                  <a:pt x="656082" y="1228344"/>
                </a:lnTo>
                <a:close/>
              </a:path>
              <a:path w="6086475" h="1545589">
                <a:moveTo>
                  <a:pt x="563880" y="1197102"/>
                </a:moveTo>
                <a:lnTo>
                  <a:pt x="534162" y="1186434"/>
                </a:lnTo>
                <a:lnTo>
                  <a:pt x="494538" y="1171194"/>
                </a:lnTo>
                <a:lnTo>
                  <a:pt x="486156" y="1194054"/>
                </a:lnTo>
                <a:lnTo>
                  <a:pt x="525780" y="1209294"/>
                </a:lnTo>
                <a:lnTo>
                  <a:pt x="555498" y="1219962"/>
                </a:lnTo>
                <a:lnTo>
                  <a:pt x="563880" y="1197102"/>
                </a:lnTo>
                <a:close/>
              </a:path>
              <a:path w="6086475" h="1545589">
                <a:moveTo>
                  <a:pt x="472440" y="1162050"/>
                </a:moveTo>
                <a:lnTo>
                  <a:pt x="455676" y="1155192"/>
                </a:lnTo>
                <a:lnTo>
                  <a:pt x="419100" y="1139952"/>
                </a:lnTo>
                <a:lnTo>
                  <a:pt x="404622" y="1133094"/>
                </a:lnTo>
                <a:lnTo>
                  <a:pt x="394716" y="1155954"/>
                </a:lnTo>
                <a:lnTo>
                  <a:pt x="409194" y="1162050"/>
                </a:lnTo>
                <a:lnTo>
                  <a:pt x="446532" y="1178052"/>
                </a:lnTo>
                <a:lnTo>
                  <a:pt x="463296" y="1184910"/>
                </a:lnTo>
                <a:lnTo>
                  <a:pt x="472440" y="1162050"/>
                </a:lnTo>
                <a:close/>
              </a:path>
              <a:path w="6086475" h="1545589">
                <a:moveTo>
                  <a:pt x="382524" y="1123188"/>
                </a:moveTo>
                <a:lnTo>
                  <a:pt x="348996" y="1107948"/>
                </a:lnTo>
                <a:lnTo>
                  <a:pt x="316992" y="1091184"/>
                </a:lnTo>
                <a:lnTo>
                  <a:pt x="305562" y="1113282"/>
                </a:lnTo>
                <a:lnTo>
                  <a:pt x="339090" y="1130046"/>
                </a:lnTo>
                <a:lnTo>
                  <a:pt x="371856" y="1145286"/>
                </a:lnTo>
                <a:lnTo>
                  <a:pt x="382524" y="1123188"/>
                </a:lnTo>
                <a:close/>
              </a:path>
              <a:path w="6086475" h="1545589">
                <a:moveTo>
                  <a:pt x="295656" y="1079754"/>
                </a:moveTo>
                <a:lnTo>
                  <a:pt x="285750" y="1074420"/>
                </a:lnTo>
                <a:lnTo>
                  <a:pt x="256794" y="1057656"/>
                </a:lnTo>
                <a:lnTo>
                  <a:pt x="232410" y="1043178"/>
                </a:lnTo>
                <a:lnTo>
                  <a:pt x="219456" y="1063752"/>
                </a:lnTo>
                <a:lnTo>
                  <a:pt x="244602" y="1078992"/>
                </a:lnTo>
                <a:lnTo>
                  <a:pt x="274320" y="1096518"/>
                </a:lnTo>
                <a:lnTo>
                  <a:pt x="283464" y="1101090"/>
                </a:lnTo>
                <a:lnTo>
                  <a:pt x="295656" y="1079754"/>
                </a:lnTo>
                <a:close/>
              </a:path>
              <a:path w="6086475" h="1545589">
                <a:moveTo>
                  <a:pt x="211836" y="1029462"/>
                </a:moveTo>
                <a:lnTo>
                  <a:pt x="203454" y="1024128"/>
                </a:lnTo>
                <a:lnTo>
                  <a:pt x="179070" y="1006602"/>
                </a:lnTo>
                <a:lnTo>
                  <a:pt x="156210" y="989076"/>
                </a:lnTo>
                <a:lnTo>
                  <a:pt x="153924" y="986790"/>
                </a:lnTo>
                <a:lnTo>
                  <a:pt x="137922" y="1005840"/>
                </a:lnTo>
                <a:lnTo>
                  <a:pt x="140970" y="1008126"/>
                </a:lnTo>
                <a:lnTo>
                  <a:pt x="164592" y="1026414"/>
                </a:lnTo>
                <a:lnTo>
                  <a:pt x="189738" y="1043940"/>
                </a:lnTo>
                <a:lnTo>
                  <a:pt x="198120" y="1050036"/>
                </a:lnTo>
                <a:lnTo>
                  <a:pt x="211836" y="1029462"/>
                </a:lnTo>
                <a:close/>
              </a:path>
              <a:path w="6086475" h="1545589">
                <a:moveTo>
                  <a:pt x="135636" y="971550"/>
                </a:moveTo>
                <a:lnTo>
                  <a:pt x="116586" y="953262"/>
                </a:lnTo>
                <a:lnTo>
                  <a:pt x="99060" y="935736"/>
                </a:lnTo>
                <a:lnTo>
                  <a:pt x="84582" y="919734"/>
                </a:lnTo>
                <a:lnTo>
                  <a:pt x="66294" y="935736"/>
                </a:lnTo>
                <a:lnTo>
                  <a:pt x="81534" y="952500"/>
                </a:lnTo>
                <a:lnTo>
                  <a:pt x="99822" y="971550"/>
                </a:lnTo>
                <a:lnTo>
                  <a:pt x="118872" y="989076"/>
                </a:lnTo>
                <a:lnTo>
                  <a:pt x="135636" y="971550"/>
                </a:lnTo>
                <a:close/>
              </a:path>
              <a:path w="6086475" h="1545589">
                <a:moveTo>
                  <a:pt x="70104" y="900684"/>
                </a:moveTo>
                <a:lnTo>
                  <a:pt x="69342" y="899922"/>
                </a:lnTo>
                <a:lnTo>
                  <a:pt x="57912" y="881634"/>
                </a:lnTo>
                <a:lnTo>
                  <a:pt x="47244" y="863346"/>
                </a:lnTo>
                <a:lnTo>
                  <a:pt x="39624" y="845058"/>
                </a:lnTo>
                <a:lnTo>
                  <a:pt x="37338" y="839724"/>
                </a:lnTo>
                <a:lnTo>
                  <a:pt x="14478" y="847344"/>
                </a:lnTo>
                <a:lnTo>
                  <a:pt x="16764" y="854964"/>
                </a:lnTo>
                <a:lnTo>
                  <a:pt x="25908" y="875538"/>
                </a:lnTo>
                <a:lnTo>
                  <a:pt x="37338" y="895350"/>
                </a:lnTo>
                <a:lnTo>
                  <a:pt x="50292" y="914400"/>
                </a:lnTo>
                <a:lnTo>
                  <a:pt x="51054" y="915924"/>
                </a:lnTo>
                <a:lnTo>
                  <a:pt x="70104" y="900684"/>
                </a:lnTo>
                <a:close/>
              </a:path>
            </a:pathLst>
          </a:custGeom>
          <a:solidFill>
            <a:srgbClr val="3D2E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31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" y="706983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590" y="0"/>
                </a:lnTo>
              </a:path>
            </a:pathLst>
          </a:custGeom>
          <a:ln w="53339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433" y="650747"/>
            <a:ext cx="3585210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6722" y="2771902"/>
            <a:ext cx="2679700" cy="105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15"/>
              </a:lnSpc>
            </a:pPr>
            <a:r>
              <a:rPr sz="6950" b="1" spc="15" dirty="0">
                <a:solidFill>
                  <a:srgbClr val="323232"/>
                </a:solidFill>
                <a:latin typeface="Malgun Gothic"/>
                <a:cs typeface="Malgun Gothic"/>
              </a:rPr>
              <a:t>웹표준</a:t>
            </a:r>
            <a:endParaRPr sz="69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32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웹표준이란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2298" y="1680850"/>
            <a:ext cx="6603365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</a:pPr>
            <a:r>
              <a:rPr sz="2700" b="1" spc="10" dirty="0">
                <a:latin typeface="Malgun Gothic"/>
                <a:cs typeface="Malgun Gothic"/>
              </a:rPr>
              <a:t>웹의 힘은 보편성에 있다.모든 사람들이 손  쉽게 정보를 공유할 수 있는 공간이며</a:t>
            </a:r>
            <a:r>
              <a:rPr sz="2700" b="1" spc="-150" dirty="0">
                <a:latin typeface="Malgun Gothic"/>
                <a:cs typeface="Malgun Gothic"/>
              </a:rPr>
              <a:t> </a:t>
            </a:r>
            <a:r>
              <a:rPr sz="2700" b="1" spc="10" dirty="0">
                <a:latin typeface="Malgun Gothic"/>
                <a:cs typeface="Malgun Gothic"/>
              </a:rPr>
              <a:t>어떤  장애도 없이 이를 이용할 수 있어야</a:t>
            </a:r>
            <a:r>
              <a:rPr sz="2700" b="1" spc="-140" dirty="0">
                <a:latin typeface="Malgun Gothic"/>
                <a:cs typeface="Malgun Gothic"/>
              </a:rPr>
              <a:t> </a:t>
            </a:r>
            <a:r>
              <a:rPr sz="2700" b="1" spc="5" dirty="0">
                <a:latin typeface="Malgun Gothic"/>
                <a:cs typeface="Malgun Gothic"/>
              </a:rPr>
              <a:t>한다.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453" y="1566672"/>
            <a:ext cx="3049384" cy="2281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9072" y="3330955"/>
            <a:ext cx="6410960" cy="1208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185">
              <a:lnSpc>
                <a:spcPts val="2090"/>
              </a:lnSpc>
            </a:pPr>
            <a:r>
              <a:rPr sz="1700" spc="15" dirty="0">
                <a:latin typeface="Consolas"/>
                <a:cs typeface="Consolas"/>
              </a:rPr>
              <a:t>The power of the </a:t>
            </a:r>
            <a:r>
              <a:rPr sz="1700" spc="20" dirty="0">
                <a:latin typeface="Consolas"/>
                <a:cs typeface="Consolas"/>
              </a:rPr>
              <a:t>web </a:t>
            </a:r>
            <a:r>
              <a:rPr sz="1700" spc="15" dirty="0">
                <a:latin typeface="Consolas"/>
                <a:cs typeface="Consolas"/>
              </a:rPr>
              <a:t>is in its universality. Access  </a:t>
            </a:r>
            <a:r>
              <a:rPr sz="1700" spc="-10" dirty="0">
                <a:latin typeface="Consolas"/>
                <a:cs typeface="Consolas"/>
              </a:rPr>
              <a:t>by everyone regardless of disability is an </a:t>
            </a:r>
            <a:r>
              <a:rPr sz="1700" spc="-15" dirty="0">
                <a:latin typeface="Consolas"/>
                <a:cs typeface="Consolas"/>
              </a:rPr>
              <a:t>essential  aspect.</a:t>
            </a:r>
            <a:endParaRPr sz="1700" dirty="0">
              <a:latin typeface="Consolas"/>
              <a:cs typeface="Consolas"/>
            </a:endParaRPr>
          </a:p>
          <a:p>
            <a:pPr marL="3607435">
              <a:lnSpc>
                <a:spcPct val="100000"/>
              </a:lnSpc>
              <a:spcBef>
                <a:spcPts val="1495"/>
              </a:spcBef>
            </a:pPr>
            <a:r>
              <a:rPr sz="1350" b="1" spc="135" dirty="0" smtClean="0">
                <a:latin typeface="Arial"/>
                <a:cs typeface="Arial"/>
              </a:rPr>
              <a:t>(World </a:t>
            </a:r>
            <a:r>
              <a:rPr sz="1350" b="1" spc="60" dirty="0">
                <a:latin typeface="Arial"/>
                <a:cs typeface="Arial"/>
              </a:rPr>
              <a:t>Wide</a:t>
            </a:r>
            <a:r>
              <a:rPr sz="1350" b="1" spc="-220" dirty="0">
                <a:latin typeface="Arial"/>
                <a:cs typeface="Arial"/>
              </a:rPr>
              <a:t> </a:t>
            </a:r>
            <a:r>
              <a:rPr sz="1350" b="1" spc="20" dirty="0">
                <a:latin typeface="Arial"/>
                <a:cs typeface="Arial"/>
              </a:rPr>
              <a:t>Web </a:t>
            </a:r>
            <a:r>
              <a:rPr sz="1350" b="1" spc="145" dirty="0" smtClean="0">
                <a:latin typeface="Arial"/>
                <a:cs typeface="Arial"/>
              </a:rPr>
              <a:t>)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1745" y="5581149"/>
            <a:ext cx="569595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300"/>
              </a:lnSpc>
            </a:pPr>
            <a:r>
              <a:rPr sz="1150" b="1" spc="10" dirty="0">
                <a:latin typeface="Malgun Gothic"/>
                <a:cs typeface="Malgun Gothic"/>
              </a:rPr>
              <a:t>웹페이지가 웹표준 기구의 표준권고를 준수하여 브라우저 상호 호환성, 상하위</a:t>
            </a:r>
            <a:r>
              <a:rPr sz="1150" b="1" spc="-110" dirty="0">
                <a:latin typeface="Malgun Gothic"/>
                <a:cs typeface="Malgun Gothic"/>
              </a:rPr>
              <a:t> </a:t>
            </a:r>
            <a:r>
              <a:rPr sz="1150" b="1" spc="10" dirty="0">
                <a:latin typeface="Malgun Gothic"/>
                <a:cs typeface="Malgun Gothic"/>
              </a:rPr>
              <a:t>호환성  그리고 높은 접근성을 보장하는 최적화된 형태로 서비스 되도록 권고하는</a:t>
            </a:r>
            <a:r>
              <a:rPr sz="1150" b="1" spc="-105" dirty="0">
                <a:latin typeface="Malgun Gothic"/>
                <a:cs typeface="Malgun Gothic"/>
              </a:rPr>
              <a:t> </a:t>
            </a:r>
            <a:r>
              <a:rPr sz="1150" b="1" spc="10" dirty="0">
                <a:latin typeface="Malgun Gothic"/>
                <a:cs typeface="Malgun Gothic"/>
              </a:rPr>
              <a:t>표준임.</a:t>
            </a:r>
            <a:endParaRPr sz="11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브라우저 </a:t>
            </a:r>
            <a:r>
              <a:rPr spc="10" dirty="0"/>
              <a:t>전쟁(Browser Wars)과 </a:t>
            </a:r>
            <a:r>
              <a:rPr spc="20" dirty="0"/>
              <a:t>표준화의</a:t>
            </a:r>
            <a:r>
              <a:rPr spc="5" dirty="0"/>
              <a:t> </a:t>
            </a:r>
            <a:r>
              <a:rPr spc="20" dirty="0"/>
              <a:t>태동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9540240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브라우저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전쟁(Browser</a:t>
            </a:r>
            <a:r>
              <a:rPr sz="1900" b="1" spc="-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Wars)</a:t>
            </a:r>
            <a:endParaRPr sz="1900">
              <a:latin typeface="Malgun Gothic"/>
              <a:cs typeface="Malgun Gothic"/>
            </a:endParaRPr>
          </a:p>
          <a:p>
            <a:pPr marL="948055" marR="5080" lvl="1" indent="-348615">
              <a:lnSpc>
                <a:spcPct val="100000"/>
              </a:lnSpc>
              <a:spcBef>
                <a:spcPts val="34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1980년대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후반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Tim Berners-Lee는 하이퍼텍스트(Hypertext)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시스템인 월드 와이드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웹(World Wide Web)을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개발 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함.</a:t>
            </a:r>
            <a:endParaRPr sz="1350">
              <a:latin typeface="Malgun Gothic"/>
              <a:cs typeface="Malgun Gothic"/>
            </a:endParaRPr>
          </a:p>
          <a:p>
            <a:pPr marL="948055" marR="34290" indent="-349250">
              <a:lnSpc>
                <a:spcPct val="100000"/>
              </a:lnSpc>
              <a:spcBef>
                <a:spcPts val="330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1990년대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후반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마이크로소프트의 인터넷 익스프롤러와 넷스케이프간에 치열한 브라우저 경쟁이</a:t>
            </a:r>
            <a:r>
              <a:rPr sz="1350" spc="-10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시작되고</a:t>
            </a:r>
            <a:r>
              <a:rPr sz="1350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이를 </a:t>
            </a:r>
            <a:r>
              <a:rPr sz="1350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브라우저 전쟁이라고</a:t>
            </a:r>
            <a:r>
              <a:rPr sz="1350" spc="-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함.</a:t>
            </a:r>
            <a:endParaRPr sz="1350">
              <a:latin typeface="Malgun Gothic"/>
              <a:cs typeface="Malgun Gothic"/>
            </a:endParaRPr>
          </a:p>
          <a:p>
            <a:pPr marL="598805">
              <a:lnSpc>
                <a:spcPct val="100000"/>
              </a:lnSpc>
              <a:spcBef>
                <a:spcPts val="330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2003년 이후, 모질라 파이어폭스,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구글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크롬, 사파리, 오페라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등 신흥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브라우저가</a:t>
            </a:r>
            <a:r>
              <a:rPr sz="1350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등장함.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7435" y="3360420"/>
            <a:ext cx="3441953" cy="3287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브라우저 </a:t>
            </a:r>
            <a:r>
              <a:rPr spc="10" dirty="0"/>
              <a:t>전쟁(Browser Wars)과 </a:t>
            </a:r>
            <a:r>
              <a:rPr spc="20" dirty="0"/>
              <a:t>표준화의</a:t>
            </a:r>
            <a:r>
              <a:rPr spc="5" dirty="0"/>
              <a:t> </a:t>
            </a:r>
            <a:r>
              <a:rPr spc="20" dirty="0"/>
              <a:t>태동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8719185" cy="353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브라우저 전쟁의</a:t>
            </a:r>
            <a:r>
              <a:rPr sz="1900" b="1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문제점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45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표준화 기구의 부재로 인해 브라우저 제조사들은 각자의 고유한 기술을 사용하여 브라우저를</a:t>
            </a:r>
            <a:r>
              <a:rPr sz="1350" spc="-2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개발함.</a:t>
            </a:r>
            <a:endParaRPr sz="13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30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웹 개발자들은 제각기 구현된 웹 기술로 인해 기술 습득의 혼란에 빠지고 웹 개발의 어려움을</a:t>
            </a:r>
            <a:r>
              <a:rPr sz="1350" spc="-2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호소함.</a:t>
            </a:r>
            <a:endParaRPr sz="13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30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웹 사용자들은 웹 서비스의 브라우저별 차별화를 느끼게</a:t>
            </a:r>
            <a:r>
              <a:rPr sz="1350" spc="-1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됨.</a:t>
            </a:r>
            <a:endParaRPr sz="13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30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이에,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웹 표준화에 대한 필요성이</a:t>
            </a:r>
            <a:r>
              <a:rPr sz="1350" spc="-1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증대됨.</a:t>
            </a:r>
            <a:endParaRPr sz="13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표준화의</a:t>
            </a:r>
            <a:r>
              <a:rPr sz="190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등장</a:t>
            </a:r>
            <a:endParaRPr sz="1900">
              <a:latin typeface="Malgun Gothic"/>
              <a:cs typeface="Malgun Gothic"/>
            </a:endParaRPr>
          </a:p>
          <a:p>
            <a:pPr marL="948055" marR="1605280" indent="-349250">
              <a:lnSpc>
                <a:spcPct val="100000"/>
              </a:lnSpc>
              <a:spcBef>
                <a:spcPts val="345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웹의  창시자인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Tim-Berners-Lee의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주도하에 기업 및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협회,</a:t>
            </a:r>
            <a:r>
              <a:rPr sz="1350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공공기관을</a:t>
            </a:r>
            <a:r>
              <a:rPr sz="1350" spc="-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중심으로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 W3C(World Wide Web Consortium)가</a:t>
            </a:r>
            <a:r>
              <a:rPr sz="1350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설립됨.</a:t>
            </a:r>
            <a:endParaRPr sz="135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그외, ECMA, ISO, IANA, IETF, WHATWG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등의 표준화 기구가</a:t>
            </a:r>
            <a:r>
              <a:rPr sz="1350" spc="-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설립됨.</a:t>
            </a:r>
            <a:endParaRPr sz="13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30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표준화 기구는 웹 기술과 방법에 대한 표준안을 정의하고 브라우저 업체간 분쟁을</a:t>
            </a:r>
            <a:r>
              <a:rPr sz="1350" spc="-2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조정함.</a:t>
            </a:r>
            <a:endParaRPr sz="13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30"/>
              </a:spcBef>
              <a:tabLst>
                <a:tab pos="948055" algn="l"/>
              </a:tabLst>
            </a:pPr>
            <a:r>
              <a:rPr sz="1350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3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하지만,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웹 </a:t>
            </a: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표준의 수용은 강제성을 가지지 않으므로 충분치</a:t>
            </a:r>
            <a:r>
              <a:rPr sz="1350" spc="-1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Malgun Gothic"/>
                <a:cs typeface="Malgun Gothic"/>
              </a:rPr>
              <a:t>않음.</a:t>
            </a:r>
            <a:endParaRPr sz="1350">
              <a:latin typeface="Malgun Gothic"/>
              <a:cs typeface="Malgun Gothic"/>
            </a:endParaRPr>
          </a:p>
          <a:p>
            <a:pPr marL="948055" marR="1866264" indent="-34861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WaSP(Web Standard Project)에서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웹 표준을 활용하면서 웹 개발자들</a:t>
            </a:r>
            <a:r>
              <a:rPr sz="1350" spc="-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사이에  이에 대한 활용과 전파가</a:t>
            </a:r>
            <a:r>
              <a:rPr sz="1350" spc="-1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5" dirty="0">
                <a:solidFill>
                  <a:srgbClr val="323232"/>
                </a:solidFill>
                <a:latin typeface="Malgun Gothic"/>
                <a:cs typeface="Malgun Gothic"/>
              </a:rPr>
              <a:t>이뤄짐.</a:t>
            </a:r>
            <a:endParaRPr sz="13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20" dirty="0" smtClean="0"/>
              <a:t>웹 </a:t>
            </a:r>
            <a:r>
              <a:rPr spc="20" dirty="0" err="1" smtClean="0"/>
              <a:t>브라우저</a:t>
            </a:r>
            <a:r>
              <a:rPr spc="-80" dirty="0" smtClean="0"/>
              <a:t> </a:t>
            </a:r>
            <a:r>
              <a:rPr spc="20" dirty="0"/>
              <a:t>연대표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8984" y="6607302"/>
            <a:ext cx="217805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solidFill>
                  <a:srgbClr val="323232"/>
                </a:solidFill>
                <a:latin typeface="Consolas"/>
                <a:cs typeface="Consolas"/>
              </a:rPr>
              <a:t>From:</a:t>
            </a:r>
            <a:r>
              <a:rPr sz="750" spc="50" dirty="0">
                <a:solidFill>
                  <a:srgbClr val="323232"/>
                </a:solidFill>
                <a:latin typeface="Consolas"/>
                <a:cs typeface="Consolas"/>
              </a:rPr>
              <a:t> </a:t>
            </a:r>
            <a:r>
              <a:rPr sz="750" spc="5" dirty="0">
                <a:solidFill>
                  <a:srgbClr val="323232"/>
                </a:solidFill>
                <a:latin typeface="Consolas"/>
                <a:cs typeface="Consolas"/>
                <a:hlinkClick r:id="rId3"/>
              </a:rPr>
              <a:t>http://evolutionofweb.appspot.com/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147" y="1748790"/>
            <a:ext cx="10312907" cy="405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839" y="572516"/>
            <a:ext cx="9898380" cy="617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</a:t>
            </a:r>
            <a:r>
              <a:rPr sz="1150" b="1" dirty="0">
                <a:solidFill>
                  <a:srgbClr val="858585"/>
                </a:solidFill>
                <a:latin typeface="Malgun Gothic"/>
                <a:cs typeface="Malgun Gothic"/>
              </a:rPr>
              <a:t>련</a:t>
            </a: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컨</a:t>
            </a:r>
            <a:r>
              <a:rPr sz="1150" b="1" dirty="0">
                <a:solidFill>
                  <a:srgbClr val="858585"/>
                </a:solidFill>
                <a:latin typeface="Malgun Gothic"/>
                <a:cs typeface="Malgun Gothic"/>
              </a:rPr>
              <a:t>소</a:t>
            </a: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시엄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spc="20" dirty="0">
                <a:solidFill>
                  <a:srgbClr val="323232"/>
                </a:solidFill>
                <a:latin typeface="Malgun Gothic"/>
                <a:cs typeface="Malgun Gothic"/>
              </a:rPr>
              <a:t>웹표준</a:t>
            </a:r>
            <a:endParaRPr sz="2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344170" indent="-331470">
              <a:lnSpc>
                <a:spcPct val="100000"/>
              </a:lnSpc>
              <a:buSzPct val="91176"/>
              <a:buFont typeface="Wingdings"/>
              <a:buChar char=""/>
              <a:tabLst>
                <a:tab pos="343535" algn="l"/>
                <a:tab pos="344170" algn="l"/>
              </a:tabLst>
            </a:pP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W3C의 </a:t>
            </a:r>
            <a:r>
              <a:rPr sz="1700" b="1" spc="35" dirty="0">
                <a:solidFill>
                  <a:srgbClr val="323232"/>
                </a:solidFill>
                <a:latin typeface="Malgun Gothic"/>
                <a:cs typeface="Malgun Gothic"/>
              </a:rPr>
              <a:t>토론을 통해 나온</a:t>
            </a:r>
            <a:r>
              <a:rPr sz="1700" b="1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권고안(Recomendation)</a:t>
            </a:r>
            <a:endParaRPr sz="1700">
              <a:latin typeface="Malgun Gothic"/>
              <a:cs typeface="Malgun Gothic"/>
            </a:endParaRPr>
          </a:p>
          <a:p>
            <a:pPr marL="455295">
              <a:lnSpc>
                <a:spcPct val="100000"/>
              </a:lnSpc>
              <a:spcBef>
                <a:spcPts val="600"/>
              </a:spcBef>
              <a:tabLst>
                <a:tab pos="730885" algn="l"/>
              </a:tabLst>
            </a:pPr>
            <a:r>
              <a:rPr sz="14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4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웹의 창시자 팀버너스리</a:t>
            </a:r>
            <a:r>
              <a:rPr sz="1550" spc="-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endParaRPr sz="1550">
              <a:latin typeface="Malgun Gothic"/>
              <a:cs typeface="Malgun Gothic"/>
            </a:endParaRPr>
          </a:p>
          <a:p>
            <a:pPr marL="730885" marR="343535">
              <a:lnSpc>
                <a:spcPts val="2230"/>
              </a:lnSpc>
              <a:spcBef>
                <a:spcPts val="130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“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웹기술발전을 장려하고 관련기술을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잘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운영하기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위한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규약(Standard)을 개발해 WWW(World Wide 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Web)의 잠재성을 최대한 발휘시키기</a:t>
            </a:r>
            <a:r>
              <a:rPr sz="1550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위함”</a:t>
            </a:r>
            <a:endParaRPr sz="15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55295">
              <a:lnSpc>
                <a:spcPct val="100000"/>
              </a:lnSpc>
              <a:spcBef>
                <a:spcPts val="1110"/>
              </a:spcBef>
              <a:tabLst>
                <a:tab pos="730885" algn="l"/>
              </a:tabLst>
            </a:pPr>
            <a:r>
              <a:rPr sz="1400" spc="-5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웹브라우저 이기종 간의 호환성 필요</a:t>
            </a:r>
            <a:r>
              <a:rPr sz="155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5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endParaRPr sz="1550">
              <a:latin typeface="Malgun Gothic"/>
              <a:cs typeface="Malgun Gothic"/>
            </a:endParaRPr>
          </a:p>
          <a:p>
            <a:pPr marL="730885" marR="607695">
              <a:lnSpc>
                <a:spcPts val="2230"/>
              </a:lnSpc>
              <a:spcBef>
                <a:spcPts val="130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오래된 브라우저 사용자의 불편함을 고려, 기능이라도 호환 가능하도록 해주는 공통된 표현(Cross  Browsing)필요.</a:t>
            </a:r>
            <a:endParaRPr sz="15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50" spc="30" dirty="0">
                <a:solidFill>
                  <a:srgbClr val="FF0000"/>
                </a:solidFill>
                <a:latin typeface="Wingdings"/>
                <a:cs typeface="Wingdings"/>
              </a:rPr>
              <a:t></a:t>
            </a:r>
            <a:r>
              <a:rPr sz="205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spc="20" dirty="0">
                <a:solidFill>
                  <a:srgbClr val="FF0000"/>
                </a:solidFill>
                <a:latin typeface="Malgun Gothic"/>
                <a:cs typeface="Malgun Gothic"/>
              </a:rPr>
              <a:t>웹표준을 지킨다 </a:t>
            </a:r>
            <a:r>
              <a:rPr sz="2300" b="1" spc="15" dirty="0">
                <a:solidFill>
                  <a:srgbClr val="FF0000"/>
                </a:solidFill>
                <a:latin typeface="Malgun Gothic"/>
                <a:cs typeface="Malgun Gothic"/>
              </a:rPr>
              <a:t>= W3C의 </a:t>
            </a:r>
            <a:r>
              <a:rPr sz="2300" b="1" spc="20" dirty="0">
                <a:solidFill>
                  <a:srgbClr val="FF0000"/>
                </a:solidFill>
                <a:latin typeface="Malgun Gothic"/>
                <a:cs typeface="Malgun Gothic"/>
              </a:rPr>
              <a:t>권고안을</a:t>
            </a:r>
            <a:r>
              <a:rPr sz="2300" b="1" spc="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300" b="1" spc="10" dirty="0">
                <a:solidFill>
                  <a:srgbClr val="FF0000"/>
                </a:solidFill>
                <a:latin typeface="Malgun Gothic"/>
                <a:cs typeface="Malgun Gothic"/>
              </a:rPr>
              <a:t>지킨다</a:t>
            </a:r>
            <a:r>
              <a:rPr sz="1700" b="1" spc="10" dirty="0">
                <a:solidFill>
                  <a:srgbClr val="FF0000"/>
                </a:solidFill>
                <a:latin typeface="Malgun Gothic"/>
                <a:cs typeface="Malgun Gothic"/>
              </a:rPr>
              <a:t>.</a:t>
            </a:r>
            <a:endParaRPr sz="1700">
              <a:latin typeface="Malgun Gothic"/>
              <a:cs typeface="Malgun Gothic"/>
            </a:endParaRPr>
          </a:p>
          <a:p>
            <a:pPr marL="902969" lvl="1" indent="-33147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902969" algn="l"/>
                <a:tab pos="90360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ACID2(HTML,CSS,PNG),</a:t>
            </a:r>
            <a:endParaRPr sz="1550">
              <a:latin typeface="Malgun Gothic"/>
              <a:cs typeface="Malgun Gothic"/>
            </a:endParaRPr>
          </a:p>
          <a:p>
            <a:pPr marL="902969">
              <a:lnSpc>
                <a:spcPct val="100000"/>
              </a:lnSpc>
              <a:spcBef>
                <a:spcPts val="370"/>
              </a:spcBef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ACID3(HTML,CSS,DOM,SVG)테스트</a:t>
            </a:r>
            <a:r>
              <a:rPr sz="1550" spc="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(</a:t>
            </a:r>
            <a:r>
              <a:rPr sz="1550" u="sng" spc="-5" dirty="0">
                <a:solidFill>
                  <a:srgbClr val="FF0000"/>
                </a:solidFill>
                <a:latin typeface="Malgun Gothic"/>
                <a:cs typeface="Malgun Gothic"/>
                <a:hlinkClick r:id="rId2"/>
              </a:rPr>
              <a:t>http://acid3.acidtests.org/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  <a:hlinkClick r:id="rId2"/>
              </a:rPr>
              <a:t>)</a:t>
            </a:r>
            <a:endParaRPr sz="1550">
              <a:latin typeface="Malgun Gothic"/>
              <a:cs typeface="Malgun Gothic"/>
            </a:endParaRPr>
          </a:p>
          <a:p>
            <a:pPr marL="902969" lvl="1" indent="-33147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902969" algn="l"/>
                <a:tab pos="903605" algn="l"/>
              </a:tabLst>
            </a:pP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웹표준 Validate</a:t>
            </a:r>
            <a:r>
              <a:rPr sz="155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Test</a:t>
            </a:r>
            <a:endParaRPr sz="1550">
              <a:latin typeface="Malgun Gothic"/>
              <a:cs typeface="Malgun Gothic"/>
            </a:endParaRPr>
          </a:p>
          <a:p>
            <a:pPr marL="902969" lvl="1" indent="-33147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902969" algn="l"/>
                <a:tab pos="90360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HTML5</a:t>
            </a:r>
            <a:r>
              <a:rPr sz="1550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Test</a:t>
            </a:r>
            <a:endParaRPr sz="1550">
              <a:latin typeface="Malgun Gothic"/>
              <a:cs typeface="Malgun Gothic"/>
            </a:endParaRPr>
          </a:p>
          <a:p>
            <a:pPr marL="902969" marR="6866255">
              <a:lnSpc>
                <a:spcPct val="121300"/>
              </a:lnSpc>
              <a:spcBef>
                <a:spcPts val="55"/>
              </a:spcBef>
            </a:pPr>
            <a:r>
              <a:rPr sz="1150" u="sng" spc="5" dirty="0">
                <a:solidFill>
                  <a:srgbClr val="FF0000"/>
                </a:solidFill>
                <a:latin typeface="Malgun Gothic"/>
                <a:cs typeface="Malgun Gothic"/>
                <a:hlinkClick r:id="rId3"/>
              </a:rPr>
              <a:t>http://html5.validator.nu/ </a:t>
            </a:r>
            <a:r>
              <a:rPr sz="1150" u="sng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u="sng" spc="5" dirty="0">
                <a:solidFill>
                  <a:srgbClr val="FF0000"/>
                </a:solidFill>
                <a:latin typeface="Malgun Gothic"/>
                <a:cs typeface="Malgun Gothic"/>
                <a:hlinkClick r:id="rId4"/>
              </a:rPr>
              <a:t>http://html5test.com/ </a:t>
            </a:r>
            <a:r>
              <a:rPr sz="1050" u="sng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u="sng" spc="5" dirty="0">
                <a:solidFill>
                  <a:srgbClr val="FF0000"/>
                </a:solidFill>
                <a:latin typeface="Malgun Gothic"/>
                <a:cs typeface="Malgun Gothic"/>
                <a:hlinkClick r:id="rId5"/>
              </a:rPr>
              <a:t>http://html5readiness.com/ </a:t>
            </a:r>
            <a:r>
              <a:rPr sz="1050" u="sng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u="sng" spc="5" dirty="0">
                <a:solidFill>
                  <a:srgbClr val="FF0000"/>
                </a:solidFill>
                <a:latin typeface="Malgun Gothic"/>
                <a:cs typeface="Malgun Gothic"/>
                <a:hlinkClick r:id="rId6"/>
              </a:rPr>
              <a:t>http://www.findmebyip.</a:t>
            </a:r>
            <a:r>
              <a:rPr sz="1050" u="sng" spc="10" dirty="0">
                <a:solidFill>
                  <a:srgbClr val="FF0000"/>
                </a:solidFill>
                <a:latin typeface="Malgun Gothic"/>
                <a:cs typeface="Malgun Gothic"/>
                <a:hlinkClick r:id="rId6"/>
              </a:rPr>
              <a:t>c</a:t>
            </a:r>
            <a:r>
              <a:rPr sz="1050" u="sng" spc="5" dirty="0">
                <a:solidFill>
                  <a:srgbClr val="FF0000"/>
                </a:solidFill>
                <a:latin typeface="Malgun Gothic"/>
                <a:cs typeface="Malgun Gothic"/>
                <a:hlinkClick r:id="rId6"/>
              </a:rPr>
              <a:t>om/litmus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3051" y="5369052"/>
            <a:ext cx="1871980" cy="159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17930">
              <a:lnSpc>
                <a:spcPts val="1830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40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153" y="5382005"/>
            <a:ext cx="1973605" cy="1576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1215" y="5385815"/>
            <a:ext cx="1772411" cy="15643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3051" y="5369052"/>
            <a:ext cx="1871408" cy="15704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2717" y="3778758"/>
            <a:ext cx="1635810" cy="15902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2319" y="3778758"/>
            <a:ext cx="1636356" cy="15948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</a:t>
            </a:r>
            <a:r>
              <a:rPr spc="-80" dirty="0"/>
              <a:t> </a:t>
            </a:r>
            <a:r>
              <a:rPr spc="20" dirty="0"/>
              <a:t>관리기관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3" y="1620265"/>
            <a:ext cx="8016875" cy="459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World Wide 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Web </a:t>
            </a:r>
            <a:r>
              <a:rPr sz="1900" b="1" spc="15" dirty="0">
                <a:solidFill>
                  <a:srgbClr val="FF0000"/>
                </a:solidFill>
                <a:latin typeface="Malgun Gothic"/>
                <a:cs typeface="Malgun Gothic"/>
              </a:rPr>
              <a:t>Consortium(W3C)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r>
              <a:rPr sz="1900" b="1" spc="-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  <a:hlinkClick r:id="rId3"/>
              </a:rPr>
              <a:t>http://www.w3c.org</a:t>
            </a:r>
            <a:endParaRPr sz="19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운영현황</a:t>
            </a:r>
            <a:endParaRPr sz="19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2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시작:웹을 발명한 Tim Berners-Lee에 의해 1994년</a:t>
            </a:r>
            <a:r>
              <a:rPr sz="1700" spc="1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시작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700개</a:t>
            </a:r>
            <a:r>
              <a:rPr sz="1700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회원사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6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MIT(US),ERCIM(France),게이오대(Japan)외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15개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지역사무국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운영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운영방법</a:t>
            </a:r>
            <a:endParaRPr sz="19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강력한 표준안</a:t>
            </a:r>
            <a:r>
              <a:rPr sz="1700" spc="-1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제정과정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6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특허</a:t>
            </a:r>
            <a:r>
              <a:rPr sz="1700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무료정책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6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30" dirty="0">
                <a:solidFill>
                  <a:srgbClr val="323232"/>
                </a:solidFill>
                <a:latin typeface="Malgun Gothic"/>
                <a:cs typeface="Malgun Gothic"/>
              </a:rPr>
              <a:t>공감대, 개방성, 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상호운용성</a:t>
            </a:r>
            <a:r>
              <a:rPr sz="1700" b="1" spc="-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중시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6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40개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이상의 다른 표준단체와</a:t>
            </a:r>
            <a:r>
              <a:rPr sz="1700" spc="-1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연계작업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6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국제 표준에 맞는 합리적인</a:t>
            </a:r>
            <a:r>
              <a:rPr sz="1700" spc="-1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운영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주요목표</a:t>
            </a:r>
            <a:endParaRPr sz="19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2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웹문서에서 하나의 ‘웹’을</a:t>
            </a:r>
            <a:r>
              <a:rPr sz="17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지향</a:t>
            </a:r>
            <a:endParaRPr sz="1700" dirty="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데이터서비스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XML,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웹서비스(Web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Services),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시맨틱웹(Semantic</a:t>
            </a:r>
            <a:r>
              <a:rPr sz="1700" spc="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Web)</a:t>
            </a:r>
            <a:endParaRPr sz="17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1934" y="3986021"/>
            <a:ext cx="3483864" cy="7002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38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W3C의</a:t>
            </a:r>
            <a:r>
              <a:rPr spc="-60" dirty="0"/>
              <a:t> </a:t>
            </a:r>
            <a:r>
              <a:rPr spc="15" dirty="0"/>
              <a:t>주요목표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39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3" y="1620265"/>
            <a:ext cx="8272145" cy="444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68220" algn="ctr">
              <a:lnSpc>
                <a:spcPct val="100000"/>
              </a:lnSpc>
              <a:tabLst>
                <a:tab pos="3759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20" dirty="0">
                <a:solidFill>
                  <a:srgbClr val="FF0000"/>
                </a:solidFill>
                <a:latin typeface="Malgun Gothic"/>
                <a:cs typeface="Malgun Gothic"/>
              </a:rPr>
              <a:t>XML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다수의 플랫폼이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지원,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무상특허로</a:t>
            </a:r>
            <a:r>
              <a:rPr sz="1900" b="1" spc="-1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이용가능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기계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및 인간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모두에 대한 접근성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가능,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국제화</a:t>
            </a:r>
            <a:r>
              <a:rPr sz="1700" spc="-1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용이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XML은 읽기 쉽고, 검증하기 용이하며 애플리케이션이 아닌 데이터로</a:t>
            </a:r>
            <a:r>
              <a:rPr sz="1700" spc="2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관리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주요이슈</a:t>
            </a:r>
            <a:endParaRPr sz="1700">
              <a:latin typeface="Malgun Gothic"/>
              <a:cs typeface="Malgun Gothic"/>
            </a:endParaRPr>
          </a:p>
          <a:p>
            <a:pPr marR="2374265" algn="ctr">
              <a:lnSpc>
                <a:spcPct val="100000"/>
              </a:lnSpc>
              <a:spcBef>
                <a:spcPts val="375"/>
              </a:spcBef>
              <a:tabLst>
                <a:tab pos="25209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텍스트 메시징의 문제(바이너리</a:t>
            </a:r>
            <a:r>
              <a:rPr sz="155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XML)</a:t>
            </a:r>
            <a:endParaRPr sz="155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70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웹에서 XML전환이 사실상</a:t>
            </a:r>
            <a:r>
              <a:rPr sz="155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실패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웹서비스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기계-기계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상호교환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(사람-기계</a:t>
            </a:r>
            <a:r>
              <a:rPr sz="1900" b="1" spc="-1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상호교환)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XML기반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메시지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처리: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플랫폼 독립적인</a:t>
            </a:r>
            <a:r>
              <a:rPr sz="1700" spc="-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모델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확장성을 고려한 프레임웍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상호운용성</a:t>
            </a:r>
            <a:r>
              <a:rPr sz="1700" spc="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확보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0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기계가 처리할 수 있는 형식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통합 적합성</a:t>
            </a:r>
            <a:r>
              <a:rPr sz="1700" spc="1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확보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0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유연한 연결성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확장성</a:t>
            </a:r>
            <a:r>
              <a:rPr sz="1700" spc="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고려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시맨틱</a:t>
            </a:r>
            <a:r>
              <a:rPr sz="190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데이터와 의미를 가진</a:t>
            </a:r>
            <a:r>
              <a:rPr sz="1700" spc="-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외양 기준 웹을 기계가 처리 가능한 의미있는 웹으로 전환하는것이</a:t>
            </a:r>
            <a:r>
              <a:rPr sz="1700" b="1" spc="1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목표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들어가기전에</a:t>
            </a:r>
            <a:r>
              <a:rPr spc="-80" dirty="0"/>
              <a:t> </a:t>
            </a:r>
            <a:r>
              <a:rPr spc="5" dirty="0"/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5171" y="963676"/>
            <a:ext cx="150050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20" dirty="0">
                <a:solidFill>
                  <a:srgbClr val="323232"/>
                </a:solidFill>
                <a:latin typeface="Malgun Gothic"/>
                <a:cs typeface="Malgun Gothic"/>
              </a:rPr>
              <a:t>인터넷이란</a:t>
            </a:r>
            <a:endParaRPr sz="2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833" y="1620265"/>
            <a:ext cx="8225155" cy="288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인터넷이란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전세계에 걸쳐 존재하는 모든 네트워크를 하나로</a:t>
            </a:r>
            <a:r>
              <a:rPr sz="1700" spc="-1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묶은것.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0000CC"/>
                </a:solidFill>
                <a:latin typeface="Malgun Gothic"/>
                <a:cs typeface="Malgun Gothic"/>
              </a:rPr>
              <a:t>네트웍와 네트웍들이 모인 하나의 거대한 네트웍(Network </a:t>
            </a:r>
            <a:r>
              <a:rPr sz="1700" b="1" spc="-5" dirty="0">
                <a:solidFill>
                  <a:srgbClr val="0000CC"/>
                </a:solidFill>
                <a:latin typeface="Malgun Gothic"/>
                <a:cs typeface="Malgun Gothic"/>
              </a:rPr>
              <a:t>of</a:t>
            </a:r>
            <a:r>
              <a:rPr sz="1700" b="1" spc="215" dirty="0">
                <a:solidFill>
                  <a:srgbClr val="0000CC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0000CC"/>
                </a:solidFill>
                <a:latin typeface="Malgun Gothic"/>
                <a:cs typeface="Malgun Gothic"/>
              </a:rPr>
              <a:t>Networks)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일반적인 기술용어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r>
              <a:rPr sz="1700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Network</a:t>
            </a:r>
            <a:endParaRPr sz="1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인터넷의 특성</a:t>
            </a:r>
            <a:r>
              <a:rPr sz="1900" b="1" spc="-1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다양한 정보를 쉽고 빠르게 교환할 수 있는 개방형</a:t>
            </a:r>
            <a:r>
              <a:rPr sz="1700" spc="-1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구조.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1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TCP/IP 규약(Protocol)</a:t>
            </a:r>
            <a:r>
              <a:rPr sz="1700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기반.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IP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address와 Domain Name과 같은 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표준 주소체계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를</a:t>
            </a:r>
            <a:r>
              <a:rPr sz="1700" spc="1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사용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W3C의</a:t>
            </a:r>
            <a:r>
              <a:rPr spc="-60" dirty="0"/>
              <a:t> </a:t>
            </a:r>
            <a:r>
              <a:rPr spc="15" dirty="0"/>
              <a:t>기술비전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3743197"/>
            <a:ext cx="9561195" cy="241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모든 것 위의 하나의</a:t>
            </a:r>
            <a:r>
              <a:rPr sz="1900" b="1" spc="-1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endParaRPr sz="19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20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-15" dirty="0">
                <a:solidFill>
                  <a:srgbClr val="FF0000"/>
                </a:solidFill>
                <a:latin typeface="Malgun Gothic"/>
                <a:cs typeface="Malgun Gothic"/>
              </a:rPr>
              <a:t>하나의 웹(One</a:t>
            </a:r>
            <a:r>
              <a:rPr sz="1700" b="1" spc="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-15" dirty="0">
                <a:solidFill>
                  <a:srgbClr val="FF0000"/>
                </a:solidFill>
                <a:latin typeface="Malgun Gothic"/>
                <a:cs typeface="Malgun Gothic"/>
              </a:rPr>
              <a:t>Web)</a:t>
            </a:r>
            <a:endParaRPr sz="1700">
              <a:latin typeface="Malgun Gothic"/>
              <a:cs typeface="Malgun Gothic"/>
            </a:endParaRPr>
          </a:p>
          <a:p>
            <a:pPr marL="1409065" marR="5080" indent="-252729">
              <a:lnSpc>
                <a:spcPct val="100000"/>
              </a:lnSpc>
              <a:spcBef>
                <a:spcPts val="370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웹기술은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모든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디바이스를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통해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상호교환 가능해야함. 컴퓨터, 임베디드,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사람, 집,</a:t>
            </a:r>
            <a:r>
              <a:rPr sz="1550" spc="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직장,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교통, 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산업,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의료분야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전</a:t>
            </a:r>
            <a:r>
              <a:rPr sz="1550" spc="-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시스템</a:t>
            </a:r>
            <a:endParaRPr sz="155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상호교환 기술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XHTML, Xforms, CSS,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DOM,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SVG, SMIL,</a:t>
            </a:r>
            <a:r>
              <a:rPr sz="1700" spc="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Voice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리치 웹 기술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Compound Doc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Formats,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Web</a:t>
            </a:r>
            <a:r>
              <a:rPr sz="17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Applications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1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모바일 웹기술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Mobile Web</a:t>
            </a:r>
            <a:r>
              <a:rPr sz="1700" spc="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Initiative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  <a:tab pos="2858770" algn="l"/>
              </a:tabLst>
            </a:pP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유비쿼터스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기술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	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Embedded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Systems, Ubiquitous</a:t>
            </a:r>
            <a:r>
              <a:rPr sz="1700" spc="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Web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3429" y="1912620"/>
            <a:ext cx="7306818" cy="1382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40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</a:t>
            </a:r>
            <a:r>
              <a:rPr spc="-80" dirty="0"/>
              <a:t> </a:t>
            </a:r>
            <a:r>
              <a:rPr spc="20" dirty="0"/>
              <a:t>종류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14932"/>
            <a:ext cx="6967855" cy="218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웹표준의 종류 </a:t>
            </a:r>
            <a:r>
              <a:rPr sz="1700" b="1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(Standard가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존재하지 않으며 </a:t>
            </a:r>
            <a:r>
              <a:rPr sz="1350" b="1" spc="-5" dirty="0">
                <a:solidFill>
                  <a:srgbClr val="FF0000"/>
                </a:solidFill>
                <a:latin typeface="Malgun Gothic"/>
                <a:cs typeface="Malgun Gothic"/>
              </a:rPr>
              <a:t>Recommandation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이</a:t>
            </a:r>
            <a:r>
              <a:rPr sz="1350" b="1" spc="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최상위개념)</a:t>
            </a:r>
            <a:endParaRPr sz="135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제안된</a:t>
            </a:r>
            <a:r>
              <a:rPr sz="1700" spc="-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표준(</a:t>
            </a:r>
            <a:r>
              <a:rPr sz="1700" spc="20" dirty="0">
                <a:solidFill>
                  <a:srgbClr val="FF0000"/>
                </a:solidFill>
                <a:latin typeface="Malgun Gothic"/>
                <a:cs typeface="Malgun Gothic"/>
              </a:rPr>
              <a:t>Draft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endParaRPr sz="1700" dirty="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1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작업하는 표준(Working </a:t>
            </a:r>
            <a:r>
              <a:rPr sz="1700" spc="-5" dirty="0">
                <a:solidFill>
                  <a:srgbClr val="FF0000"/>
                </a:solidFill>
                <a:latin typeface="Malgun Gothic"/>
                <a:cs typeface="Malgun Gothic"/>
              </a:rPr>
              <a:t>Draft,</a:t>
            </a:r>
            <a:r>
              <a:rPr sz="1700" spc="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WD)</a:t>
            </a:r>
            <a:endParaRPr sz="17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0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확정될 권고안(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Candidate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Recommendation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,</a:t>
            </a:r>
            <a:r>
              <a:rPr sz="1700" spc="1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CR)</a:t>
            </a:r>
            <a:endParaRPr sz="1700" dirty="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확정된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권고안(</a:t>
            </a:r>
            <a:r>
              <a:rPr sz="1700" spc="20" dirty="0">
                <a:solidFill>
                  <a:srgbClr val="FF0000"/>
                </a:solidFill>
                <a:latin typeface="Malgun Gothic"/>
                <a:cs typeface="Malgun Gothic"/>
              </a:rPr>
              <a:t>Recommandation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endParaRPr sz="17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1700" b="1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웹 표준</a:t>
            </a:r>
            <a:r>
              <a:rPr sz="1700" b="1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이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만들어지는</a:t>
            </a:r>
            <a:r>
              <a:rPr sz="1700" b="1" spc="-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과정</a:t>
            </a:r>
            <a:endParaRPr sz="17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4315" y="4114800"/>
            <a:ext cx="1697355" cy="373380"/>
          </a:xfrm>
          <a:custGeom>
            <a:avLst/>
            <a:gdLst/>
            <a:ahLst/>
            <a:cxnLst/>
            <a:rect l="l" t="t" r="r" b="b"/>
            <a:pathLst>
              <a:path w="1697355" h="373379">
                <a:moveTo>
                  <a:pt x="1696974" y="309371"/>
                </a:moveTo>
                <a:lnTo>
                  <a:pt x="1696974" y="62483"/>
                </a:lnTo>
                <a:lnTo>
                  <a:pt x="1695450" y="55625"/>
                </a:lnTo>
                <a:lnTo>
                  <a:pt x="1673371" y="17773"/>
                </a:lnTo>
                <a:lnTo>
                  <a:pt x="1632966" y="761"/>
                </a:lnTo>
                <a:lnTo>
                  <a:pt x="70104" y="0"/>
                </a:lnTo>
                <a:lnTo>
                  <a:pt x="47637" y="4050"/>
                </a:lnTo>
                <a:lnTo>
                  <a:pt x="13148" y="29910"/>
                </a:lnTo>
                <a:lnTo>
                  <a:pt x="761" y="64007"/>
                </a:lnTo>
                <a:lnTo>
                  <a:pt x="0" y="70103"/>
                </a:lnTo>
                <a:lnTo>
                  <a:pt x="0" y="303275"/>
                </a:lnTo>
                <a:lnTo>
                  <a:pt x="762" y="310895"/>
                </a:lnTo>
                <a:lnTo>
                  <a:pt x="1524" y="317753"/>
                </a:lnTo>
                <a:lnTo>
                  <a:pt x="3810" y="323849"/>
                </a:lnTo>
                <a:lnTo>
                  <a:pt x="6096" y="330707"/>
                </a:lnTo>
                <a:lnTo>
                  <a:pt x="10309" y="339032"/>
                </a:lnTo>
                <a:lnTo>
                  <a:pt x="14430" y="345281"/>
                </a:lnTo>
                <a:lnTo>
                  <a:pt x="19336" y="350910"/>
                </a:lnTo>
                <a:lnTo>
                  <a:pt x="24384" y="355878"/>
                </a:lnTo>
                <a:lnTo>
                  <a:pt x="24384" y="70103"/>
                </a:lnTo>
                <a:lnTo>
                  <a:pt x="25146" y="64769"/>
                </a:lnTo>
                <a:lnTo>
                  <a:pt x="25908" y="60959"/>
                </a:lnTo>
                <a:lnTo>
                  <a:pt x="26670" y="56387"/>
                </a:lnTo>
                <a:lnTo>
                  <a:pt x="28194" y="51815"/>
                </a:lnTo>
                <a:lnTo>
                  <a:pt x="33324" y="42189"/>
                </a:lnTo>
                <a:lnTo>
                  <a:pt x="34683" y="42557"/>
                </a:lnTo>
                <a:lnTo>
                  <a:pt x="41910" y="35051"/>
                </a:lnTo>
                <a:lnTo>
                  <a:pt x="70104" y="24464"/>
                </a:lnTo>
                <a:lnTo>
                  <a:pt x="1627632" y="24492"/>
                </a:lnTo>
                <a:lnTo>
                  <a:pt x="1668626" y="52220"/>
                </a:lnTo>
                <a:lnTo>
                  <a:pt x="1672589" y="66293"/>
                </a:lnTo>
                <a:lnTo>
                  <a:pt x="1672589" y="355022"/>
                </a:lnTo>
                <a:lnTo>
                  <a:pt x="1679238" y="349600"/>
                </a:lnTo>
                <a:lnTo>
                  <a:pt x="1690672" y="331674"/>
                </a:lnTo>
                <a:lnTo>
                  <a:pt x="1696974" y="309371"/>
                </a:lnTo>
                <a:close/>
              </a:path>
              <a:path w="1697355" h="373379">
                <a:moveTo>
                  <a:pt x="1672589" y="355022"/>
                </a:moveTo>
                <a:lnTo>
                  <a:pt x="1672589" y="307847"/>
                </a:lnTo>
                <a:lnTo>
                  <a:pt x="1671827" y="312419"/>
                </a:lnTo>
                <a:lnTo>
                  <a:pt x="1666123" y="325856"/>
                </a:lnTo>
                <a:lnTo>
                  <a:pt x="1656969" y="337118"/>
                </a:lnTo>
                <a:lnTo>
                  <a:pt x="1644956" y="344984"/>
                </a:lnTo>
                <a:lnTo>
                  <a:pt x="1630680" y="348233"/>
                </a:lnTo>
                <a:lnTo>
                  <a:pt x="70104" y="348128"/>
                </a:lnTo>
                <a:lnTo>
                  <a:pt x="32895" y="328936"/>
                </a:lnTo>
                <a:lnTo>
                  <a:pt x="24384" y="302513"/>
                </a:lnTo>
                <a:lnTo>
                  <a:pt x="24384" y="355878"/>
                </a:lnTo>
                <a:lnTo>
                  <a:pt x="25908" y="357377"/>
                </a:lnTo>
                <a:lnTo>
                  <a:pt x="32004" y="361187"/>
                </a:lnTo>
                <a:lnTo>
                  <a:pt x="37338" y="364997"/>
                </a:lnTo>
                <a:lnTo>
                  <a:pt x="1627632" y="373379"/>
                </a:lnTo>
                <a:lnTo>
                  <a:pt x="1641348" y="371855"/>
                </a:lnTo>
                <a:lnTo>
                  <a:pt x="1662766" y="363034"/>
                </a:lnTo>
                <a:lnTo>
                  <a:pt x="1672589" y="35502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0309" y="4211066"/>
            <a:ext cx="128524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323232"/>
                </a:solidFill>
                <a:latin typeface="Malgun Gothic"/>
                <a:cs typeface="Malgun Gothic"/>
              </a:rPr>
              <a:t>제안된</a:t>
            </a:r>
            <a:r>
              <a:rPr sz="115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표준(Draft)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5797" y="4114800"/>
            <a:ext cx="2393950" cy="373380"/>
          </a:xfrm>
          <a:custGeom>
            <a:avLst/>
            <a:gdLst/>
            <a:ahLst/>
            <a:cxnLst/>
            <a:rect l="l" t="t" r="r" b="b"/>
            <a:pathLst>
              <a:path w="2393950" h="373379">
                <a:moveTo>
                  <a:pt x="2393442" y="309371"/>
                </a:moveTo>
                <a:lnTo>
                  <a:pt x="2393442" y="62483"/>
                </a:lnTo>
                <a:lnTo>
                  <a:pt x="2391918" y="55625"/>
                </a:lnTo>
                <a:lnTo>
                  <a:pt x="2369858" y="17783"/>
                </a:lnTo>
                <a:lnTo>
                  <a:pt x="2329434" y="761"/>
                </a:lnTo>
                <a:lnTo>
                  <a:pt x="70104" y="0"/>
                </a:lnTo>
                <a:lnTo>
                  <a:pt x="47866" y="3987"/>
                </a:lnTo>
                <a:lnTo>
                  <a:pt x="28303" y="14273"/>
                </a:lnTo>
                <a:lnTo>
                  <a:pt x="12877" y="29994"/>
                </a:lnTo>
                <a:lnTo>
                  <a:pt x="3047" y="50291"/>
                </a:lnTo>
                <a:lnTo>
                  <a:pt x="0" y="64007"/>
                </a:lnTo>
                <a:lnTo>
                  <a:pt x="0" y="303275"/>
                </a:lnTo>
                <a:lnTo>
                  <a:pt x="762" y="310895"/>
                </a:lnTo>
                <a:lnTo>
                  <a:pt x="1524" y="317753"/>
                </a:lnTo>
                <a:lnTo>
                  <a:pt x="3810" y="323849"/>
                </a:lnTo>
                <a:lnTo>
                  <a:pt x="6096" y="330707"/>
                </a:lnTo>
                <a:lnTo>
                  <a:pt x="10309" y="339032"/>
                </a:lnTo>
                <a:lnTo>
                  <a:pt x="14430" y="345281"/>
                </a:lnTo>
                <a:lnTo>
                  <a:pt x="19336" y="350910"/>
                </a:lnTo>
                <a:lnTo>
                  <a:pt x="24384" y="355878"/>
                </a:lnTo>
                <a:lnTo>
                  <a:pt x="24384" y="70103"/>
                </a:lnTo>
                <a:lnTo>
                  <a:pt x="25146" y="64769"/>
                </a:lnTo>
                <a:lnTo>
                  <a:pt x="25908" y="60959"/>
                </a:lnTo>
                <a:lnTo>
                  <a:pt x="26670" y="56387"/>
                </a:lnTo>
                <a:lnTo>
                  <a:pt x="28194" y="51815"/>
                </a:lnTo>
                <a:lnTo>
                  <a:pt x="30949" y="46354"/>
                </a:lnTo>
                <a:lnTo>
                  <a:pt x="36906" y="38493"/>
                </a:lnTo>
                <a:lnTo>
                  <a:pt x="41910" y="35051"/>
                </a:lnTo>
                <a:lnTo>
                  <a:pt x="44958" y="32003"/>
                </a:lnTo>
                <a:lnTo>
                  <a:pt x="70104" y="24461"/>
                </a:lnTo>
                <a:lnTo>
                  <a:pt x="2324100" y="24492"/>
                </a:lnTo>
                <a:lnTo>
                  <a:pt x="2365155" y="52484"/>
                </a:lnTo>
                <a:lnTo>
                  <a:pt x="2369058" y="66293"/>
                </a:lnTo>
                <a:lnTo>
                  <a:pt x="2369058" y="354846"/>
                </a:lnTo>
                <a:lnTo>
                  <a:pt x="2375558" y="349477"/>
                </a:lnTo>
                <a:lnTo>
                  <a:pt x="2387313" y="331234"/>
                </a:lnTo>
                <a:lnTo>
                  <a:pt x="2393442" y="309371"/>
                </a:lnTo>
                <a:close/>
              </a:path>
              <a:path w="2393950" h="373379">
                <a:moveTo>
                  <a:pt x="2369058" y="354846"/>
                </a:moveTo>
                <a:lnTo>
                  <a:pt x="2369058" y="307847"/>
                </a:lnTo>
                <a:lnTo>
                  <a:pt x="2368296" y="312419"/>
                </a:lnTo>
                <a:lnTo>
                  <a:pt x="2362589" y="325856"/>
                </a:lnTo>
                <a:lnTo>
                  <a:pt x="2353432" y="337118"/>
                </a:lnTo>
                <a:lnTo>
                  <a:pt x="2341419" y="344984"/>
                </a:lnTo>
                <a:lnTo>
                  <a:pt x="2327148" y="348233"/>
                </a:lnTo>
                <a:lnTo>
                  <a:pt x="70104" y="348233"/>
                </a:lnTo>
                <a:lnTo>
                  <a:pt x="55689" y="346053"/>
                </a:lnTo>
                <a:lnTo>
                  <a:pt x="42829" y="339242"/>
                </a:lnTo>
                <a:lnTo>
                  <a:pt x="32747" y="328735"/>
                </a:lnTo>
                <a:lnTo>
                  <a:pt x="26670" y="315467"/>
                </a:lnTo>
                <a:lnTo>
                  <a:pt x="25146" y="311657"/>
                </a:lnTo>
                <a:lnTo>
                  <a:pt x="25146" y="307085"/>
                </a:lnTo>
                <a:lnTo>
                  <a:pt x="24384" y="302513"/>
                </a:lnTo>
                <a:lnTo>
                  <a:pt x="24384" y="355878"/>
                </a:lnTo>
                <a:lnTo>
                  <a:pt x="61392" y="372370"/>
                </a:lnTo>
                <a:lnTo>
                  <a:pt x="70104" y="373379"/>
                </a:lnTo>
                <a:lnTo>
                  <a:pt x="2324100" y="373379"/>
                </a:lnTo>
                <a:lnTo>
                  <a:pt x="2337816" y="371855"/>
                </a:lnTo>
                <a:lnTo>
                  <a:pt x="2358839" y="363287"/>
                </a:lnTo>
                <a:lnTo>
                  <a:pt x="2369058" y="35484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00229" y="4114800"/>
            <a:ext cx="3392804" cy="373380"/>
          </a:xfrm>
          <a:custGeom>
            <a:avLst/>
            <a:gdLst/>
            <a:ahLst/>
            <a:cxnLst/>
            <a:rect l="l" t="t" r="r" b="b"/>
            <a:pathLst>
              <a:path w="3392804" h="373379">
                <a:moveTo>
                  <a:pt x="3392424" y="302513"/>
                </a:moveTo>
                <a:lnTo>
                  <a:pt x="3392424" y="70103"/>
                </a:lnTo>
                <a:lnTo>
                  <a:pt x="3391662" y="62483"/>
                </a:lnTo>
                <a:lnTo>
                  <a:pt x="3368492" y="17926"/>
                </a:lnTo>
                <a:lnTo>
                  <a:pt x="3328416" y="761"/>
                </a:lnTo>
                <a:lnTo>
                  <a:pt x="69342" y="0"/>
                </a:lnTo>
                <a:lnTo>
                  <a:pt x="46827" y="4255"/>
                </a:lnTo>
                <a:lnTo>
                  <a:pt x="12627" y="29869"/>
                </a:lnTo>
                <a:lnTo>
                  <a:pt x="0" y="64007"/>
                </a:lnTo>
                <a:lnTo>
                  <a:pt x="0" y="310895"/>
                </a:lnTo>
                <a:lnTo>
                  <a:pt x="19905" y="352024"/>
                </a:lnTo>
                <a:lnTo>
                  <a:pt x="24384" y="356018"/>
                </a:lnTo>
                <a:lnTo>
                  <a:pt x="24384" y="64769"/>
                </a:lnTo>
                <a:lnTo>
                  <a:pt x="25146" y="60959"/>
                </a:lnTo>
                <a:lnTo>
                  <a:pt x="28194" y="51815"/>
                </a:lnTo>
                <a:lnTo>
                  <a:pt x="29718" y="48005"/>
                </a:lnTo>
                <a:lnTo>
                  <a:pt x="32004" y="44195"/>
                </a:lnTo>
                <a:lnTo>
                  <a:pt x="35052" y="41147"/>
                </a:lnTo>
                <a:lnTo>
                  <a:pt x="38100" y="37337"/>
                </a:lnTo>
                <a:lnTo>
                  <a:pt x="41148" y="35051"/>
                </a:lnTo>
                <a:lnTo>
                  <a:pt x="44958" y="32003"/>
                </a:lnTo>
                <a:lnTo>
                  <a:pt x="48768" y="29717"/>
                </a:lnTo>
                <a:lnTo>
                  <a:pt x="55589" y="27073"/>
                </a:lnTo>
                <a:lnTo>
                  <a:pt x="59845" y="25774"/>
                </a:lnTo>
                <a:lnTo>
                  <a:pt x="64087" y="25113"/>
                </a:lnTo>
                <a:lnTo>
                  <a:pt x="70104" y="24466"/>
                </a:lnTo>
                <a:lnTo>
                  <a:pt x="3322320" y="24479"/>
                </a:lnTo>
                <a:lnTo>
                  <a:pt x="3364057" y="52509"/>
                </a:lnTo>
                <a:lnTo>
                  <a:pt x="3368040" y="70865"/>
                </a:lnTo>
                <a:lnTo>
                  <a:pt x="3368040" y="354538"/>
                </a:lnTo>
                <a:lnTo>
                  <a:pt x="3374378" y="349315"/>
                </a:lnTo>
                <a:lnTo>
                  <a:pt x="3386420" y="330859"/>
                </a:lnTo>
                <a:lnTo>
                  <a:pt x="3391662" y="309371"/>
                </a:lnTo>
                <a:lnTo>
                  <a:pt x="3392424" y="302513"/>
                </a:lnTo>
                <a:close/>
              </a:path>
              <a:path w="3392804" h="373379">
                <a:moveTo>
                  <a:pt x="3368040" y="354538"/>
                </a:moveTo>
                <a:lnTo>
                  <a:pt x="3368040" y="302513"/>
                </a:lnTo>
                <a:lnTo>
                  <a:pt x="3367278" y="307847"/>
                </a:lnTo>
                <a:lnTo>
                  <a:pt x="3366516" y="312419"/>
                </a:lnTo>
                <a:lnTo>
                  <a:pt x="3361668" y="325559"/>
                </a:lnTo>
                <a:lnTo>
                  <a:pt x="3352223" y="336880"/>
                </a:lnTo>
                <a:lnTo>
                  <a:pt x="3339828" y="344924"/>
                </a:lnTo>
                <a:lnTo>
                  <a:pt x="3326129" y="348233"/>
                </a:lnTo>
                <a:lnTo>
                  <a:pt x="69342" y="348121"/>
                </a:lnTo>
                <a:lnTo>
                  <a:pt x="32670" y="328947"/>
                </a:lnTo>
                <a:lnTo>
                  <a:pt x="24384" y="307085"/>
                </a:lnTo>
                <a:lnTo>
                  <a:pt x="24384" y="356018"/>
                </a:lnTo>
                <a:lnTo>
                  <a:pt x="61030" y="372429"/>
                </a:lnTo>
                <a:lnTo>
                  <a:pt x="3322320" y="373379"/>
                </a:lnTo>
                <a:lnTo>
                  <a:pt x="3329940" y="372617"/>
                </a:lnTo>
                <a:lnTo>
                  <a:pt x="3336798" y="371855"/>
                </a:lnTo>
                <a:lnTo>
                  <a:pt x="3357263" y="363419"/>
                </a:lnTo>
                <a:lnTo>
                  <a:pt x="3368040" y="35453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0229" y="5020817"/>
            <a:ext cx="3392804" cy="372745"/>
          </a:xfrm>
          <a:custGeom>
            <a:avLst/>
            <a:gdLst/>
            <a:ahLst/>
            <a:cxnLst/>
            <a:rect l="l" t="t" r="r" b="b"/>
            <a:pathLst>
              <a:path w="3392804" h="372745">
                <a:moveTo>
                  <a:pt x="3392424" y="302513"/>
                </a:moveTo>
                <a:lnTo>
                  <a:pt x="3392424" y="70103"/>
                </a:lnTo>
                <a:lnTo>
                  <a:pt x="3391662" y="62483"/>
                </a:lnTo>
                <a:lnTo>
                  <a:pt x="3368616" y="17759"/>
                </a:lnTo>
                <a:lnTo>
                  <a:pt x="3328416" y="0"/>
                </a:lnTo>
                <a:lnTo>
                  <a:pt x="69342" y="0"/>
                </a:lnTo>
                <a:lnTo>
                  <a:pt x="27636" y="14001"/>
                </a:lnTo>
                <a:lnTo>
                  <a:pt x="2285" y="50291"/>
                </a:lnTo>
                <a:lnTo>
                  <a:pt x="0" y="64007"/>
                </a:lnTo>
                <a:lnTo>
                  <a:pt x="0" y="310133"/>
                </a:lnTo>
                <a:lnTo>
                  <a:pt x="20325" y="352469"/>
                </a:lnTo>
                <a:lnTo>
                  <a:pt x="24384" y="356038"/>
                </a:lnTo>
                <a:lnTo>
                  <a:pt x="24384" y="64769"/>
                </a:lnTo>
                <a:lnTo>
                  <a:pt x="25146" y="60197"/>
                </a:lnTo>
                <a:lnTo>
                  <a:pt x="26670" y="56387"/>
                </a:lnTo>
                <a:lnTo>
                  <a:pt x="28194" y="51815"/>
                </a:lnTo>
                <a:lnTo>
                  <a:pt x="29667" y="45415"/>
                </a:lnTo>
                <a:lnTo>
                  <a:pt x="36639" y="39319"/>
                </a:lnTo>
                <a:lnTo>
                  <a:pt x="41148" y="34289"/>
                </a:lnTo>
                <a:lnTo>
                  <a:pt x="48768" y="29717"/>
                </a:lnTo>
                <a:lnTo>
                  <a:pt x="55537" y="27203"/>
                </a:lnTo>
                <a:lnTo>
                  <a:pt x="63614" y="23507"/>
                </a:lnTo>
                <a:lnTo>
                  <a:pt x="70104" y="24291"/>
                </a:lnTo>
                <a:lnTo>
                  <a:pt x="3321558" y="24383"/>
                </a:lnTo>
                <a:lnTo>
                  <a:pt x="3327654" y="25145"/>
                </a:lnTo>
                <a:lnTo>
                  <a:pt x="3363928" y="52084"/>
                </a:lnTo>
                <a:lnTo>
                  <a:pt x="3368040" y="70865"/>
                </a:lnTo>
                <a:lnTo>
                  <a:pt x="3368040" y="354575"/>
                </a:lnTo>
                <a:lnTo>
                  <a:pt x="3374397" y="349305"/>
                </a:lnTo>
                <a:lnTo>
                  <a:pt x="3386373" y="330630"/>
                </a:lnTo>
                <a:lnTo>
                  <a:pt x="3391662" y="309371"/>
                </a:lnTo>
                <a:lnTo>
                  <a:pt x="3392424" y="302513"/>
                </a:lnTo>
                <a:close/>
              </a:path>
              <a:path w="3392804" h="372745">
                <a:moveTo>
                  <a:pt x="3368040" y="354575"/>
                </a:moveTo>
                <a:lnTo>
                  <a:pt x="3368040" y="302513"/>
                </a:lnTo>
                <a:lnTo>
                  <a:pt x="3367278" y="307847"/>
                </a:lnTo>
                <a:lnTo>
                  <a:pt x="3366516" y="312419"/>
                </a:lnTo>
                <a:lnTo>
                  <a:pt x="3361684" y="325429"/>
                </a:lnTo>
                <a:lnTo>
                  <a:pt x="3352095" y="336694"/>
                </a:lnTo>
                <a:lnTo>
                  <a:pt x="3339619" y="344775"/>
                </a:lnTo>
                <a:lnTo>
                  <a:pt x="3326129" y="348233"/>
                </a:lnTo>
                <a:lnTo>
                  <a:pt x="69342" y="348121"/>
                </a:lnTo>
                <a:lnTo>
                  <a:pt x="32670" y="328947"/>
                </a:lnTo>
                <a:lnTo>
                  <a:pt x="24384" y="306323"/>
                </a:lnTo>
                <a:lnTo>
                  <a:pt x="24384" y="356038"/>
                </a:lnTo>
                <a:lnTo>
                  <a:pt x="60571" y="372470"/>
                </a:lnTo>
                <a:lnTo>
                  <a:pt x="3329940" y="372617"/>
                </a:lnTo>
                <a:lnTo>
                  <a:pt x="3336798" y="371093"/>
                </a:lnTo>
                <a:lnTo>
                  <a:pt x="3357338" y="363444"/>
                </a:lnTo>
                <a:lnTo>
                  <a:pt x="3368040" y="35457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70219" y="5117083"/>
            <a:ext cx="28524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권고후보(CR: </a:t>
            </a: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Candidate</a:t>
            </a:r>
            <a:r>
              <a:rPr sz="115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Recomandation)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4315" y="5020817"/>
            <a:ext cx="4325620" cy="372745"/>
          </a:xfrm>
          <a:custGeom>
            <a:avLst/>
            <a:gdLst/>
            <a:ahLst/>
            <a:cxnLst/>
            <a:rect l="l" t="t" r="r" b="b"/>
            <a:pathLst>
              <a:path w="4325620" h="372745">
                <a:moveTo>
                  <a:pt x="4325112" y="302513"/>
                </a:moveTo>
                <a:lnTo>
                  <a:pt x="4325112" y="70103"/>
                </a:lnTo>
                <a:lnTo>
                  <a:pt x="4324350" y="62483"/>
                </a:lnTo>
                <a:lnTo>
                  <a:pt x="4301304" y="17759"/>
                </a:lnTo>
                <a:lnTo>
                  <a:pt x="4261104" y="0"/>
                </a:lnTo>
                <a:lnTo>
                  <a:pt x="70104" y="0"/>
                </a:lnTo>
                <a:lnTo>
                  <a:pt x="28308" y="13906"/>
                </a:lnTo>
                <a:lnTo>
                  <a:pt x="3047" y="50291"/>
                </a:lnTo>
                <a:lnTo>
                  <a:pt x="761" y="64007"/>
                </a:lnTo>
                <a:lnTo>
                  <a:pt x="0" y="70103"/>
                </a:lnTo>
                <a:lnTo>
                  <a:pt x="0" y="303275"/>
                </a:lnTo>
                <a:lnTo>
                  <a:pt x="762" y="310133"/>
                </a:lnTo>
                <a:lnTo>
                  <a:pt x="1524" y="317753"/>
                </a:lnTo>
                <a:lnTo>
                  <a:pt x="3810" y="323849"/>
                </a:lnTo>
                <a:lnTo>
                  <a:pt x="6096" y="330707"/>
                </a:lnTo>
                <a:lnTo>
                  <a:pt x="9982" y="338450"/>
                </a:lnTo>
                <a:lnTo>
                  <a:pt x="14578" y="345062"/>
                </a:lnTo>
                <a:lnTo>
                  <a:pt x="19885" y="351164"/>
                </a:lnTo>
                <a:lnTo>
                  <a:pt x="24384" y="355805"/>
                </a:lnTo>
                <a:lnTo>
                  <a:pt x="24384" y="70103"/>
                </a:lnTo>
                <a:lnTo>
                  <a:pt x="25146" y="64769"/>
                </a:lnTo>
                <a:lnTo>
                  <a:pt x="49530" y="29717"/>
                </a:lnTo>
                <a:lnTo>
                  <a:pt x="56997" y="26873"/>
                </a:lnTo>
                <a:lnTo>
                  <a:pt x="62471" y="23647"/>
                </a:lnTo>
                <a:lnTo>
                  <a:pt x="70104" y="24317"/>
                </a:lnTo>
                <a:lnTo>
                  <a:pt x="4255008" y="24383"/>
                </a:lnTo>
                <a:lnTo>
                  <a:pt x="4260342" y="25145"/>
                </a:lnTo>
                <a:lnTo>
                  <a:pt x="4296963" y="52541"/>
                </a:lnTo>
                <a:lnTo>
                  <a:pt x="4300728" y="70865"/>
                </a:lnTo>
                <a:lnTo>
                  <a:pt x="4300728" y="354575"/>
                </a:lnTo>
                <a:lnTo>
                  <a:pt x="4307085" y="349305"/>
                </a:lnTo>
                <a:lnTo>
                  <a:pt x="4319061" y="330630"/>
                </a:lnTo>
                <a:lnTo>
                  <a:pt x="4324350" y="309371"/>
                </a:lnTo>
                <a:lnTo>
                  <a:pt x="4325112" y="302513"/>
                </a:lnTo>
                <a:close/>
              </a:path>
              <a:path w="4325620" h="372745">
                <a:moveTo>
                  <a:pt x="4300728" y="354575"/>
                </a:moveTo>
                <a:lnTo>
                  <a:pt x="4300728" y="302513"/>
                </a:lnTo>
                <a:lnTo>
                  <a:pt x="4299966" y="307847"/>
                </a:lnTo>
                <a:lnTo>
                  <a:pt x="4299204" y="312419"/>
                </a:lnTo>
                <a:lnTo>
                  <a:pt x="4294349" y="325443"/>
                </a:lnTo>
                <a:lnTo>
                  <a:pt x="4284845" y="336780"/>
                </a:lnTo>
                <a:lnTo>
                  <a:pt x="4272423" y="344890"/>
                </a:lnTo>
                <a:lnTo>
                  <a:pt x="4258818" y="348233"/>
                </a:lnTo>
                <a:lnTo>
                  <a:pt x="70104" y="348128"/>
                </a:lnTo>
                <a:lnTo>
                  <a:pt x="32895" y="328936"/>
                </a:lnTo>
                <a:lnTo>
                  <a:pt x="24384" y="301751"/>
                </a:lnTo>
                <a:lnTo>
                  <a:pt x="24384" y="355805"/>
                </a:lnTo>
                <a:lnTo>
                  <a:pt x="25908" y="357377"/>
                </a:lnTo>
                <a:lnTo>
                  <a:pt x="32004" y="361187"/>
                </a:lnTo>
                <a:lnTo>
                  <a:pt x="37338" y="364997"/>
                </a:lnTo>
                <a:lnTo>
                  <a:pt x="4262628" y="372617"/>
                </a:lnTo>
                <a:lnTo>
                  <a:pt x="4269486" y="371093"/>
                </a:lnTo>
                <a:lnTo>
                  <a:pt x="4290026" y="363444"/>
                </a:lnTo>
                <a:lnTo>
                  <a:pt x="4300728" y="35457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98281" y="5117083"/>
            <a:ext cx="283591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권고안(PR: </a:t>
            </a: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Processed</a:t>
            </a:r>
            <a:r>
              <a:rPr sz="115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Recommendation)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4315" y="5858255"/>
            <a:ext cx="2394585" cy="372745"/>
          </a:xfrm>
          <a:custGeom>
            <a:avLst/>
            <a:gdLst/>
            <a:ahLst/>
            <a:cxnLst/>
            <a:rect l="l" t="t" r="r" b="b"/>
            <a:pathLst>
              <a:path w="2394585" h="372745">
                <a:moveTo>
                  <a:pt x="2394204" y="302514"/>
                </a:moveTo>
                <a:lnTo>
                  <a:pt x="2394204" y="70104"/>
                </a:lnTo>
                <a:lnTo>
                  <a:pt x="2393442" y="62484"/>
                </a:lnTo>
                <a:lnTo>
                  <a:pt x="2370415" y="17687"/>
                </a:lnTo>
                <a:lnTo>
                  <a:pt x="2330196" y="0"/>
                </a:lnTo>
                <a:lnTo>
                  <a:pt x="70104" y="0"/>
                </a:lnTo>
                <a:lnTo>
                  <a:pt x="28308" y="13906"/>
                </a:lnTo>
                <a:lnTo>
                  <a:pt x="3047" y="50292"/>
                </a:lnTo>
                <a:lnTo>
                  <a:pt x="761" y="64008"/>
                </a:lnTo>
                <a:lnTo>
                  <a:pt x="0" y="70104"/>
                </a:lnTo>
                <a:lnTo>
                  <a:pt x="0" y="303276"/>
                </a:lnTo>
                <a:lnTo>
                  <a:pt x="762" y="310134"/>
                </a:lnTo>
                <a:lnTo>
                  <a:pt x="1524" y="317754"/>
                </a:lnTo>
                <a:lnTo>
                  <a:pt x="3810" y="323850"/>
                </a:lnTo>
                <a:lnTo>
                  <a:pt x="6096" y="330708"/>
                </a:lnTo>
                <a:lnTo>
                  <a:pt x="9982" y="338450"/>
                </a:lnTo>
                <a:lnTo>
                  <a:pt x="14578" y="345062"/>
                </a:lnTo>
                <a:lnTo>
                  <a:pt x="19885" y="351164"/>
                </a:lnTo>
                <a:lnTo>
                  <a:pt x="24384" y="355805"/>
                </a:lnTo>
                <a:lnTo>
                  <a:pt x="24384" y="70104"/>
                </a:lnTo>
                <a:lnTo>
                  <a:pt x="25146" y="64770"/>
                </a:lnTo>
                <a:lnTo>
                  <a:pt x="49530" y="29718"/>
                </a:lnTo>
                <a:lnTo>
                  <a:pt x="56997" y="26873"/>
                </a:lnTo>
                <a:lnTo>
                  <a:pt x="62471" y="23647"/>
                </a:lnTo>
                <a:lnTo>
                  <a:pt x="70104" y="24317"/>
                </a:lnTo>
                <a:lnTo>
                  <a:pt x="2323338" y="24384"/>
                </a:lnTo>
                <a:lnTo>
                  <a:pt x="2328672" y="25146"/>
                </a:lnTo>
                <a:lnTo>
                  <a:pt x="2365731" y="52170"/>
                </a:lnTo>
                <a:lnTo>
                  <a:pt x="2369058" y="66294"/>
                </a:lnTo>
                <a:lnTo>
                  <a:pt x="2369058" y="355206"/>
                </a:lnTo>
                <a:lnTo>
                  <a:pt x="2376177" y="349305"/>
                </a:lnTo>
                <a:lnTo>
                  <a:pt x="2388153" y="330630"/>
                </a:lnTo>
                <a:lnTo>
                  <a:pt x="2393442" y="309372"/>
                </a:lnTo>
                <a:lnTo>
                  <a:pt x="2394204" y="302514"/>
                </a:lnTo>
                <a:close/>
              </a:path>
              <a:path w="2394585" h="372745">
                <a:moveTo>
                  <a:pt x="2369058" y="355206"/>
                </a:moveTo>
                <a:lnTo>
                  <a:pt x="2369058" y="307848"/>
                </a:lnTo>
                <a:lnTo>
                  <a:pt x="2368296" y="312420"/>
                </a:lnTo>
                <a:lnTo>
                  <a:pt x="2362882" y="325845"/>
                </a:lnTo>
                <a:lnTo>
                  <a:pt x="2353798" y="336804"/>
                </a:lnTo>
                <a:lnTo>
                  <a:pt x="2341867" y="344524"/>
                </a:lnTo>
                <a:lnTo>
                  <a:pt x="2328672" y="348031"/>
                </a:lnTo>
                <a:lnTo>
                  <a:pt x="70104" y="348128"/>
                </a:lnTo>
                <a:lnTo>
                  <a:pt x="56175" y="346202"/>
                </a:lnTo>
                <a:lnTo>
                  <a:pt x="43124" y="339475"/>
                </a:lnTo>
                <a:lnTo>
                  <a:pt x="32895" y="328936"/>
                </a:lnTo>
                <a:lnTo>
                  <a:pt x="26670" y="315468"/>
                </a:lnTo>
                <a:lnTo>
                  <a:pt x="24384" y="301752"/>
                </a:lnTo>
                <a:lnTo>
                  <a:pt x="24384" y="355805"/>
                </a:lnTo>
                <a:lnTo>
                  <a:pt x="25908" y="357378"/>
                </a:lnTo>
                <a:lnTo>
                  <a:pt x="32004" y="361188"/>
                </a:lnTo>
                <a:lnTo>
                  <a:pt x="37338" y="364998"/>
                </a:lnTo>
                <a:lnTo>
                  <a:pt x="2331720" y="372618"/>
                </a:lnTo>
                <a:lnTo>
                  <a:pt x="2338578" y="371094"/>
                </a:lnTo>
                <a:lnTo>
                  <a:pt x="2359118" y="363444"/>
                </a:lnTo>
                <a:lnTo>
                  <a:pt x="2369058" y="35520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9097" y="4264152"/>
            <a:ext cx="279400" cy="74295"/>
          </a:xfrm>
          <a:custGeom>
            <a:avLst/>
            <a:gdLst/>
            <a:ahLst/>
            <a:cxnLst/>
            <a:rect l="l" t="t" r="r" b="b"/>
            <a:pathLst>
              <a:path w="279400" h="74295">
                <a:moveTo>
                  <a:pt x="217931" y="43434"/>
                </a:moveTo>
                <a:lnTo>
                  <a:pt x="217931" y="31241"/>
                </a:lnTo>
                <a:lnTo>
                  <a:pt x="0" y="31241"/>
                </a:lnTo>
                <a:lnTo>
                  <a:pt x="0" y="43434"/>
                </a:lnTo>
                <a:lnTo>
                  <a:pt x="217931" y="43434"/>
                </a:lnTo>
                <a:close/>
              </a:path>
              <a:path w="279400" h="74295">
                <a:moveTo>
                  <a:pt x="278892" y="37337"/>
                </a:moveTo>
                <a:lnTo>
                  <a:pt x="204978" y="0"/>
                </a:lnTo>
                <a:lnTo>
                  <a:pt x="204978" y="31241"/>
                </a:lnTo>
                <a:lnTo>
                  <a:pt x="217931" y="31241"/>
                </a:lnTo>
                <a:lnTo>
                  <a:pt x="217931" y="67503"/>
                </a:lnTo>
                <a:lnTo>
                  <a:pt x="278892" y="37337"/>
                </a:lnTo>
                <a:close/>
              </a:path>
              <a:path w="279400" h="74295">
                <a:moveTo>
                  <a:pt x="217931" y="67503"/>
                </a:moveTo>
                <a:lnTo>
                  <a:pt x="217931" y="43434"/>
                </a:lnTo>
                <a:lnTo>
                  <a:pt x="204978" y="43434"/>
                </a:lnTo>
                <a:lnTo>
                  <a:pt x="204978" y="73913"/>
                </a:lnTo>
                <a:lnTo>
                  <a:pt x="217931" y="6750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7047" y="4264152"/>
            <a:ext cx="325755" cy="74295"/>
          </a:xfrm>
          <a:custGeom>
            <a:avLst/>
            <a:gdLst/>
            <a:ahLst/>
            <a:cxnLst/>
            <a:rect l="l" t="t" r="r" b="b"/>
            <a:pathLst>
              <a:path w="325754" h="74295">
                <a:moveTo>
                  <a:pt x="263651" y="43434"/>
                </a:moveTo>
                <a:lnTo>
                  <a:pt x="263651" y="31241"/>
                </a:lnTo>
                <a:lnTo>
                  <a:pt x="0" y="31241"/>
                </a:lnTo>
                <a:lnTo>
                  <a:pt x="0" y="43434"/>
                </a:lnTo>
                <a:lnTo>
                  <a:pt x="263651" y="43434"/>
                </a:lnTo>
                <a:close/>
              </a:path>
              <a:path w="325754" h="74295">
                <a:moveTo>
                  <a:pt x="325374" y="37337"/>
                </a:moveTo>
                <a:lnTo>
                  <a:pt x="251460" y="0"/>
                </a:lnTo>
                <a:lnTo>
                  <a:pt x="251460" y="31241"/>
                </a:lnTo>
                <a:lnTo>
                  <a:pt x="263651" y="31241"/>
                </a:lnTo>
                <a:lnTo>
                  <a:pt x="263651" y="67880"/>
                </a:lnTo>
                <a:lnTo>
                  <a:pt x="325374" y="37337"/>
                </a:lnTo>
                <a:close/>
              </a:path>
              <a:path w="325754" h="74295">
                <a:moveTo>
                  <a:pt x="263651" y="67880"/>
                </a:moveTo>
                <a:lnTo>
                  <a:pt x="263651" y="43434"/>
                </a:lnTo>
                <a:lnTo>
                  <a:pt x="251460" y="43434"/>
                </a:lnTo>
                <a:lnTo>
                  <a:pt x="251460" y="73913"/>
                </a:lnTo>
                <a:lnTo>
                  <a:pt x="263651" y="678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235" y="5170170"/>
            <a:ext cx="345440" cy="74295"/>
          </a:xfrm>
          <a:custGeom>
            <a:avLst/>
            <a:gdLst/>
            <a:ahLst/>
            <a:cxnLst/>
            <a:rect l="l" t="t" r="r" b="b"/>
            <a:pathLst>
              <a:path w="345439" h="74295">
                <a:moveTo>
                  <a:pt x="73151" y="31241"/>
                </a:moveTo>
                <a:lnTo>
                  <a:pt x="73151" y="0"/>
                </a:lnTo>
                <a:lnTo>
                  <a:pt x="0" y="37337"/>
                </a:lnTo>
                <a:lnTo>
                  <a:pt x="60960" y="67818"/>
                </a:lnTo>
                <a:lnTo>
                  <a:pt x="60960" y="31241"/>
                </a:lnTo>
                <a:lnTo>
                  <a:pt x="73151" y="31241"/>
                </a:lnTo>
                <a:close/>
              </a:path>
              <a:path w="345439" h="74295">
                <a:moveTo>
                  <a:pt x="345186" y="43433"/>
                </a:moveTo>
                <a:lnTo>
                  <a:pt x="345186" y="31241"/>
                </a:lnTo>
                <a:lnTo>
                  <a:pt x="60960" y="31241"/>
                </a:lnTo>
                <a:lnTo>
                  <a:pt x="60960" y="43433"/>
                </a:lnTo>
                <a:lnTo>
                  <a:pt x="345186" y="43433"/>
                </a:lnTo>
                <a:close/>
              </a:path>
              <a:path w="345439" h="74295">
                <a:moveTo>
                  <a:pt x="73151" y="73913"/>
                </a:moveTo>
                <a:lnTo>
                  <a:pt x="73151" y="43433"/>
                </a:lnTo>
                <a:lnTo>
                  <a:pt x="60960" y="43433"/>
                </a:lnTo>
                <a:lnTo>
                  <a:pt x="60960" y="67818"/>
                </a:lnTo>
                <a:lnTo>
                  <a:pt x="73151" y="7391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80461" y="4264152"/>
            <a:ext cx="227329" cy="980440"/>
          </a:xfrm>
          <a:custGeom>
            <a:avLst/>
            <a:gdLst/>
            <a:ahLst/>
            <a:cxnLst/>
            <a:rect l="l" t="t" r="r" b="b"/>
            <a:pathLst>
              <a:path w="227329" h="980439">
                <a:moveTo>
                  <a:pt x="73151" y="31241"/>
                </a:moveTo>
                <a:lnTo>
                  <a:pt x="73151" y="0"/>
                </a:lnTo>
                <a:lnTo>
                  <a:pt x="0" y="37337"/>
                </a:lnTo>
                <a:lnTo>
                  <a:pt x="60959" y="67817"/>
                </a:lnTo>
                <a:lnTo>
                  <a:pt x="60959" y="31241"/>
                </a:lnTo>
                <a:lnTo>
                  <a:pt x="73151" y="31241"/>
                </a:lnTo>
                <a:close/>
              </a:path>
              <a:path w="227329" h="980439">
                <a:moveTo>
                  <a:pt x="74675" y="937259"/>
                </a:moveTo>
                <a:lnTo>
                  <a:pt x="74675" y="906017"/>
                </a:lnTo>
                <a:lnTo>
                  <a:pt x="1523" y="943355"/>
                </a:lnTo>
                <a:lnTo>
                  <a:pt x="62483" y="973835"/>
                </a:lnTo>
                <a:lnTo>
                  <a:pt x="62483" y="937259"/>
                </a:lnTo>
                <a:lnTo>
                  <a:pt x="74675" y="937259"/>
                </a:lnTo>
                <a:close/>
              </a:path>
              <a:path w="227329" h="980439">
                <a:moveTo>
                  <a:pt x="227075" y="946403"/>
                </a:moveTo>
                <a:lnTo>
                  <a:pt x="227075" y="33527"/>
                </a:lnTo>
                <a:lnTo>
                  <a:pt x="224027" y="31241"/>
                </a:lnTo>
                <a:lnTo>
                  <a:pt x="60959" y="31241"/>
                </a:lnTo>
                <a:lnTo>
                  <a:pt x="60959" y="43433"/>
                </a:lnTo>
                <a:lnTo>
                  <a:pt x="214883" y="43433"/>
                </a:lnTo>
                <a:lnTo>
                  <a:pt x="214883" y="37337"/>
                </a:lnTo>
                <a:lnTo>
                  <a:pt x="220979" y="43433"/>
                </a:lnTo>
                <a:lnTo>
                  <a:pt x="220979" y="949451"/>
                </a:lnTo>
                <a:lnTo>
                  <a:pt x="224027" y="949451"/>
                </a:lnTo>
                <a:lnTo>
                  <a:pt x="227075" y="946403"/>
                </a:lnTo>
                <a:close/>
              </a:path>
              <a:path w="227329" h="980439">
                <a:moveTo>
                  <a:pt x="73151" y="73913"/>
                </a:moveTo>
                <a:lnTo>
                  <a:pt x="73151" y="43433"/>
                </a:lnTo>
                <a:lnTo>
                  <a:pt x="60959" y="43433"/>
                </a:lnTo>
                <a:lnTo>
                  <a:pt x="60959" y="67817"/>
                </a:lnTo>
                <a:lnTo>
                  <a:pt x="73151" y="73913"/>
                </a:lnTo>
                <a:close/>
              </a:path>
              <a:path w="227329" h="980439">
                <a:moveTo>
                  <a:pt x="220979" y="937259"/>
                </a:moveTo>
                <a:lnTo>
                  <a:pt x="62483" y="937259"/>
                </a:lnTo>
                <a:lnTo>
                  <a:pt x="62483" y="949451"/>
                </a:lnTo>
                <a:lnTo>
                  <a:pt x="214883" y="949451"/>
                </a:lnTo>
                <a:lnTo>
                  <a:pt x="214883" y="943355"/>
                </a:lnTo>
                <a:lnTo>
                  <a:pt x="220979" y="937259"/>
                </a:lnTo>
                <a:close/>
              </a:path>
              <a:path w="227329" h="980439">
                <a:moveTo>
                  <a:pt x="74675" y="979931"/>
                </a:moveTo>
                <a:lnTo>
                  <a:pt x="74675" y="949451"/>
                </a:lnTo>
                <a:lnTo>
                  <a:pt x="62483" y="949451"/>
                </a:lnTo>
                <a:lnTo>
                  <a:pt x="62483" y="973835"/>
                </a:lnTo>
                <a:lnTo>
                  <a:pt x="74675" y="979931"/>
                </a:lnTo>
                <a:close/>
              </a:path>
              <a:path w="227329" h="980439">
                <a:moveTo>
                  <a:pt x="220979" y="43433"/>
                </a:moveTo>
                <a:lnTo>
                  <a:pt x="214883" y="37337"/>
                </a:lnTo>
                <a:lnTo>
                  <a:pt x="214883" y="43433"/>
                </a:lnTo>
                <a:lnTo>
                  <a:pt x="220979" y="43433"/>
                </a:lnTo>
                <a:close/>
              </a:path>
              <a:path w="227329" h="980439">
                <a:moveTo>
                  <a:pt x="220979" y="937259"/>
                </a:moveTo>
                <a:lnTo>
                  <a:pt x="220979" y="43433"/>
                </a:lnTo>
                <a:lnTo>
                  <a:pt x="214883" y="43433"/>
                </a:lnTo>
                <a:lnTo>
                  <a:pt x="214883" y="937259"/>
                </a:lnTo>
                <a:lnTo>
                  <a:pt x="220979" y="937259"/>
                </a:lnTo>
                <a:close/>
              </a:path>
              <a:path w="227329" h="980439">
                <a:moveTo>
                  <a:pt x="220979" y="949451"/>
                </a:moveTo>
                <a:lnTo>
                  <a:pt x="220979" y="937259"/>
                </a:lnTo>
                <a:lnTo>
                  <a:pt x="214883" y="943355"/>
                </a:lnTo>
                <a:lnTo>
                  <a:pt x="214883" y="949451"/>
                </a:lnTo>
                <a:lnTo>
                  <a:pt x="220979" y="94945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0955" y="5201411"/>
            <a:ext cx="227329" cy="880110"/>
          </a:xfrm>
          <a:custGeom>
            <a:avLst/>
            <a:gdLst/>
            <a:ahLst/>
            <a:cxnLst/>
            <a:rect l="l" t="t" r="r" b="b"/>
            <a:pathLst>
              <a:path w="227330" h="880110">
                <a:moveTo>
                  <a:pt x="227075" y="12192"/>
                </a:moveTo>
                <a:lnTo>
                  <a:pt x="227075" y="0"/>
                </a:lnTo>
                <a:lnTo>
                  <a:pt x="3047" y="0"/>
                </a:lnTo>
                <a:lnTo>
                  <a:pt x="0" y="2286"/>
                </a:lnTo>
                <a:lnTo>
                  <a:pt x="0" y="846582"/>
                </a:lnTo>
                <a:lnTo>
                  <a:pt x="3047" y="849630"/>
                </a:lnTo>
                <a:lnTo>
                  <a:pt x="6096" y="849630"/>
                </a:lnTo>
                <a:lnTo>
                  <a:pt x="6095" y="12192"/>
                </a:lnTo>
                <a:lnTo>
                  <a:pt x="12191" y="6096"/>
                </a:lnTo>
                <a:lnTo>
                  <a:pt x="12191" y="12192"/>
                </a:lnTo>
                <a:lnTo>
                  <a:pt x="227075" y="12192"/>
                </a:lnTo>
                <a:close/>
              </a:path>
              <a:path w="227330" h="880110">
                <a:moveTo>
                  <a:pt x="12191" y="12192"/>
                </a:moveTo>
                <a:lnTo>
                  <a:pt x="12191" y="6096"/>
                </a:lnTo>
                <a:lnTo>
                  <a:pt x="6095" y="12192"/>
                </a:lnTo>
                <a:lnTo>
                  <a:pt x="12191" y="12192"/>
                </a:lnTo>
                <a:close/>
              </a:path>
              <a:path w="227330" h="880110">
                <a:moveTo>
                  <a:pt x="12191" y="837438"/>
                </a:moveTo>
                <a:lnTo>
                  <a:pt x="12191" y="12192"/>
                </a:lnTo>
                <a:lnTo>
                  <a:pt x="6095" y="12192"/>
                </a:lnTo>
                <a:lnTo>
                  <a:pt x="6096" y="837438"/>
                </a:lnTo>
                <a:lnTo>
                  <a:pt x="12191" y="837438"/>
                </a:lnTo>
                <a:close/>
              </a:path>
              <a:path w="227330" h="880110">
                <a:moveTo>
                  <a:pt x="164592" y="849630"/>
                </a:moveTo>
                <a:lnTo>
                  <a:pt x="164592" y="837438"/>
                </a:lnTo>
                <a:lnTo>
                  <a:pt x="6096" y="837438"/>
                </a:lnTo>
                <a:lnTo>
                  <a:pt x="12191" y="843534"/>
                </a:lnTo>
                <a:lnTo>
                  <a:pt x="12191" y="849630"/>
                </a:lnTo>
                <a:lnTo>
                  <a:pt x="164592" y="849630"/>
                </a:lnTo>
                <a:close/>
              </a:path>
              <a:path w="227330" h="880110">
                <a:moveTo>
                  <a:pt x="12191" y="849630"/>
                </a:moveTo>
                <a:lnTo>
                  <a:pt x="12191" y="843534"/>
                </a:lnTo>
                <a:lnTo>
                  <a:pt x="6096" y="837438"/>
                </a:lnTo>
                <a:lnTo>
                  <a:pt x="6096" y="849630"/>
                </a:lnTo>
                <a:lnTo>
                  <a:pt x="12191" y="849630"/>
                </a:lnTo>
                <a:close/>
              </a:path>
              <a:path w="227330" h="880110">
                <a:moveTo>
                  <a:pt x="225551" y="843534"/>
                </a:moveTo>
                <a:lnTo>
                  <a:pt x="152400" y="806196"/>
                </a:lnTo>
                <a:lnTo>
                  <a:pt x="152400" y="837438"/>
                </a:lnTo>
                <a:lnTo>
                  <a:pt x="164592" y="837438"/>
                </a:lnTo>
                <a:lnTo>
                  <a:pt x="164592" y="874013"/>
                </a:lnTo>
                <a:lnTo>
                  <a:pt x="225551" y="843534"/>
                </a:lnTo>
                <a:close/>
              </a:path>
              <a:path w="227330" h="880110">
                <a:moveTo>
                  <a:pt x="164592" y="874013"/>
                </a:moveTo>
                <a:lnTo>
                  <a:pt x="164592" y="849630"/>
                </a:lnTo>
                <a:lnTo>
                  <a:pt x="152400" y="849630"/>
                </a:lnTo>
                <a:lnTo>
                  <a:pt x="152400" y="880110"/>
                </a:lnTo>
                <a:lnTo>
                  <a:pt x="164592" y="87401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23564" y="4211066"/>
            <a:ext cx="2574290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>
              <a:lnSpc>
                <a:spcPct val="100000"/>
              </a:lnSpc>
            </a:pP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초안(WD: </a:t>
            </a:r>
            <a:r>
              <a:rPr sz="1150" b="1" spc="-5" dirty="0">
                <a:solidFill>
                  <a:srgbClr val="323232"/>
                </a:solidFill>
                <a:latin typeface="Malgun Gothic"/>
                <a:cs typeface="Malgun Gothic"/>
              </a:rPr>
              <a:t>Working</a:t>
            </a:r>
            <a:r>
              <a:rPr sz="115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Draft)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5"/>
              </a:spcBef>
            </a:pP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재정중인 사양을 공개하는 것으로 사양에</a:t>
            </a:r>
            <a:r>
              <a:rPr sz="950" spc="-1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대한  의견을 폭넓게</a:t>
            </a:r>
            <a:r>
              <a:rPr sz="950" spc="-1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수렴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5896495" y="4211066"/>
            <a:ext cx="3042285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최종초안(LCWD: Last Call </a:t>
            </a:r>
            <a:r>
              <a:rPr sz="1150" b="1" spc="-5" dirty="0">
                <a:solidFill>
                  <a:srgbClr val="323232"/>
                </a:solidFill>
                <a:latin typeface="Malgun Gothic"/>
                <a:cs typeface="Malgun Gothic"/>
              </a:rPr>
              <a:t>Working</a:t>
            </a:r>
            <a:r>
              <a:rPr sz="1150" b="1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Draft)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권고 후보가 되기 전 최종 검토</a:t>
            </a:r>
            <a:r>
              <a:rPr sz="950" spc="-1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기간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6495" y="5425185"/>
            <a:ext cx="232918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실제 기능 적용을 요청하고 피드백을</a:t>
            </a:r>
            <a:r>
              <a:rPr sz="950" spc="-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수집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1346" y="5425185"/>
            <a:ext cx="389890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5" dirty="0">
                <a:solidFill>
                  <a:srgbClr val="FF0000"/>
                </a:solidFill>
                <a:latin typeface="Malgun Gothic"/>
                <a:cs typeface="Malgun Gothic"/>
              </a:rPr>
              <a:t>둘 이상의 기능 적용 </a:t>
            </a:r>
            <a:r>
              <a:rPr sz="950" b="1" spc="10" dirty="0">
                <a:solidFill>
                  <a:srgbClr val="FF0000"/>
                </a:solidFill>
                <a:latin typeface="Malgun Gothic"/>
                <a:cs typeface="Malgun Gothic"/>
              </a:rPr>
              <a:t>사례(브라우저벤더)</a:t>
            </a:r>
            <a:r>
              <a:rPr sz="950" spc="10" dirty="0">
                <a:solidFill>
                  <a:srgbClr val="323232"/>
                </a:solidFill>
                <a:latin typeface="Malgun Gothic"/>
                <a:cs typeface="Malgun Gothic"/>
              </a:rPr>
              <a:t>가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있고 테스트를 통과한</a:t>
            </a:r>
            <a:r>
              <a:rPr sz="950" spc="-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단계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1346" y="5954521"/>
            <a:ext cx="208343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권고(REC:</a:t>
            </a:r>
            <a:r>
              <a:rPr sz="1150" b="1" spc="-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Recommendation)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사양의</a:t>
            </a:r>
            <a:r>
              <a:rPr sz="950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23232"/>
                </a:solidFill>
                <a:latin typeface="Malgun Gothic"/>
                <a:cs typeface="Malgun Gothic"/>
              </a:rPr>
              <a:t>완성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표준화 기구와</a:t>
            </a:r>
            <a:r>
              <a:rPr spc="-85" dirty="0"/>
              <a:t> </a:t>
            </a:r>
            <a:r>
              <a:rPr spc="20" dirty="0"/>
              <a:t>웹표준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941959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웹표준(Web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Standards)은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웹기술에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대한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기술적인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표준</a:t>
            </a:r>
            <a:r>
              <a:rPr sz="1900" b="1" spc="-2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명세임.</a:t>
            </a:r>
            <a:endParaRPr sz="1900">
              <a:latin typeface="Malgun Gothic"/>
              <a:cs typeface="Malgun Gothic"/>
            </a:endParaRPr>
          </a:p>
          <a:p>
            <a:pPr marL="388620" marR="5080" indent="-376555">
              <a:lnSpc>
                <a:spcPct val="101800"/>
              </a:lnSpc>
              <a:spcBef>
                <a:spcPts val="459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웹과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관련된 대부분의 웹표준은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W3C에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의해 개발 및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발표되고,</a:t>
            </a:r>
            <a:r>
              <a:rPr sz="1900" b="1" spc="-2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마크업</a:t>
            </a:r>
            <a:r>
              <a:rPr sz="1900" b="1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언어 </a:t>
            </a:r>
            <a:r>
              <a:rPr sz="1900" b="1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(markup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language),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스타일시트(style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sheet),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메타데이터(metadata),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XML,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시맨 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틱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마크업(semantic markup),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그래픽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포맷 등이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W3C의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표준</a:t>
            </a:r>
            <a:r>
              <a:rPr sz="1900" b="1" spc="-20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가이드임.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이외에 여러 웹표준 관련 기구가</a:t>
            </a:r>
            <a:r>
              <a:rPr sz="1900" b="1" spc="-2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있음.</a:t>
            </a:r>
            <a:endParaRPr sz="1900">
              <a:latin typeface="Malgun Gothic"/>
              <a:cs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8" y="3248025"/>
            <a:ext cx="960386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웹표준의</a:t>
            </a:r>
            <a:r>
              <a:rPr spc="-80" dirty="0"/>
              <a:t> </a:t>
            </a:r>
            <a:r>
              <a:rPr spc="20" dirty="0"/>
              <a:t>장점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8380095" cy="511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크로스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브라우징(Cross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Browsing)/하위,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상위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호환성</a:t>
            </a:r>
            <a:r>
              <a:rPr sz="1900" b="1" spc="-1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확보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8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다양한 브라우저에서 컨텐츠가 적절히</a:t>
            </a:r>
            <a:r>
              <a:rPr sz="1550" spc="-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표현됨.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7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구식 브라우저 뿐만 아니라 현재 또는 미래의 브라우저와의 호환성을</a:t>
            </a:r>
            <a:r>
              <a:rPr sz="155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보장함.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6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서비스에 대한 고객의 신뢰도</a:t>
            </a:r>
            <a:r>
              <a:rPr sz="1550" spc="-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향상</a:t>
            </a:r>
            <a:endParaRPr sz="155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495"/>
              </a:spcBef>
              <a:buSzPct val="92105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웹접근성(Web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Accessibility)</a:t>
            </a:r>
            <a:r>
              <a:rPr sz="190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향상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8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다양한 물리적 환경으로 부터 접근 가능한 웹페이지/웹시스템을</a:t>
            </a:r>
            <a:r>
              <a:rPr sz="155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제공함.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70"/>
              </a:spcBef>
              <a:tabLst>
                <a:tab pos="948055" algn="l"/>
                <a:tab pos="536384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장애인과 신체적 약자를 배려하면</a:t>
            </a:r>
            <a:r>
              <a:rPr sz="1550" spc="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모든</a:t>
            </a:r>
            <a:r>
              <a:rPr sz="155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사람에게	높은 접근성을 제공할 수</a:t>
            </a:r>
            <a:r>
              <a:rPr sz="1550" spc="-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있음.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다운로드 속도 및 사용자 체감속도</a:t>
            </a:r>
            <a:r>
              <a:rPr sz="1900" b="1" spc="-2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향상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8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불필요하고 중복된 소스코드의</a:t>
            </a:r>
            <a:r>
              <a:rPr sz="1550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제거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6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트래픽 부하가 경감하여 다운로드 속도가 개선되고 사용자의 체감 속도를</a:t>
            </a:r>
            <a:r>
              <a:rPr sz="1550" spc="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향상시킴.</a:t>
            </a: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중복업무 제거에 따른 개발비용의 절감 및 효과적인</a:t>
            </a:r>
            <a:r>
              <a:rPr sz="1900" b="1" spc="-2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유지보수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8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반복적이고 복잡한 소스코드의</a:t>
            </a:r>
            <a:r>
              <a:rPr sz="1550" spc="-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경량화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7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구조/표현/행위의 분리에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따른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영역의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10" dirty="0">
                <a:solidFill>
                  <a:srgbClr val="323232"/>
                </a:solidFill>
                <a:latin typeface="Malgun Gothic"/>
                <a:cs typeface="Malgun Gothic"/>
              </a:rPr>
              <a:t>전문화</a:t>
            </a:r>
            <a:endParaRPr sz="155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489"/>
              </a:spcBef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SEO(Search Engine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Optimazation)</a:t>
            </a:r>
            <a:r>
              <a:rPr sz="1900" b="1" spc="-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최적화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8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문서 구조의 의미와 논리적인 구조설계는 검색엔진의 크롤러가 쉽게 검색할 수</a:t>
            </a:r>
            <a:r>
              <a:rPr sz="1550" spc="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있음.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65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인간뿐 아니라 기계도 쉽게 이해할 수 있게 만드는 것이</a:t>
            </a:r>
            <a:r>
              <a:rPr sz="15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중요함.</a:t>
            </a:r>
            <a:endParaRPr sz="155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370"/>
              </a:spcBef>
              <a:tabLst>
                <a:tab pos="948055" algn="l"/>
              </a:tabLst>
            </a:pPr>
            <a:r>
              <a:rPr sz="155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55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이로 인해, 많은 비즈니스 기회를</a:t>
            </a:r>
            <a:r>
              <a:rPr sz="1550" spc="-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창출함.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웹표준스펙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95833" y="1620265"/>
            <a:ext cx="9559290" cy="479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(X)HTML(eXtensible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Hypertext Markup</a:t>
            </a:r>
            <a:r>
              <a:rPr sz="1900" b="1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Lanuguage)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웹페이지를 구성하고 표현하는</a:t>
            </a:r>
            <a:r>
              <a:rPr sz="1700" spc="-1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기본언어</a:t>
            </a:r>
            <a:endParaRPr sz="17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500"/>
              </a:spcBef>
              <a:buSzPct val="92105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CSS(Cascading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Style</a:t>
            </a:r>
            <a:r>
              <a:rPr sz="190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Sheets)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웹페이의 호환성 유지 및 다양한 액세스 기술을</a:t>
            </a:r>
            <a:r>
              <a:rPr sz="1700" spc="-1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사용</a:t>
            </a:r>
            <a:endParaRPr sz="17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500"/>
              </a:spcBef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XML(eXtensible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Markup</a:t>
            </a:r>
            <a:r>
              <a:rPr sz="1900" b="1" spc="-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Language)</a:t>
            </a:r>
            <a:endParaRPr sz="1900">
              <a:latin typeface="Malgun Gothic"/>
              <a:cs typeface="Malgun Gothic"/>
            </a:endParaRPr>
          </a:p>
          <a:p>
            <a:pPr marL="948055" marR="5080" indent="-349250">
              <a:lnSpc>
                <a:spcPct val="100000"/>
              </a:lnSpc>
              <a:spcBef>
                <a:spcPts val="42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HTML이나 CSS로서 표현되지 못하는 영역을 DTD를 이용하여 정의하여 사용자</a:t>
            </a:r>
            <a:r>
              <a:rPr sz="1700" spc="3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정의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태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그를 생성하여 제작할수 있는 메타</a:t>
            </a:r>
            <a:r>
              <a:rPr sz="1700" spc="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마크업언어.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0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이기종간의 통신에</a:t>
            </a:r>
            <a:r>
              <a:rPr sz="1700" spc="-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이용.</a:t>
            </a:r>
            <a:endParaRPr sz="17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490"/>
              </a:spcBef>
              <a:buSzPct val="92105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DOM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(Document Object</a:t>
            </a:r>
            <a:r>
              <a:rPr sz="1900" b="1" spc="-1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Model)</a:t>
            </a:r>
            <a:endParaRPr sz="1900">
              <a:latin typeface="Malgun Gothic"/>
              <a:cs typeface="Malgun Gothic"/>
            </a:endParaRPr>
          </a:p>
          <a:p>
            <a:pPr marL="948055" marR="201295" indent="-349250">
              <a:lnSpc>
                <a:spcPts val="2090"/>
              </a:lnSpc>
              <a:spcBef>
                <a:spcPts val="49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컨텐츠, 구조,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문서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스타일을 프로그램과 스크립트가 동적으로 접근하고 수정할</a:t>
            </a:r>
            <a:r>
              <a:rPr sz="1700" spc="30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수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있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는 플랫폼이며 언어 중립적인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인터페이스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W3C DOM, MS</a:t>
            </a:r>
            <a:r>
              <a:rPr sz="17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DOM</a:t>
            </a:r>
            <a:endParaRPr sz="17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495"/>
              </a:spcBef>
              <a:buSzPct val="92105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ECMAScript(Javascript)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2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W3C표준으로 제정된 것이 아님.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넷스케이프사가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ECMA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표준기구로</a:t>
            </a:r>
            <a:r>
              <a:rPr sz="1700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채택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웹표준이란 </a:t>
            </a:r>
            <a:r>
              <a:rPr spc="5" dirty="0"/>
              <a:t>: </a:t>
            </a:r>
            <a:r>
              <a:rPr spc="15" dirty="0"/>
              <a:t>구조,표현,동작의</a:t>
            </a:r>
            <a:r>
              <a:rPr spc="-55" dirty="0"/>
              <a:t> </a:t>
            </a:r>
            <a:r>
              <a:rPr spc="20" dirty="0"/>
              <a:t>분리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488569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관심사의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분리(Seperation of</a:t>
            </a:r>
            <a:r>
              <a:rPr sz="1900" b="1" spc="-10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Concerns)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웹표준 개념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구조,표현,동작의</a:t>
            </a:r>
            <a:r>
              <a:rPr sz="1900" b="1" spc="-1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분리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473" y="2512327"/>
            <a:ext cx="5333999" cy="3926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8361" y="2980121"/>
            <a:ext cx="110363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465">
              <a:lnSpc>
                <a:spcPct val="150400"/>
              </a:lnSpc>
            </a:pPr>
            <a:r>
              <a:rPr sz="1350" dirty="0">
                <a:latin typeface="Malgun Gothic"/>
                <a:cs typeface="Malgun Gothic"/>
              </a:rPr>
              <a:t>Constructure  </a:t>
            </a:r>
            <a:r>
              <a:rPr sz="1350" spc="-5" dirty="0">
                <a:latin typeface="Malgun Gothic"/>
                <a:cs typeface="Malgun Gothic"/>
              </a:rPr>
              <a:t>(X)HTML/XML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7283" y="5265358"/>
            <a:ext cx="69786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50400"/>
              </a:lnSpc>
            </a:pPr>
            <a:r>
              <a:rPr sz="1350" dirty="0">
                <a:latin typeface="Malgun Gothic"/>
                <a:cs typeface="Malgun Gothic"/>
              </a:rPr>
              <a:t>Behavior  Javscript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2629" y="5581650"/>
            <a:ext cx="2075814" cy="73660"/>
          </a:xfrm>
          <a:custGeom>
            <a:avLst/>
            <a:gdLst/>
            <a:ahLst/>
            <a:cxnLst/>
            <a:rect l="l" t="t" r="r" b="b"/>
            <a:pathLst>
              <a:path w="2075814" h="73660">
                <a:moveTo>
                  <a:pt x="73151" y="24383"/>
                </a:moveTo>
                <a:lnTo>
                  <a:pt x="73151" y="0"/>
                </a:lnTo>
                <a:lnTo>
                  <a:pt x="0" y="36575"/>
                </a:lnTo>
                <a:lnTo>
                  <a:pt x="60959" y="67055"/>
                </a:lnTo>
                <a:lnTo>
                  <a:pt x="60959" y="24383"/>
                </a:lnTo>
                <a:lnTo>
                  <a:pt x="73151" y="24383"/>
                </a:lnTo>
                <a:close/>
              </a:path>
              <a:path w="2075814" h="73660">
                <a:moveTo>
                  <a:pt x="2014727" y="48767"/>
                </a:moveTo>
                <a:lnTo>
                  <a:pt x="2014727" y="24383"/>
                </a:lnTo>
                <a:lnTo>
                  <a:pt x="60959" y="24383"/>
                </a:lnTo>
                <a:lnTo>
                  <a:pt x="60959" y="48767"/>
                </a:lnTo>
                <a:lnTo>
                  <a:pt x="2014727" y="48767"/>
                </a:lnTo>
                <a:close/>
              </a:path>
              <a:path w="2075814" h="73660">
                <a:moveTo>
                  <a:pt x="73151" y="73151"/>
                </a:moveTo>
                <a:lnTo>
                  <a:pt x="73151" y="48767"/>
                </a:lnTo>
                <a:lnTo>
                  <a:pt x="60959" y="48767"/>
                </a:lnTo>
                <a:lnTo>
                  <a:pt x="60959" y="67055"/>
                </a:lnTo>
                <a:lnTo>
                  <a:pt x="73151" y="73151"/>
                </a:lnTo>
                <a:close/>
              </a:path>
              <a:path w="2075814" h="73660">
                <a:moveTo>
                  <a:pt x="2075687" y="36575"/>
                </a:moveTo>
                <a:lnTo>
                  <a:pt x="2002535" y="0"/>
                </a:lnTo>
                <a:lnTo>
                  <a:pt x="2002535" y="24383"/>
                </a:lnTo>
                <a:lnTo>
                  <a:pt x="2014727" y="24383"/>
                </a:lnTo>
                <a:lnTo>
                  <a:pt x="2014727" y="67055"/>
                </a:lnTo>
                <a:lnTo>
                  <a:pt x="2075687" y="36575"/>
                </a:lnTo>
                <a:close/>
              </a:path>
              <a:path w="2075814" h="73660">
                <a:moveTo>
                  <a:pt x="2014727" y="67055"/>
                </a:moveTo>
                <a:lnTo>
                  <a:pt x="2014727" y="48767"/>
                </a:lnTo>
                <a:lnTo>
                  <a:pt x="2002535" y="48767"/>
                </a:lnTo>
                <a:lnTo>
                  <a:pt x="2002535" y="73151"/>
                </a:lnTo>
                <a:lnTo>
                  <a:pt x="2014727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8325" y="4662678"/>
            <a:ext cx="737870" cy="652780"/>
          </a:xfrm>
          <a:custGeom>
            <a:avLst/>
            <a:gdLst/>
            <a:ahLst/>
            <a:cxnLst/>
            <a:rect l="l" t="t" r="r" b="b"/>
            <a:pathLst>
              <a:path w="737870" h="652779">
                <a:moveTo>
                  <a:pt x="737616" y="651510"/>
                </a:moveTo>
                <a:lnTo>
                  <a:pt x="737616" y="326136"/>
                </a:lnTo>
                <a:lnTo>
                  <a:pt x="736854" y="309372"/>
                </a:lnTo>
                <a:lnTo>
                  <a:pt x="730000" y="261648"/>
                </a:lnTo>
                <a:lnTo>
                  <a:pt x="716201" y="217088"/>
                </a:lnTo>
                <a:lnTo>
                  <a:pt x="696114" y="175944"/>
                </a:lnTo>
                <a:lnTo>
                  <a:pt x="670396" y="138468"/>
                </a:lnTo>
                <a:lnTo>
                  <a:pt x="639703" y="104912"/>
                </a:lnTo>
                <a:lnTo>
                  <a:pt x="604692" y="75527"/>
                </a:lnTo>
                <a:lnTo>
                  <a:pt x="566020" y="50566"/>
                </a:lnTo>
                <a:lnTo>
                  <a:pt x="524344" y="30281"/>
                </a:lnTo>
                <a:lnTo>
                  <a:pt x="480321" y="14924"/>
                </a:lnTo>
                <a:lnTo>
                  <a:pt x="434606" y="4746"/>
                </a:lnTo>
                <a:lnTo>
                  <a:pt x="387858" y="0"/>
                </a:lnTo>
                <a:lnTo>
                  <a:pt x="349758" y="0"/>
                </a:lnTo>
                <a:lnTo>
                  <a:pt x="302922" y="4767"/>
                </a:lnTo>
                <a:lnTo>
                  <a:pt x="257163" y="14943"/>
                </a:lnTo>
                <a:lnTo>
                  <a:pt x="213128" y="30283"/>
                </a:lnTo>
                <a:lnTo>
                  <a:pt x="171466" y="50539"/>
                </a:lnTo>
                <a:lnTo>
                  <a:pt x="132827" y="75467"/>
                </a:lnTo>
                <a:lnTo>
                  <a:pt x="97857" y="104821"/>
                </a:lnTo>
                <a:lnTo>
                  <a:pt x="67206" y="138354"/>
                </a:lnTo>
                <a:lnTo>
                  <a:pt x="41523" y="175822"/>
                </a:lnTo>
                <a:lnTo>
                  <a:pt x="21455" y="216978"/>
                </a:lnTo>
                <a:lnTo>
                  <a:pt x="7652" y="261576"/>
                </a:lnTo>
                <a:lnTo>
                  <a:pt x="762" y="309372"/>
                </a:lnTo>
                <a:lnTo>
                  <a:pt x="0" y="326136"/>
                </a:lnTo>
                <a:lnTo>
                  <a:pt x="0" y="651510"/>
                </a:lnTo>
                <a:lnTo>
                  <a:pt x="762" y="652272"/>
                </a:lnTo>
                <a:lnTo>
                  <a:pt x="1524" y="652272"/>
                </a:lnTo>
                <a:lnTo>
                  <a:pt x="1524" y="649224"/>
                </a:lnTo>
                <a:lnTo>
                  <a:pt x="3048" y="649224"/>
                </a:lnTo>
                <a:lnTo>
                  <a:pt x="3048" y="326136"/>
                </a:lnTo>
                <a:lnTo>
                  <a:pt x="10548" y="262202"/>
                </a:lnTo>
                <a:lnTo>
                  <a:pt x="24203" y="218124"/>
                </a:lnTo>
                <a:lnTo>
                  <a:pt x="44115" y="177395"/>
                </a:lnTo>
                <a:lnTo>
                  <a:pt x="69628" y="140273"/>
                </a:lnTo>
                <a:lnTo>
                  <a:pt x="100082" y="107015"/>
                </a:lnTo>
                <a:lnTo>
                  <a:pt x="134821" y="77879"/>
                </a:lnTo>
                <a:lnTo>
                  <a:pt x="173186" y="53123"/>
                </a:lnTo>
                <a:lnTo>
                  <a:pt x="214520" y="33004"/>
                </a:lnTo>
                <a:lnTo>
                  <a:pt x="258166" y="17780"/>
                </a:lnTo>
                <a:lnTo>
                  <a:pt x="303464" y="7709"/>
                </a:lnTo>
                <a:lnTo>
                  <a:pt x="349758" y="3048"/>
                </a:lnTo>
                <a:lnTo>
                  <a:pt x="387858" y="3048"/>
                </a:lnTo>
                <a:lnTo>
                  <a:pt x="434295" y="7851"/>
                </a:lnTo>
                <a:lnTo>
                  <a:pt x="479646" y="17969"/>
                </a:lnTo>
                <a:lnTo>
                  <a:pt x="523272" y="33167"/>
                </a:lnTo>
                <a:lnTo>
                  <a:pt x="564537" y="53209"/>
                </a:lnTo>
                <a:lnTo>
                  <a:pt x="602804" y="77859"/>
                </a:lnTo>
                <a:lnTo>
                  <a:pt x="637438" y="106884"/>
                </a:lnTo>
                <a:lnTo>
                  <a:pt x="667800" y="140046"/>
                </a:lnTo>
                <a:lnTo>
                  <a:pt x="693255" y="177111"/>
                </a:lnTo>
                <a:lnTo>
                  <a:pt x="713165" y="217844"/>
                </a:lnTo>
                <a:lnTo>
                  <a:pt x="726894" y="262009"/>
                </a:lnTo>
                <a:lnTo>
                  <a:pt x="733806" y="309372"/>
                </a:lnTo>
                <a:lnTo>
                  <a:pt x="734568" y="326136"/>
                </a:lnTo>
                <a:lnTo>
                  <a:pt x="734568" y="649224"/>
                </a:lnTo>
                <a:lnTo>
                  <a:pt x="736092" y="649224"/>
                </a:lnTo>
                <a:lnTo>
                  <a:pt x="736092" y="652272"/>
                </a:lnTo>
                <a:lnTo>
                  <a:pt x="736854" y="652272"/>
                </a:lnTo>
                <a:lnTo>
                  <a:pt x="737616" y="651510"/>
                </a:lnTo>
                <a:close/>
              </a:path>
              <a:path w="737870" h="652779">
                <a:moveTo>
                  <a:pt x="736092" y="649224"/>
                </a:moveTo>
                <a:lnTo>
                  <a:pt x="1524" y="649224"/>
                </a:lnTo>
                <a:lnTo>
                  <a:pt x="3048" y="650748"/>
                </a:lnTo>
                <a:lnTo>
                  <a:pt x="3048" y="652272"/>
                </a:lnTo>
                <a:lnTo>
                  <a:pt x="734568" y="652272"/>
                </a:lnTo>
                <a:lnTo>
                  <a:pt x="734568" y="650748"/>
                </a:lnTo>
                <a:lnTo>
                  <a:pt x="736092" y="649224"/>
                </a:lnTo>
                <a:close/>
              </a:path>
              <a:path w="737870" h="652779">
                <a:moveTo>
                  <a:pt x="3048" y="652272"/>
                </a:moveTo>
                <a:lnTo>
                  <a:pt x="3048" y="650748"/>
                </a:lnTo>
                <a:lnTo>
                  <a:pt x="1524" y="649224"/>
                </a:lnTo>
                <a:lnTo>
                  <a:pt x="1524" y="652272"/>
                </a:lnTo>
                <a:lnTo>
                  <a:pt x="3048" y="652272"/>
                </a:lnTo>
                <a:close/>
              </a:path>
              <a:path w="737870" h="652779">
                <a:moveTo>
                  <a:pt x="736092" y="652272"/>
                </a:moveTo>
                <a:lnTo>
                  <a:pt x="736092" y="649224"/>
                </a:lnTo>
                <a:lnTo>
                  <a:pt x="734568" y="650748"/>
                </a:lnTo>
                <a:lnTo>
                  <a:pt x="734568" y="652272"/>
                </a:lnTo>
                <a:lnTo>
                  <a:pt x="736092" y="65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2343" y="432435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79">
                <a:moveTo>
                  <a:pt x="449580" y="224789"/>
                </a:moveTo>
                <a:lnTo>
                  <a:pt x="445015" y="179470"/>
                </a:lnTo>
                <a:lnTo>
                  <a:pt x="431923" y="137267"/>
                </a:lnTo>
                <a:lnTo>
                  <a:pt x="411204" y="99082"/>
                </a:lnTo>
                <a:lnTo>
                  <a:pt x="383762" y="65817"/>
                </a:lnTo>
                <a:lnTo>
                  <a:pt x="350497" y="38375"/>
                </a:lnTo>
                <a:lnTo>
                  <a:pt x="312312" y="17656"/>
                </a:lnTo>
                <a:lnTo>
                  <a:pt x="270109" y="4564"/>
                </a:lnTo>
                <a:lnTo>
                  <a:pt x="224790" y="0"/>
                </a:lnTo>
                <a:lnTo>
                  <a:pt x="179470" y="4564"/>
                </a:lnTo>
                <a:lnTo>
                  <a:pt x="137267" y="17656"/>
                </a:lnTo>
                <a:lnTo>
                  <a:pt x="99082" y="38375"/>
                </a:lnTo>
                <a:lnTo>
                  <a:pt x="65817" y="65817"/>
                </a:lnTo>
                <a:lnTo>
                  <a:pt x="38375" y="99082"/>
                </a:lnTo>
                <a:lnTo>
                  <a:pt x="17656" y="137267"/>
                </a:lnTo>
                <a:lnTo>
                  <a:pt x="4564" y="179470"/>
                </a:lnTo>
                <a:lnTo>
                  <a:pt x="0" y="224789"/>
                </a:lnTo>
                <a:lnTo>
                  <a:pt x="4564" y="270109"/>
                </a:lnTo>
                <a:lnTo>
                  <a:pt x="17656" y="312312"/>
                </a:lnTo>
                <a:lnTo>
                  <a:pt x="38375" y="350497"/>
                </a:lnTo>
                <a:lnTo>
                  <a:pt x="65817" y="383762"/>
                </a:lnTo>
                <a:lnTo>
                  <a:pt x="99082" y="411204"/>
                </a:lnTo>
                <a:lnTo>
                  <a:pt x="137267" y="431923"/>
                </a:lnTo>
                <a:lnTo>
                  <a:pt x="179470" y="445015"/>
                </a:lnTo>
                <a:lnTo>
                  <a:pt x="224790" y="449579"/>
                </a:lnTo>
                <a:lnTo>
                  <a:pt x="270109" y="445015"/>
                </a:lnTo>
                <a:lnTo>
                  <a:pt x="312312" y="431923"/>
                </a:lnTo>
                <a:lnTo>
                  <a:pt x="350497" y="411204"/>
                </a:lnTo>
                <a:lnTo>
                  <a:pt x="383762" y="383762"/>
                </a:lnTo>
                <a:lnTo>
                  <a:pt x="411204" y="350497"/>
                </a:lnTo>
                <a:lnTo>
                  <a:pt x="431923" y="312312"/>
                </a:lnTo>
                <a:lnTo>
                  <a:pt x="445015" y="270109"/>
                </a:lnTo>
                <a:lnTo>
                  <a:pt x="449580" y="224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0819" y="4323559"/>
            <a:ext cx="452755" cy="451484"/>
          </a:xfrm>
          <a:custGeom>
            <a:avLst/>
            <a:gdLst/>
            <a:ahLst/>
            <a:cxnLst/>
            <a:rect l="l" t="t" r="r" b="b"/>
            <a:pathLst>
              <a:path w="452754" h="451485">
                <a:moveTo>
                  <a:pt x="452628" y="225580"/>
                </a:moveTo>
                <a:lnTo>
                  <a:pt x="452628" y="214150"/>
                </a:lnTo>
                <a:lnTo>
                  <a:pt x="451866" y="202720"/>
                </a:lnTo>
                <a:lnTo>
                  <a:pt x="442447" y="160181"/>
                </a:lnTo>
                <a:lnTo>
                  <a:pt x="427510" y="122645"/>
                </a:lnTo>
                <a:lnTo>
                  <a:pt x="383836" y="62582"/>
                </a:lnTo>
                <a:lnTo>
                  <a:pt x="326361" y="22535"/>
                </a:lnTo>
                <a:lnTo>
                  <a:pt x="260606" y="2506"/>
                </a:lnTo>
                <a:lnTo>
                  <a:pt x="226347" y="0"/>
                </a:lnTo>
                <a:lnTo>
                  <a:pt x="192087" y="2498"/>
                </a:lnTo>
                <a:lnTo>
                  <a:pt x="126325" y="22513"/>
                </a:lnTo>
                <a:lnTo>
                  <a:pt x="68837" y="62553"/>
                </a:lnTo>
                <a:lnTo>
                  <a:pt x="25143" y="122621"/>
                </a:lnTo>
                <a:lnTo>
                  <a:pt x="10194" y="160167"/>
                </a:lnTo>
                <a:lnTo>
                  <a:pt x="761" y="202720"/>
                </a:lnTo>
                <a:lnTo>
                  <a:pt x="0" y="214150"/>
                </a:lnTo>
                <a:lnTo>
                  <a:pt x="0" y="237772"/>
                </a:lnTo>
                <a:lnTo>
                  <a:pt x="762" y="249202"/>
                </a:lnTo>
                <a:lnTo>
                  <a:pt x="2286" y="260632"/>
                </a:lnTo>
                <a:lnTo>
                  <a:pt x="3048" y="263418"/>
                </a:lnTo>
                <a:lnTo>
                  <a:pt x="3047" y="214150"/>
                </a:lnTo>
                <a:lnTo>
                  <a:pt x="3809" y="202720"/>
                </a:lnTo>
                <a:lnTo>
                  <a:pt x="13499" y="159841"/>
                </a:lnTo>
                <a:lnTo>
                  <a:pt x="28774" y="122180"/>
                </a:lnTo>
                <a:lnTo>
                  <a:pt x="48918" y="89718"/>
                </a:lnTo>
                <a:lnTo>
                  <a:pt x="101011" y="40289"/>
                </a:lnTo>
                <a:lnTo>
                  <a:pt x="163907" y="11493"/>
                </a:lnTo>
                <a:lnTo>
                  <a:pt x="232043" y="3095"/>
                </a:lnTo>
                <a:lnTo>
                  <a:pt x="266270" y="6511"/>
                </a:lnTo>
                <a:lnTo>
                  <a:pt x="331470" y="28479"/>
                </a:lnTo>
                <a:lnTo>
                  <a:pt x="387566" y="70506"/>
                </a:lnTo>
                <a:lnTo>
                  <a:pt x="428841" y="132446"/>
                </a:lnTo>
                <a:lnTo>
                  <a:pt x="442135" y="170837"/>
                </a:lnTo>
                <a:lnTo>
                  <a:pt x="449580" y="214150"/>
                </a:lnTo>
                <a:lnTo>
                  <a:pt x="449580" y="253585"/>
                </a:lnTo>
                <a:lnTo>
                  <a:pt x="452628" y="225580"/>
                </a:lnTo>
                <a:close/>
              </a:path>
              <a:path w="452754" h="451485">
                <a:moveTo>
                  <a:pt x="449580" y="253585"/>
                </a:moveTo>
                <a:lnTo>
                  <a:pt x="449580" y="237010"/>
                </a:lnTo>
                <a:lnTo>
                  <a:pt x="442560" y="279404"/>
                </a:lnTo>
                <a:lnTo>
                  <a:pt x="429819" y="317148"/>
                </a:lnTo>
                <a:lnTo>
                  <a:pt x="389905" y="378549"/>
                </a:lnTo>
                <a:lnTo>
                  <a:pt x="335302" y="420929"/>
                </a:lnTo>
                <a:lnTo>
                  <a:pt x="271477" y="444003"/>
                </a:lnTo>
                <a:lnTo>
                  <a:pt x="237815" y="448213"/>
                </a:lnTo>
                <a:lnTo>
                  <a:pt x="203897" y="447489"/>
                </a:lnTo>
                <a:lnTo>
                  <a:pt x="138026" y="431103"/>
                </a:lnTo>
                <a:lnTo>
                  <a:pt x="79331" y="394560"/>
                </a:lnTo>
                <a:lnTo>
                  <a:pt x="33278" y="337577"/>
                </a:lnTo>
                <a:lnTo>
                  <a:pt x="16701" y="301332"/>
                </a:lnTo>
                <a:lnTo>
                  <a:pt x="5334" y="259870"/>
                </a:lnTo>
                <a:lnTo>
                  <a:pt x="3048" y="237010"/>
                </a:lnTo>
                <a:lnTo>
                  <a:pt x="3048" y="263418"/>
                </a:lnTo>
                <a:lnTo>
                  <a:pt x="13449" y="301442"/>
                </a:lnTo>
                <a:lnTo>
                  <a:pt x="29524" y="337237"/>
                </a:lnTo>
                <a:lnTo>
                  <a:pt x="73926" y="393976"/>
                </a:lnTo>
                <a:lnTo>
                  <a:pt x="130525" y="431238"/>
                </a:lnTo>
                <a:lnTo>
                  <a:pt x="194352" y="449412"/>
                </a:lnTo>
                <a:lnTo>
                  <a:pt x="227424" y="451463"/>
                </a:lnTo>
                <a:lnTo>
                  <a:pt x="260440" y="448889"/>
                </a:lnTo>
                <a:lnTo>
                  <a:pt x="323822" y="430056"/>
                </a:lnTo>
                <a:lnTo>
                  <a:pt x="379530" y="393304"/>
                </a:lnTo>
                <a:lnTo>
                  <a:pt x="422597" y="339022"/>
                </a:lnTo>
                <a:lnTo>
                  <a:pt x="448054" y="267598"/>
                </a:lnTo>
                <a:lnTo>
                  <a:pt x="449580" y="253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4523" y="4923282"/>
            <a:ext cx="2479675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7090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User</a:t>
            </a:r>
            <a:endParaRPr sz="1350">
              <a:latin typeface="Malgun Gothic"/>
              <a:cs typeface="Malgun Gothic"/>
            </a:endParaRPr>
          </a:p>
          <a:p>
            <a:pPr marL="130175" marR="1486535" indent="-118110">
              <a:lnSpc>
                <a:spcPct val="150400"/>
              </a:lnSpc>
              <a:spcBef>
                <a:spcPts val="1070"/>
              </a:spcBef>
            </a:pPr>
            <a:r>
              <a:rPr sz="1350" dirty="0">
                <a:latin typeface="Malgun Gothic"/>
                <a:cs typeface="Malgun Gothic"/>
              </a:rPr>
              <a:t>Presentation  </a:t>
            </a:r>
            <a:r>
              <a:rPr sz="1350" spc="-5" dirty="0">
                <a:latin typeface="Malgun Gothic"/>
                <a:cs typeface="Malgun Gothic"/>
              </a:rPr>
              <a:t>CSS/XSLT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6375019" y="2989071"/>
            <a:ext cx="3669029" cy="254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Font typeface="Wingdings"/>
              <a:buChar char=""/>
              <a:tabLst>
                <a:tab pos="233045" algn="l"/>
                <a:tab pos="233679" algn="l"/>
              </a:tabLst>
            </a:pPr>
            <a:r>
              <a:rPr sz="1550" b="1" spc="-5" dirty="0">
                <a:latin typeface="Malgun Gothic"/>
                <a:cs typeface="Malgun Gothic"/>
              </a:rPr>
              <a:t>구조(Constructure)</a:t>
            </a:r>
            <a:endParaRPr sz="1550">
              <a:latin typeface="Malgun Gothic"/>
              <a:cs typeface="Malgun Gothic"/>
            </a:endParaRPr>
          </a:p>
          <a:p>
            <a:pPr marL="235585">
              <a:lnSpc>
                <a:spcPct val="100000"/>
              </a:lnSpc>
              <a:spcBef>
                <a:spcPts val="330"/>
              </a:spcBef>
              <a:tabLst>
                <a:tab pos="453390" algn="l"/>
              </a:tabLst>
            </a:pPr>
            <a:r>
              <a:rPr sz="1350" dirty="0">
                <a:latin typeface="Arial"/>
                <a:cs typeface="Arial"/>
              </a:rPr>
              <a:t>•	</a:t>
            </a:r>
            <a:r>
              <a:rPr sz="1350" spc="5" dirty="0">
                <a:latin typeface="Malgun Gothic"/>
                <a:cs typeface="Malgun Gothic"/>
              </a:rPr>
              <a:t>무슨</a:t>
            </a:r>
            <a:r>
              <a:rPr sz="1350" spc="-110" dirty="0">
                <a:latin typeface="Malgun Gothic"/>
                <a:cs typeface="Malgun Gothic"/>
              </a:rPr>
              <a:t> </a:t>
            </a:r>
            <a:r>
              <a:rPr sz="1350" spc="5" dirty="0">
                <a:latin typeface="Malgun Gothic"/>
                <a:cs typeface="Malgun Gothic"/>
              </a:rPr>
              <a:t>의미인가?</a:t>
            </a:r>
            <a:endParaRPr sz="1350">
              <a:latin typeface="Malgun Gothic"/>
              <a:cs typeface="Malgun Gothic"/>
            </a:endParaRPr>
          </a:p>
          <a:p>
            <a:pPr marL="235585">
              <a:lnSpc>
                <a:spcPct val="100000"/>
              </a:lnSpc>
              <a:spcBef>
                <a:spcPts val="330"/>
              </a:spcBef>
              <a:tabLst>
                <a:tab pos="453390" algn="l"/>
              </a:tabLst>
            </a:pPr>
            <a:r>
              <a:rPr sz="1350" dirty="0">
                <a:latin typeface="Arial"/>
                <a:cs typeface="Arial"/>
              </a:rPr>
              <a:t>•	</a:t>
            </a:r>
            <a:r>
              <a:rPr sz="1350" spc="5" dirty="0">
                <a:latin typeface="Malgun Gothic"/>
                <a:cs typeface="Malgun Gothic"/>
              </a:rPr>
              <a:t>웹 컨텐츠의 의무를</a:t>
            </a:r>
            <a:r>
              <a:rPr sz="1350" spc="-135" dirty="0">
                <a:latin typeface="Malgun Gothic"/>
                <a:cs typeface="Malgun Gothic"/>
              </a:rPr>
              <a:t> </a:t>
            </a:r>
            <a:r>
              <a:rPr sz="1350" spc="5" dirty="0">
                <a:latin typeface="Malgun Gothic"/>
                <a:cs typeface="Malgun Gothic"/>
              </a:rPr>
              <a:t>부여함.</a:t>
            </a:r>
            <a:endParaRPr sz="1350">
              <a:latin typeface="Malgun Gothic"/>
              <a:cs typeface="Malgun Gothic"/>
            </a:endParaRPr>
          </a:p>
          <a:p>
            <a:pPr marL="235585">
              <a:lnSpc>
                <a:spcPct val="100000"/>
              </a:lnSpc>
              <a:spcBef>
                <a:spcPts val="335"/>
              </a:spcBef>
              <a:tabLst>
                <a:tab pos="453390" algn="l"/>
              </a:tabLst>
            </a:pPr>
            <a:r>
              <a:rPr sz="1350" dirty="0">
                <a:latin typeface="Arial"/>
                <a:cs typeface="Arial"/>
              </a:rPr>
              <a:t>•	</a:t>
            </a:r>
            <a:r>
              <a:rPr sz="1350" spc="5" dirty="0">
                <a:latin typeface="Malgun Gothic"/>
                <a:cs typeface="Malgun Gothic"/>
              </a:rPr>
              <a:t>HTML문서의 논리적인 구조를</a:t>
            </a:r>
            <a:r>
              <a:rPr sz="1350" spc="-135" dirty="0">
                <a:latin typeface="Malgun Gothic"/>
                <a:cs typeface="Malgun Gothic"/>
              </a:rPr>
              <a:t> </a:t>
            </a:r>
            <a:r>
              <a:rPr sz="1350" spc="5" dirty="0">
                <a:latin typeface="Malgun Gothic"/>
                <a:cs typeface="Malgun Gothic"/>
              </a:rPr>
              <a:t>설계함.</a:t>
            </a:r>
            <a:endParaRPr sz="1350">
              <a:latin typeface="Malgun Gothic"/>
              <a:cs typeface="Malgun Gothic"/>
            </a:endParaRPr>
          </a:p>
          <a:p>
            <a:pPr marL="233679" indent="-220979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233045" algn="l"/>
                <a:tab pos="233679" algn="l"/>
              </a:tabLst>
            </a:pPr>
            <a:r>
              <a:rPr sz="1550" b="1" spc="-5" dirty="0">
                <a:latin typeface="Malgun Gothic"/>
                <a:cs typeface="Malgun Gothic"/>
              </a:rPr>
              <a:t>표현(Presentation)</a:t>
            </a:r>
            <a:endParaRPr sz="1550">
              <a:latin typeface="Malgun Gothic"/>
              <a:cs typeface="Malgun Gothic"/>
            </a:endParaRPr>
          </a:p>
          <a:p>
            <a:pPr marL="235585">
              <a:lnSpc>
                <a:spcPct val="100000"/>
              </a:lnSpc>
              <a:spcBef>
                <a:spcPts val="330"/>
              </a:spcBef>
              <a:tabLst>
                <a:tab pos="453390" algn="l"/>
              </a:tabLst>
            </a:pPr>
            <a:r>
              <a:rPr sz="1350" dirty="0">
                <a:latin typeface="Arial"/>
                <a:cs typeface="Arial"/>
              </a:rPr>
              <a:t>•	</a:t>
            </a:r>
            <a:r>
              <a:rPr sz="1350" spc="5" dirty="0">
                <a:latin typeface="Malgun Gothic"/>
                <a:cs typeface="Malgun Gothic"/>
              </a:rPr>
              <a:t>어떻게</a:t>
            </a:r>
            <a:r>
              <a:rPr sz="1350" spc="-110" dirty="0">
                <a:latin typeface="Malgun Gothic"/>
                <a:cs typeface="Malgun Gothic"/>
              </a:rPr>
              <a:t> </a:t>
            </a:r>
            <a:r>
              <a:rPr sz="1350" spc="5" dirty="0">
                <a:latin typeface="Malgun Gothic"/>
                <a:cs typeface="Malgun Gothic"/>
              </a:rPr>
              <a:t>보이는가?</a:t>
            </a:r>
            <a:endParaRPr sz="1350">
              <a:latin typeface="Malgun Gothic"/>
              <a:cs typeface="Malgun Gothic"/>
            </a:endParaRPr>
          </a:p>
          <a:p>
            <a:pPr marL="235585">
              <a:lnSpc>
                <a:spcPct val="100000"/>
              </a:lnSpc>
              <a:spcBef>
                <a:spcPts val="330"/>
              </a:spcBef>
              <a:tabLst>
                <a:tab pos="453390" algn="l"/>
              </a:tabLst>
            </a:pPr>
            <a:r>
              <a:rPr sz="1350" dirty="0">
                <a:latin typeface="Arial"/>
                <a:cs typeface="Arial"/>
              </a:rPr>
              <a:t>•	</a:t>
            </a:r>
            <a:r>
              <a:rPr sz="1350" spc="5" dirty="0">
                <a:latin typeface="Malgun Gothic"/>
                <a:cs typeface="Malgun Gothic"/>
              </a:rPr>
              <a:t>시각적인 디자인과 레이아웃을</a:t>
            </a:r>
            <a:r>
              <a:rPr sz="1350" spc="-135" dirty="0">
                <a:latin typeface="Malgun Gothic"/>
                <a:cs typeface="Malgun Gothic"/>
              </a:rPr>
              <a:t> </a:t>
            </a:r>
            <a:r>
              <a:rPr sz="1350" spc="5" dirty="0">
                <a:latin typeface="Malgun Gothic"/>
                <a:cs typeface="Malgun Gothic"/>
              </a:rPr>
              <a:t>표현함.</a:t>
            </a:r>
            <a:endParaRPr sz="1350">
              <a:latin typeface="Malgun Gothic"/>
              <a:cs typeface="Malgun Gothic"/>
            </a:endParaRPr>
          </a:p>
          <a:p>
            <a:pPr marL="233679" indent="-220979">
              <a:lnSpc>
                <a:spcPct val="100000"/>
              </a:lnSpc>
              <a:spcBef>
                <a:spcPts val="370"/>
              </a:spcBef>
              <a:buFont typeface="Wingdings"/>
              <a:buChar char=""/>
              <a:tabLst>
                <a:tab pos="233045" algn="l"/>
                <a:tab pos="233679" algn="l"/>
              </a:tabLst>
            </a:pPr>
            <a:r>
              <a:rPr sz="1550" b="1" spc="-5" dirty="0">
                <a:latin typeface="Malgun Gothic"/>
                <a:cs typeface="Malgun Gothic"/>
              </a:rPr>
              <a:t>행위(Behavior)</a:t>
            </a:r>
            <a:endParaRPr sz="1550">
              <a:latin typeface="Malgun Gothic"/>
              <a:cs typeface="Malgun Gothic"/>
            </a:endParaRPr>
          </a:p>
          <a:p>
            <a:pPr marL="235585">
              <a:lnSpc>
                <a:spcPct val="100000"/>
              </a:lnSpc>
              <a:spcBef>
                <a:spcPts val="330"/>
              </a:spcBef>
              <a:tabLst>
                <a:tab pos="453390" algn="l"/>
              </a:tabLst>
            </a:pPr>
            <a:r>
              <a:rPr sz="1350" dirty="0">
                <a:latin typeface="Arial"/>
                <a:cs typeface="Arial"/>
              </a:rPr>
              <a:t>•	</a:t>
            </a:r>
            <a:r>
              <a:rPr sz="1350" spc="5" dirty="0">
                <a:latin typeface="Malgun Gothic"/>
                <a:cs typeface="Malgun Gothic"/>
              </a:rPr>
              <a:t>어떤 동작을</a:t>
            </a:r>
            <a:r>
              <a:rPr sz="1350" spc="-120" dirty="0">
                <a:latin typeface="Malgun Gothic"/>
                <a:cs typeface="Malgun Gothic"/>
              </a:rPr>
              <a:t> </a:t>
            </a:r>
            <a:r>
              <a:rPr sz="1350" spc="5" dirty="0">
                <a:latin typeface="Malgun Gothic"/>
                <a:cs typeface="Malgun Gothic"/>
              </a:rPr>
              <a:t>하는가?</a:t>
            </a:r>
            <a:endParaRPr sz="1350">
              <a:latin typeface="Malgun Gothic"/>
              <a:cs typeface="Malgun Gothic"/>
            </a:endParaRPr>
          </a:p>
          <a:p>
            <a:pPr marL="235585">
              <a:lnSpc>
                <a:spcPct val="100000"/>
              </a:lnSpc>
              <a:spcBef>
                <a:spcPts val="330"/>
              </a:spcBef>
              <a:tabLst>
                <a:tab pos="453390" algn="l"/>
              </a:tabLst>
            </a:pPr>
            <a:r>
              <a:rPr sz="1350" dirty="0">
                <a:latin typeface="Arial"/>
                <a:cs typeface="Arial"/>
              </a:rPr>
              <a:t>•	</a:t>
            </a:r>
            <a:r>
              <a:rPr sz="1350" spc="5" dirty="0">
                <a:latin typeface="Malgun Gothic"/>
                <a:cs typeface="Malgun Gothic"/>
              </a:rPr>
              <a:t>사용자와 시스템 간의 상호작용을</a:t>
            </a:r>
            <a:r>
              <a:rPr sz="1350" spc="-150" dirty="0">
                <a:latin typeface="Malgun Gothic"/>
                <a:cs typeface="Malgun Gothic"/>
              </a:rPr>
              <a:t> </a:t>
            </a:r>
            <a:r>
              <a:rPr sz="1350" spc="5" dirty="0">
                <a:latin typeface="Malgun Gothic"/>
                <a:cs typeface="Malgun Gothic"/>
              </a:rPr>
              <a:t>구성함.</a:t>
            </a:r>
            <a:endParaRPr sz="13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655" y="573278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20" dirty="0"/>
              <a:t>구조와 표현의 분리 </a:t>
            </a:r>
            <a:r>
              <a:rPr spc="10" dirty="0"/>
              <a:t>(xHTML </a:t>
            </a:r>
            <a:r>
              <a:rPr spc="15" dirty="0"/>
              <a:t>+</a:t>
            </a:r>
            <a:r>
              <a:rPr spc="-85" dirty="0"/>
              <a:t> </a:t>
            </a:r>
            <a:r>
              <a:rPr spc="10" dirty="0"/>
              <a:t>CSS)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602" y="1620265"/>
            <a:ext cx="643064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Standard-based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Presentation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using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웹표준의</a:t>
            </a:r>
            <a:r>
              <a:rPr sz="1900" b="1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기준?</a:t>
            </a:r>
            <a:endParaRPr sz="1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문서구조(Markup)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과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디자인요소(CSS)의</a:t>
            </a:r>
            <a:r>
              <a:rPr sz="190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분리</a:t>
            </a:r>
            <a:endParaRPr sz="19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예제)</a:t>
            </a:r>
            <a:r>
              <a:rPr sz="1700" spc="-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  <a:hlinkClick r:id="rId3"/>
              </a:rPr>
              <a:t>http://www.csszengarden.com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6631" y="2747772"/>
            <a:ext cx="3605021" cy="3726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033" y="2886455"/>
            <a:ext cx="1633296" cy="131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7033" y="4614672"/>
            <a:ext cx="1633296" cy="131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1198" y="2886455"/>
            <a:ext cx="1633296" cy="131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11198" y="4614672"/>
            <a:ext cx="1633296" cy="1312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88022" y="4292854"/>
            <a:ext cx="42037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001.css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3002" y="4292854"/>
            <a:ext cx="42037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001.css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8022" y="6021070"/>
            <a:ext cx="42037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003.css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3002" y="6021070"/>
            <a:ext cx="42037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23232"/>
                </a:solidFill>
                <a:latin typeface="Malgun Gothic"/>
                <a:cs typeface="Malgun Gothic"/>
              </a:rPr>
              <a:t>004.css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5349" y="3568446"/>
            <a:ext cx="1189482" cy="2217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5349" y="5161026"/>
            <a:ext cx="1189482" cy="2209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웹사이트 개발방법론 </a:t>
            </a:r>
            <a:r>
              <a:rPr spc="10" dirty="0">
                <a:latin typeface="Times New Roman"/>
                <a:cs typeface="Times New Roman"/>
              </a:rPr>
              <a:t>– </a:t>
            </a:r>
            <a:r>
              <a:rPr spc="20" dirty="0"/>
              <a:t>구조와 표현의</a:t>
            </a:r>
            <a:r>
              <a:rPr spc="125" dirty="0"/>
              <a:t> </a:t>
            </a:r>
            <a:r>
              <a:rPr spc="20" dirty="0"/>
              <a:t>분리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46361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겉모양은 같으나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HTML은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완전히</a:t>
            </a:r>
            <a:r>
              <a:rPr sz="1900" b="1" spc="-1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다름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3053" y="1981200"/>
            <a:ext cx="4453890" cy="476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5675" y="4336541"/>
            <a:ext cx="5942076" cy="2340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4491" y="1619249"/>
            <a:ext cx="3055620" cy="22227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3575" y="3639311"/>
            <a:ext cx="550545" cy="701040"/>
          </a:xfrm>
          <a:custGeom>
            <a:avLst/>
            <a:gdLst/>
            <a:ahLst/>
            <a:cxnLst/>
            <a:rect l="l" t="t" r="r" b="b"/>
            <a:pathLst>
              <a:path w="550545" h="701039">
                <a:moveTo>
                  <a:pt x="509507" y="61909"/>
                </a:moveTo>
                <a:lnTo>
                  <a:pt x="499698" y="54165"/>
                </a:lnTo>
                <a:lnTo>
                  <a:pt x="0" y="693419"/>
                </a:lnTo>
                <a:lnTo>
                  <a:pt x="9905" y="701039"/>
                </a:lnTo>
                <a:lnTo>
                  <a:pt x="509507" y="61909"/>
                </a:lnTo>
                <a:close/>
              </a:path>
              <a:path w="550545" h="701039">
                <a:moveTo>
                  <a:pt x="550163" y="0"/>
                </a:moveTo>
                <a:lnTo>
                  <a:pt x="475487" y="35051"/>
                </a:lnTo>
                <a:lnTo>
                  <a:pt x="499698" y="54165"/>
                </a:lnTo>
                <a:lnTo>
                  <a:pt x="507491" y="44195"/>
                </a:lnTo>
                <a:lnTo>
                  <a:pt x="517397" y="51815"/>
                </a:lnTo>
                <a:lnTo>
                  <a:pt x="517397" y="68138"/>
                </a:lnTo>
                <a:lnTo>
                  <a:pt x="533399" y="80771"/>
                </a:lnTo>
                <a:lnTo>
                  <a:pt x="550163" y="0"/>
                </a:lnTo>
                <a:close/>
              </a:path>
              <a:path w="550545" h="701039">
                <a:moveTo>
                  <a:pt x="517397" y="51815"/>
                </a:moveTo>
                <a:lnTo>
                  <a:pt x="507491" y="44195"/>
                </a:lnTo>
                <a:lnTo>
                  <a:pt x="499698" y="54165"/>
                </a:lnTo>
                <a:lnTo>
                  <a:pt x="509507" y="61909"/>
                </a:lnTo>
                <a:lnTo>
                  <a:pt x="517397" y="51815"/>
                </a:lnTo>
                <a:close/>
              </a:path>
              <a:path w="550545" h="701039">
                <a:moveTo>
                  <a:pt x="517397" y="68138"/>
                </a:moveTo>
                <a:lnTo>
                  <a:pt x="517397" y="51815"/>
                </a:lnTo>
                <a:lnTo>
                  <a:pt x="509507" y="61909"/>
                </a:lnTo>
                <a:lnTo>
                  <a:pt x="517397" y="681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4367" y="2697479"/>
            <a:ext cx="5594985" cy="74295"/>
          </a:xfrm>
          <a:custGeom>
            <a:avLst/>
            <a:gdLst/>
            <a:ahLst/>
            <a:cxnLst/>
            <a:rect l="l" t="t" r="r" b="b"/>
            <a:pathLst>
              <a:path w="5594984" h="74294">
                <a:moveTo>
                  <a:pt x="5532882" y="42671"/>
                </a:moveTo>
                <a:lnTo>
                  <a:pt x="5532882" y="30480"/>
                </a:lnTo>
                <a:lnTo>
                  <a:pt x="0" y="30480"/>
                </a:lnTo>
                <a:lnTo>
                  <a:pt x="0" y="42671"/>
                </a:lnTo>
                <a:lnTo>
                  <a:pt x="5532882" y="42671"/>
                </a:lnTo>
                <a:close/>
              </a:path>
              <a:path w="5594984" h="74294">
                <a:moveTo>
                  <a:pt x="5594604" y="36575"/>
                </a:moveTo>
                <a:lnTo>
                  <a:pt x="5520677" y="0"/>
                </a:lnTo>
                <a:lnTo>
                  <a:pt x="5520677" y="30480"/>
                </a:lnTo>
                <a:lnTo>
                  <a:pt x="5532882" y="30480"/>
                </a:lnTo>
                <a:lnTo>
                  <a:pt x="5532882" y="67749"/>
                </a:lnTo>
                <a:lnTo>
                  <a:pt x="5594604" y="36575"/>
                </a:lnTo>
                <a:close/>
              </a:path>
              <a:path w="5594984" h="74294">
                <a:moveTo>
                  <a:pt x="5532882" y="67749"/>
                </a:moveTo>
                <a:lnTo>
                  <a:pt x="5532882" y="42671"/>
                </a:lnTo>
                <a:lnTo>
                  <a:pt x="5520677" y="42671"/>
                </a:lnTo>
                <a:lnTo>
                  <a:pt x="5520677" y="73913"/>
                </a:lnTo>
                <a:lnTo>
                  <a:pt x="5532882" y="67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68801" y="6751484"/>
            <a:ext cx="25463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50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구조와 동작의 분리 </a:t>
            </a:r>
            <a:r>
              <a:rPr spc="10" dirty="0"/>
              <a:t>(xHTML </a:t>
            </a:r>
            <a:r>
              <a:rPr spc="15" dirty="0"/>
              <a:t>+ </a:t>
            </a:r>
            <a:r>
              <a:rPr spc="10" dirty="0"/>
              <a:t>Javascript)</a:t>
            </a:r>
            <a:r>
              <a:rPr spc="-70" dirty="0"/>
              <a:t> </a:t>
            </a:r>
            <a:r>
              <a:rPr spc="10" dirty="0"/>
              <a:t>1/2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3" y="1620265"/>
            <a:ext cx="8792845" cy="192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문서(Markup)과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이벤트를 이용한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동작(Javascript)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의 분리</a:t>
            </a:r>
            <a:r>
              <a:rPr sz="1900" b="1" spc="-15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(unobstructive)</a:t>
            </a:r>
            <a:endParaRPr sz="19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예)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&lt;a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href=“javascript:userfunc()”&gt;이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아닌 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DOM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객체를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직접핸들링</a:t>
            </a:r>
            <a:endParaRPr sz="17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500"/>
              </a:spcBef>
              <a:buSzPct val="92105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Javascript Library(Ajax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프레임웍)</a:t>
            </a:r>
            <a:r>
              <a:rPr sz="1900" b="1" spc="-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지원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HTML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DOM객체에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동적으로 이벤트 생성하여</a:t>
            </a:r>
            <a:r>
              <a:rPr sz="1700" spc="-1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동작시킴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6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버튼 클릭에 의한</a:t>
            </a:r>
            <a:r>
              <a:rPr sz="1700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통신부분처리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1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DataGrid,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Menu,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Tree,Accordion, Rich Form,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Drag &amp;</a:t>
            </a:r>
            <a:r>
              <a:rPr sz="1700" spc="1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Drop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7299" y="3704844"/>
            <a:ext cx="3802379" cy="3046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0813" y="3778758"/>
            <a:ext cx="3179826" cy="2862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구조와 동작의 분리 </a:t>
            </a:r>
            <a:r>
              <a:rPr spc="10" dirty="0"/>
              <a:t>(xHTML </a:t>
            </a:r>
            <a:r>
              <a:rPr spc="15" dirty="0"/>
              <a:t>+ </a:t>
            </a:r>
            <a:r>
              <a:rPr spc="10" dirty="0"/>
              <a:t>Javascript)</a:t>
            </a:r>
            <a:r>
              <a:rPr spc="-70" dirty="0"/>
              <a:t> </a:t>
            </a:r>
            <a:r>
              <a:rPr spc="10" dirty="0"/>
              <a:t>2/2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49917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뷰(xHTML)에서</a:t>
            </a:r>
            <a:r>
              <a:rPr sz="1900" b="1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로직(javascript)분리하기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9169" y="2118360"/>
            <a:ext cx="7538720" cy="556260"/>
          </a:xfrm>
          <a:custGeom>
            <a:avLst/>
            <a:gdLst/>
            <a:ahLst/>
            <a:cxnLst/>
            <a:rect l="l" t="t" r="r" b="b"/>
            <a:pathLst>
              <a:path w="7538720" h="556260">
                <a:moveTo>
                  <a:pt x="7538466" y="555498"/>
                </a:moveTo>
                <a:lnTo>
                  <a:pt x="7538466" y="762"/>
                </a:lnTo>
                <a:lnTo>
                  <a:pt x="7537704" y="0"/>
                </a:lnTo>
                <a:lnTo>
                  <a:pt x="761" y="0"/>
                </a:lnTo>
                <a:lnTo>
                  <a:pt x="0" y="762"/>
                </a:lnTo>
                <a:lnTo>
                  <a:pt x="0" y="555498"/>
                </a:lnTo>
                <a:lnTo>
                  <a:pt x="762" y="556260"/>
                </a:lnTo>
                <a:lnTo>
                  <a:pt x="1524" y="556260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7535418" y="3048"/>
                </a:lnTo>
                <a:lnTo>
                  <a:pt x="7535418" y="1524"/>
                </a:lnTo>
                <a:lnTo>
                  <a:pt x="7536942" y="3048"/>
                </a:lnTo>
                <a:lnTo>
                  <a:pt x="7536942" y="556260"/>
                </a:lnTo>
                <a:lnTo>
                  <a:pt x="7537704" y="556260"/>
                </a:lnTo>
                <a:lnTo>
                  <a:pt x="7538466" y="555498"/>
                </a:lnTo>
                <a:close/>
              </a:path>
              <a:path w="7538720" h="556260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7538720" h="556260">
                <a:moveTo>
                  <a:pt x="3048" y="552450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552450"/>
                </a:lnTo>
                <a:lnTo>
                  <a:pt x="3048" y="552450"/>
                </a:lnTo>
                <a:close/>
              </a:path>
              <a:path w="7538720" h="556260">
                <a:moveTo>
                  <a:pt x="7536942" y="552450"/>
                </a:moveTo>
                <a:lnTo>
                  <a:pt x="1524" y="552450"/>
                </a:lnTo>
                <a:lnTo>
                  <a:pt x="3048" y="553974"/>
                </a:lnTo>
                <a:lnTo>
                  <a:pt x="3048" y="556260"/>
                </a:lnTo>
                <a:lnTo>
                  <a:pt x="7535418" y="556260"/>
                </a:lnTo>
                <a:lnTo>
                  <a:pt x="7535418" y="553974"/>
                </a:lnTo>
                <a:lnTo>
                  <a:pt x="7536942" y="552450"/>
                </a:lnTo>
                <a:close/>
              </a:path>
              <a:path w="7538720" h="556260">
                <a:moveTo>
                  <a:pt x="3048" y="556260"/>
                </a:moveTo>
                <a:lnTo>
                  <a:pt x="3048" y="553974"/>
                </a:lnTo>
                <a:lnTo>
                  <a:pt x="1524" y="552450"/>
                </a:lnTo>
                <a:lnTo>
                  <a:pt x="1524" y="556260"/>
                </a:lnTo>
                <a:lnTo>
                  <a:pt x="3048" y="556260"/>
                </a:lnTo>
                <a:close/>
              </a:path>
              <a:path w="7538720" h="556260">
                <a:moveTo>
                  <a:pt x="7536942" y="3048"/>
                </a:moveTo>
                <a:lnTo>
                  <a:pt x="7535418" y="1524"/>
                </a:lnTo>
                <a:lnTo>
                  <a:pt x="7535418" y="3048"/>
                </a:lnTo>
                <a:lnTo>
                  <a:pt x="7536942" y="3048"/>
                </a:lnTo>
                <a:close/>
              </a:path>
              <a:path w="7538720" h="556260">
                <a:moveTo>
                  <a:pt x="7536942" y="552450"/>
                </a:moveTo>
                <a:lnTo>
                  <a:pt x="7536942" y="3048"/>
                </a:lnTo>
                <a:lnTo>
                  <a:pt x="7535418" y="3048"/>
                </a:lnTo>
                <a:lnTo>
                  <a:pt x="7535418" y="552450"/>
                </a:lnTo>
                <a:lnTo>
                  <a:pt x="7536942" y="552450"/>
                </a:lnTo>
                <a:close/>
              </a:path>
              <a:path w="7538720" h="556260">
                <a:moveTo>
                  <a:pt x="7536942" y="556260"/>
                </a:moveTo>
                <a:lnTo>
                  <a:pt x="7536942" y="552450"/>
                </a:lnTo>
                <a:lnTo>
                  <a:pt x="7535418" y="553974"/>
                </a:lnTo>
                <a:lnTo>
                  <a:pt x="7535418" y="556260"/>
                </a:lnTo>
                <a:lnTo>
                  <a:pt x="7536942" y="55626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4761" y="2165603"/>
            <a:ext cx="726313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323232"/>
                </a:solidFill>
                <a:latin typeface="Malgun Gothic"/>
                <a:cs typeface="Malgun Gothic"/>
              </a:rPr>
              <a:t>&lt;div class=“importButton” </a:t>
            </a:r>
            <a:r>
              <a:rPr sz="1350" spc="-5" dirty="0">
                <a:solidFill>
                  <a:srgbClr val="323232"/>
                </a:solidFill>
                <a:latin typeface="Malgun Gothic"/>
                <a:cs typeface="Malgun Gothic"/>
              </a:rPr>
              <a:t>onclick=“importData(‘datafeed3.xml’, mytextbox.value);”</a:t>
            </a:r>
            <a:r>
              <a:rPr sz="1350" spc="1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Malgun Gothic"/>
                <a:cs typeface="Malgun Gothic"/>
              </a:rPr>
              <a:t>/&gt;&lt;/div&gt;</a:t>
            </a:r>
            <a:endParaRPr sz="1350">
              <a:latin typeface="Malgun Gothic"/>
              <a:cs typeface="Malgun Gothic"/>
            </a:endParaRPr>
          </a:p>
          <a:p>
            <a:pPr marL="1027430">
              <a:lnSpc>
                <a:spcPct val="100000"/>
              </a:lnSpc>
              <a:spcBef>
                <a:spcPts val="1110"/>
              </a:spcBef>
              <a:tabLst>
                <a:tab pos="2824480" algn="l"/>
                <a:tab pos="4142740" algn="l"/>
              </a:tabLst>
            </a:pPr>
            <a:r>
              <a:rPr sz="950" b="1" spc="5" dirty="0">
                <a:solidFill>
                  <a:srgbClr val="FF0000"/>
                </a:solidFill>
                <a:latin typeface="Malgun Gothic"/>
                <a:cs typeface="Malgun Gothic"/>
              </a:rPr>
              <a:t>view	cotroller	model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7957" y="2397251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242" y="0"/>
                </a:lnTo>
              </a:path>
            </a:pathLst>
          </a:custGeom>
          <a:ln w="1371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5931" y="2398014"/>
            <a:ext cx="4213225" cy="0"/>
          </a:xfrm>
          <a:custGeom>
            <a:avLst/>
            <a:gdLst/>
            <a:ahLst/>
            <a:cxnLst/>
            <a:rect l="l" t="t" r="r" b="b"/>
            <a:pathLst>
              <a:path w="4213225">
                <a:moveTo>
                  <a:pt x="0" y="0"/>
                </a:moveTo>
                <a:lnTo>
                  <a:pt x="4213098" y="0"/>
                </a:lnTo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3375" y="2434589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89">
                <a:moveTo>
                  <a:pt x="0" y="0"/>
                </a:moveTo>
                <a:lnTo>
                  <a:pt x="1037082" y="0"/>
                </a:lnTo>
              </a:path>
            </a:pathLst>
          </a:custGeom>
          <a:ln w="1371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9169" y="3066288"/>
            <a:ext cx="7538720" cy="1820545"/>
          </a:xfrm>
          <a:custGeom>
            <a:avLst/>
            <a:gdLst/>
            <a:ahLst/>
            <a:cxnLst/>
            <a:rect l="l" t="t" r="r" b="b"/>
            <a:pathLst>
              <a:path w="7538720" h="1820545">
                <a:moveTo>
                  <a:pt x="7538466" y="1819656"/>
                </a:moveTo>
                <a:lnTo>
                  <a:pt x="7538466" y="762"/>
                </a:lnTo>
                <a:lnTo>
                  <a:pt x="7537704" y="0"/>
                </a:lnTo>
                <a:lnTo>
                  <a:pt x="761" y="0"/>
                </a:lnTo>
                <a:lnTo>
                  <a:pt x="0" y="762"/>
                </a:lnTo>
                <a:lnTo>
                  <a:pt x="0" y="1819656"/>
                </a:lnTo>
                <a:lnTo>
                  <a:pt x="762" y="1820418"/>
                </a:lnTo>
                <a:lnTo>
                  <a:pt x="1524" y="1820418"/>
                </a:lnTo>
                <a:lnTo>
                  <a:pt x="1524" y="3048"/>
                </a:lnTo>
                <a:lnTo>
                  <a:pt x="3048" y="1524"/>
                </a:lnTo>
                <a:lnTo>
                  <a:pt x="3047" y="3048"/>
                </a:lnTo>
                <a:lnTo>
                  <a:pt x="7535418" y="3048"/>
                </a:lnTo>
                <a:lnTo>
                  <a:pt x="7535418" y="1524"/>
                </a:lnTo>
                <a:lnTo>
                  <a:pt x="7536942" y="3048"/>
                </a:lnTo>
                <a:lnTo>
                  <a:pt x="7536942" y="1820418"/>
                </a:lnTo>
                <a:lnTo>
                  <a:pt x="7537704" y="1820418"/>
                </a:lnTo>
                <a:lnTo>
                  <a:pt x="7538466" y="1819656"/>
                </a:lnTo>
                <a:close/>
              </a:path>
              <a:path w="7538720" h="1820545">
                <a:moveTo>
                  <a:pt x="3047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7" y="3048"/>
                </a:lnTo>
                <a:close/>
              </a:path>
              <a:path w="7538720" h="1820545">
                <a:moveTo>
                  <a:pt x="3047" y="1816608"/>
                </a:moveTo>
                <a:lnTo>
                  <a:pt x="3047" y="3048"/>
                </a:lnTo>
                <a:lnTo>
                  <a:pt x="1524" y="3048"/>
                </a:lnTo>
                <a:lnTo>
                  <a:pt x="1524" y="1816608"/>
                </a:lnTo>
                <a:lnTo>
                  <a:pt x="3047" y="1816608"/>
                </a:lnTo>
                <a:close/>
              </a:path>
              <a:path w="7538720" h="1820545">
                <a:moveTo>
                  <a:pt x="7536942" y="1816608"/>
                </a:moveTo>
                <a:lnTo>
                  <a:pt x="1524" y="1816608"/>
                </a:lnTo>
                <a:lnTo>
                  <a:pt x="3048" y="1818894"/>
                </a:lnTo>
                <a:lnTo>
                  <a:pt x="3047" y="1820418"/>
                </a:lnTo>
                <a:lnTo>
                  <a:pt x="7535418" y="1820418"/>
                </a:lnTo>
                <a:lnTo>
                  <a:pt x="7535418" y="1818894"/>
                </a:lnTo>
                <a:lnTo>
                  <a:pt x="7536942" y="1816608"/>
                </a:lnTo>
                <a:close/>
              </a:path>
              <a:path w="7538720" h="1820545">
                <a:moveTo>
                  <a:pt x="3047" y="1820418"/>
                </a:moveTo>
                <a:lnTo>
                  <a:pt x="3048" y="1818894"/>
                </a:lnTo>
                <a:lnTo>
                  <a:pt x="1524" y="1816608"/>
                </a:lnTo>
                <a:lnTo>
                  <a:pt x="1524" y="1820418"/>
                </a:lnTo>
                <a:lnTo>
                  <a:pt x="3047" y="1820418"/>
                </a:lnTo>
                <a:close/>
              </a:path>
              <a:path w="7538720" h="1820545">
                <a:moveTo>
                  <a:pt x="7536942" y="3048"/>
                </a:moveTo>
                <a:lnTo>
                  <a:pt x="7535418" y="1524"/>
                </a:lnTo>
                <a:lnTo>
                  <a:pt x="7535418" y="3048"/>
                </a:lnTo>
                <a:lnTo>
                  <a:pt x="7536942" y="3048"/>
                </a:lnTo>
                <a:close/>
              </a:path>
              <a:path w="7538720" h="1820545">
                <a:moveTo>
                  <a:pt x="7536942" y="1816608"/>
                </a:moveTo>
                <a:lnTo>
                  <a:pt x="7536942" y="3048"/>
                </a:lnTo>
                <a:lnTo>
                  <a:pt x="7535418" y="3048"/>
                </a:lnTo>
                <a:lnTo>
                  <a:pt x="7535418" y="1816608"/>
                </a:lnTo>
                <a:lnTo>
                  <a:pt x="7536942" y="1816608"/>
                </a:lnTo>
                <a:close/>
              </a:path>
              <a:path w="7538720" h="1820545">
                <a:moveTo>
                  <a:pt x="7536942" y="1820418"/>
                </a:moveTo>
                <a:lnTo>
                  <a:pt x="7536942" y="1816608"/>
                </a:lnTo>
                <a:lnTo>
                  <a:pt x="7535418" y="1818894"/>
                </a:lnTo>
                <a:lnTo>
                  <a:pt x="7535418" y="1820418"/>
                </a:lnTo>
                <a:lnTo>
                  <a:pt x="7536942" y="182041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4761" y="3114547"/>
            <a:ext cx="3639820" cy="160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&lt;div class=“importButton”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id=“dataFeedBtn”</a:t>
            </a:r>
            <a:r>
              <a:rPr sz="115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&gt;&lt;/div&gt;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73685" marR="288290" indent="-261620">
              <a:lnSpc>
                <a:spcPct val="100899"/>
              </a:lnSpc>
              <a:spcBef>
                <a:spcPts val="5"/>
              </a:spcBef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function importFeedData(event){  </a:t>
            </a:r>
            <a:r>
              <a:rPr sz="1150" spc="-5" dirty="0">
                <a:solidFill>
                  <a:srgbClr val="323232"/>
                </a:solidFill>
                <a:latin typeface="Malgun Gothic"/>
                <a:cs typeface="Malgun Gothic"/>
              </a:rPr>
              <a:t>importData(“datafeed3.xml”,</a:t>
            </a:r>
            <a:r>
              <a:rPr sz="1150" spc="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-5" dirty="0">
                <a:solidFill>
                  <a:srgbClr val="323232"/>
                </a:solidFill>
                <a:latin typeface="Malgun Gothic"/>
                <a:cs typeface="Malgun Gothic"/>
              </a:rPr>
              <a:t>mytextbox.value);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}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7155">
              <a:lnSpc>
                <a:spcPct val="101299"/>
              </a:lnSpc>
            </a:pPr>
            <a:r>
              <a:rPr sz="1150" spc="-5" dirty="0">
                <a:solidFill>
                  <a:srgbClr val="323232"/>
                </a:solidFill>
                <a:latin typeface="Malgun Gothic"/>
                <a:cs typeface="Malgun Gothic"/>
              </a:rPr>
              <a:t>var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dfBtn=document.getElementById(“dataFeedBtn”); 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dfBtn.onclick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=</a:t>
            </a:r>
            <a:r>
              <a:rPr sz="1150" spc="-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importFeedData;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9955" y="2740151"/>
            <a:ext cx="919480" cy="280035"/>
          </a:xfrm>
          <a:custGeom>
            <a:avLst/>
            <a:gdLst/>
            <a:ahLst/>
            <a:cxnLst/>
            <a:rect l="l" t="t" r="r" b="b"/>
            <a:pathLst>
              <a:path w="919479" h="280035">
                <a:moveTo>
                  <a:pt x="10668" y="138684"/>
                </a:moveTo>
                <a:lnTo>
                  <a:pt x="0" y="138684"/>
                </a:lnTo>
                <a:lnTo>
                  <a:pt x="9906" y="141723"/>
                </a:lnTo>
                <a:lnTo>
                  <a:pt x="10668" y="138684"/>
                </a:lnTo>
                <a:close/>
              </a:path>
              <a:path w="919479" h="280035">
                <a:moveTo>
                  <a:pt x="20586" y="141732"/>
                </a:moveTo>
                <a:lnTo>
                  <a:pt x="10668" y="138684"/>
                </a:lnTo>
                <a:lnTo>
                  <a:pt x="9908" y="141723"/>
                </a:lnTo>
                <a:lnTo>
                  <a:pt x="20586" y="141732"/>
                </a:lnTo>
                <a:close/>
              </a:path>
              <a:path w="919479" h="280035">
                <a:moveTo>
                  <a:pt x="459486" y="279654"/>
                </a:moveTo>
                <a:lnTo>
                  <a:pt x="459486" y="276606"/>
                </a:lnTo>
                <a:lnTo>
                  <a:pt x="458723" y="276606"/>
                </a:lnTo>
                <a:lnTo>
                  <a:pt x="458723" y="276371"/>
                </a:lnTo>
                <a:lnTo>
                  <a:pt x="20586" y="141732"/>
                </a:lnTo>
                <a:lnTo>
                  <a:pt x="9934" y="141732"/>
                </a:lnTo>
                <a:lnTo>
                  <a:pt x="458723" y="279420"/>
                </a:lnTo>
                <a:lnTo>
                  <a:pt x="458723" y="276606"/>
                </a:lnTo>
                <a:lnTo>
                  <a:pt x="459105" y="276489"/>
                </a:lnTo>
                <a:lnTo>
                  <a:pt x="459105" y="279537"/>
                </a:lnTo>
                <a:lnTo>
                  <a:pt x="459486" y="279654"/>
                </a:lnTo>
                <a:close/>
              </a:path>
              <a:path w="919479" h="280035">
                <a:moveTo>
                  <a:pt x="234696" y="138684"/>
                </a:moveTo>
                <a:lnTo>
                  <a:pt x="10668" y="138684"/>
                </a:lnTo>
                <a:lnTo>
                  <a:pt x="20586" y="141732"/>
                </a:lnTo>
                <a:lnTo>
                  <a:pt x="233172" y="141732"/>
                </a:lnTo>
                <a:lnTo>
                  <a:pt x="233172" y="140208"/>
                </a:lnTo>
                <a:lnTo>
                  <a:pt x="234696" y="138684"/>
                </a:lnTo>
                <a:close/>
              </a:path>
              <a:path w="919479" h="280035">
                <a:moveTo>
                  <a:pt x="685800" y="138684"/>
                </a:moveTo>
                <a:lnTo>
                  <a:pt x="685800" y="0"/>
                </a:lnTo>
                <a:lnTo>
                  <a:pt x="233172" y="0"/>
                </a:lnTo>
                <a:lnTo>
                  <a:pt x="233172" y="138684"/>
                </a:lnTo>
                <a:lnTo>
                  <a:pt x="234696" y="138684"/>
                </a:lnTo>
                <a:lnTo>
                  <a:pt x="234696" y="3048"/>
                </a:lnTo>
                <a:lnTo>
                  <a:pt x="236220" y="1524"/>
                </a:lnTo>
                <a:lnTo>
                  <a:pt x="236220" y="3048"/>
                </a:lnTo>
                <a:lnTo>
                  <a:pt x="682752" y="3048"/>
                </a:lnTo>
                <a:lnTo>
                  <a:pt x="682752" y="1524"/>
                </a:lnTo>
                <a:lnTo>
                  <a:pt x="684276" y="3048"/>
                </a:lnTo>
                <a:lnTo>
                  <a:pt x="684276" y="138684"/>
                </a:lnTo>
                <a:lnTo>
                  <a:pt x="685800" y="138684"/>
                </a:lnTo>
                <a:close/>
              </a:path>
              <a:path w="919479" h="280035">
                <a:moveTo>
                  <a:pt x="236220" y="141732"/>
                </a:moveTo>
                <a:lnTo>
                  <a:pt x="236220" y="3048"/>
                </a:lnTo>
                <a:lnTo>
                  <a:pt x="234696" y="3048"/>
                </a:lnTo>
                <a:lnTo>
                  <a:pt x="234696" y="138684"/>
                </a:lnTo>
                <a:lnTo>
                  <a:pt x="233172" y="140208"/>
                </a:lnTo>
                <a:lnTo>
                  <a:pt x="233172" y="141732"/>
                </a:lnTo>
                <a:lnTo>
                  <a:pt x="236220" y="141732"/>
                </a:lnTo>
                <a:close/>
              </a:path>
              <a:path w="919479" h="280035">
                <a:moveTo>
                  <a:pt x="236220" y="3048"/>
                </a:moveTo>
                <a:lnTo>
                  <a:pt x="236220" y="1524"/>
                </a:lnTo>
                <a:lnTo>
                  <a:pt x="234696" y="3048"/>
                </a:lnTo>
                <a:lnTo>
                  <a:pt x="236220" y="3048"/>
                </a:lnTo>
                <a:close/>
              </a:path>
              <a:path w="919479" h="280035">
                <a:moveTo>
                  <a:pt x="908304" y="141956"/>
                </a:moveTo>
                <a:lnTo>
                  <a:pt x="908304" y="141732"/>
                </a:lnTo>
                <a:lnTo>
                  <a:pt x="898368" y="141732"/>
                </a:lnTo>
                <a:lnTo>
                  <a:pt x="459105" y="276489"/>
                </a:lnTo>
                <a:lnTo>
                  <a:pt x="459486" y="276606"/>
                </a:lnTo>
                <a:lnTo>
                  <a:pt x="459486" y="279654"/>
                </a:lnTo>
                <a:lnTo>
                  <a:pt x="908304" y="141956"/>
                </a:lnTo>
                <a:close/>
              </a:path>
              <a:path w="919479" h="280035">
                <a:moveTo>
                  <a:pt x="684276" y="3048"/>
                </a:moveTo>
                <a:lnTo>
                  <a:pt x="682752" y="1524"/>
                </a:lnTo>
                <a:lnTo>
                  <a:pt x="682752" y="3048"/>
                </a:lnTo>
                <a:lnTo>
                  <a:pt x="684276" y="3048"/>
                </a:lnTo>
                <a:close/>
              </a:path>
              <a:path w="919479" h="280035">
                <a:moveTo>
                  <a:pt x="685800" y="141732"/>
                </a:moveTo>
                <a:lnTo>
                  <a:pt x="685800" y="140208"/>
                </a:lnTo>
                <a:lnTo>
                  <a:pt x="684276" y="138684"/>
                </a:lnTo>
                <a:lnTo>
                  <a:pt x="684276" y="3048"/>
                </a:lnTo>
                <a:lnTo>
                  <a:pt x="682752" y="3048"/>
                </a:lnTo>
                <a:lnTo>
                  <a:pt x="682752" y="141732"/>
                </a:lnTo>
                <a:lnTo>
                  <a:pt x="685800" y="141732"/>
                </a:lnTo>
                <a:close/>
              </a:path>
              <a:path w="919479" h="280035">
                <a:moveTo>
                  <a:pt x="908304" y="138684"/>
                </a:moveTo>
                <a:lnTo>
                  <a:pt x="684276" y="138684"/>
                </a:lnTo>
                <a:lnTo>
                  <a:pt x="685800" y="140208"/>
                </a:lnTo>
                <a:lnTo>
                  <a:pt x="685800" y="141732"/>
                </a:lnTo>
                <a:lnTo>
                  <a:pt x="898368" y="141732"/>
                </a:lnTo>
                <a:lnTo>
                  <a:pt x="908304" y="138684"/>
                </a:lnTo>
                <a:close/>
              </a:path>
              <a:path w="919479" h="280035">
                <a:moveTo>
                  <a:pt x="918972" y="138684"/>
                </a:moveTo>
                <a:lnTo>
                  <a:pt x="908304" y="138684"/>
                </a:lnTo>
                <a:lnTo>
                  <a:pt x="898368" y="141732"/>
                </a:lnTo>
                <a:lnTo>
                  <a:pt x="908304" y="141732"/>
                </a:lnTo>
                <a:lnTo>
                  <a:pt x="908304" y="141956"/>
                </a:lnTo>
                <a:lnTo>
                  <a:pt x="918972" y="13868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101" y="4126991"/>
            <a:ext cx="4825365" cy="284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>
              <a:lnSpc>
                <a:spcPts val="890"/>
              </a:lnSpc>
              <a:spcBef>
                <a:spcPts val="575"/>
              </a:spcBef>
            </a:pPr>
            <a:r>
              <a:rPr sz="750" b="1" spc="10" dirty="0">
                <a:solidFill>
                  <a:srgbClr val="BFBFBF"/>
                </a:solidFill>
                <a:latin typeface="Malgun Gothic"/>
                <a:cs typeface="Malgun Gothic"/>
              </a:rPr>
              <a:t>014 NEXTREE SOFT</a:t>
            </a:r>
            <a:r>
              <a:rPr sz="750" spc="10" dirty="0">
                <a:solidFill>
                  <a:srgbClr val="BFBFBF"/>
                </a:solidFill>
                <a:latin typeface="Malgun Gothic"/>
                <a:cs typeface="Malgun Gothic"/>
              </a:rPr>
              <a:t>, </a:t>
            </a:r>
            <a:r>
              <a:rPr sz="750" spc="5" dirty="0">
                <a:solidFill>
                  <a:srgbClr val="BFBFBF"/>
                </a:solidFill>
                <a:latin typeface="Malgun Gothic"/>
                <a:cs typeface="Malgun Gothic"/>
              </a:rPr>
              <a:t>all </a:t>
            </a:r>
            <a:r>
              <a:rPr sz="750" spc="10" dirty="0">
                <a:solidFill>
                  <a:srgbClr val="BFBFBF"/>
                </a:solidFill>
                <a:latin typeface="Malgun Gothic"/>
                <a:cs typeface="Malgun Gothic"/>
              </a:rPr>
              <a:t>rights</a:t>
            </a:r>
            <a:r>
              <a:rPr sz="750" spc="-15" dirty="0">
                <a:solidFill>
                  <a:srgbClr val="BFBFBF"/>
                </a:solidFill>
                <a:latin typeface="Malgun Gothic"/>
                <a:cs typeface="Malgun Gothic"/>
              </a:rPr>
              <a:t> </a:t>
            </a:r>
            <a:r>
              <a:rPr sz="750" spc="10" dirty="0">
                <a:solidFill>
                  <a:srgbClr val="BFBFBF"/>
                </a:solidFill>
                <a:latin typeface="Malgun Gothic"/>
                <a:cs typeface="Malgun Gothic"/>
              </a:rPr>
              <a:t>reserved</a:t>
            </a:r>
            <a:endParaRPr sz="75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들어가기전에 </a:t>
            </a:r>
            <a:r>
              <a:rPr spc="5" dirty="0"/>
              <a:t>: </a:t>
            </a:r>
            <a:r>
              <a:rPr spc="20" dirty="0"/>
              <a:t>인터넷의</a:t>
            </a:r>
            <a:r>
              <a:rPr spc="-75" dirty="0"/>
              <a:t> </a:t>
            </a:r>
            <a:r>
              <a:rPr spc="20" dirty="0"/>
              <a:t>시작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4835" y="1612531"/>
            <a:ext cx="8909685" cy="2443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marR="5080" indent="-348615">
              <a:lnSpc>
                <a:spcPct val="100899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1969년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b="1" spc="-10" dirty="0">
                <a:solidFill>
                  <a:srgbClr val="C00000"/>
                </a:solidFill>
                <a:latin typeface="Malgun Gothic"/>
                <a:cs typeface="Malgun Gothic"/>
              </a:rPr>
              <a:t>ARPANET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미국국방성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ARPA(Advanced Research Projects Agency)에서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일정지역에 대한 폭탄폭격과 같은 긴급  사태시에도 장애를 받지않고 제 기능을 발휘할 수 있는 통신망 구축을 연구하여 네트웍을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개발,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최초의 연구목적의</a:t>
            </a:r>
            <a:r>
              <a:rPr sz="1150" spc="-25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네트웍</a:t>
            </a:r>
            <a:endParaRPr sz="11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6131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1970~80년대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미국내 50개 대학, 연구소들이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알파넷(ARPANET)에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연결, 일반에 공개, 네트워크에</a:t>
            </a:r>
            <a:r>
              <a:rPr sz="1150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연결</a:t>
            </a:r>
            <a:endParaRPr sz="11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6131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1990년대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40" dirty="0">
                <a:solidFill>
                  <a:srgbClr val="FF0000"/>
                </a:solidFill>
                <a:latin typeface="Malgun Gothic"/>
                <a:cs typeface="Malgun Gothic"/>
              </a:rPr>
              <a:t>일반 상업적인 목적의 네트워크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가 되면서 현재의 인터넷으로</a:t>
            </a:r>
            <a:r>
              <a:rPr sz="1700" spc="-1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발전</a:t>
            </a:r>
            <a:endParaRPr sz="1700" dirty="0">
              <a:latin typeface="Malgun Gothic"/>
              <a:cs typeface="Malgun Gothic"/>
            </a:endParaRPr>
          </a:p>
          <a:p>
            <a:pPr marL="822325" marR="24765" indent="-252729" algn="just">
              <a:lnSpc>
                <a:spcPct val="100899"/>
              </a:lnSpc>
              <a:spcBef>
                <a:spcPts val="295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• 1991년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초기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e-mail, FTP, Newgroup등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학자들이나 전문인들이 사용하는등 소규모로 사용되었으나 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CERN의 팀 버너스리  에 의해 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WWW(World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Wide 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Web) 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서비스가 개발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되어 일반인들도 쉽게 멀티미디어 정보를 제공할 수 있고 이용할수</a:t>
            </a:r>
            <a:r>
              <a:rPr sz="1150" spc="-1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있게  되자 폭발적인 성장을 이루게</a:t>
            </a:r>
            <a:r>
              <a:rPr sz="1150" spc="-1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됨</a:t>
            </a:r>
            <a:endParaRPr sz="1150" dirty="0">
              <a:latin typeface="Malgun Gothic"/>
              <a:cs typeface="Malgun Gothic"/>
            </a:endParaRPr>
          </a:p>
          <a:p>
            <a:pPr marL="570230">
              <a:lnSpc>
                <a:spcPct val="100000"/>
              </a:lnSpc>
              <a:spcBef>
                <a:spcPts val="290"/>
              </a:spcBef>
              <a:tabLst>
                <a:tab pos="822325" algn="l"/>
              </a:tabLst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•	1993년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150" spc="10" dirty="0">
                <a:solidFill>
                  <a:srgbClr val="3D2EFA"/>
                </a:solidFill>
                <a:latin typeface="Malgun Gothic"/>
                <a:cs typeface="Malgun Gothic"/>
              </a:rPr>
              <a:t>최초의 웹브라우저 </a:t>
            </a:r>
            <a:r>
              <a:rPr sz="1150" dirty="0">
                <a:solidFill>
                  <a:srgbClr val="3D2EFA"/>
                </a:solidFill>
                <a:latin typeface="Malgun Gothic"/>
                <a:cs typeface="Malgun Gothic"/>
              </a:rPr>
              <a:t>모자이크(Mosaic)개발;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넷스케이프(Netscape:1994)의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등장,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인터넷</a:t>
            </a:r>
            <a:r>
              <a:rPr sz="1150" spc="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상업화(1995)</a:t>
            </a:r>
            <a:endParaRPr sz="1150" dirty="0">
              <a:latin typeface="Malgun Gothic"/>
              <a:cs typeface="Malgun Gothic"/>
            </a:endParaRPr>
          </a:p>
          <a:p>
            <a:pPr marL="361315" marR="46355" indent="-349250">
              <a:lnSpc>
                <a:spcPct val="100899"/>
              </a:lnSpc>
              <a:spcBef>
                <a:spcPts val="380"/>
              </a:spcBef>
              <a:tabLst>
                <a:tab pos="36131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현재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중앙통제방식이 아닌 사용자들의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규약(Protocol)으로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네트워크가 연결되어 있으며, </a:t>
            </a:r>
            <a:r>
              <a:rPr sz="1150" b="1" spc="10" dirty="0">
                <a:solidFill>
                  <a:srgbClr val="3D2EFA"/>
                </a:solidFill>
                <a:latin typeface="Malgun Gothic"/>
                <a:cs typeface="Malgun Gothic"/>
              </a:rPr>
              <a:t>정보의 흐름에</a:t>
            </a:r>
            <a:r>
              <a:rPr sz="1150" b="1" spc="25" dirty="0">
                <a:solidFill>
                  <a:srgbClr val="3D2EFA"/>
                </a:solidFill>
                <a:latin typeface="Malgun Gothic"/>
                <a:cs typeface="Malgun Gothic"/>
              </a:rPr>
              <a:t> </a:t>
            </a:r>
            <a:r>
              <a:rPr sz="1150" b="1" spc="10" dirty="0" err="1">
                <a:solidFill>
                  <a:srgbClr val="3D2EFA"/>
                </a:solidFill>
                <a:latin typeface="Malgun Gothic"/>
                <a:cs typeface="Malgun Gothic"/>
              </a:rPr>
              <a:t>있어서</a:t>
            </a:r>
            <a:r>
              <a:rPr sz="1150" b="1" dirty="0">
                <a:solidFill>
                  <a:srgbClr val="3D2EFA"/>
                </a:solidFill>
                <a:latin typeface="Malgun Gothic"/>
                <a:cs typeface="Malgun Gothic"/>
              </a:rPr>
              <a:t> </a:t>
            </a:r>
            <a:r>
              <a:rPr sz="1150" b="1" spc="5" dirty="0" err="1" smtClean="0">
                <a:solidFill>
                  <a:srgbClr val="3D2EFA"/>
                </a:solidFill>
                <a:latin typeface="Malgun Gothic"/>
                <a:cs typeface="Malgun Gothic"/>
              </a:rPr>
              <a:t>양방향성</a:t>
            </a:r>
            <a:r>
              <a:rPr sz="1150" b="1" dirty="0" err="1" smtClean="0">
                <a:solidFill>
                  <a:srgbClr val="3D2EFA"/>
                </a:solidFill>
                <a:latin typeface="Malgun Gothic"/>
                <a:cs typeface="Malgun Gothic"/>
              </a:rPr>
              <a:t>을</a:t>
            </a:r>
            <a:r>
              <a:rPr sz="1150" b="1" dirty="0" smtClean="0">
                <a:solidFill>
                  <a:srgbClr val="3D2EFA"/>
                </a:solidFill>
                <a:latin typeface="Malgun Gothic"/>
                <a:cs typeface="Malgun Gothic"/>
              </a:rPr>
              <a:t> </a:t>
            </a:r>
            <a:r>
              <a:rPr sz="1150" b="1" spc="10" dirty="0">
                <a:solidFill>
                  <a:srgbClr val="3D2EFA"/>
                </a:solidFill>
                <a:latin typeface="Malgun Gothic"/>
                <a:cs typeface="Malgun Gothic"/>
              </a:rPr>
              <a:t>가지고 있기 때문에 전세계 수많은 호스트 컴퓨터가 인터넷에 연결되어 거대한 네트워크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를</a:t>
            </a:r>
            <a:r>
              <a:rPr sz="1150" spc="-229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형성.</a:t>
            </a:r>
            <a:endParaRPr sz="1150" dirty="0">
              <a:latin typeface="Malgun Gothic"/>
              <a:cs typeface="Malgun Gothic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6457" y="4126991"/>
            <a:ext cx="9344558" cy="2834639"/>
            <a:chOff x="766457" y="4126991"/>
            <a:chExt cx="9344558" cy="2834639"/>
          </a:xfrm>
        </p:grpSpPr>
        <p:sp>
          <p:nvSpPr>
            <p:cNvPr id="7" name="object 7"/>
            <p:cNvSpPr/>
            <p:nvPr/>
          </p:nvSpPr>
          <p:spPr>
            <a:xfrm>
              <a:off x="766457" y="4126991"/>
              <a:ext cx="4809959" cy="2834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0575" y="4328922"/>
              <a:ext cx="4590440" cy="2377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896491" y="5785865"/>
            <a:ext cx="276225" cy="415290"/>
          </a:xfrm>
          <a:custGeom>
            <a:avLst/>
            <a:gdLst/>
            <a:ahLst/>
            <a:cxnLst/>
            <a:rect l="l" t="t" r="r" b="b"/>
            <a:pathLst>
              <a:path w="276225" h="415289">
                <a:moveTo>
                  <a:pt x="275844" y="138684"/>
                </a:moveTo>
                <a:lnTo>
                  <a:pt x="137922" y="0"/>
                </a:lnTo>
                <a:lnTo>
                  <a:pt x="0" y="138684"/>
                </a:lnTo>
                <a:lnTo>
                  <a:pt x="68580" y="138684"/>
                </a:lnTo>
                <a:lnTo>
                  <a:pt x="68580" y="415290"/>
                </a:lnTo>
                <a:lnTo>
                  <a:pt x="207264" y="415290"/>
                </a:lnTo>
                <a:lnTo>
                  <a:pt x="207264" y="138684"/>
                </a:lnTo>
                <a:lnTo>
                  <a:pt x="275844" y="13868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9471" y="5785865"/>
            <a:ext cx="276860" cy="415290"/>
          </a:xfrm>
          <a:custGeom>
            <a:avLst/>
            <a:gdLst/>
            <a:ahLst/>
            <a:cxnLst/>
            <a:rect l="l" t="t" r="r" b="b"/>
            <a:pathLst>
              <a:path w="276859" h="415289">
                <a:moveTo>
                  <a:pt x="276606" y="138683"/>
                </a:moveTo>
                <a:lnTo>
                  <a:pt x="138684" y="0"/>
                </a:lnTo>
                <a:lnTo>
                  <a:pt x="0" y="138683"/>
                </a:lnTo>
                <a:lnTo>
                  <a:pt x="69342" y="138683"/>
                </a:lnTo>
                <a:lnTo>
                  <a:pt x="69342" y="415289"/>
                </a:lnTo>
                <a:lnTo>
                  <a:pt x="208026" y="415289"/>
                </a:lnTo>
                <a:lnTo>
                  <a:pt x="208026" y="138683"/>
                </a:lnTo>
                <a:lnTo>
                  <a:pt x="276606" y="1386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71595" y="5785865"/>
            <a:ext cx="276225" cy="415290"/>
          </a:xfrm>
          <a:custGeom>
            <a:avLst/>
            <a:gdLst/>
            <a:ahLst/>
            <a:cxnLst/>
            <a:rect l="l" t="t" r="r" b="b"/>
            <a:pathLst>
              <a:path w="276225" h="415289">
                <a:moveTo>
                  <a:pt x="275844" y="138684"/>
                </a:moveTo>
                <a:lnTo>
                  <a:pt x="137922" y="0"/>
                </a:lnTo>
                <a:lnTo>
                  <a:pt x="0" y="138684"/>
                </a:lnTo>
                <a:lnTo>
                  <a:pt x="68580" y="138684"/>
                </a:lnTo>
                <a:lnTo>
                  <a:pt x="68580" y="415290"/>
                </a:lnTo>
                <a:lnTo>
                  <a:pt x="207264" y="415290"/>
                </a:lnTo>
                <a:lnTo>
                  <a:pt x="207264" y="138684"/>
                </a:lnTo>
                <a:lnTo>
                  <a:pt x="275844" y="13868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1785" y="5785865"/>
            <a:ext cx="276860" cy="415290"/>
          </a:xfrm>
          <a:custGeom>
            <a:avLst/>
            <a:gdLst/>
            <a:ahLst/>
            <a:cxnLst/>
            <a:rect l="l" t="t" r="r" b="b"/>
            <a:pathLst>
              <a:path w="276860" h="415289">
                <a:moveTo>
                  <a:pt x="276606" y="138683"/>
                </a:moveTo>
                <a:lnTo>
                  <a:pt x="138684" y="0"/>
                </a:lnTo>
                <a:lnTo>
                  <a:pt x="0" y="138683"/>
                </a:lnTo>
                <a:lnTo>
                  <a:pt x="69342" y="138683"/>
                </a:lnTo>
                <a:lnTo>
                  <a:pt x="69342" y="415289"/>
                </a:lnTo>
                <a:lnTo>
                  <a:pt x="208026" y="415289"/>
                </a:lnTo>
                <a:lnTo>
                  <a:pt x="208026" y="138683"/>
                </a:lnTo>
                <a:lnTo>
                  <a:pt x="276606" y="1386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1751" y="5785865"/>
            <a:ext cx="276860" cy="415290"/>
          </a:xfrm>
          <a:custGeom>
            <a:avLst/>
            <a:gdLst/>
            <a:ahLst/>
            <a:cxnLst/>
            <a:rect l="l" t="t" r="r" b="b"/>
            <a:pathLst>
              <a:path w="276860" h="415289">
                <a:moveTo>
                  <a:pt x="276606" y="138683"/>
                </a:moveTo>
                <a:lnTo>
                  <a:pt x="138684" y="0"/>
                </a:lnTo>
                <a:lnTo>
                  <a:pt x="0" y="138683"/>
                </a:lnTo>
                <a:lnTo>
                  <a:pt x="69342" y="138683"/>
                </a:lnTo>
                <a:lnTo>
                  <a:pt x="69342" y="415289"/>
                </a:lnTo>
                <a:lnTo>
                  <a:pt x="207264" y="415289"/>
                </a:lnTo>
                <a:lnTo>
                  <a:pt x="207264" y="138683"/>
                </a:lnTo>
                <a:lnTo>
                  <a:pt x="276606" y="1386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4097" y="4887467"/>
            <a:ext cx="276860" cy="346075"/>
          </a:xfrm>
          <a:custGeom>
            <a:avLst/>
            <a:gdLst/>
            <a:ahLst/>
            <a:cxnLst/>
            <a:rect l="l" t="t" r="r" b="b"/>
            <a:pathLst>
              <a:path w="276860" h="346075">
                <a:moveTo>
                  <a:pt x="276606" y="207263"/>
                </a:moveTo>
                <a:lnTo>
                  <a:pt x="207264" y="207263"/>
                </a:lnTo>
                <a:lnTo>
                  <a:pt x="207264" y="0"/>
                </a:lnTo>
                <a:lnTo>
                  <a:pt x="68580" y="0"/>
                </a:lnTo>
                <a:lnTo>
                  <a:pt x="68580" y="207263"/>
                </a:lnTo>
                <a:lnTo>
                  <a:pt x="0" y="207263"/>
                </a:lnTo>
                <a:lnTo>
                  <a:pt x="137922" y="345947"/>
                </a:lnTo>
                <a:lnTo>
                  <a:pt x="276606" y="2072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1911" y="5785865"/>
            <a:ext cx="276860" cy="415290"/>
          </a:xfrm>
          <a:custGeom>
            <a:avLst/>
            <a:gdLst/>
            <a:ahLst/>
            <a:cxnLst/>
            <a:rect l="l" t="t" r="r" b="b"/>
            <a:pathLst>
              <a:path w="276860" h="415289">
                <a:moveTo>
                  <a:pt x="276606" y="138683"/>
                </a:moveTo>
                <a:lnTo>
                  <a:pt x="137922" y="0"/>
                </a:lnTo>
                <a:lnTo>
                  <a:pt x="0" y="138683"/>
                </a:lnTo>
                <a:lnTo>
                  <a:pt x="69342" y="138683"/>
                </a:lnTo>
                <a:lnTo>
                  <a:pt x="69342" y="415289"/>
                </a:lnTo>
                <a:lnTo>
                  <a:pt x="207264" y="415289"/>
                </a:lnTo>
                <a:lnTo>
                  <a:pt x="207264" y="138683"/>
                </a:lnTo>
                <a:lnTo>
                  <a:pt x="276606" y="1386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7070" y="5785865"/>
            <a:ext cx="276860" cy="415290"/>
          </a:xfrm>
          <a:custGeom>
            <a:avLst/>
            <a:gdLst/>
            <a:ahLst/>
            <a:cxnLst/>
            <a:rect l="l" t="t" r="r" b="b"/>
            <a:pathLst>
              <a:path w="276859" h="415289">
                <a:moveTo>
                  <a:pt x="276606" y="138684"/>
                </a:moveTo>
                <a:lnTo>
                  <a:pt x="138684" y="0"/>
                </a:lnTo>
                <a:lnTo>
                  <a:pt x="0" y="138684"/>
                </a:lnTo>
                <a:lnTo>
                  <a:pt x="69342" y="138684"/>
                </a:lnTo>
                <a:lnTo>
                  <a:pt x="69342" y="415290"/>
                </a:lnTo>
                <a:lnTo>
                  <a:pt x="207264" y="415290"/>
                </a:lnTo>
                <a:lnTo>
                  <a:pt x="207264" y="138684"/>
                </a:lnTo>
                <a:lnTo>
                  <a:pt x="276606" y="13868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06260" y="6745673"/>
            <a:ext cx="7385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950" b="1" spc="10" dirty="0">
                <a:solidFill>
                  <a:srgbClr val="FF0000"/>
                </a:solidFill>
                <a:latin typeface="Malgun Gothic"/>
                <a:cs typeface="Malgun Gothic"/>
              </a:rPr>
              <a:t>Web</a:t>
            </a:r>
            <a:r>
              <a:rPr sz="95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950" b="1" spc="5" dirty="0">
                <a:solidFill>
                  <a:srgbClr val="FF0000"/>
                </a:solidFill>
                <a:latin typeface="Malgun Gothic"/>
                <a:cs typeface="Malgun Gothic"/>
              </a:rPr>
              <a:t>Design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25951" y="6751484"/>
            <a:ext cx="1397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7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9081" y="6383020"/>
            <a:ext cx="36512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dirty="0">
                <a:solidFill>
                  <a:srgbClr val="FF0000"/>
                </a:solidFill>
                <a:latin typeface="Malgun Gothic"/>
                <a:cs typeface="Malgun Gothic"/>
              </a:rPr>
              <a:t>html2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8249" y="6383020"/>
            <a:ext cx="104394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solidFill>
                  <a:srgbClr val="FF0000"/>
                </a:solidFill>
                <a:latin typeface="Malgun Gothic"/>
                <a:cs typeface="Malgun Gothic"/>
              </a:rPr>
              <a:t>CSS1 </a:t>
            </a:r>
            <a:r>
              <a:rPr sz="950" b="1" spc="10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r>
              <a:rPr sz="95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950" b="1" dirty="0">
                <a:solidFill>
                  <a:srgbClr val="FF0000"/>
                </a:solidFill>
                <a:latin typeface="Malgun Gothic"/>
                <a:cs typeface="Malgun Gothic"/>
              </a:rPr>
              <a:t>javascript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7480" y="4692904"/>
            <a:ext cx="31369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dirty="0">
                <a:solidFill>
                  <a:srgbClr val="FF0000"/>
                </a:solidFill>
                <a:latin typeface="Malgun Gothic"/>
                <a:cs typeface="Malgun Gothic"/>
              </a:rPr>
              <a:t>CSS2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4136" y="6351778"/>
            <a:ext cx="50990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solidFill>
                  <a:srgbClr val="FF0000"/>
                </a:solidFill>
                <a:latin typeface="Malgun Gothic"/>
                <a:cs typeface="Malgun Gothic"/>
              </a:rPr>
              <a:t>xHTML1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6260" y="6590283"/>
            <a:ext cx="52260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solidFill>
                  <a:srgbClr val="FF0000"/>
                </a:solidFill>
                <a:latin typeface="Malgun Gothic"/>
                <a:cs typeface="Malgun Gothic"/>
              </a:rPr>
              <a:t>Tabeless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99971" y="6351778"/>
            <a:ext cx="27876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dirty="0">
                <a:solidFill>
                  <a:srgbClr val="FF0000"/>
                </a:solidFill>
                <a:latin typeface="Malgun Gothic"/>
                <a:cs typeface="Malgun Gothic"/>
              </a:rPr>
              <a:t>Ajax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38456" y="6351778"/>
            <a:ext cx="44323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solidFill>
                  <a:srgbClr val="FF0000"/>
                </a:solidFill>
                <a:latin typeface="Malgun Gothic"/>
                <a:cs typeface="Malgun Gothic"/>
              </a:rPr>
              <a:t>HTML5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다이나믹한 표현처리 </a:t>
            </a:r>
            <a:r>
              <a:rPr spc="10" dirty="0"/>
              <a:t>(CSS </a:t>
            </a:r>
            <a:r>
              <a:rPr spc="15" dirty="0"/>
              <a:t>+</a:t>
            </a:r>
            <a:r>
              <a:rPr spc="-70" dirty="0"/>
              <a:t> </a:t>
            </a:r>
            <a:r>
              <a:rPr spc="10" dirty="0"/>
              <a:t>Javascript)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3" y="1620265"/>
            <a:ext cx="6769734" cy="288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CSS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제어를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통한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다이나믹한</a:t>
            </a:r>
            <a:r>
              <a:rPr sz="1900" b="1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표현처리</a:t>
            </a:r>
            <a:endParaRPr sz="19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객체.style.[css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property명]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=</a:t>
            </a:r>
            <a:r>
              <a:rPr sz="17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“값”</a:t>
            </a:r>
            <a:endParaRPr sz="170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1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offsetTop,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innerHTML 등을 이용한 표현</a:t>
            </a:r>
            <a:r>
              <a:rPr sz="1700" spc="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변경</a:t>
            </a:r>
            <a:endParaRPr sz="1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88620" indent="-375920">
              <a:lnSpc>
                <a:spcPct val="100000"/>
              </a:lnSpc>
              <a:spcBef>
                <a:spcPts val="1045"/>
              </a:spcBef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Javascript Library(Ajax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프레임웍)</a:t>
            </a:r>
            <a:r>
              <a:rPr sz="1900" b="1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지원</a:t>
            </a:r>
            <a:endParaRPr sz="19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20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DataGrid,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Menu,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Tree,Accordion, Rich Form,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Drag &amp;</a:t>
            </a:r>
            <a:r>
              <a:rPr sz="1700" spc="1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Drop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Effect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Animation (Style의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변화)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1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Drag &amp;</a:t>
            </a:r>
            <a:r>
              <a:rPr sz="170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Drop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0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Selector (CSS Selector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Dom</a:t>
            </a:r>
            <a:r>
              <a:rPr sz="1700" spc="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Query)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Javascript와</a:t>
            </a:r>
            <a:r>
              <a:rPr spc="-55" dirty="0"/>
              <a:t> </a:t>
            </a:r>
            <a:r>
              <a:rPr spc="20" dirty="0"/>
              <a:t>웹표준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7931150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뷰에서 로직</a:t>
            </a:r>
            <a:r>
              <a:rPr sz="1900" b="1" spc="-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분리하기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디자이너는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HTML/CSS만,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개발자는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javascript만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관리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(단,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협업이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 중요)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화면의 추가, 배치등이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용이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8511" y="2670810"/>
            <a:ext cx="4150995" cy="4013200"/>
          </a:xfrm>
          <a:custGeom>
            <a:avLst/>
            <a:gdLst/>
            <a:ahLst/>
            <a:cxnLst/>
            <a:rect l="l" t="t" r="r" b="b"/>
            <a:pathLst>
              <a:path w="4150995" h="4013200">
                <a:moveTo>
                  <a:pt x="4150614" y="4011929"/>
                </a:moveTo>
                <a:lnTo>
                  <a:pt x="4150614" y="761"/>
                </a:lnTo>
                <a:lnTo>
                  <a:pt x="4149852" y="0"/>
                </a:lnTo>
                <a:lnTo>
                  <a:pt x="761" y="0"/>
                </a:lnTo>
                <a:lnTo>
                  <a:pt x="0" y="762"/>
                </a:lnTo>
                <a:lnTo>
                  <a:pt x="0" y="4011929"/>
                </a:lnTo>
                <a:lnTo>
                  <a:pt x="762" y="4012691"/>
                </a:lnTo>
                <a:lnTo>
                  <a:pt x="1524" y="4012691"/>
                </a:lnTo>
                <a:lnTo>
                  <a:pt x="1524" y="3810"/>
                </a:lnTo>
                <a:lnTo>
                  <a:pt x="3048" y="1524"/>
                </a:lnTo>
                <a:lnTo>
                  <a:pt x="3048" y="3810"/>
                </a:lnTo>
                <a:lnTo>
                  <a:pt x="4147566" y="3809"/>
                </a:lnTo>
                <a:lnTo>
                  <a:pt x="4147566" y="1523"/>
                </a:lnTo>
                <a:lnTo>
                  <a:pt x="4149090" y="3809"/>
                </a:lnTo>
                <a:lnTo>
                  <a:pt x="4149090" y="4012691"/>
                </a:lnTo>
                <a:lnTo>
                  <a:pt x="4149852" y="4012691"/>
                </a:lnTo>
                <a:lnTo>
                  <a:pt x="4150614" y="4011929"/>
                </a:lnTo>
                <a:close/>
              </a:path>
              <a:path w="4150995" h="4013200">
                <a:moveTo>
                  <a:pt x="3048" y="3810"/>
                </a:moveTo>
                <a:lnTo>
                  <a:pt x="3048" y="1524"/>
                </a:lnTo>
                <a:lnTo>
                  <a:pt x="1524" y="3810"/>
                </a:lnTo>
                <a:lnTo>
                  <a:pt x="3048" y="3810"/>
                </a:lnTo>
                <a:close/>
              </a:path>
              <a:path w="4150995" h="4013200">
                <a:moveTo>
                  <a:pt x="3048" y="4009644"/>
                </a:moveTo>
                <a:lnTo>
                  <a:pt x="3048" y="3810"/>
                </a:lnTo>
                <a:lnTo>
                  <a:pt x="1524" y="3810"/>
                </a:lnTo>
                <a:lnTo>
                  <a:pt x="1524" y="4009644"/>
                </a:lnTo>
                <a:lnTo>
                  <a:pt x="3048" y="4009644"/>
                </a:lnTo>
                <a:close/>
              </a:path>
              <a:path w="4150995" h="4013200">
                <a:moveTo>
                  <a:pt x="4149090" y="4009644"/>
                </a:moveTo>
                <a:lnTo>
                  <a:pt x="1524" y="4009644"/>
                </a:lnTo>
                <a:lnTo>
                  <a:pt x="3048" y="4011168"/>
                </a:lnTo>
                <a:lnTo>
                  <a:pt x="3048" y="4012691"/>
                </a:lnTo>
                <a:lnTo>
                  <a:pt x="4147566" y="4012691"/>
                </a:lnTo>
                <a:lnTo>
                  <a:pt x="4147566" y="4011168"/>
                </a:lnTo>
                <a:lnTo>
                  <a:pt x="4149090" y="4009644"/>
                </a:lnTo>
                <a:close/>
              </a:path>
              <a:path w="4150995" h="4013200">
                <a:moveTo>
                  <a:pt x="3048" y="4012691"/>
                </a:moveTo>
                <a:lnTo>
                  <a:pt x="3048" y="4011168"/>
                </a:lnTo>
                <a:lnTo>
                  <a:pt x="1524" y="4009644"/>
                </a:lnTo>
                <a:lnTo>
                  <a:pt x="1524" y="4012691"/>
                </a:lnTo>
                <a:lnTo>
                  <a:pt x="3048" y="4012691"/>
                </a:lnTo>
                <a:close/>
              </a:path>
              <a:path w="4150995" h="4013200">
                <a:moveTo>
                  <a:pt x="4149090" y="3809"/>
                </a:moveTo>
                <a:lnTo>
                  <a:pt x="4147566" y="1523"/>
                </a:lnTo>
                <a:lnTo>
                  <a:pt x="4147566" y="3809"/>
                </a:lnTo>
                <a:lnTo>
                  <a:pt x="4149090" y="3809"/>
                </a:lnTo>
                <a:close/>
              </a:path>
              <a:path w="4150995" h="4013200">
                <a:moveTo>
                  <a:pt x="4149090" y="4009644"/>
                </a:moveTo>
                <a:lnTo>
                  <a:pt x="4149090" y="3809"/>
                </a:lnTo>
                <a:lnTo>
                  <a:pt x="4147566" y="3809"/>
                </a:lnTo>
                <a:lnTo>
                  <a:pt x="4147566" y="4009644"/>
                </a:lnTo>
                <a:lnTo>
                  <a:pt x="4149090" y="4009644"/>
                </a:lnTo>
                <a:close/>
              </a:path>
              <a:path w="4150995" h="4013200">
                <a:moveTo>
                  <a:pt x="4149090" y="4012691"/>
                </a:moveTo>
                <a:lnTo>
                  <a:pt x="4149090" y="4009644"/>
                </a:lnTo>
                <a:lnTo>
                  <a:pt x="4147566" y="4011168"/>
                </a:lnTo>
                <a:lnTo>
                  <a:pt x="4147566" y="4012691"/>
                </a:lnTo>
                <a:lnTo>
                  <a:pt x="4149090" y="401269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3347" y="2719070"/>
            <a:ext cx="3980179" cy="337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&lt;html&gt;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&lt;head&gt;&lt;title&gt;HTML안</a:t>
            </a:r>
            <a:r>
              <a:rPr sz="115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로직&lt;title&gt;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&lt;link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rel=“stylesheet” type=“text/css” href=“musical.css”</a:t>
            </a:r>
            <a:r>
              <a:rPr sz="1150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/&gt;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&lt;script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type=“text/javascript”</a:t>
            </a:r>
            <a:r>
              <a:rPr sz="1150" spc="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src=“musical.js”&gt;&lt;/script&gt;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&lt;/head&gt;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&lt;body&gt;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FF0000"/>
                </a:solidFill>
                <a:latin typeface="Malgun Gothic"/>
                <a:cs typeface="Malgun Gothic"/>
              </a:rPr>
              <a:t>&lt;div </a:t>
            </a:r>
            <a:r>
              <a:rPr sz="1150" dirty="0">
                <a:solidFill>
                  <a:srgbClr val="FF0000"/>
                </a:solidFill>
                <a:latin typeface="Malgun Gothic"/>
                <a:cs typeface="Malgun Gothic"/>
              </a:rPr>
              <a:t>id=“keyboard”</a:t>
            </a:r>
            <a:r>
              <a:rPr sz="1150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Malgun Gothic"/>
                <a:cs typeface="Malgun Gothic"/>
              </a:rPr>
              <a:t>class=“musicalKeys”&gt;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0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</a:t>
            </a:r>
            <a:r>
              <a:rPr sz="1150" b="1" spc="-10" dirty="0">
                <a:solidFill>
                  <a:srgbClr val="FF0000"/>
                </a:solidFill>
                <a:latin typeface="Malgun Gothic"/>
                <a:cs typeface="Malgun Gothic"/>
              </a:rPr>
              <a:t>class=“do</a:t>
            </a:r>
            <a:r>
              <a:rPr sz="115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5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class=“re</a:t>
            </a:r>
            <a:r>
              <a:rPr sz="115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0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class=“mi</a:t>
            </a:r>
            <a:r>
              <a:rPr sz="115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0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class=“fa</a:t>
            </a:r>
            <a:r>
              <a:rPr sz="115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0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</a:t>
            </a:r>
            <a:r>
              <a:rPr sz="1150" b="1" spc="-5" dirty="0">
                <a:solidFill>
                  <a:srgbClr val="FF0000"/>
                </a:solidFill>
                <a:latin typeface="Malgun Gothic"/>
                <a:cs typeface="Malgun Gothic"/>
              </a:rPr>
              <a:t>class=“so</a:t>
            </a:r>
            <a:r>
              <a:rPr sz="115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0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class=“la</a:t>
            </a:r>
            <a:r>
              <a:rPr sz="115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5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class=“ti</a:t>
            </a:r>
            <a:r>
              <a:rPr sz="115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10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</a:t>
            </a:r>
            <a:r>
              <a:rPr sz="1150" b="1" spc="-10" dirty="0">
                <a:solidFill>
                  <a:srgbClr val="FF0000"/>
                </a:solidFill>
                <a:latin typeface="Malgun Gothic"/>
                <a:cs typeface="Malgun Gothic"/>
              </a:rPr>
              <a:t>class=“do</a:t>
            </a:r>
            <a:r>
              <a:rPr sz="115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musicalButton”&gt;&lt;/div&gt;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FF0000"/>
                </a:solidFill>
                <a:latin typeface="Malgun Gothic"/>
                <a:cs typeface="Malgun Gothic"/>
              </a:rPr>
              <a:t>&lt;/div&gt;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&lt;div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id=“console”</a:t>
            </a:r>
            <a:r>
              <a:rPr sz="115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class=“console”&gt;&lt;/div&gt;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&lt;/body&gt;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&lt;/html&gt;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2025" y="2670810"/>
            <a:ext cx="4150995" cy="4013200"/>
          </a:xfrm>
          <a:custGeom>
            <a:avLst/>
            <a:gdLst/>
            <a:ahLst/>
            <a:cxnLst/>
            <a:rect l="l" t="t" r="r" b="b"/>
            <a:pathLst>
              <a:path w="4150995" h="4013200">
                <a:moveTo>
                  <a:pt x="4150614" y="4011929"/>
                </a:moveTo>
                <a:lnTo>
                  <a:pt x="4150614" y="761"/>
                </a:lnTo>
                <a:lnTo>
                  <a:pt x="4149852" y="0"/>
                </a:lnTo>
                <a:lnTo>
                  <a:pt x="761" y="0"/>
                </a:lnTo>
                <a:lnTo>
                  <a:pt x="0" y="762"/>
                </a:lnTo>
                <a:lnTo>
                  <a:pt x="0" y="4011929"/>
                </a:lnTo>
                <a:lnTo>
                  <a:pt x="762" y="4012691"/>
                </a:lnTo>
                <a:lnTo>
                  <a:pt x="1524" y="4012691"/>
                </a:lnTo>
                <a:lnTo>
                  <a:pt x="1524" y="3810"/>
                </a:lnTo>
                <a:lnTo>
                  <a:pt x="3048" y="1524"/>
                </a:lnTo>
                <a:lnTo>
                  <a:pt x="3048" y="3810"/>
                </a:lnTo>
                <a:lnTo>
                  <a:pt x="4147566" y="3809"/>
                </a:lnTo>
                <a:lnTo>
                  <a:pt x="4147566" y="1523"/>
                </a:lnTo>
                <a:lnTo>
                  <a:pt x="4149090" y="3809"/>
                </a:lnTo>
                <a:lnTo>
                  <a:pt x="4149090" y="4012691"/>
                </a:lnTo>
                <a:lnTo>
                  <a:pt x="4149852" y="4012691"/>
                </a:lnTo>
                <a:lnTo>
                  <a:pt x="4150614" y="4011929"/>
                </a:lnTo>
                <a:close/>
              </a:path>
              <a:path w="4150995" h="4013200">
                <a:moveTo>
                  <a:pt x="3048" y="3810"/>
                </a:moveTo>
                <a:lnTo>
                  <a:pt x="3048" y="1524"/>
                </a:lnTo>
                <a:lnTo>
                  <a:pt x="1524" y="3810"/>
                </a:lnTo>
                <a:lnTo>
                  <a:pt x="3048" y="3810"/>
                </a:lnTo>
                <a:close/>
              </a:path>
              <a:path w="4150995" h="4013200">
                <a:moveTo>
                  <a:pt x="3048" y="4009644"/>
                </a:moveTo>
                <a:lnTo>
                  <a:pt x="3048" y="3810"/>
                </a:lnTo>
                <a:lnTo>
                  <a:pt x="1524" y="3810"/>
                </a:lnTo>
                <a:lnTo>
                  <a:pt x="1524" y="4009644"/>
                </a:lnTo>
                <a:lnTo>
                  <a:pt x="3048" y="4009644"/>
                </a:lnTo>
                <a:close/>
              </a:path>
              <a:path w="4150995" h="4013200">
                <a:moveTo>
                  <a:pt x="4149090" y="4009644"/>
                </a:moveTo>
                <a:lnTo>
                  <a:pt x="1524" y="4009644"/>
                </a:lnTo>
                <a:lnTo>
                  <a:pt x="3048" y="4011168"/>
                </a:lnTo>
                <a:lnTo>
                  <a:pt x="3048" y="4012691"/>
                </a:lnTo>
                <a:lnTo>
                  <a:pt x="4147566" y="4012691"/>
                </a:lnTo>
                <a:lnTo>
                  <a:pt x="4147566" y="4011168"/>
                </a:lnTo>
                <a:lnTo>
                  <a:pt x="4149090" y="4009644"/>
                </a:lnTo>
                <a:close/>
              </a:path>
              <a:path w="4150995" h="4013200">
                <a:moveTo>
                  <a:pt x="3048" y="4012691"/>
                </a:moveTo>
                <a:lnTo>
                  <a:pt x="3048" y="4011168"/>
                </a:lnTo>
                <a:lnTo>
                  <a:pt x="1524" y="4009644"/>
                </a:lnTo>
                <a:lnTo>
                  <a:pt x="1524" y="4012691"/>
                </a:lnTo>
                <a:lnTo>
                  <a:pt x="3048" y="4012691"/>
                </a:lnTo>
                <a:close/>
              </a:path>
              <a:path w="4150995" h="4013200">
                <a:moveTo>
                  <a:pt x="4149090" y="3809"/>
                </a:moveTo>
                <a:lnTo>
                  <a:pt x="4147566" y="1523"/>
                </a:lnTo>
                <a:lnTo>
                  <a:pt x="4147566" y="3809"/>
                </a:lnTo>
                <a:lnTo>
                  <a:pt x="4149090" y="3809"/>
                </a:lnTo>
                <a:close/>
              </a:path>
              <a:path w="4150995" h="4013200">
                <a:moveTo>
                  <a:pt x="4149090" y="4009644"/>
                </a:moveTo>
                <a:lnTo>
                  <a:pt x="4149090" y="3809"/>
                </a:lnTo>
                <a:lnTo>
                  <a:pt x="4147566" y="3809"/>
                </a:lnTo>
                <a:lnTo>
                  <a:pt x="4147566" y="4009644"/>
                </a:lnTo>
                <a:lnTo>
                  <a:pt x="4149090" y="4009644"/>
                </a:lnTo>
                <a:close/>
              </a:path>
              <a:path w="4150995" h="4013200">
                <a:moveTo>
                  <a:pt x="4149090" y="4012691"/>
                </a:moveTo>
                <a:lnTo>
                  <a:pt x="4149090" y="4009644"/>
                </a:lnTo>
                <a:lnTo>
                  <a:pt x="4147566" y="4011168"/>
                </a:lnTo>
                <a:lnTo>
                  <a:pt x="4147566" y="4012691"/>
                </a:lnTo>
                <a:lnTo>
                  <a:pt x="4149090" y="401269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76848" y="2719070"/>
            <a:ext cx="362204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5" dirty="0">
                <a:solidFill>
                  <a:srgbClr val="FF0000"/>
                </a:solidFill>
                <a:latin typeface="Malgun Gothic"/>
                <a:cs typeface="Malgun Gothic"/>
              </a:rPr>
              <a:t>var </a:t>
            </a:r>
            <a:r>
              <a:rPr sz="1150" dirty="0">
                <a:solidFill>
                  <a:srgbClr val="FF0000"/>
                </a:solidFill>
                <a:latin typeface="Malgun Gothic"/>
                <a:cs typeface="Malgun Gothic"/>
              </a:rPr>
              <a:t>notes= </a:t>
            </a:r>
            <a:r>
              <a:rPr sz="1150" spc="5" dirty="0">
                <a:solidFill>
                  <a:srgbClr val="FF0000"/>
                </a:solidFill>
                <a:latin typeface="Malgun Gothic"/>
                <a:cs typeface="Malgun Gothic"/>
              </a:rPr>
              <a:t>new</a:t>
            </a:r>
            <a:r>
              <a:rPr sz="1150" spc="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spc="-40" dirty="0">
                <a:solidFill>
                  <a:srgbClr val="FF0000"/>
                </a:solidFill>
                <a:latin typeface="Malgun Gothic"/>
                <a:cs typeface="Malgun Gothic"/>
              </a:rPr>
              <a:t>Array(“do”,”re”,”mi”,”fa”,”so”,”ra”,”ti”,”do”);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6848" y="3072650"/>
            <a:ext cx="3289935" cy="142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function</a:t>
            </a:r>
            <a:r>
              <a:rPr sz="1150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-5" dirty="0">
                <a:solidFill>
                  <a:srgbClr val="323232"/>
                </a:solidFill>
                <a:latin typeface="Malgun Gothic"/>
                <a:cs typeface="Malgun Gothic"/>
              </a:rPr>
              <a:t>makeKeyboard(el){</a:t>
            </a:r>
            <a:endParaRPr sz="1150">
              <a:latin typeface="Malgun Gothic"/>
              <a:cs typeface="Malgun Gothic"/>
            </a:endParaRPr>
          </a:p>
          <a:p>
            <a:pPr marL="429895" marR="5080" indent="-208915">
              <a:lnSpc>
                <a:spcPct val="100899"/>
              </a:lnSpc>
              <a:spcBef>
                <a:spcPts val="5"/>
              </a:spcBef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for(var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i=0, iLen=notes.length;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i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&lt;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iLen; i++){  </a:t>
            </a:r>
            <a:r>
              <a:rPr sz="1150" spc="-5" dirty="0">
                <a:solidFill>
                  <a:srgbClr val="FF0000"/>
                </a:solidFill>
                <a:latin typeface="Malgun Gothic"/>
                <a:cs typeface="Malgun Gothic"/>
              </a:rPr>
              <a:t>var </a:t>
            </a:r>
            <a:r>
              <a:rPr sz="1150" dirty="0">
                <a:solidFill>
                  <a:srgbClr val="FF0000"/>
                </a:solidFill>
                <a:latin typeface="Malgun Gothic"/>
                <a:cs typeface="Malgun Gothic"/>
              </a:rPr>
              <a:t>key= </a:t>
            </a:r>
            <a:r>
              <a:rPr sz="1150" spc="-5" dirty="0">
                <a:solidFill>
                  <a:srgbClr val="FF0000"/>
                </a:solidFill>
                <a:latin typeface="Malgun Gothic"/>
                <a:cs typeface="Malgun Gothic"/>
              </a:rPr>
              <a:t>document.createElement(“div”);  </a:t>
            </a:r>
            <a:r>
              <a:rPr sz="1150" spc="-5" dirty="0">
                <a:solidFill>
                  <a:srgbClr val="323232"/>
                </a:solidFill>
                <a:latin typeface="Malgun Gothic"/>
                <a:cs typeface="Malgun Gothic"/>
              </a:rPr>
              <a:t>key.className=notes[i]+”</a:t>
            </a:r>
            <a:r>
              <a:rPr sz="1150" spc="3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musicalButton”;</a:t>
            </a:r>
            <a:endParaRPr sz="1150">
              <a:latin typeface="Malgun Gothic"/>
              <a:cs typeface="Malgun Gothic"/>
            </a:endParaRPr>
          </a:p>
          <a:p>
            <a:pPr marL="429895" marR="1506855">
              <a:lnSpc>
                <a:spcPct val="100899"/>
              </a:lnSpc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….  el.appendChild(</a:t>
            </a:r>
            <a:r>
              <a:rPr sz="1150" spc="-20" dirty="0">
                <a:solidFill>
                  <a:srgbClr val="323232"/>
                </a:solidFill>
                <a:latin typeface="Malgun Gothic"/>
                <a:cs typeface="Malgun Gothic"/>
              </a:rPr>
              <a:t>k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ey);</a:t>
            </a:r>
            <a:endParaRPr sz="1150">
              <a:latin typeface="Malgun Gothic"/>
              <a:cs typeface="Malgun Gothic"/>
            </a:endParaRPr>
          </a:p>
          <a:p>
            <a:pPr marL="220979">
              <a:lnSpc>
                <a:spcPct val="100000"/>
              </a:lnSpc>
              <a:spcBef>
                <a:spcPts val="15"/>
              </a:spcBef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}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}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6848" y="4665243"/>
            <a:ext cx="3980179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&lt;html&gt;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&lt;head&gt;&lt;title&gt;HTML안</a:t>
            </a:r>
            <a:r>
              <a:rPr sz="115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로직&lt;title&gt;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&lt;link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rel=“stylesheet” type=“text/css” href=“musical.css”</a:t>
            </a:r>
            <a:r>
              <a:rPr sz="1150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/&gt;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&lt;script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type=“text/javascript”</a:t>
            </a:r>
            <a:r>
              <a:rPr sz="1150" spc="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src=“musical.js”&gt;&lt;/script&gt;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&lt;/head&gt;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&lt;body&gt;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&lt;div id=“keyboard”</a:t>
            </a:r>
            <a:r>
              <a:rPr sz="115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class=“musicalKeys”&gt;&lt;/div&gt;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&lt;div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id=“console”</a:t>
            </a:r>
            <a:r>
              <a:rPr sz="115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class=“console”&gt;&lt;/div&gt;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&lt;/body&gt;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&lt;/html&gt;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1129" y="4425696"/>
            <a:ext cx="280035" cy="920115"/>
          </a:xfrm>
          <a:custGeom>
            <a:avLst/>
            <a:gdLst/>
            <a:ahLst/>
            <a:cxnLst/>
            <a:rect l="l" t="t" r="r" b="b"/>
            <a:pathLst>
              <a:path w="280035" h="920114">
                <a:moveTo>
                  <a:pt x="140208" y="233934"/>
                </a:moveTo>
                <a:lnTo>
                  <a:pt x="0" y="233934"/>
                </a:lnTo>
                <a:lnTo>
                  <a:pt x="0" y="685800"/>
                </a:lnTo>
                <a:lnTo>
                  <a:pt x="1524" y="685800"/>
                </a:lnTo>
                <a:lnTo>
                  <a:pt x="1524" y="236982"/>
                </a:lnTo>
                <a:lnTo>
                  <a:pt x="3048" y="235458"/>
                </a:lnTo>
                <a:lnTo>
                  <a:pt x="3048" y="236982"/>
                </a:lnTo>
                <a:lnTo>
                  <a:pt x="138684" y="236982"/>
                </a:lnTo>
                <a:lnTo>
                  <a:pt x="138684" y="235458"/>
                </a:lnTo>
                <a:lnTo>
                  <a:pt x="140208" y="233934"/>
                </a:lnTo>
                <a:close/>
              </a:path>
              <a:path w="280035" h="920114">
                <a:moveTo>
                  <a:pt x="3048" y="236982"/>
                </a:moveTo>
                <a:lnTo>
                  <a:pt x="3048" y="235458"/>
                </a:lnTo>
                <a:lnTo>
                  <a:pt x="1524" y="236982"/>
                </a:lnTo>
                <a:lnTo>
                  <a:pt x="3048" y="236982"/>
                </a:lnTo>
                <a:close/>
              </a:path>
              <a:path w="280035" h="920114">
                <a:moveTo>
                  <a:pt x="3048" y="682752"/>
                </a:moveTo>
                <a:lnTo>
                  <a:pt x="3048" y="236982"/>
                </a:lnTo>
                <a:lnTo>
                  <a:pt x="1524" y="236982"/>
                </a:lnTo>
                <a:lnTo>
                  <a:pt x="1524" y="682752"/>
                </a:lnTo>
                <a:lnTo>
                  <a:pt x="3048" y="682752"/>
                </a:lnTo>
                <a:close/>
              </a:path>
              <a:path w="280035" h="920114">
                <a:moveTo>
                  <a:pt x="141732" y="899130"/>
                </a:moveTo>
                <a:lnTo>
                  <a:pt x="141732" y="682752"/>
                </a:lnTo>
                <a:lnTo>
                  <a:pt x="1524" y="682752"/>
                </a:lnTo>
                <a:lnTo>
                  <a:pt x="3048" y="684276"/>
                </a:lnTo>
                <a:lnTo>
                  <a:pt x="3048" y="685800"/>
                </a:lnTo>
                <a:lnTo>
                  <a:pt x="138684" y="685800"/>
                </a:lnTo>
                <a:lnTo>
                  <a:pt x="138684" y="684276"/>
                </a:lnTo>
                <a:lnTo>
                  <a:pt x="140208" y="685800"/>
                </a:lnTo>
                <a:lnTo>
                  <a:pt x="140208" y="904098"/>
                </a:lnTo>
                <a:lnTo>
                  <a:pt x="141732" y="899130"/>
                </a:lnTo>
                <a:close/>
              </a:path>
              <a:path w="280035" h="920114">
                <a:moveTo>
                  <a:pt x="3048" y="685800"/>
                </a:moveTo>
                <a:lnTo>
                  <a:pt x="3048" y="684276"/>
                </a:lnTo>
                <a:lnTo>
                  <a:pt x="1524" y="682752"/>
                </a:lnTo>
                <a:lnTo>
                  <a:pt x="1524" y="685800"/>
                </a:lnTo>
                <a:lnTo>
                  <a:pt x="3048" y="685800"/>
                </a:lnTo>
                <a:close/>
              </a:path>
              <a:path w="280035" h="920114">
                <a:moveTo>
                  <a:pt x="279654" y="460248"/>
                </a:moveTo>
                <a:lnTo>
                  <a:pt x="138684" y="0"/>
                </a:lnTo>
                <a:lnTo>
                  <a:pt x="138684" y="10668"/>
                </a:lnTo>
                <a:lnTo>
                  <a:pt x="141732" y="10668"/>
                </a:lnTo>
                <a:lnTo>
                  <a:pt x="141732" y="20603"/>
                </a:lnTo>
                <a:lnTo>
                  <a:pt x="276489" y="459867"/>
                </a:lnTo>
                <a:lnTo>
                  <a:pt x="276606" y="459486"/>
                </a:lnTo>
                <a:lnTo>
                  <a:pt x="276606" y="470182"/>
                </a:lnTo>
                <a:lnTo>
                  <a:pt x="279654" y="460248"/>
                </a:lnTo>
                <a:close/>
              </a:path>
              <a:path w="280035" h="920114">
                <a:moveTo>
                  <a:pt x="141732" y="20603"/>
                </a:moveTo>
                <a:lnTo>
                  <a:pt x="141732" y="10668"/>
                </a:lnTo>
                <a:lnTo>
                  <a:pt x="138684" y="10668"/>
                </a:lnTo>
                <a:lnTo>
                  <a:pt x="141732" y="20603"/>
                </a:lnTo>
                <a:close/>
              </a:path>
              <a:path w="280035" h="920114">
                <a:moveTo>
                  <a:pt x="141732" y="236982"/>
                </a:moveTo>
                <a:lnTo>
                  <a:pt x="141732" y="20603"/>
                </a:lnTo>
                <a:lnTo>
                  <a:pt x="138684" y="10668"/>
                </a:lnTo>
                <a:lnTo>
                  <a:pt x="138684" y="233934"/>
                </a:lnTo>
                <a:lnTo>
                  <a:pt x="140208" y="233934"/>
                </a:lnTo>
                <a:lnTo>
                  <a:pt x="140208" y="236982"/>
                </a:lnTo>
                <a:lnTo>
                  <a:pt x="141732" y="236982"/>
                </a:lnTo>
                <a:close/>
              </a:path>
              <a:path w="280035" h="920114">
                <a:moveTo>
                  <a:pt x="140208" y="236982"/>
                </a:moveTo>
                <a:lnTo>
                  <a:pt x="140208" y="233934"/>
                </a:lnTo>
                <a:lnTo>
                  <a:pt x="138684" y="235458"/>
                </a:lnTo>
                <a:lnTo>
                  <a:pt x="138684" y="236982"/>
                </a:lnTo>
                <a:lnTo>
                  <a:pt x="140208" y="236982"/>
                </a:lnTo>
                <a:close/>
              </a:path>
              <a:path w="280035" h="920114">
                <a:moveTo>
                  <a:pt x="140208" y="685800"/>
                </a:moveTo>
                <a:lnTo>
                  <a:pt x="138684" y="684276"/>
                </a:lnTo>
                <a:lnTo>
                  <a:pt x="138684" y="685800"/>
                </a:lnTo>
                <a:lnTo>
                  <a:pt x="140208" y="685800"/>
                </a:lnTo>
                <a:close/>
              </a:path>
              <a:path w="280035" h="920114">
                <a:moveTo>
                  <a:pt x="140208" y="904098"/>
                </a:moveTo>
                <a:lnTo>
                  <a:pt x="140208" y="685800"/>
                </a:lnTo>
                <a:lnTo>
                  <a:pt x="138684" y="685800"/>
                </a:lnTo>
                <a:lnTo>
                  <a:pt x="138684" y="909066"/>
                </a:lnTo>
                <a:lnTo>
                  <a:pt x="140208" y="904098"/>
                </a:lnTo>
                <a:close/>
              </a:path>
              <a:path w="280035" h="920114">
                <a:moveTo>
                  <a:pt x="276606" y="470182"/>
                </a:moveTo>
                <a:lnTo>
                  <a:pt x="276606" y="460248"/>
                </a:lnTo>
                <a:lnTo>
                  <a:pt x="276489" y="459867"/>
                </a:lnTo>
                <a:lnTo>
                  <a:pt x="138684" y="909066"/>
                </a:lnTo>
                <a:lnTo>
                  <a:pt x="141732" y="909066"/>
                </a:lnTo>
                <a:lnTo>
                  <a:pt x="141732" y="909799"/>
                </a:lnTo>
                <a:lnTo>
                  <a:pt x="276606" y="470182"/>
                </a:lnTo>
                <a:close/>
              </a:path>
              <a:path w="280035" h="920114">
                <a:moveTo>
                  <a:pt x="141732" y="909799"/>
                </a:moveTo>
                <a:lnTo>
                  <a:pt x="141732" y="909066"/>
                </a:lnTo>
                <a:lnTo>
                  <a:pt x="138684" y="909066"/>
                </a:lnTo>
                <a:lnTo>
                  <a:pt x="138684" y="919734"/>
                </a:lnTo>
                <a:lnTo>
                  <a:pt x="141732" y="909799"/>
                </a:lnTo>
                <a:close/>
              </a:path>
              <a:path w="280035" h="920114">
                <a:moveTo>
                  <a:pt x="276606" y="460248"/>
                </a:moveTo>
                <a:lnTo>
                  <a:pt x="276606" y="459486"/>
                </a:lnTo>
                <a:lnTo>
                  <a:pt x="276489" y="459867"/>
                </a:lnTo>
                <a:lnTo>
                  <a:pt x="276606" y="4602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분리의</a:t>
            </a:r>
            <a:r>
              <a:rPr spc="-80" dirty="0"/>
              <a:t> </a:t>
            </a:r>
            <a:r>
              <a:rPr spc="20" dirty="0"/>
              <a:t>효과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318325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구조와 </a:t>
            </a: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표현,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동작의</a:t>
            </a:r>
            <a:r>
              <a:rPr sz="1900" b="1" spc="-1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분리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0693" y="2188464"/>
            <a:ext cx="3387090" cy="287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7645" y="2185416"/>
            <a:ext cx="3393440" cy="2885440"/>
          </a:xfrm>
          <a:custGeom>
            <a:avLst/>
            <a:gdLst/>
            <a:ahLst/>
            <a:cxnLst/>
            <a:rect l="l" t="t" r="r" b="b"/>
            <a:pathLst>
              <a:path w="3393440" h="2885440">
                <a:moveTo>
                  <a:pt x="3393186" y="2884932"/>
                </a:moveTo>
                <a:lnTo>
                  <a:pt x="3393186" y="0"/>
                </a:lnTo>
                <a:lnTo>
                  <a:pt x="0" y="0"/>
                </a:lnTo>
                <a:lnTo>
                  <a:pt x="0" y="2884932"/>
                </a:lnTo>
                <a:lnTo>
                  <a:pt x="1524" y="2884932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3390138" y="3047"/>
                </a:lnTo>
                <a:lnTo>
                  <a:pt x="3390138" y="1523"/>
                </a:lnTo>
                <a:lnTo>
                  <a:pt x="3391662" y="3047"/>
                </a:lnTo>
                <a:lnTo>
                  <a:pt x="3391662" y="2884932"/>
                </a:lnTo>
                <a:lnTo>
                  <a:pt x="3393186" y="2884932"/>
                </a:lnTo>
                <a:close/>
              </a:path>
              <a:path w="3393440" h="2885440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3393440" h="2885440">
                <a:moveTo>
                  <a:pt x="3048" y="2881884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2881884"/>
                </a:lnTo>
                <a:lnTo>
                  <a:pt x="3048" y="2881884"/>
                </a:lnTo>
                <a:close/>
              </a:path>
              <a:path w="3393440" h="2885440">
                <a:moveTo>
                  <a:pt x="3391662" y="2881884"/>
                </a:moveTo>
                <a:lnTo>
                  <a:pt x="1524" y="2881884"/>
                </a:lnTo>
                <a:lnTo>
                  <a:pt x="3048" y="2883408"/>
                </a:lnTo>
                <a:lnTo>
                  <a:pt x="3048" y="2884932"/>
                </a:lnTo>
                <a:lnTo>
                  <a:pt x="3390138" y="2884932"/>
                </a:lnTo>
                <a:lnTo>
                  <a:pt x="3390138" y="2883408"/>
                </a:lnTo>
                <a:lnTo>
                  <a:pt x="3391662" y="2881884"/>
                </a:lnTo>
                <a:close/>
              </a:path>
              <a:path w="3393440" h="2885440">
                <a:moveTo>
                  <a:pt x="3048" y="2884932"/>
                </a:moveTo>
                <a:lnTo>
                  <a:pt x="3048" y="2883408"/>
                </a:lnTo>
                <a:lnTo>
                  <a:pt x="1524" y="2881884"/>
                </a:lnTo>
                <a:lnTo>
                  <a:pt x="1524" y="2884932"/>
                </a:lnTo>
                <a:lnTo>
                  <a:pt x="3048" y="2884932"/>
                </a:lnTo>
                <a:close/>
              </a:path>
              <a:path w="3393440" h="2885440">
                <a:moveTo>
                  <a:pt x="3391662" y="3047"/>
                </a:moveTo>
                <a:lnTo>
                  <a:pt x="3390138" y="1523"/>
                </a:lnTo>
                <a:lnTo>
                  <a:pt x="3390138" y="3047"/>
                </a:lnTo>
                <a:lnTo>
                  <a:pt x="3391662" y="3047"/>
                </a:lnTo>
                <a:close/>
              </a:path>
              <a:path w="3393440" h="2885440">
                <a:moveTo>
                  <a:pt x="3391662" y="2881884"/>
                </a:moveTo>
                <a:lnTo>
                  <a:pt x="3391662" y="3047"/>
                </a:lnTo>
                <a:lnTo>
                  <a:pt x="3390138" y="3047"/>
                </a:lnTo>
                <a:lnTo>
                  <a:pt x="3390138" y="2881884"/>
                </a:lnTo>
                <a:lnTo>
                  <a:pt x="3391662" y="2881884"/>
                </a:lnTo>
                <a:close/>
              </a:path>
              <a:path w="3393440" h="2885440">
                <a:moveTo>
                  <a:pt x="3391662" y="2884932"/>
                </a:moveTo>
                <a:lnTo>
                  <a:pt x="3391662" y="2881884"/>
                </a:lnTo>
                <a:lnTo>
                  <a:pt x="3390138" y="2883408"/>
                </a:lnTo>
                <a:lnTo>
                  <a:pt x="3390138" y="2884932"/>
                </a:lnTo>
                <a:lnTo>
                  <a:pt x="3391662" y="28849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0693" y="5557265"/>
            <a:ext cx="3387089" cy="294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0693" y="5557265"/>
            <a:ext cx="3387090" cy="0"/>
          </a:xfrm>
          <a:custGeom>
            <a:avLst/>
            <a:gdLst/>
            <a:ahLst/>
            <a:cxnLst/>
            <a:rect l="l" t="t" r="r" b="b"/>
            <a:pathLst>
              <a:path w="3387090">
                <a:moveTo>
                  <a:pt x="0" y="0"/>
                </a:moveTo>
                <a:lnTo>
                  <a:pt x="3387090" y="0"/>
                </a:lnTo>
              </a:path>
            </a:pathLst>
          </a:custGeom>
          <a:ln w="12293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693" y="5198364"/>
            <a:ext cx="3387090" cy="0"/>
          </a:xfrm>
          <a:custGeom>
            <a:avLst/>
            <a:gdLst/>
            <a:ahLst/>
            <a:cxnLst/>
            <a:rect l="l" t="t" r="r" b="b"/>
            <a:pathLst>
              <a:path w="3387090">
                <a:moveTo>
                  <a:pt x="0" y="0"/>
                </a:moveTo>
                <a:lnTo>
                  <a:pt x="3387090" y="0"/>
                </a:lnTo>
              </a:path>
            </a:pathLst>
          </a:custGeom>
          <a:ln w="12293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0693" y="5852159"/>
            <a:ext cx="3387090" cy="0"/>
          </a:xfrm>
          <a:custGeom>
            <a:avLst/>
            <a:gdLst/>
            <a:ahLst/>
            <a:cxnLst/>
            <a:rect l="l" t="t" r="r" b="b"/>
            <a:pathLst>
              <a:path w="3387090">
                <a:moveTo>
                  <a:pt x="0" y="0"/>
                </a:moveTo>
                <a:lnTo>
                  <a:pt x="3387090" y="0"/>
                </a:lnTo>
              </a:path>
            </a:pathLst>
          </a:custGeom>
          <a:ln w="12293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07375" y="5239511"/>
            <a:ext cx="3759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OLD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7000" y="5239511"/>
            <a:ext cx="43370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N</a:t>
            </a:r>
            <a:r>
              <a:rPr sz="1350" b="1" spc="30" dirty="0">
                <a:solidFill>
                  <a:srgbClr val="323232"/>
                </a:solidFill>
                <a:latin typeface="Malgun Gothic"/>
                <a:cs typeface="Malgun Gothic"/>
              </a:rPr>
              <a:t>E</a:t>
            </a:r>
            <a:r>
              <a:rPr sz="1350" b="1" spc="5" dirty="0">
                <a:solidFill>
                  <a:srgbClr val="323232"/>
                </a:solidFill>
                <a:latin typeface="Malgun Gothic"/>
                <a:cs typeface="Malgun Gothic"/>
              </a:rPr>
              <a:t>W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2327" y="5239511"/>
            <a:ext cx="5422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절감율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1269" y="5598414"/>
            <a:ext cx="54800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323232"/>
                </a:solidFill>
                <a:latin typeface="Malgun Gothic"/>
                <a:cs typeface="Malgun Gothic"/>
              </a:rPr>
              <a:t>112.KB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9826" y="5598414"/>
            <a:ext cx="54800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323232"/>
                </a:solidFill>
                <a:latin typeface="Malgun Gothic"/>
                <a:cs typeface="Malgun Gothic"/>
              </a:rPr>
              <a:t>62.9KB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3634" y="5598414"/>
            <a:ext cx="3581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solidFill>
                  <a:srgbClr val="323232"/>
                </a:solidFill>
                <a:latin typeface="Malgun Gothic"/>
                <a:cs typeface="Malgun Gothic"/>
              </a:rPr>
              <a:t>44%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92098" y="321259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0"/>
                </a:moveTo>
                <a:lnTo>
                  <a:pt x="31241" y="31242"/>
                </a:lnTo>
                <a:lnTo>
                  <a:pt x="0" y="156972"/>
                </a:lnTo>
                <a:lnTo>
                  <a:pt x="15697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3431" y="2426207"/>
            <a:ext cx="1677670" cy="944880"/>
          </a:xfrm>
          <a:custGeom>
            <a:avLst/>
            <a:gdLst/>
            <a:ahLst/>
            <a:cxnLst/>
            <a:rect l="l" t="t" r="r" b="b"/>
            <a:pathLst>
              <a:path w="1677670" h="944879">
                <a:moveTo>
                  <a:pt x="1677161" y="785621"/>
                </a:moveTo>
                <a:lnTo>
                  <a:pt x="1677161" y="761"/>
                </a:lnTo>
                <a:lnTo>
                  <a:pt x="1676399" y="0"/>
                </a:lnTo>
                <a:lnTo>
                  <a:pt x="0" y="0"/>
                </a:lnTo>
                <a:lnTo>
                  <a:pt x="0" y="944879"/>
                </a:lnTo>
                <a:lnTo>
                  <a:pt x="1523" y="944879"/>
                </a:lnTo>
                <a:lnTo>
                  <a:pt x="1523" y="3047"/>
                </a:lnTo>
                <a:lnTo>
                  <a:pt x="3047" y="1523"/>
                </a:lnTo>
                <a:lnTo>
                  <a:pt x="3047" y="3047"/>
                </a:lnTo>
                <a:lnTo>
                  <a:pt x="1674113" y="3047"/>
                </a:lnTo>
                <a:lnTo>
                  <a:pt x="1674113" y="1523"/>
                </a:lnTo>
                <a:lnTo>
                  <a:pt x="1675637" y="3047"/>
                </a:lnTo>
                <a:lnTo>
                  <a:pt x="1675637" y="784859"/>
                </a:lnTo>
                <a:lnTo>
                  <a:pt x="1676399" y="784859"/>
                </a:lnTo>
                <a:lnTo>
                  <a:pt x="1677161" y="785621"/>
                </a:lnTo>
                <a:close/>
              </a:path>
              <a:path w="1677670" h="944879">
                <a:moveTo>
                  <a:pt x="3047" y="3047"/>
                </a:moveTo>
                <a:lnTo>
                  <a:pt x="3047" y="1523"/>
                </a:lnTo>
                <a:lnTo>
                  <a:pt x="1523" y="3047"/>
                </a:lnTo>
                <a:lnTo>
                  <a:pt x="3047" y="3047"/>
                </a:lnTo>
                <a:close/>
              </a:path>
              <a:path w="1677670" h="944879">
                <a:moveTo>
                  <a:pt x="3047" y="941831"/>
                </a:moveTo>
                <a:lnTo>
                  <a:pt x="3047" y="3047"/>
                </a:lnTo>
                <a:lnTo>
                  <a:pt x="1523" y="3047"/>
                </a:lnTo>
                <a:lnTo>
                  <a:pt x="1523" y="941831"/>
                </a:lnTo>
                <a:lnTo>
                  <a:pt x="3047" y="941831"/>
                </a:lnTo>
                <a:close/>
              </a:path>
              <a:path w="1677670" h="944879">
                <a:moveTo>
                  <a:pt x="1517332" y="941831"/>
                </a:moveTo>
                <a:lnTo>
                  <a:pt x="1523" y="941831"/>
                </a:lnTo>
                <a:lnTo>
                  <a:pt x="3047" y="943355"/>
                </a:lnTo>
                <a:lnTo>
                  <a:pt x="3047" y="944879"/>
                </a:lnTo>
                <a:lnTo>
                  <a:pt x="1517141" y="944879"/>
                </a:lnTo>
                <a:lnTo>
                  <a:pt x="1517141" y="942593"/>
                </a:lnTo>
                <a:lnTo>
                  <a:pt x="1517332" y="941831"/>
                </a:lnTo>
                <a:close/>
              </a:path>
              <a:path w="1677670" h="944879">
                <a:moveTo>
                  <a:pt x="3047" y="944879"/>
                </a:moveTo>
                <a:lnTo>
                  <a:pt x="3047" y="943355"/>
                </a:lnTo>
                <a:lnTo>
                  <a:pt x="1523" y="941831"/>
                </a:lnTo>
                <a:lnTo>
                  <a:pt x="1523" y="944879"/>
                </a:lnTo>
                <a:lnTo>
                  <a:pt x="3047" y="944879"/>
                </a:lnTo>
                <a:close/>
              </a:path>
              <a:path w="1677670" h="944879">
                <a:moveTo>
                  <a:pt x="1518665" y="941831"/>
                </a:moveTo>
                <a:lnTo>
                  <a:pt x="1517332" y="941831"/>
                </a:lnTo>
                <a:lnTo>
                  <a:pt x="1517141" y="942593"/>
                </a:lnTo>
                <a:lnTo>
                  <a:pt x="1517903" y="942784"/>
                </a:lnTo>
                <a:lnTo>
                  <a:pt x="1517903" y="942593"/>
                </a:lnTo>
                <a:lnTo>
                  <a:pt x="1518665" y="941831"/>
                </a:lnTo>
                <a:close/>
              </a:path>
              <a:path w="1677670" h="944879">
                <a:moveTo>
                  <a:pt x="1520189" y="943355"/>
                </a:moveTo>
                <a:lnTo>
                  <a:pt x="1517141" y="942593"/>
                </a:lnTo>
                <a:lnTo>
                  <a:pt x="1517141" y="944879"/>
                </a:lnTo>
                <a:lnTo>
                  <a:pt x="1519427" y="944879"/>
                </a:lnTo>
                <a:lnTo>
                  <a:pt x="1519427" y="944117"/>
                </a:lnTo>
                <a:lnTo>
                  <a:pt x="1520189" y="943355"/>
                </a:lnTo>
                <a:close/>
              </a:path>
              <a:path w="1677670" h="944879">
                <a:moveTo>
                  <a:pt x="1677161" y="786383"/>
                </a:moveTo>
                <a:lnTo>
                  <a:pt x="1677161" y="785621"/>
                </a:lnTo>
                <a:lnTo>
                  <a:pt x="1676399" y="784859"/>
                </a:lnTo>
                <a:lnTo>
                  <a:pt x="1674875" y="784859"/>
                </a:lnTo>
                <a:lnTo>
                  <a:pt x="1549907" y="816101"/>
                </a:lnTo>
                <a:lnTo>
                  <a:pt x="1549145" y="816101"/>
                </a:lnTo>
                <a:lnTo>
                  <a:pt x="1548383" y="816863"/>
                </a:lnTo>
                <a:lnTo>
                  <a:pt x="1548383" y="817625"/>
                </a:lnTo>
                <a:lnTo>
                  <a:pt x="1517332" y="941831"/>
                </a:lnTo>
                <a:lnTo>
                  <a:pt x="1518665" y="941831"/>
                </a:lnTo>
                <a:lnTo>
                  <a:pt x="1521205" y="939291"/>
                </a:lnTo>
                <a:lnTo>
                  <a:pt x="1550669" y="821435"/>
                </a:lnTo>
                <a:lnTo>
                  <a:pt x="1550669" y="819149"/>
                </a:lnTo>
                <a:lnTo>
                  <a:pt x="1551431" y="818387"/>
                </a:lnTo>
                <a:lnTo>
                  <a:pt x="1551431" y="818959"/>
                </a:lnTo>
                <a:lnTo>
                  <a:pt x="1671573" y="788923"/>
                </a:lnTo>
                <a:lnTo>
                  <a:pt x="1674875" y="785621"/>
                </a:lnTo>
                <a:lnTo>
                  <a:pt x="1675129" y="786383"/>
                </a:lnTo>
                <a:lnTo>
                  <a:pt x="1677161" y="786383"/>
                </a:lnTo>
                <a:close/>
              </a:path>
              <a:path w="1677670" h="944879">
                <a:moveTo>
                  <a:pt x="1521205" y="939291"/>
                </a:moveTo>
                <a:lnTo>
                  <a:pt x="1517903" y="942593"/>
                </a:lnTo>
                <a:lnTo>
                  <a:pt x="1517903" y="942784"/>
                </a:lnTo>
                <a:lnTo>
                  <a:pt x="1520189" y="943355"/>
                </a:lnTo>
                <a:lnTo>
                  <a:pt x="1521205" y="939291"/>
                </a:lnTo>
                <a:close/>
              </a:path>
              <a:path w="1677670" h="944879">
                <a:moveTo>
                  <a:pt x="1675637" y="787907"/>
                </a:moveTo>
                <a:lnTo>
                  <a:pt x="1671573" y="788923"/>
                </a:lnTo>
                <a:lnTo>
                  <a:pt x="1521205" y="939291"/>
                </a:lnTo>
                <a:lnTo>
                  <a:pt x="1520189" y="943355"/>
                </a:lnTo>
                <a:lnTo>
                  <a:pt x="1675637" y="787907"/>
                </a:lnTo>
                <a:close/>
              </a:path>
              <a:path w="1677670" h="944879">
                <a:moveTo>
                  <a:pt x="1551431" y="818387"/>
                </a:moveTo>
                <a:lnTo>
                  <a:pt x="1550669" y="819149"/>
                </a:lnTo>
                <a:lnTo>
                  <a:pt x="1551279" y="818997"/>
                </a:lnTo>
                <a:lnTo>
                  <a:pt x="1551431" y="818387"/>
                </a:lnTo>
                <a:close/>
              </a:path>
              <a:path w="1677670" h="944879">
                <a:moveTo>
                  <a:pt x="1551279" y="818997"/>
                </a:moveTo>
                <a:lnTo>
                  <a:pt x="1550669" y="819149"/>
                </a:lnTo>
                <a:lnTo>
                  <a:pt x="1550669" y="821435"/>
                </a:lnTo>
                <a:lnTo>
                  <a:pt x="1551279" y="818997"/>
                </a:lnTo>
                <a:close/>
              </a:path>
              <a:path w="1677670" h="944879">
                <a:moveTo>
                  <a:pt x="1551431" y="818959"/>
                </a:moveTo>
                <a:lnTo>
                  <a:pt x="1551431" y="818387"/>
                </a:lnTo>
                <a:lnTo>
                  <a:pt x="1551279" y="818997"/>
                </a:lnTo>
                <a:lnTo>
                  <a:pt x="1551431" y="818959"/>
                </a:lnTo>
                <a:close/>
              </a:path>
              <a:path w="1677670" h="944879">
                <a:moveTo>
                  <a:pt x="1675637" y="787907"/>
                </a:moveTo>
                <a:lnTo>
                  <a:pt x="1675129" y="786383"/>
                </a:lnTo>
                <a:lnTo>
                  <a:pt x="1674114" y="786383"/>
                </a:lnTo>
                <a:lnTo>
                  <a:pt x="1671573" y="788923"/>
                </a:lnTo>
                <a:lnTo>
                  <a:pt x="1675637" y="787907"/>
                </a:lnTo>
                <a:close/>
              </a:path>
              <a:path w="1677670" h="944879">
                <a:moveTo>
                  <a:pt x="1675637" y="3047"/>
                </a:moveTo>
                <a:lnTo>
                  <a:pt x="1674113" y="1523"/>
                </a:lnTo>
                <a:lnTo>
                  <a:pt x="1674113" y="3047"/>
                </a:lnTo>
                <a:lnTo>
                  <a:pt x="1675637" y="3047"/>
                </a:lnTo>
                <a:close/>
              </a:path>
              <a:path w="1677670" h="944879">
                <a:moveTo>
                  <a:pt x="1675637" y="784859"/>
                </a:moveTo>
                <a:lnTo>
                  <a:pt x="1675637" y="3047"/>
                </a:lnTo>
                <a:lnTo>
                  <a:pt x="1674113" y="3047"/>
                </a:lnTo>
                <a:lnTo>
                  <a:pt x="1674114" y="785050"/>
                </a:lnTo>
                <a:lnTo>
                  <a:pt x="1674875" y="784859"/>
                </a:lnTo>
                <a:lnTo>
                  <a:pt x="1675637" y="784859"/>
                </a:lnTo>
                <a:close/>
              </a:path>
              <a:path w="1677670" h="944879">
                <a:moveTo>
                  <a:pt x="1675129" y="786383"/>
                </a:moveTo>
                <a:lnTo>
                  <a:pt x="1674875" y="785621"/>
                </a:lnTo>
                <a:lnTo>
                  <a:pt x="1674114" y="786383"/>
                </a:lnTo>
                <a:lnTo>
                  <a:pt x="1675129" y="786383"/>
                </a:lnTo>
                <a:close/>
              </a:path>
              <a:path w="1677670" h="944879">
                <a:moveTo>
                  <a:pt x="1677161" y="787145"/>
                </a:moveTo>
                <a:lnTo>
                  <a:pt x="1677161" y="786383"/>
                </a:lnTo>
                <a:lnTo>
                  <a:pt x="1675129" y="786383"/>
                </a:lnTo>
                <a:lnTo>
                  <a:pt x="1675637" y="787907"/>
                </a:lnTo>
                <a:lnTo>
                  <a:pt x="1676399" y="787145"/>
                </a:lnTo>
                <a:lnTo>
                  <a:pt x="1677161" y="78714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50113" y="2552953"/>
            <a:ext cx="87185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xHTML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150" b="1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323232"/>
                </a:solidFill>
                <a:latin typeface="Malgun Gothic"/>
                <a:cs typeface="Malgun Gothic"/>
              </a:rPr>
              <a:t>Javascript</a:t>
            </a:r>
            <a:endParaRPr sz="1150">
              <a:latin typeface="Malgun Gothic"/>
              <a:cs typeface="Malgun Gothic"/>
            </a:endParaRPr>
          </a:p>
          <a:p>
            <a:pPr marL="50800" algn="ctr">
              <a:lnSpc>
                <a:spcPct val="100000"/>
              </a:lnSpc>
              <a:spcBef>
                <a:spcPts val="10"/>
              </a:spcBef>
            </a:pP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150" b="1" spc="-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spc="5" dirty="0">
                <a:solidFill>
                  <a:srgbClr val="323232"/>
                </a:solidFill>
                <a:latin typeface="Malgun Gothic"/>
                <a:cs typeface="Malgun Gothic"/>
              </a:rPr>
              <a:t>CSS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47495" y="4387596"/>
            <a:ext cx="88900" cy="87630"/>
          </a:xfrm>
          <a:custGeom>
            <a:avLst/>
            <a:gdLst/>
            <a:ahLst/>
            <a:cxnLst/>
            <a:rect l="l" t="t" r="r" b="b"/>
            <a:pathLst>
              <a:path w="88900" h="87629">
                <a:moveTo>
                  <a:pt x="88392" y="0"/>
                </a:moveTo>
                <a:lnTo>
                  <a:pt x="17525" y="17526"/>
                </a:lnTo>
                <a:lnTo>
                  <a:pt x="0" y="87630"/>
                </a:lnTo>
                <a:lnTo>
                  <a:pt x="8839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1007" y="3944111"/>
            <a:ext cx="946785" cy="532765"/>
          </a:xfrm>
          <a:custGeom>
            <a:avLst/>
            <a:gdLst/>
            <a:ahLst/>
            <a:cxnLst/>
            <a:rect l="l" t="t" r="r" b="b"/>
            <a:pathLst>
              <a:path w="946784" h="532764">
                <a:moveTo>
                  <a:pt x="946403" y="442721"/>
                </a:moveTo>
                <a:lnTo>
                  <a:pt x="946403" y="761"/>
                </a:lnTo>
                <a:lnTo>
                  <a:pt x="945641" y="0"/>
                </a:lnTo>
                <a:lnTo>
                  <a:pt x="761" y="0"/>
                </a:lnTo>
                <a:lnTo>
                  <a:pt x="0" y="762"/>
                </a:lnTo>
                <a:lnTo>
                  <a:pt x="0" y="532638"/>
                </a:lnTo>
                <a:lnTo>
                  <a:pt x="1523" y="532638"/>
                </a:lnTo>
                <a:lnTo>
                  <a:pt x="1523" y="3048"/>
                </a:lnTo>
                <a:lnTo>
                  <a:pt x="3047" y="1523"/>
                </a:lnTo>
                <a:lnTo>
                  <a:pt x="3047" y="3048"/>
                </a:lnTo>
                <a:lnTo>
                  <a:pt x="943355" y="3047"/>
                </a:lnTo>
                <a:lnTo>
                  <a:pt x="943355" y="1523"/>
                </a:lnTo>
                <a:lnTo>
                  <a:pt x="944879" y="3047"/>
                </a:lnTo>
                <a:lnTo>
                  <a:pt x="944879" y="441197"/>
                </a:lnTo>
                <a:lnTo>
                  <a:pt x="945641" y="441959"/>
                </a:lnTo>
                <a:lnTo>
                  <a:pt x="945641" y="442721"/>
                </a:lnTo>
                <a:lnTo>
                  <a:pt x="946403" y="442721"/>
                </a:lnTo>
                <a:close/>
              </a:path>
              <a:path w="946784" h="532764">
                <a:moveTo>
                  <a:pt x="3047" y="3048"/>
                </a:moveTo>
                <a:lnTo>
                  <a:pt x="3047" y="1523"/>
                </a:lnTo>
                <a:lnTo>
                  <a:pt x="1523" y="3048"/>
                </a:lnTo>
                <a:lnTo>
                  <a:pt x="3047" y="3048"/>
                </a:lnTo>
                <a:close/>
              </a:path>
              <a:path w="946784" h="532764">
                <a:moveTo>
                  <a:pt x="3047" y="529590"/>
                </a:moveTo>
                <a:lnTo>
                  <a:pt x="3047" y="3048"/>
                </a:lnTo>
                <a:lnTo>
                  <a:pt x="1523" y="3048"/>
                </a:lnTo>
                <a:lnTo>
                  <a:pt x="1523" y="529590"/>
                </a:lnTo>
                <a:lnTo>
                  <a:pt x="3047" y="529590"/>
                </a:lnTo>
                <a:close/>
              </a:path>
              <a:path w="946784" h="532764">
                <a:moveTo>
                  <a:pt x="855340" y="529590"/>
                </a:moveTo>
                <a:lnTo>
                  <a:pt x="1523" y="529590"/>
                </a:lnTo>
                <a:lnTo>
                  <a:pt x="3047" y="531114"/>
                </a:lnTo>
                <a:lnTo>
                  <a:pt x="3047" y="532638"/>
                </a:lnTo>
                <a:lnTo>
                  <a:pt x="854963" y="532637"/>
                </a:lnTo>
                <a:lnTo>
                  <a:pt x="854963" y="530351"/>
                </a:lnTo>
                <a:lnTo>
                  <a:pt x="855214" y="530101"/>
                </a:lnTo>
                <a:lnTo>
                  <a:pt x="855340" y="529590"/>
                </a:lnTo>
                <a:close/>
              </a:path>
              <a:path w="946784" h="532764">
                <a:moveTo>
                  <a:pt x="3047" y="532638"/>
                </a:moveTo>
                <a:lnTo>
                  <a:pt x="3047" y="531114"/>
                </a:lnTo>
                <a:lnTo>
                  <a:pt x="1523" y="529590"/>
                </a:lnTo>
                <a:lnTo>
                  <a:pt x="1523" y="532638"/>
                </a:lnTo>
                <a:lnTo>
                  <a:pt x="3047" y="532638"/>
                </a:lnTo>
                <a:close/>
              </a:path>
              <a:path w="946784" h="532764">
                <a:moveTo>
                  <a:pt x="855214" y="530101"/>
                </a:moveTo>
                <a:lnTo>
                  <a:pt x="854963" y="530351"/>
                </a:lnTo>
                <a:lnTo>
                  <a:pt x="855179" y="530244"/>
                </a:lnTo>
                <a:lnTo>
                  <a:pt x="855214" y="530101"/>
                </a:lnTo>
                <a:close/>
              </a:path>
              <a:path w="946784" h="532764">
                <a:moveTo>
                  <a:pt x="855179" y="530244"/>
                </a:moveTo>
                <a:lnTo>
                  <a:pt x="854963" y="530351"/>
                </a:lnTo>
                <a:lnTo>
                  <a:pt x="854963" y="531113"/>
                </a:lnTo>
                <a:lnTo>
                  <a:pt x="855179" y="530244"/>
                </a:lnTo>
                <a:close/>
              </a:path>
              <a:path w="946784" h="532764">
                <a:moveTo>
                  <a:pt x="856487" y="531494"/>
                </a:moveTo>
                <a:lnTo>
                  <a:pt x="856487" y="529590"/>
                </a:lnTo>
                <a:lnTo>
                  <a:pt x="855179" y="530244"/>
                </a:lnTo>
                <a:lnTo>
                  <a:pt x="854963" y="531113"/>
                </a:lnTo>
                <a:lnTo>
                  <a:pt x="856487" y="531494"/>
                </a:lnTo>
                <a:close/>
              </a:path>
              <a:path w="946784" h="532764">
                <a:moveTo>
                  <a:pt x="858011" y="531876"/>
                </a:moveTo>
                <a:lnTo>
                  <a:pt x="854963" y="531113"/>
                </a:lnTo>
                <a:lnTo>
                  <a:pt x="854963" y="532637"/>
                </a:lnTo>
                <a:lnTo>
                  <a:pt x="857249" y="532637"/>
                </a:lnTo>
                <a:lnTo>
                  <a:pt x="858011" y="531876"/>
                </a:lnTo>
                <a:close/>
              </a:path>
              <a:path w="946784" h="532764">
                <a:moveTo>
                  <a:pt x="856487" y="529590"/>
                </a:moveTo>
                <a:lnTo>
                  <a:pt x="855725" y="529590"/>
                </a:lnTo>
                <a:lnTo>
                  <a:pt x="855214" y="530101"/>
                </a:lnTo>
                <a:lnTo>
                  <a:pt x="855179" y="530244"/>
                </a:lnTo>
                <a:lnTo>
                  <a:pt x="856487" y="529590"/>
                </a:lnTo>
                <a:close/>
              </a:path>
              <a:path w="946784" h="532764">
                <a:moveTo>
                  <a:pt x="855725" y="529590"/>
                </a:moveTo>
                <a:lnTo>
                  <a:pt x="855340" y="529590"/>
                </a:lnTo>
                <a:lnTo>
                  <a:pt x="855214" y="530101"/>
                </a:lnTo>
                <a:lnTo>
                  <a:pt x="855725" y="529590"/>
                </a:lnTo>
                <a:close/>
              </a:path>
              <a:path w="946784" h="532764">
                <a:moveTo>
                  <a:pt x="943105" y="442210"/>
                </a:moveTo>
                <a:lnTo>
                  <a:pt x="873251" y="459485"/>
                </a:lnTo>
                <a:lnTo>
                  <a:pt x="872489" y="460247"/>
                </a:lnTo>
                <a:lnTo>
                  <a:pt x="855340" y="529590"/>
                </a:lnTo>
                <a:lnTo>
                  <a:pt x="855725" y="529590"/>
                </a:lnTo>
                <a:lnTo>
                  <a:pt x="859514" y="525801"/>
                </a:lnTo>
                <a:lnTo>
                  <a:pt x="874013" y="467172"/>
                </a:lnTo>
                <a:lnTo>
                  <a:pt x="874013" y="462533"/>
                </a:lnTo>
                <a:lnTo>
                  <a:pt x="875537" y="461009"/>
                </a:lnTo>
                <a:lnTo>
                  <a:pt x="875537" y="462140"/>
                </a:lnTo>
                <a:lnTo>
                  <a:pt x="939744" y="445571"/>
                </a:lnTo>
                <a:lnTo>
                  <a:pt x="943105" y="442210"/>
                </a:lnTo>
                <a:close/>
              </a:path>
              <a:path w="946784" h="532764">
                <a:moveTo>
                  <a:pt x="859514" y="525801"/>
                </a:moveTo>
                <a:lnTo>
                  <a:pt x="855725" y="529590"/>
                </a:lnTo>
                <a:lnTo>
                  <a:pt x="856487" y="529590"/>
                </a:lnTo>
                <a:lnTo>
                  <a:pt x="856487" y="531494"/>
                </a:lnTo>
                <a:lnTo>
                  <a:pt x="858011" y="531876"/>
                </a:lnTo>
                <a:lnTo>
                  <a:pt x="859514" y="525801"/>
                </a:lnTo>
                <a:close/>
              </a:path>
              <a:path w="946784" h="532764">
                <a:moveTo>
                  <a:pt x="944879" y="445007"/>
                </a:moveTo>
                <a:lnTo>
                  <a:pt x="944879" y="444245"/>
                </a:lnTo>
                <a:lnTo>
                  <a:pt x="939744" y="445571"/>
                </a:lnTo>
                <a:lnTo>
                  <a:pt x="859514" y="525801"/>
                </a:lnTo>
                <a:lnTo>
                  <a:pt x="858011" y="531876"/>
                </a:lnTo>
                <a:lnTo>
                  <a:pt x="944879" y="445007"/>
                </a:lnTo>
                <a:close/>
              </a:path>
              <a:path w="946784" h="532764">
                <a:moveTo>
                  <a:pt x="875537" y="461009"/>
                </a:moveTo>
                <a:lnTo>
                  <a:pt x="874013" y="462533"/>
                </a:lnTo>
                <a:lnTo>
                  <a:pt x="875239" y="462217"/>
                </a:lnTo>
                <a:lnTo>
                  <a:pt x="875537" y="461009"/>
                </a:lnTo>
                <a:close/>
              </a:path>
              <a:path w="946784" h="532764">
                <a:moveTo>
                  <a:pt x="875239" y="462217"/>
                </a:moveTo>
                <a:lnTo>
                  <a:pt x="874013" y="462533"/>
                </a:lnTo>
                <a:lnTo>
                  <a:pt x="874013" y="467172"/>
                </a:lnTo>
                <a:lnTo>
                  <a:pt x="875239" y="462217"/>
                </a:lnTo>
                <a:close/>
              </a:path>
              <a:path w="946784" h="532764">
                <a:moveTo>
                  <a:pt x="875537" y="462140"/>
                </a:moveTo>
                <a:lnTo>
                  <a:pt x="875537" y="461009"/>
                </a:lnTo>
                <a:lnTo>
                  <a:pt x="875239" y="462217"/>
                </a:lnTo>
                <a:lnTo>
                  <a:pt x="875537" y="462140"/>
                </a:lnTo>
                <a:close/>
              </a:path>
              <a:path w="946784" h="532764">
                <a:moveTo>
                  <a:pt x="944371" y="443483"/>
                </a:moveTo>
                <a:lnTo>
                  <a:pt x="943463" y="442121"/>
                </a:lnTo>
                <a:lnTo>
                  <a:pt x="943105" y="442210"/>
                </a:lnTo>
                <a:lnTo>
                  <a:pt x="939744" y="445571"/>
                </a:lnTo>
                <a:lnTo>
                  <a:pt x="943355" y="444639"/>
                </a:lnTo>
                <a:lnTo>
                  <a:pt x="943355" y="443483"/>
                </a:lnTo>
                <a:lnTo>
                  <a:pt x="944371" y="443483"/>
                </a:lnTo>
                <a:close/>
              </a:path>
              <a:path w="946784" h="532764">
                <a:moveTo>
                  <a:pt x="943463" y="442121"/>
                </a:moveTo>
                <a:lnTo>
                  <a:pt x="943355" y="441959"/>
                </a:lnTo>
                <a:lnTo>
                  <a:pt x="943105" y="442210"/>
                </a:lnTo>
                <a:lnTo>
                  <a:pt x="943463" y="442121"/>
                </a:lnTo>
                <a:close/>
              </a:path>
              <a:path w="946784" h="532764">
                <a:moveTo>
                  <a:pt x="944879" y="3047"/>
                </a:moveTo>
                <a:lnTo>
                  <a:pt x="943355" y="1523"/>
                </a:lnTo>
                <a:lnTo>
                  <a:pt x="943355" y="3047"/>
                </a:lnTo>
                <a:lnTo>
                  <a:pt x="944879" y="3047"/>
                </a:lnTo>
                <a:close/>
              </a:path>
              <a:path w="946784" h="532764">
                <a:moveTo>
                  <a:pt x="944879" y="441197"/>
                </a:moveTo>
                <a:lnTo>
                  <a:pt x="944879" y="3047"/>
                </a:lnTo>
                <a:lnTo>
                  <a:pt x="943355" y="3047"/>
                </a:lnTo>
                <a:lnTo>
                  <a:pt x="943355" y="441959"/>
                </a:lnTo>
                <a:lnTo>
                  <a:pt x="943463" y="442121"/>
                </a:lnTo>
                <a:lnTo>
                  <a:pt x="944117" y="441959"/>
                </a:lnTo>
                <a:lnTo>
                  <a:pt x="944879" y="441197"/>
                </a:lnTo>
                <a:close/>
              </a:path>
              <a:path w="946784" h="532764">
                <a:moveTo>
                  <a:pt x="944879" y="444245"/>
                </a:moveTo>
                <a:lnTo>
                  <a:pt x="944371" y="443483"/>
                </a:lnTo>
                <a:lnTo>
                  <a:pt x="943355" y="443483"/>
                </a:lnTo>
                <a:lnTo>
                  <a:pt x="943355" y="444639"/>
                </a:lnTo>
                <a:lnTo>
                  <a:pt x="944879" y="444245"/>
                </a:lnTo>
                <a:close/>
              </a:path>
              <a:path w="946784" h="532764">
                <a:moveTo>
                  <a:pt x="946403" y="443483"/>
                </a:moveTo>
                <a:lnTo>
                  <a:pt x="946403" y="442721"/>
                </a:lnTo>
                <a:lnTo>
                  <a:pt x="945641" y="442721"/>
                </a:lnTo>
                <a:lnTo>
                  <a:pt x="945641" y="441959"/>
                </a:lnTo>
                <a:lnTo>
                  <a:pt x="944879" y="441197"/>
                </a:lnTo>
                <a:lnTo>
                  <a:pt x="944117" y="441959"/>
                </a:lnTo>
                <a:lnTo>
                  <a:pt x="943463" y="442121"/>
                </a:lnTo>
                <a:lnTo>
                  <a:pt x="944371" y="443483"/>
                </a:lnTo>
                <a:lnTo>
                  <a:pt x="946403" y="443483"/>
                </a:lnTo>
                <a:close/>
              </a:path>
              <a:path w="946784" h="532764">
                <a:moveTo>
                  <a:pt x="946403" y="443483"/>
                </a:moveTo>
                <a:lnTo>
                  <a:pt x="944371" y="443483"/>
                </a:lnTo>
                <a:lnTo>
                  <a:pt x="944879" y="444245"/>
                </a:lnTo>
                <a:lnTo>
                  <a:pt x="944879" y="445007"/>
                </a:lnTo>
                <a:lnTo>
                  <a:pt x="946403" y="4434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60425" y="4060697"/>
            <a:ext cx="60642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xHTML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13177" y="397078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392" y="0"/>
                </a:moveTo>
                <a:lnTo>
                  <a:pt x="17525" y="17525"/>
                </a:lnTo>
                <a:lnTo>
                  <a:pt x="0" y="88391"/>
                </a:lnTo>
                <a:lnTo>
                  <a:pt x="8839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8213" y="3528059"/>
            <a:ext cx="944880" cy="532765"/>
          </a:xfrm>
          <a:custGeom>
            <a:avLst/>
            <a:gdLst/>
            <a:ahLst/>
            <a:cxnLst/>
            <a:rect l="l" t="t" r="r" b="b"/>
            <a:pathLst>
              <a:path w="944879" h="532764">
                <a:moveTo>
                  <a:pt x="944880" y="441959"/>
                </a:moveTo>
                <a:lnTo>
                  <a:pt x="944880" y="0"/>
                </a:lnTo>
                <a:lnTo>
                  <a:pt x="0" y="0"/>
                </a:lnTo>
                <a:lnTo>
                  <a:pt x="0" y="531876"/>
                </a:lnTo>
                <a:lnTo>
                  <a:pt x="762" y="532638"/>
                </a:lnTo>
                <a:lnTo>
                  <a:pt x="1524" y="532638"/>
                </a:lnTo>
                <a:lnTo>
                  <a:pt x="1524" y="3048"/>
                </a:lnTo>
                <a:lnTo>
                  <a:pt x="3048" y="1523"/>
                </a:lnTo>
                <a:lnTo>
                  <a:pt x="3048" y="3048"/>
                </a:lnTo>
                <a:lnTo>
                  <a:pt x="941832" y="3047"/>
                </a:lnTo>
                <a:lnTo>
                  <a:pt x="941832" y="1523"/>
                </a:lnTo>
                <a:lnTo>
                  <a:pt x="943356" y="3047"/>
                </a:lnTo>
                <a:lnTo>
                  <a:pt x="943356" y="441197"/>
                </a:lnTo>
                <a:lnTo>
                  <a:pt x="944118" y="441197"/>
                </a:lnTo>
                <a:lnTo>
                  <a:pt x="944880" y="441959"/>
                </a:lnTo>
                <a:close/>
              </a:path>
              <a:path w="944879" h="532764">
                <a:moveTo>
                  <a:pt x="3048" y="3048"/>
                </a:moveTo>
                <a:lnTo>
                  <a:pt x="3048" y="1523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944879" h="532764">
                <a:moveTo>
                  <a:pt x="3048" y="529590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529590"/>
                </a:lnTo>
                <a:lnTo>
                  <a:pt x="3048" y="529590"/>
                </a:lnTo>
                <a:close/>
              </a:path>
              <a:path w="944879" h="532764">
                <a:moveTo>
                  <a:pt x="853816" y="529590"/>
                </a:moveTo>
                <a:lnTo>
                  <a:pt x="1524" y="529590"/>
                </a:lnTo>
                <a:lnTo>
                  <a:pt x="3048" y="531114"/>
                </a:lnTo>
                <a:lnTo>
                  <a:pt x="3048" y="532638"/>
                </a:lnTo>
                <a:lnTo>
                  <a:pt x="853440" y="532637"/>
                </a:lnTo>
                <a:lnTo>
                  <a:pt x="853440" y="531113"/>
                </a:lnTo>
                <a:lnTo>
                  <a:pt x="853816" y="529590"/>
                </a:lnTo>
                <a:close/>
              </a:path>
              <a:path w="944879" h="532764">
                <a:moveTo>
                  <a:pt x="3048" y="532638"/>
                </a:moveTo>
                <a:lnTo>
                  <a:pt x="3048" y="531114"/>
                </a:lnTo>
                <a:lnTo>
                  <a:pt x="1524" y="529590"/>
                </a:lnTo>
                <a:lnTo>
                  <a:pt x="1524" y="532638"/>
                </a:lnTo>
                <a:lnTo>
                  <a:pt x="3048" y="532638"/>
                </a:lnTo>
                <a:close/>
              </a:path>
              <a:path w="944879" h="532764">
                <a:moveTo>
                  <a:pt x="854957" y="529590"/>
                </a:moveTo>
                <a:lnTo>
                  <a:pt x="853816" y="529590"/>
                </a:lnTo>
                <a:lnTo>
                  <a:pt x="853440" y="531113"/>
                </a:lnTo>
                <a:lnTo>
                  <a:pt x="854202" y="531304"/>
                </a:lnTo>
                <a:lnTo>
                  <a:pt x="854202" y="530351"/>
                </a:lnTo>
                <a:lnTo>
                  <a:pt x="854957" y="529590"/>
                </a:lnTo>
                <a:close/>
              </a:path>
              <a:path w="944879" h="532764">
                <a:moveTo>
                  <a:pt x="856488" y="531876"/>
                </a:moveTo>
                <a:lnTo>
                  <a:pt x="853440" y="531113"/>
                </a:lnTo>
                <a:lnTo>
                  <a:pt x="853440" y="532637"/>
                </a:lnTo>
                <a:lnTo>
                  <a:pt x="855726" y="532637"/>
                </a:lnTo>
                <a:lnTo>
                  <a:pt x="856488" y="531876"/>
                </a:lnTo>
                <a:close/>
              </a:path>
              <a:path w="944879" h="532764">
                <a:moveTo>
                  <a:pt x="944880" y="442721"/>
                </a:moveTo>
                <a:lnTo>
                  <a:pt x="944880" y="441959"/>
                </a:lnTo>
                <a:lnTo>
                  <a:pt x="944118" y="441197"/>
                </a:lnTo>
                <a:lnTo>
                  <a:pt x="942340" y="441261"/>
                </a:lnTo>
                <a:lnTo>
                  <a:pt x="872490" y="458723"/>
                </a:lnTo>
                <a:lnTo>
                  <a:pt x="871728" y="459485"/>
                </a:lnTo>
                <a:lnTo>
                  <a:pt x="870966" y="459485"/>
                </a:lnTo>
                <a:lnTo>
                  <a:pt x="870966" y="460247"/>
                </a:lnTo>
                <a:lnTo>
                  <a:pt x="853816" y="529590"/>
                </a:lnTo>
                <a:lnTo>
                  <a:pt x="854964" y="529583"/>
                </a:lnTo>
                <a:lnTo>
                  <a:pt x="857749" y="526773"/>
                </a:lnTo>
                <a:lnTo>
                  <a:pt x="873252" y="464091"/>
                </a:lnTo>
                <a:lnTo>
                  <a:pt x="873252" y="461771"/>
                </a:lnTo>
                <a:lnTo>
                  <a:pt x="874014" y="461009"/>
                </a:lnTo>
                <a:lnTo>
                  <a:pt x="874014" y="461581"/>
                </a:lnTo>
                <a:lnTo>
                  <a:pt x="938316" y="445505"/>
                </a:lnTo>
                <a:lnTo>
                  <a:pt x="941832" y="441959"/>
                </a:lnTo>
                <a:lnTo>
                  <a:pt x="942340" y="442721"/>
                </a:lnTo>
                <a:lnTo>
                  <a:pt x="944880" y="442721"/>
                </a:lnTo>
                <a:close/>
              </a:path>
              <a:path w="944879" h="532764">
                <a:moveTo>
                  <a:pt x="854964" y="531494"/>
                </a:moveTo>
                <a:lnTo>
                  <a:pt x="854964" y="529590"/>
                </a:lnTo>
                <a:lnTo>
                  <a:pt x="854202" y="530351"/>
                </a:lnTo>
                <a:lnTo>
                  <a:pt x="854202" y="531304"/>
                </a:lnTo>
                <a:lnTo>
                  <a:pt x="854964" y="531494"/>
                </a:lnTo>
                <a:close/>
              </a:path>
              <a:path w="944879" h="532764">
                <a:moveTo>
                  <a:pt x="857749" y="526773"/>
                </a:moveTo>
                <a:lnTo>
                  <a:pt x="854957" y="529590"/>
                </a:lnTo>
                <a:lnTo>
                  <a:pt x="854964" y="531494"/>
                </a:lnTo>
                <a:lnTo>
                  <a:pt x="856488" y="531876"/>
                </a:lnTo>
                <a:lnTo>
                  <a:pt x="857749" y="526773"/>
                </a:lnTo>
                <a:close/>
              </a:path>
              <a:path w="944879" h="532764">
                <a:moveTo>
                  <a:pt x="943356" y="445007"/>
                </a:moveTo>
                <a:lnTo>
                  <a:pt x="943356" y="444245"/>
                </a:lnTo>
                <a:lnTo>
                  <a:pt x="938316" y="445505"/>
                </a:lnTo>
                <a:lnTo>
                  <a:pt x="857749" y="526773"/>
                </a:lnTo>
                <a:lnTo>
                  <a:pt x="856488" y="531876"/>
                </a:lnTo>
                <a:lnTo>
                  <a:pt x="943356" y="445007"/>
                </a:lnTo>
                <a:close/>
              </a:path>
              <a:path w="944879" h="532764">
                <a:moveTo>
                  <a:pt x="874014" y="461009"/>
                </a:moveTo>
                <a:lnTo>
                  <a:pt x="873252" y="461771"/>
                </a:lnTo>
                <a:lnTo>
                  <a:pt x="873863" y="461619"/>
                </a:lnTo>
                <a:lnTo>
                  <a:pt x="874014" y="461009"/>
                </a:lnTo>
                <a:close/>
              </a:path>
              <a:path w="944879" h="532764">
                <a:moveTo>
                  <a:pt x="873863" y="461619"/>
                </a:moveTo>
                <a:lnTo>
                  <a:pt x="873252" y="461771"/>
                </a:lnTo>
                <a:lnTo>
                  <a:pt x="873252" y="464091"/>
                </a:lnTo>
                <a:lnTo>
                  <a:pt x="873863" y="461619"/>
                </a:lnTo>
                <a:close/>
              </a:path>
              <a:path w="944879" h="532764">
                <a:moveTo>
                  <a:pt x="874014" y="461581"/>
                </a:moveTo>
                <a:lnTo>
                  <a:pt x="874014" y="461009"/>
                </a:lnTo>
                <a:lnTo>
                  <a:pt x="873863" y="461619"/>
                </a:lnTo>
                <a:lnTo>
                  <a:pt x="874014" y="461581"/>
                </a:lnTo>
                <a:close/>
              </a:path>
              <a:path w="944879" h="532764">
                <a:moveTo>
                  <a:pt x="943356" y="444245"/>
                </a:moveTo>
                <a:lnTo>
                  <a:pt x="942340" y="442721"/>
                </a:lnTo>
                <a:lnTo>
                  <a:pt x="941832" y="442721"/>
                </a:lnTo>
                <a:lnTo>
                  <a:pt x="941832" y="441959"/>
                </a:lnTo>
                <a:lnTo>
                  <a:pt x="938316" y="445505"/>
                </a:lnTo>
                <a:lnTo>
                  <a:pt x="941832" y="444626"/>
                </a:lnTo>
                <a:lnTo>
                  <a:pt x="941832" y="442721"/>
                </a:lnTo>
                <a:lnTo>
                  <a:pt x="942340" y="442721"/>
                </a:lnTo>
                <a:lnTo>
                  <a:pt x="942340" y="444499"/>
                </a:lnTo>
                <a:lnTo>
                  <a:pt x="943356" y="444245"/>
                </a:lnTo>
                <a:close/>
              </a:path>
              <a:path w="944879" h="532764">
                <a:moveTo>
                  <a:pt x="943356" y="3047"/>
                </a:moveTo>
                <a:lnTo>
                  <a:pt x="941832" y="1523"/>
                </a:lnTo>
                <a:lnTo>
                  <a:pt x="941832" y="3047"/>
                </a:lnTo>
                <a:lnTo>
                  <a:pt x="943356" y="3047"/>
                </a:lnTo>
                <a:close/>
              </a:path>
              <a:path w="944879" h="532764">
                <a:moveTo>
                  <a:pt x="943356" y="441197"/>
                </a:moveTo>
                <a:lnTo>
                  <a:pt x="943356" y="3047"/>
                </a:lnTo>
                <a:lnTo>
                  <a:pt x="941832" y="3047"/>
                </a:lnTo>
                <a:lnTo>
                  <a:pt x="941832" y="441388"/>
                </a:lnTo>
                <a:lnTo>
                  <a:pt x="942340" y="441261"/>
                </a:lnTo>
                <a:lnTo>
                  <a:pt x="943356" y="441197"/>
                </a:lnTo>
                <a:close/>
              </a:path>
              <a:path w="944879" h="532764">
                <a:moveTo>
                  <a:pt x="944880" y="443483"/>
                </a:moveTo>
                <a:lnTo>
                  <a:pt x="944880" y="442721"/>
                </a:lnTo>
                <a:lnTo>
                  <a:pt x="942340" y="442721"/>
                </a:lnTo>
                <a:lnTo>
                  <a:pt x="943356" y="444245"/>
                </a:lnTo>
                <a:lnTo>
                  <a:pt x="943356" y="445007"/>
                </a:lnTo>
                <a:lnTo>
                  <a:pt x="944880" y="44348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16379" y="3643884"/>
            <a:ext cx="82740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Javascript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67145" y="397078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392" y="0"/>
                </a:moveTo>
                <a:lnTo>
                  <a:pt x="18287" y="17525"/>
                </a:lnTo>
                <a:lnTo>
                  <a:pt x="0" y="88391"/>
                </a:lnTo>
                <a:lnTo>
                  <a:pt x="8839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2942" y="3528059"/>
            <a:ext cx="944880" cy="532765"/>
          </a:xfrm>
          <a:custGeom>
            <a:avLst/>
            <a:gdLst/>
            <a:ahLst/>
            <a:cxnLst/>
            <a:rect l="l" t="t" r="r" b="b"/>
            <a:pathLst>
              <a:path w="944879" h="532764">
                <a:moveTo>
                  <a:pt x="944117" y="441197"/>
                </a:moveTo>
                <a:lnTo>
                  <a:pt x="944117" y="0"/>
                </a:lnTo>
                <a:lnTo>
                  <a:pt x="0" y="0"/>
                </a:lnTo>
                <a:lnTo>
                  <a:pt x="0" y="532638"/>
                </a:lnTo>
                <a:lnTo>
                  <a:pt x="1523" y="532638"/>
                </a:lnTo>
                <a:lnTo>
                  <a:pt x="1523" y="3048"/>
                </a:lnTo>
                <a:lnTo>
                  <a:pt x="3047" y="1523"/>
                </a:lnTo>
                <a:lnTo>
                  <a:pt x="3047" y="3048"/>
                </a:lnTo>
                <a:lnTo>
                  <a:pt x="941069" y="3047"/>
                </a:lnTo>
                <a:lnTo>
                  <a:pt x="941069" y="1523"/>
                </a:lnTo>
                <a:lnTo>
                  <a:pt x="942593" y="3047"/>
                </a:lnTo>
                <a:lnTo>
                  <a:pt x="942593" y="441197"/>
                </a:lnTo>
                <a:lnTo>
                  <a:pt x="944117" y="441197"/>
                </a:lnTo>
                <a:close/>
              </a:path>
              <a:path w="944879" h="532764">
                <a:moveTo>
                  <a:pt x="3047" y="3048"/>
                </a:moveTo>
                <a:lnTo>
                  <a:pt x="3047" y="1523"/>
                </a:lnTo>
                <a:lnTo>
                  <a:pt x="1523" y="3048"/>
                </a:lnTo>
                <a:lnTo>
                  <a:pt x="3047" y="3048"/>
                </a:lnTo>
                <a:close/>
              </a:path>
              <a:path w="944879" h="532764">
                <a:moveTo>
                  <a:pt x="3047" y="529590"/>
                </a:moveTo>
                <a:lnTo>
                  <a:pt x="3047" y="3048"/>
                </a:lnTo>
                <a:lnTo>
                  <a:pt x="1523" y="3048"/>
                </a:lnTo>
                <a:lnTo>
                  <a:pt x="1523" y="529590"/>
                </a:lnTo>
                <a:lnTo>
                  <a:pt x="3047" y="529590"/>
                </a:lnTo>
                <a:close/>
              </a:path>
              <a:path w="944879" h="532764">
                <a:moveTo>
                  <a:pt x="853816" y="529590"/>
                </a:moveTo>
                <a:lnTo>
                  <a:pt x="1523" y="529590"/>
                </a:lnTo>
                <a:lnTo>
                  <a:pt x="3047" y="531114"/>
                </a:lnTo>
                <a:lnTo>
                  <a:pt x="3047" y="532638"/>
                </a:lnTo>
                <a:lnTo>
                  <a:pt x="853439" y="532637"/>
                </a:lnTo>
                <a:lnTo>
                  <a:pt x="853439" y="530351"/>
                </a:lnTo>
                <a:lnTo>
                  <a:pt x="853690" y="530101"/>
                </a:lnTo>
                <a:lnTo>
                  <a:pt x="853816" y="529590"/>
                </a:lnTo>
                <a:close/>
              </a:path>
              <a:path w="944879" h="532764">
                <a:moveTo>
                  <a:pt x="3047" y="532638"/>
                </a:moveTo>
                <a:lnTo>
                  <a:pt x="3047" y="531114"/>
                </a:lnTo>
                <a:lnTo>
                  <a:pt x="1523" y="529590"/>
                </a:lnTo>
                <a:lnTo>
                  <a:pt x="1523" y="532638"/>
                </a:lnTo>
                <a:lnTo>
                  <a:pt x="3047" y="532638"/>
                </a:lnTo>
                <a:close/>
              </a:path>
              <a:path w="944879" h="532764">
                <a:moveTo>
                  <a:pt x="853690" y="530101"/>
                </a:moveTo>
                <a:lnTo>
                  <a:pt x="853439" y="530351"/>
                </a:lnTo>
                <a:lnTo>
                  <a:pt x="853439" y="531113"/>
                </a:lnTo>
                <a:lnTo>
                  <a:pt x="853690" y="530101"/>
                </a:lnTo>
                <a:close/>
              </a:path>
              <a:path w="944879" h="532764">
                <a:moveTo>
                  <a:pt x="857051" y="526740"/>
                </a:moveTo>
                <a:lnTo>
                  <a:pt x="853690" y="530101"/>
                </a:lnTo>
                <a:lnTo>
                  <a:pt x="853439" y="531113"/>
                </a:lnTo>
                <a:lnTo>
                  <a:pt x="855726" y="531876"/>
                </a:lnTo>
                <a:lnTo>
                  <a:pt x="857051" y="526740"/>
                </a:lnTo>
                <a:close/>
              </a:path>
              <a:path w="944879" h="532764">
                <a:moveTo>
                  <a:pt x="943355" y="445007"/>
                </a:moveTo>
                <a:lnTo>
                  <a:pt x="943355" y="444245"/>
                </a:lnTo>
                <a:lnTo>
                  <a:pt x="938294" y="445497"/>
                </a:lnTo>
                <a:lnTo>
                  <a:pt x="857051" y="526740"/>
                </a:lnTo>
                <a:lnTo>
                  <a:pt x="855726" y="531876"/>
                </a:lnTo>
                <a:lnTo>
                  <a:pt x="853439" y="531113"/>
                </a:lnTo>
                <a:lnTo>
                  <a:pt x="853439" y="532637"/>
                </a:lnTo>
                <a:lnTo>
                  <a:pt x="855726" y="532637"/>
                </a:lnTo>
                <a:lnTo>
                  <a:pt x="943355" y="445007"/>
                </a:lnTo>
                <a:close/>
              </a:path>
              <a:path w="944879" h="532764">
                <a:moveTo>
                  <a:pt x="854201" y="529590"/>
                </a:moveTo>
                <a:lnTo>
                  <a:pt x="853816" y="529590"/>
                </a:lnTo>
                <a:lnTo>
                  <a:pt x="853690" y="530101"/>
                </a:lnTo>
                <a:lnTo>
                  <a:pt x="854201" y="529590"/>
                </a:lnTo>
                <a:close/>
              </a:path>
              <a:path w="944879" h="532764">
                <a:moveTo>
                  <a:pt x="944117" y="442721"/>
                </a:moveTo>
                <a:lnTo>
                  <a:pt x="944117" y="441197"/>
                </a:lnTo>
                <a:lnTo>
                  <a:pt x="942339" y="441260"/>
                </a:lnTo>
                <a:lnTo>
                  <a:pt x="871727" y="458723"/>
                </a:lnTo>
                <a:lnTo>
                  <a:pt x="870965" y="459485"/>
                </a:lnTo>
                <a:lnTo>
                  <a:pt x="870965" y="460247"/>
                </a:lnTo>
                <a:lnTo>
                  <a:pt x="853816" y="529590"/>
                </a:lnTo>
                <a:lnTo>
                  <a:pt x="854201" y="529590"/>
                </a:lnTo>
                <a:lnTo>
                  <a:pt x="857051" y="526740"/>
                </a:lnTo>
                <a:lnTo>
                  <a:pt x="872489" y="466915"/>
                </a:lnTo>
                <a:lnTo>
                  <a:pt x="872489" y="461771"/>
                </a:lnTo>
                <a:lnTo>
                  <a:pt x="874013" y="461009"/>
                </a:lnTo>
                <a:lnTo>
                  <a:pt x="874013" y="461395"/>
                </a:lnTo>
                <a:lnTo>
                  <a:pt x="938294" y="445497"/>
                </a:lnTo>
                <a:lnTo>
                  <a:pt x="941831" y="441959"/>
                </a:lnTo>
                <a:lnTo>
                  <a:pt x="942339" y="442721"/>
                </a:lnTo>
                <a:lnTo>
                  <a:pt x="944117" y="442721"/>
                </a:lnTo>
                <a:close/>
              </a:path>
              <a:path w="944879" h="532764">
                <a:moveTo>
                  <a:pt x="874013" y="461009"/>
                </a:moveTo>
                <a:lnTo>
                  <a:pt x="872489" y="461771"/>
                </a:lnTo>
                <a:lnTo>
                  <a:pt x="873907" y="461421"/>
                </a:lnTo>
                <a:lnTo>
                  <a:pt x="874013" y="461009"/>
                </a:lnTo>
                <a:close/>
              </a:path>
              <a:path w="944879" h="532764">
                <a:moveTo>
                  <a:pt x="873907" y="461421"/>
                </a:moveTo>
                <a:lnTo>
                  <a:pt x="872489" y="461771"/>
                </a:lnTo>
                <a:lnTo>
                  <a:pt x="872489" y="466915"/>
                </a:lnTo>
                <a:lnTo>
                  <a:pt x="873907" y="461421"/>
                </a:lnTo>
                <a:close/>
              </a:path>
              <a:path w="944879" h="532764">
                <a:moveTo>
                  <a:pt x="874013" y="461395"/>
                </a:moveTo>
                <a:lnTo>
                  <a:pt x="874013" y="461009"/>
                </a:lnTo>
                <a:lnTo>
                  <a:pt x="873907" y="461421"/>
                </a:lnTo>
                <a:close/>
              </a:path>
              <a:path w="944879" h="532764">
                <a:moveTo>
                  <a:pt x="943355" y="444245"/>
                </a:moveTo>
                <a:lnTo>
                  <a:pt x="942339" y="442721"/>
                </a:lnTo>
                <a:lnTo>
                  <a:pt x="941069" y="442721"/>
                </a:lnTo>
                <a:lnTo>
                  <a:pt x="938294" y="445497"/>
                </a:lnTo>
                <a:lnTo>
                  <a:pt x="943355" y="444245"/>
                </a:lnTo>
                <a:close/>
              </a:path>
              <a:path w="944879" h="532764">
                <a:moveTo>
                  <a:pt x="942593" y="3047"/>
                </a:moveTo>
                <a:lnTo>
                  <a:pt x="941069" y="1523"/>
                </a:lnTo>
                <a:lnTo>
                  <a:pt x="941069" y="3047"/>
                </a:lnTo>
                <a:lnTo>
                  <a:pt x="942593" y="3047"/>
                </a:lnTo>
                <a:close/>
              </a:path>
              <a:path w="944879" h="532764">
                <a:moveTo>
                  <a:pt x="942593" y="441197"/>
                </a:moveTo>
                <a:lnTo>
                  <a:pt x="942593" y="3047"/>
                </a:lnTo>
                <a:lnTo>
                  <a:pt x="941069" y="3047"/>
                </a:lnTo>
                <a:lnTo>
                  <a:pt x="941069" y="441574"/>
                </a:lnTo>
                <a:lnTo>
                  <a:pt x="942593" y="441197"/>
                </a:lnTo>
                <a:close/>
              </a:path>
              <a:path w="944879" h="532764">
                <a:moveTo>
                  <a:pt x="942339" y="442721"/>
                </a:moveTo>
                <a:lnTo>
                  <a:pt x="941831" y="441959"/>
                </a:lnTo>
                <a:lnTo>
                  <a:pt x="941069" y="442721"/>
                </a:lnTo>
                <a:lnTo>
                  <a:pt x="942339" y="442721"/>
                </a:lnTo>
                <a:close/>
              </a:path>
              <a:path w="944879" h="532764">
                <a:moveTo>
                  <a:pt x="944117" y="444245"/>
                </a:moveTo>
                <a:lnTo>
                  <a:pt x="944117" y="442721"/>
                </a:lnTo>
                <a:lnTo>
                  <a:pt x="942339" y="442721"/>
                </a:lnTo>
                <a:lnTo>
                  <a:pt x="943355" y="444245"/>
                </a:lnTo>
                <a:lnTo>
                  <a:pt x="943355" y="445007"/>
                </a:lnTo>
                <a:lnTo>
                  <a:pt x="944117" y="444245"/>
                </a:lnTo>
                <a:close/>
              </a:path>
              <a:path w="944879" h="532764">
                <a:moveTo>
                  <a:pt x="944879" y="442721"/>
                </a:moveTo>
                <a:lnTo>
                  <a:pt x="944117" y="441959"/>
                </a:lnTo>
                <a:lnTo>
                  <a:pt x="944117" y="443483"/>
                </a:lnTo>
                <a:lnTo>
                  <a:pt x="944879" y="44272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19521" y="3643884"/>
            <a:ext cx="3302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CSS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03427" y="3472434"/>
            <a:ext cx="321310" cy="3187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5334" y="158496"/>
                </a:moveTo>
                <a:lnTo>
                  <a:pt x="0" y="158496"/>
                </a:lnTo>
                <a:lnTo>
                  <a:pt x="3810" y="162287"/>
                </a:lnTo>
                <a:lnTo>
                  <a:pt x="3810" y="161544"/>
                </a:lnTo>
                <a:lnTo>
                  <a:pt x="5334" y="158496"/>
                </a:lnTo>
                <a:close/>
              </a:path>
              <a:path w="321309" h="318770">
                <a:moveTo>
                  <a:pt x="8367" y="161544"/>
                </a:moveTo>
                <a:lnTo>
                  <a:pt x="5334" y="158496"/>
                </a:lnTo>
                <a:lnTo>
                  <a:pt x="3810" y="161544"/>
                </a:lnTo>
                <a:lnTo>
                  <a:pt x="8367" y="161544"/>
                </a:lnTo>
                <a:close/>
              </a:path>
              <a:path w="321309" h="318770">
                <a:moveTo>
                  <a:pt x="160403" y="314322"/>
                </a:moveTo>
                <a:lnTo>
                  <a:pt x="8367" y="161544"/>
                </a:lnTo>
                <a:lnTo>
                  <a:pt x="3810" y="161544"/>
                </a:lnTo>
                <a:lnTo>
                  <a:pt x="3810" y="162287"/>
                </a:lnTo>
                <a:lnTo>
                  <a:pt x="159258" y="316999"/>
                </a:lnTo>
                <a:lnTo>
                  <a:pt x="159258" y="315468"/>
                </a:lnTo>
                <a:lnTo>
                  <a:pt x="160403" y="314322"/>
                </a:lnTo>
                <a:close/>
              </a:path>
              <a:path w="321309" h="318770">
                <a:moveTo>
                  <a:pt x="82296" y="158496"/>
                </a:moveTo>
                <a:lnTo>
                  <a:pt x="5334" y="158496"/>
                </a:lnTo>
                <a:lnTo>
                  <a:pt x="8367" y="161544"/>
                </a:lnTo>
                <a:lnTo>
                  <a:pt x="80772" y="161544"/>
                </a:lnTo>
                <a:lnTo>
                  <a:pt x="80772" y="160020"/>
                </a:lnTo>
                <a:lnTo>
                  <a:pt x="82296" y="158496"/>
                </a:lnTo>
                <a:close/>
              </a:path>
              <a:path w="321309" h="318770">
                <a:moveTo>
                  <a:pt x="240792" y="158496"/>
                </a:moveTo>
                <a:lnTo>
                  <a:pt x="240792" y="0"/>
                </a:lnTo>
                <a:lnTo>
                  <a:pt x="80772" y="0"/>
                </a:lnTo>
                <a:lnTo>
                  <a:pt x="80772" y="158496"/>
                </a:lnTo>
                <a:lnTo>
                  <a:pt x="82296" y="158496"/>
                </a:lnTo>
                <a:lnTo>
                  <a:pt x="82296" y="3048"/>
                </a:lnTo>
                <a:lnTo>
                  <a:pt x="83819" y="1524"/>
                </a:lnTo>
                <a:lnTo>
                  <a:pt x="83819" y="3048"/>
                </a:lnTo>
                <a:lnTo>
                  <a:pt x="237744" y="3048"/>
                </a:lnTo>
                <a:lnTo>
                  <a:pt x="237744" y="1524"/>
                </a:lnTo>
                <a:lnTo>
                  <a:pt x="239268" y="3048"/>
                </a:lnTo>
                <a:lnTo>
                  <a:pt x="239268" y="158496"/>
                </a:lnTo>
                <a:lnTo>
                  <a:pt x="240792" y="158496"/>
                </a:lnTo>
                <a:close/>
              </a:path>
              <a:path w="321309" h="318770">
                <a:moveTo>
                  <a:pt x="83820" y="161544"/>
                </a:moveTo>
                <a:lnTo>
                  <a:pt x="83819" y="3048"/>
                </a:lnTo>
                <a:lnTo>
                  <a:pt x="82296" y="3048"/>
                </a:lnTo>
                <a:lnTo>
                  <a:pt x="82296" y="158496"/>
                </a:lnTo>
                <a:lnTo>
                  <a:pt x="80772" y="160020"/>
                </a:lnTo>
                <a:lnTo>
                  <a:pt x="80772" y="161544"/>
                </a:lnTo>
                <a:lnTo>
                  <a:pt x="83820" y="161544"/>
                </a:lnTo>
                <a:close/>
              </a:path>
              <a:path w="321309" h="318770">
                <a:moveTo>
                  <a:pt x="83819" y="3048"/>
                </a:moveTo>
                <a:lnTo>
                  <a:pt x="83819" y="1524"/>
                </a:lnTo>
                <a:lnTo>
                  <a:pt x="82296" y="3048"/>
                </a:lnTo>
                <a:lnTo>
                  <a:pt x="83819" y="3048"/>
                </a:lnTo>
                <a:close/>
              </a:path>
              <a:path w="321309" h="318770">
                <a:moveTo>
                  <a:pt x="161544" y="315468"/>
                </a:moveTo>
                <a:lnTo>
                  <a:pt x="160403" y="314322"/>
                </a:lnTo>
                <a:lnTo>
                  <a:pt x="159258" y="315468"/>
                </a:lnTo>
                <a:lnTo>
                  <a:pt x="161544" y="315468"/>
                </a:lnTo>
                <a:close/>
              </a:path>
              <a:path w="321309" h="318770">
                <a:moveTo>
                  <a:pt x="161544" y="317754"/>
                </a:moveTo>
                <a:lnTo>
                  <a:pt x="161544" y="315468"/>
                </a:lnTo>
                <a:lnTo>
                  <a:pt x="159258" y="315468"/>
                </a:lnTo>
                <a:lnTo>
                  <a:pt x="159258" y="316999"/>
                </a:lnTo>
                <a:lnTo>
                  <a:pt x="160782" y="318516"/>
                </a:lnTo>
                <a:lnTo>
                  <a:pt x="161544" y="317754"/>
                </a:lnTo>
                <a:close/>
              </a:path>
              <a:path w="321309" h="318770">
                <a:moveTo>
                  <a:pt x="316992" y="162306"/>
                </a:moveTo>
                <a:lnTo>
                  <a:pt x="316992" y="161544"/>
                </a:lnTo>
                <a:lnTo>
                  <a:pt x="313181" y="161544"/>
                </a:lnTo>
                <a:lnTo>
                  <a:pt x="160403" y="314322"/>
                </a:lnTo>
                <a:lnTo>
                  <a:pt x="161544" y="315468"/>
                </a:lnTo>
                <a:lnTo>
                  <a:pt x="161544" y="317754"/>
                </a:lnTo>
                <a:lnTo>
                  <a:pt x="316992" y="162306"/>
                </a:lnTo>
                <a:close/>
              </a:path>
              <a:path w="321309" h="318770">
                <a:moveTo>
                  <a:pt x="239268" y="3048"/>
                </a:moveTo>
                <a:lnTo>
                  <a:pt x="237744" y="1524"/>
                </a:lnTo>
                <a:lnTo>
                  <a:pt x="237744" y="3048"/>
                </a:lnTo>
                <a:lnTo>
                  <a:pt x="239268" y="3048"/>
                </a:lnTo>
                <a:close/>
              </a:path>
              <a:path w="321309" h="318770">
                <a:moveTo>
                  <a:pt x="240792" y="161544"/>
                </a:moveTo>
                <a:lnTo>
                  <a:pt x="240792" y="160020"/>
                </a:lnTo>
                <a:lnTo>
                  <a:pt x="239268" y="158496"/>
                </a:lnTo>
                <a:lnTo>
                  <a:pt x="239268" y="3048"/>
                </a:lnTo>
                <a:lnTo>
                  <a:pt x="237744" y="3048"/>
                </a:lnTo>
                <a:lnTo>
                  <a:pt x="237744" y="161544"/>
                </a:lnTo>
                <a:lnTo>
                  <a:pt x="240792" y="161544"/>
                </a:lnTo>
                <a:close/>
              </a:path>
              <a:path w="321309" h="318770">
                <a:moveTo>
                  <a:pt x="316230" y="158496"/>
                </a:moveTo>
                <a:lnTo>
                  <a:pt x="239268" y="158496"/>
                </a:lnTo>
                <a:lnTo>
                  <a:pt x="240792" y="160020"/>
                </a:lnTo>
                <a:lnTo>
                  <a:pt x="240792" y="161544"/>
                </a:lnTo>
                <a:lnTo>
                  <a:pt x="313181" y="161544"/>
                </a:lnTo>
                <a:lnTo>
                  <a:pt x="316230" y="158496"/>
                </a:lnTo>
                <a:close/>
              </a:path>
              <a:path w="321309" h="318770">
                <a:moveTo>
                  <a:pt x="316992" y="161544"/>
                </a:moveTo>
                <a:lnTo>
                  <a:pt x="316230" y="158496"/>
                </a:lnTo>
                <a:lnTo>
                  <a:pt x="313181" y="161544"/>
                </a:lnTo>
                <a:lnTo>
                  <a:pt x="316992" y="161544"/>
                </a:lnTo>
                <a:close/>
              </a:path>
              <a:path w="321309" h="318770">
                <a:moveTo>
                  <a:pt x="320802" y="158496"/>
                </a:moveTo>
                <a:lnTo>
                  <a:pt x="316230" y="158496"/>
                </a:lnTo>
                <a:lnTo>
                  <a:pt x="316992" y="161544"/>
                </a:lnTo>
                <a:lnTo>
                  <a:pt x="316992" y="162306"/>
                </a:lnTo>
                <a:lnTo>
                  <a:pt x="320802" y="15849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048" y="3454146"/>
            <a:ext cx="300355" cy="326390"/>
          </a:xfrm>
          <a:custGeom>
            <a:avLst/>
            <a:gdLst/>
            <a:ahLst/>
            <a:cxnLst/>
            <a:rect l="l" t="t" r="r" b="b"/>
            <a:pathLst>
              <a:path w="300354" h="326389">
                <a:moveTo>
                  <a:pt x="76962" y="207411"/>
                </a:moveTo>
                <a:lnTo>
                  <a:pt x="76962" y="204216"/>
                </a:lnTo>
                <a:lnTo>
                  <a:pt x="76200" y="206502"/>
                </a:lnTo>
                <a:lnTo>
                  <a:pt x="75527" y="204784"/>
                </a:lnTo>
                <a:lnTo>
                  <a:pt x="0" y="234696"/>
                </a:lnTo>
                <a:lnTo>
                  <a:pt x="4571" y="236698"/>
                </a:lnTo>
                <a:lnTo>
                  <a:pt x="4572" y="233172"/>
                </a:lnTo>
                <a:lnTo>
                  <a:pt x="8224" y="234766"/>
                </a:lnTo>
                <a:lnTo>
                  <a:pt x="76962" y="207411"/>
                </a:lnTo>
                <a:close/>
              </a:path>
              <a:path w="300354" h="326389">
                <a:moveTo>
                  <a:pt x="8224" y="234766"/>
                </a:moveTo>
                <a:lnTo>
                  <a:pt x="4572" y="233172"/>
                </a:lnTo>
                <a:lnTo>
                  <a:pt x="4572" y="236220"/>
                </a:lnTo>
                <a:lnTo>
                  <a:pt x="8224" y="234766"/>
                </a:lnTo>
                <a:close/>
              </a:path>
              <a:path w="300354" h="326389">
                <a:moveTo>
                  <a:pt x="207149" y="321610"/>
                </a:moveTo>
                <a:lnTo>
                  <a:pt x="8224" y="234766"/>
                </a:lnTo>
                <a:lnTo>
                  <a:pt x="4572" y="236220"/>
                </a:lnTo>
                <a:lnTo>
                  <a:pt x="4571" y="236698"/>
                </a:lnTo>
                <a:lnTo>
                  <a:pt x="206502" y="325134"/>
                </a:lnTo>
                <a:lnTo>
                  <a:pt x="206502" y="323088"/>
                </a:lnTo>
                <a:lnTo>
                  <a:pt x="207149" y="321610"/>
                </a:lnTo>
                <a:close/>
              </a:path>
              <a:path w="300354" h="326389">
                <a:moveTo>
                  <a:pt x="224992" y="146399"/>
                </a:moveTo>
                <a:lnTo>
                  <a:pt x="167639" y="0"/>
                </a:lnTo>
                <a:lnTo>
                  <a:pt x="18287" y="58674"/>
                </a:lnTo>
                <a:lnTo>
                  <a:pt x="20573" y="64509"/>
                </a:lnTo>
                <a:lnTo>
                  <a:pt x="20573" y="60960"/>
                </a:lnTo>
                <a:lnTo>
                  <a:pt x="21335" y="58674"/>
                </a:lnTo>
                <a:lnTo>
                  <a:pt x="22010" y="60394"/>
                </a:lnTo>
                <a:lnTo>
                  <a:pt x="165353" y="3948"/>
                </a:lnTo>
                <a:lnTo>
                  <a:pt x="165353" y="2286"/>
                </a:lnTo>
                <a:lnTo>
                  <a:pt x="167639" y="3048"/>
                </a:lnTo>
                <a:lnTo>
                  <a:pt x="167639" y="8151"/>
                </a:lnTo>
                <a:lnTo>
                  <a:pt x="223265" y="150876"/>
                </a:lnTo>
                <a:lnTo>
                  <a:pt x="223265" y="147066"/>
                </a:lnTo>
                <a:lnTo>
                  <a:pt x="224992" y="146399"/>
                </a:lnTo>
                <a:close/>
              </a:path>
              <a:path w="300354" h="326389">
                <a:moveTo>
                  <a:pt x="22010" y="60394"/>
                </a:moveTo>
                <a:lnTo>
                  <a:pt x="21335" y="58674"/>
                </a:lnTo>
                <a:lnTo>
                  <a:pt x="20573" y="60960"/>
                </a:lnTo>
                <a:lnTo>
                  <a:pt x="22010" y="60394"/>
                </a:lnTo>
                <a:close/>
              </a:path>
              <a:path w="300354" h="326389">
                <a:moveTo>
                  <a:pt x="79248" y="206502"/>
                </a:moveTo>
                <a:lnTo>
                  <a:pt x="22010" y="60394"/>
                </a:lnTo>
                <a:lnTo>
                  <a:pt x="20573" y="60960"/>
                </a:lnTo>
                <a:lnTo>
                  <a:pt x="20573" y="64509"/>
                </a:lnTo>
                <a:lnTo>
                  <a:pt x="75527" y="204784"/>
                </a:lnTo>
                <a:lnTo>
                  <a:pt x="76962" y="204216"/>
                </a:lnTo>
                <a:lnTo>
                  <a:pt x="76962" y="207411"/>
                </a:lnTo>
                <a:lnTo>
                  <a:pt x="79248" y="206502"/>
                </a:lnTo>
                <a:close/>
              </a:path>
              <a:path w="300354" h="326389">
                <a:moveTo>
                  <a:pt x="76962" y="204216"/>
                </a:moveTo>
                <a:lnTo>
                  <a:pt x="75527" y="204784"/>
                </a:lnTo>
                <a:lnTo>
                  <a:pt x="76200" y="206502"/>
                </a:lnTo>
                <a:lnTo>
                  <a:pt x="76962" y="204216"/>
                </a:lnTo>
                <a:close/>
              </a:path>
              <a:path w="300354" h="326389">
                <a:moveTo>
                  <a:pt x="167639" y="3048"/>
                </a:moveTo>
                <a:lnTo>
                  <a:pt x="165353" y="2286"/>
                </a:lnTo>
                <a:lnTo>
                  <a:pt x="165915" y="3727"/>
                </a:lnTo>
                <a:lnTo>
                  <a:pt x="167639" y="3048"/>
                </a:lnTo>
                <a:close/>
              </a:path>
              <a:path w="300354" h="326389">
                <a:moveTo>
                  <a:pt x="165915" y="3727"/>
                </a:moveTo>
                <a:lnTo>
                  <a:pt x="165353" y="2286"/>
                </a:lnTo>
                <a:lnTo>
                  <a:pt x="165353" y="3948"/>
                </a:lnTo>
                <a:lnTo>
                  <a:pt x="165915" y="3727"/>
                </a:lnTo>
                <a:close/>
              </a:path>
              <a:path w="300354" h="326389">
                <a:moveTo>
                  <a:pt x="167639" y="8151"/>
                </a:moveTo>
                <a:lnTo>
                  <a:pt x="167639" y="3048"/>
                </a:lnTo>
                <a:lnTo>
                  <a:pt x="165915" y="3727"/>
                </a:lnTo>
                <a:lnTo>
                  <a:pt x="167639" y="8151"/>
                </a:lnTo>
                <a:close/>
              </a:path>
              <a:path w="300354" h="326389">
                <a:moveTo>
                  <a:pt x="208788" y="322326"/>
                </a:moveTo>
                <a:lnTo>
                  <a:pt x="207149" y="321610"/>
                </a:lnTo>
                <a:lnTo>
                  <a:pt x="206502" y="323088"/>
                </a:lnTo>
                <a:lnTo>
                  <a:pt x="208788" y="322326"/>
                </a:lnTo>
                <a:close/>
              </a:path>
              <a:path w="300354" h="326389">
                <a:moveTo>
                  <a:pt x="208788" y="326136"/>
                </a:moveTo>
                <a:lnTo>
                  <a:pt x="208788" y="322326"/>
                </a:lnTo>
                <a:lnTo>
                  <a:pt x="206502" y="323088"/>
                </a:lnTo>
                <a:lnTo>
                  <a:pt x="206502" y="325134"/>
                </a:lnTo>
                <a:lnTo>
                  <a:pt x="208788" y="326136"/>
                </a:lnTo>
                <a:close/>
              </a:path>
              <a:path w="300354" h="326389">
                <a:moveTo>
                  <a:pt x="297942" y="122567"/>
                </a:moveTo>
                <a:lnTo>
                  <a:pt x="297942" y="121158"/>
                </a:lnTo>
                <a:lnTo>
                  <a:pt x="294364" y="122581"/>
                </a:lnTo>
                <a:lnTo>
                  <a:pt x="207149" y="321610"/>
                </a:lnTo>
                <a:lnTo>
                  <a:pt x="208788" y="322326"/>
                </a:lnTo>
                <a:lnTo>
                  <a:pt x="208788" y="326136"/>
                </a:lnTo>
                <a:lnTo>
                  <a:pt x="297942" y="122567"/>
                </a:lnTo>
                <a:close/>
              </a:path>
              <a:path w="300354" h="326389">
                <a:moveTo>
                  <a:pt x="225552" y="147828"/>
                </a:moveTo>
                <a:lnTo>
                  <a:pt x="224992" y="146399"/>
                </a:lnTo>
                <a:lnTo>
                  <a:pt x="223265" y="147066"/>
                </a:lnTo>
                <a:lnTo>
                  <a:pt x="225552" y="147828"/>
                </a:lnTo>
                <a:close/>
              </a:path>
              <a:path w="300354" h="326389">
                <a:moveTo>
                  <a:pt x="225552" y="149966"/>
                </a:moveTo>
                <a:lnTo>
                  <a:pt x="225552" y="147828"/>
                </a:lnTo>
                <a:lnTo>
                  <a:pt x="223265" y="147066"/>
                </a:lnTo>
                <a:lnTo>
                  <a:pt x="223265" y="150876"/>
                </a:lnTo>
                <a:lnTo>
                  <a:pt x="225552" y="149966"/>
                </a:lnTo>
                <a:close/>
              </a:path>
              <a:path w="300354" h="326389">
                <a:moveTo>
                  <a:pt x="300228" y="117348"/>
                </a:moveTo>
                <a:lnTo>
                  <a:pt x="224992" y="146399"/>
                </a:lnTo>
                <a:lnTo>
                  <a:pt x="225552" y="147828"/>
                </a:lnTo>
                <a:lnTo>
                  <a:pt x="225552" y="149966"/>
                </a:lnTo>
                <a:lnTo>
                  <a:pt x="294364" y="122581"/>
                </a:lnTo>
                <a:lnTo>
                  <a:pt x="295656" y="119634"/>
                </a:lnTo>
                <a:lnTo>
                  <a:pt x="297942" y="121158"/>
                </a:lnTo>
                <a:lnTo>
                  <a:pt x="297942" y="122567"/>
                </a:lnTo>
                <a:lnTo>
                  <a:pt x="300228" y="117348"/>
                </a:lnTo>
                <a:close/>
              </a:path>
              <a:path w="300354" h="326389">
                <a:moveTo>
                  <a:pt x="297942" y="121158"/>
                </a:moveTo>
                <a:lnTo>
                  <a:pt x="295656" y="119634"/>
                </a:lnTo>
                <a:lnTo>
                  <a:pt x="294364" y="122581"/>
                </a:lnTo>
                <a:lnTo>
                  <a:pt x="297942" y="12115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6986" y="3453384"/>
            <a:ext cx="293370" cy="323215"/>
          </a:xfrm>
          <a:custGeom>
            <a:avLst/>
            <a:gdLst/>
            <a:ahLst/>
            <a:cxnLst/>
            <a:rect l="l" t="t" r="r" b="b"/>
            <a:pathLst>
              <a:path w="293370" h="323214">
                <a:moveTo>
                  <a:pt x="73828" y="143286"/>
                </a:moveTo>
                <a:lnTo>
                  <a:pt x="0" y="109727"/>
                </a:lnTo>
                <a:lnTo>
                  <a:pt x="2285" y="115823"/>
                </a:lnTo>
                <a:lnTo>
                  <a:pt x="2286" y="114299"/>
                </a:lnTo>
                <a:lnTo>
                  <a:pt x="4572" y="112013"/>
                </a:lnTo>
                <a:lnTo>
                  <a:pt x="6068" y="116033"/>
                </a:lnTo>
                <a:lnTo>
                  <a:pt x="73152" y="146780"/>
                </a:lnTo>
                <a:lnTo>
                  <a:pt x="73152" y="144779"/>
                </a:lnTo>
                <a:lnTo>
                  <a:pt x="73828" y="143286"/>
                </a:lnTo>
                <a:close/>
              </a:path>
              <a:path w="293370" h="323214">
                <a:moveTo>
                  <a:pt x="6068" y="116033"/>
                </a:moveTo>
                <a:lnTo>
                  <a:pt x="4572" y="112013"/>
                </a:lnTo>
                <a:lnTo>
                  <a:pt x="2286" y="114299"/>
                </a:lnTo>
                <a:lnTo>
                  <a:pt x="6068" y="116033"/>
                </a:lnTo>
                <a:close/>
              </a:path>
              <a:path w="293370" h="323214">
                <a:moveTo>
                  <a:pt x="81766" y="319379"/>
                </a:moveTo>
                <a:lnTo>
                  <a:pt x="6068" y="116033"/>
                </a:lnTo>
                <a:lnTo>
                  <a:pt x="2286" y="114299"/>
                </a:lnTo>
                <a:lnTo>
                  <a:pt x="2285" y="115823"/>
                </a:lnTo>
                <a:lnTo>
                  <a:pt x="80010" y="323087"/>
                </a:lnTo>
                <a:lnTo>
                  <a:pt x="80010" y="320039"/>
                </a:lnTo>
                <a:lnTo>
                  <a:pt x="81766" y="319379"/>
                </a:lnTo>
                <a:close/>
              </a:path>
              <a:path w="293370" h="323214">
                <a:moveTo>
                  <a:pt x="75438" y="144017"/>
                </a:moveTo>
                <a:lnTo>
                  <a:pt x="73828" y="143286"/>
                </a:lnTo>
                <a:lnTo>
                  <a:pt x="73152" y="144779"/>
                </a:lnTo>
                <a:lnTo>
                  <a:pt x="75438" y="144017"/>
                </a:lnTo>
                <a:close/>
              </a:path>
              <a:path w="293370" h="323214">
                <a:moveTo>
                  <a:pt x="75438" y="147827"/>
                </a:moveTo>
                <a:lnTo>
                  <a:pt x="75438" y="144017"/>
                </a:lnTo>
                <a:lnTo>
                  <a:pt x="73152" y="144779"/>
                </a:lnTo>
                <a:lnTo>
                  <a:pt x="73152" y="146780"/>
                </a:lnTo>
                <a:lnTo>
                  <a:pt x="75438" y="147827"/>
                </a:lnTo>
                <a:close/>
              </a:path>
              <a:path w="293370" h="323214">
                <a:moveTo>
                  <a:pt x="284988" y="66293"/>
                </a:moveTo>
                <a:lnTo>
                  <a:pt x="138684" y="0"/>
                </a:lnTo>
                <a:lnTo>
                  <a:pt x="73828" y="143286"/>
                </a:lnTo>
                <a:lnTo>
                  <a:pt x="75438" y="144017"/>
                </a:lnTo>
                <a:lnTo>
                  <a:pt x="75438" y="147827"/>
                </a:lnTo>
                <a:lnTo>
                  <a:pt x="139446" y="6414"/>
                </a:lnTo>
                <a:lnTo>
                  <a:pt x="139446" y="3809"/>
                </a:lnTo>
                <a:lnTo>
                  <a:pt x="140970" y="3047"/>
                </a:lnTo>
                <a:lnTo>
                  <a:pt x="140970" y="4499"/>
                </a:lnTo>
                <a:lnTo>
                  <a:pt x="281490" y="68032"/>
                </a:lnTo>
                <a:lnTo>
                  <a:pt x="281940" y="67055"/>
                </a:lnTo>
                <a:lnTo>
                  <a:pt x="282702" y="68579"/>
                </a:lnTo>
                <a:lnTo>
                  <a:pt x="282702" y="71344"/>
                </a:lnTo>
                <a:lnTo>
                  <a:pt x="284988" y="66293"/>
                </a:lnTo>
                <a:close/>
              </a:path>
              <a:path w="293370" h="323214">
                <a:moveTo>
                  <a:pt x="82296" y="320801"/>
                </a:moveTo>
                <a:lnTo>
                  <a:pt x="81766" y="319379"/>
                </a:lnTo>
                <a:lnTo>
                  <a:pt x="80010" y="320039"/>
                </a:lnTo>
                <a:lnTo>
                  <a:pt x="82296" y="320801"/>
                </a:lnTo>
                <a:close/>
              </a:path>
              <a:path w="293370" h="323214">
                <a:moveTo>
                  <a:pt x="82296" y="322238"/>
                </a:moveTo>
                <a:lnTo>
                  <a:pt x="82296" y="320801"/>
                </a:lnTo>
                <a:lnTo>
                  <a:pt x="80010" y="320039"/>
                </a:lnTo>
                <a:lnTo>
                  <a:pt x="80010" y="323087"/>
                </a:lnTo>
                <a:lnTo>
                  <a:pt x="82296" y="322238"/>
                </a:lnTo>
                <a:close/>
              </a:path>
              <a:path w="293370" h="323214">
                <a:moveTo>
                  <a:pt x="288798" y="245538"/>
                </a:moveTo>
                <a:lnTo>
                  <a:pt x="288798" y="244601"/>
                </a:lnTo>
                <a:lnTo>
                  <a:pt x="285144" y="242927"/>
                </a:lnTo>
                <a:lnTo>
                  <a:pt x="81766" y="319379"/>
                </a:lnTo>
                <a:lnTo>
                  <a:pt x="82296" y="320801"/>
                </a:lnTo>
                <a:lnTo>
                  <a:pt x="82296" y="322238"/>
                </a:lnTo>
                <a:lnTo>
                  <a:pt x="288798" y="245538"/>
                </a:lnTo>
                <a:close/>
              </a:path>
              <a:path w="293370" h="323214">
                <a:moveTo>
                  <a:pt x="140970" y="3047"/>
                </a:moveTo>
                <a:lnTo>
                  <a:pt x="139446" y="3809"/>
                </a:lnTo>
                <a:lnTo>
                  <a:pt x="140424" y="4252"/>
                </a:lnTo>
                <a:lnTo>
                  <a:pt x="140970" y="3047"/>
                </a:lnTo>
                <a:close/>
              </a:path>
              <a:path w="293370" h="323214">
                <a:moveTo>
                  <a:pt x="140424" y="4252"/>
                </a:moveTo>
                <a:lnTo>
                  <a:pt x="139446" y="3809"/>
                </a:lnTo>
                <a:lnTo>
                  <a:pt x="139446" y="6414"/>
                </a:lnTo>
                <a:lnTo>
                  <a:pt x="140424" y="4252"/>
                </a:lnTo>
                <a:close/>
              </a:path>
              <a:path w="293370" h="323214">
                <a:moveTo>
                  <a:pt x="140970" y="4499"/>
                </a:moveTo>
                <a:lnTo>
                  <a:pt x="140970" y="3047"/>
                </a:lnTo>
                <a:lnTo>
                  <a:pt x="140424" y="4252"/>
                </a:lnTo>
                <a:lnTo>
                  <a:pt x="140970" y="4499"/>
                </a:lnTo>
                <a:close/>
              </a:path>
              <a:path w="293370" h="323214">
                <a:moveTo>
                  <a:pt x="282702" y="71344"/>
                </a:moveTo>
                <a:lnTo>
                  <a:pt x="282702" y="68579"/>
                </a:lnTo>
                <a:lnTo>
                  <a:pt x="281490" y="68032"/>
                </a:lnTo>
                <a:lnTo>
                  <a:pt x="215646" y="211073"/>
                </a:lnTo>
                <a:lnTo>
                  <a:pt x="218694" y="212470"/>
                </a:lnTo>
                <a:lnTo>
                  <a:pt x="218694" y="209549"/>
                </a:lnTo>
                <a:lnTo>
                  <a:pt x="219895" y="210101"/>
                </a:lnTo>
                <a:lnTo>
                  <a:pt x="282702" y="71344"/>
                </a:lnTo>
                <a:close/>
              </a:path>
              <a:path w="293370" h="323214">
                <a:moveTo>
                  <a:pt x="219895" y="210101"/>
                </a:moveTo>
                <a:lnTo>
                  <a:pt x="218694" y="209549"/>
                </a:lnTo>
                <a:lnTo>
                  <a:pt x="219456" y="211073"/>
                </a:lnTo>
                <a:lnTo>
                  <a:pt x="219895" y="210101"/>
                </a:lnTo>
                <a:close/>
              </a:path>
              <a:path w="293370" h="323214">
                <a:moveTo>
                  <a:pt x="288574" y="241638"/>
                </a:moveTo>
                <a:lnTo>
                  <a:pt x="219895" y="210101"/>
                </a:lnTo>
                <a:lnTo>
                  <a:pt x="219456" y="211073"/>
                </a:lnTo>
                <a:lnTo>
                  <a:pt x="218694" y="209549"/>
                </a:lnTo>
                <a:lnTo>
                  <a:pt x="218694" y="212470"/>
                </a:lnTo>
                <a:lnTo>
                  <a:pt x="285144" y="242927"/>
                </a:lnTo>
                <a:lnTo>
                  <a:pt x="288574" y="241638"/>
                </a:lnTo>
                <a:close/>
              </a:path>
              <a:path w="293370" h="323214">
                <a:moveTo>
                  <a:pt x="282702" y="68579"/>
                </a:moveTo>
                <a:lnTo>
                  <a:pt x="281940" y="67055"/>
                </a:lnTo>
                <a:lnTo>
                  <a:pt x="281490" y="68032"/>
                </a:lnTo>
                <a:lnTo>
                  <a:pt x="282702" y="68579"/>
                </a:lnTo>
                <a:close/>
              </a:path>
              <a:path w="293370" h="323214">
                <a:moveTo>
                  <a:pt x="293370" y="243839"/>
                </a:moveTo>
                <a:lnTo>
                  <a:pt x="288574" y="241638"/>
                </a:lnTo>
                <a:lnTo>
                  <a:pt x="285144" y="242927"/>
                </a:lnTo>
                <a:lnTo>
                  <a:pt x="288798" y="244601"/>
                </a:lnTo>
                <a:lnTo>
                  <a:pt x="288798" y="245538"/>
                </a:lnTo>
                <a:lnTo>
                  <a:pt x="293370" y="243839"/>
                </a:lnTo>
                <a:close/>
              </a:path>
              <a:path w="293370" h="323214">
                <a:moveTo>
                  <a:pt x="288798" y="241740"/>
                </a:moveTo>
                <a:lnTo>
                  <a:pt x="288798" y="241553"/>
                </a:lnTo>
                <a:lnTo>
                  <a:pt x="288574" y="241638"/>
                </a:lnTo>
                <a:lnTo>
                  <a:pt x="288798" y="2417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14761" y="6236461"/>
            <a:ext cx="317690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solidFill>
                  <a:srgbClr val="323232"/>
                </a:solidFill>
                <a:latin typeface="Malgun Gothic"/>
                <a:cs typeface="Malgun Gothic"/>
              </a:rPr>
              <a:t>출처 </a:t>
            </a:r>
            <a:r>
              <a:rPr sz="85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850" spc="20" dirty="0">
                <a:solidFill>
                  <a:srgbClr val="323232"/>
                </a:solidFill>
                <a:latin typeface="Malgun Gothic"/>
                <a:cs typeface="Malgun Gothic"/>
              </a:rPr>
              <a:t>정보통신 접근성 향상 표준화 포럼</a:t>
            </a:r>
            <a:r>
              <a:rPr sz="850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850" spc="5" dirty="0">
                <a:solidFill>
                  <a:srgbClr val="323232"/>
                </a:solidFill>
                <a:latin typeface="Malgun Gothic"/>
                <a:cs typeface="Malgun Gothic"/>
              </a:rPr>
              <a:t>(http://www.iabf.or.kr)</a:t>
            </a:r>
            <a:endParaRPr sz="8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 권고안에 따른 웹사이트</a:t>
            </a:r>
            <a:r>
              <a:rPr spc="-85" dirty="0"/>
              <a:t> </a:t>
            </a:r>
            <a:r>
              <a:rPr spc="20" dirty="0"/>
              <a:t>개발방법론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ct val="100000"/>
              </a:lnSpc>
              <a:tabLst>
                <a:tab pos="545465" algn="l"/>
              </a:tabLst>
            </a:pPr>
            <a:r>
              <a:rPr sz="1700" b="0" spc="35" dirty="0">
                <a:latin typeface="Wingdings"/>
                <a:cs typeface="Wingdings"/>
              </a:rPr>
              <a:t></a:t>
            </a:r>
            <a:r>
              <a:rPr sz="1700" b="0" spc="35" dirty="0">
                <a:latin typeface="Times New Roman"/>
                <a:cs typeface="Times New Roman"/>
              </a:rPr>
              <a:t>	</a:t>
            </a:r>
            <a:r>
              <a:rPr spc="35" dirty="0"/>
              <a:t>웹표준을</a:t>
            </a:r>
            <a:r>
              <a:rPr spc="-85" dirty="0"/>
              <a:t> </a:t>
            </a:r>
            <a:r>
              <a:rPr spc="35" dirty="0"/>
              <a:t>지켜라</a:t>
            </a:r>
            <a:endParaRPr sz="1700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  <a:spcBef>
                <a:spcPts val="470"/>
              </a:spcBef>
              <a:tabLst>
                <a:tab pos="1104900" algn="l"/>
              </a:tabLst>
            </a:pPr>
            <a:r>
              <a:rPr sz="1700" b="0" spc="15" dirty="0">
                <a:latin typeface="Wingdings"/>
                <a:cs typeface="Wingdings"/>
              </a:rPr>
              <a:t></a:t>
            </a:r>
            <a:r>
              <a:rPr sz="1700" b="0" spc="15" dirty="0">
                <a:latin typeface="Times New Roman"/>
                <a:cs typeface="Times New Roman"/>
              </a:rPr>
              <a:t>	</a:t>
            </a:r>
            <a:r>
              <a:rPr sz="1700" b="0" spc="20" dirty="0">
                <a:latin typeface="Malgun Gothic"/>
                <a:cs typeface="Malgun Gothic"/>
              </a:rPr>
              <a:t>XHTML1.x나 HTML4.x </a:t>
            </a:r>
            <a:r>
              <a:rPr sz="1700" b="0" spc="40" dirty="0">
                <a:latin typeface="Malgun Gothic"/>
                <a:cs typeface="Malgun Gothic"/>
              </a:rPr>
              <a:t>표준에 맞추어진 문서는 </a:t>
            </a:r>
            <a:r>
              <a:rPr sz="1700" b="0" spc="25" dirty="0">
                <a:latin typeface="Malgun Gothic"/>
                <a:cs typeface="Malgun Gothic"/>
              </a:rPr>
              <a:t>99% </a:t>
            </a:r>
            <a:r>
              <a:rPr sz="1700" b="0" spc="40" dirty="0">
                <a:latin typeface="Malgun Gothic"/>
                <a:cs typeface="Malgun Gothic"/>
              </a:rPr>
              <a:t>접근성이 좋은</a:t>
            </a:r>
            <a:r>
              <a:rPr sz="1700" b="0" spc="-100" dirty="0">
                <a:latin typeface="Malgun Gothic"/>
                <a:cs typeface="Malgun Gothic"/>
              </a:rPr>
              <a:t> </a:t>
            </a:r>
            <a:r>
              <a:rPr sz="1700" b="0" spc="40" dirty="0">
                <a:latin typeface="Malgun Gothic"/>
                <a:cs typeface="Malgun Gothic"/>
              </a:rPr>
              <a:t>사이트</a:t>
            </a:r>
            <a:endParaRPr sz="1700">
              <a:latin typeface="Malgun Gothic"/>
              <a:cs typeface="Malgun Gothic"/>
            </a:endParaRPr>
          </a:p>
          <a:p>
            <a:pPr marL="755650">
              <a:lnSpc>
                <a:spcPct val="100000"/>
              </a:lnSpc>
              <a:spcBef>
                <a:spcPts val="415"/>
              </a:spcBef>
              <a:tabLst>
                <a:tab pos="1104900" algn="l"/>
              </a:tabLst>
            </a:pPr>
            <a:r>
              <a:rPr sz="1700" b="0" spc="-5" dirty="0">
                <a:latin typeface="Wingdings"/>
                <a:cs typeface="Wingdings"/>
              </a:rPr>
              <a:t></a:t>
            </a:r>
            <a:r>
              <a:rPr sz="1700" b="0" spc="-5" dirty="0">
                <a:latin typeface="Times New Roman"/>
                <a:cs typeface="Times New Roman"/>
              </a:rPr>
              <a:t>	</a:t>
            </a:r>
            <a:r>
              <a:rPr sz="1700" b="0" spc="-15" dirty="0">
                <a:latin typeface="Malgun Gothic"/>
                <a:cs typeface="Malgun Gothic"/>
              </a:rPr>
              <a:t>table구조는 </a:t>
            </a:r>
            <a:r>
              <a:rPr sz="1700" b="0" spc="-10" dirty="0">
                <a:latin typeface="Malgun Gothic"/>
                <a:cs typeface="Malgun Gothic"/>
              </a:rPr>
              <a:t>div로, font,b등의 </a:t>
            </a:r>
            <a:r>
              <a:rPr sz="1700" b="0" spc="-15" dirty="0">
                <a:latin typeface="Malgun Gothic"/>
                <a:cs typeface="Malgun Gothic"/>
              </a:rPr>
              <a:t>태그는 CSS로</a:t>
            </a:r>
            <a:r>
              <a:rPr sz="1700" b="0" spc="140" dirty="0">
                <a:latin typeface="Malgun Gothic"/>
                <a:cs typeface="Malgun Gothic"/>
              </a:rPr>
              <a:t> </a:t>
            </a:r>
            <a:r>
              <a:rPr sz="1700" b="0" spc="-15" dirty="0">
                <a:latin typeface="Malgun Gothic"/>
                <a:cs typeface="Malgun Gothic"/>
              </a:rPr>
              <a:t>사용하라.</a:t>
            </a:r>
            <a:endParaRPr sz="1700">
              <a:latin typeface="Malgun Gothic"/>
              <a:cs typeface="Malgun Gothic"/>
            </a:endParaRPr>
          </a:p>
          <a:p>
            <a:pPr marL="168910">
              <a:lnSpc>
                <a:spcPct val="100000"/>
              </a:lnSpc>
              <a:spcBef>
                <a:spcPts val="490"/>
              </a:spcBef>
              <a:tabLst>
                <a:tab pos="545465" algn="l"/>
              </a:tabLst>
            </a:pPr>
            <a:r>
              <a:rPr sz="1700" b="0" spc="35" dirty="0">
                <a:latin typeface="Wingdings"/>
                <a:cs typeface="Wingdings"/>
              </a:rPr>
              <a:t></a:t>
            </a:r>
            <a:r>
              <a:rPr sz="1700" b="0" spc="35" dirty="0">
                <a:latin typeface="Times New Roman"/>
                <a:cs typeface="Times New Roman"/>
              </a:rPr>
              <a:t>	</a:t>
            </a:r>
            <a:r>
              <a:rPr spc="30" dirty="0">
                <a:solidFill>
                  <a:srgbClr val="FF0000"/>
                </a:solidFill>
              </a:rPr>
              <a:t>구조와 </a:t>
            </a:r>
            <a:r>
              <a:rPr spc="25" dirty="0">
                <a:solidFill>
                  <a:srgbClr val="FF0000"/>
                </a:solidFill>
              </a:rPr>
              <a:t>표현, </a:t>
            </a:r>
            <a:r>
              <a:rPr spc="30" dirty="0">
                <a:solidFill>
                  <a:srgbClr val="FF0000"/>
                </a:solidFill>
              </a:rPr>
              <a:t>동작을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30" dirty="0">
                <a:solidFill>
                  <a:srgbClr val="FF0000"/>
                </a:solidFill>
              </a:rPr>
              <a:t>분리하라</a:t>
            </a:r>
            <a:endParaRPr sz="1700">
              <a:latin typeface="Times New Roman"/>
              <a:cs typeface="Times New Roman"/>
            </a:endParaRPr>
          </a:p>
          <a:p>
            <a:pPr marL="755650">
              <a:lnSpc>
                <a:spcPct val="100000"/>
              </a:lnSpc>
              <a:spcBef>
                <a:spcPts val="470"/>
              </a:spcBef>
              <a:tabLst>
                <a:tab pos="1104900" algn="l"/>
              </a:tabLst>
            </a:pPr>
            <a:r>
              <a:rPr sz="1700" b="0" spc="15" dirty="0">
                <a:latin typeface="Wingdings"/>
                <a:cs typeface="Wingdings"/>
              </a:rPr>
              <a:t></a:t>
            </a:r>
            <a:r>
              <a:rPr sz="1700" b="0" spc="15" dirty="0">
                <a:latin typeface="Times New Roman"/>
                <a:cs typeface="Times New Roman"/>
              </a:rPr>
              <a:t>	</a:t>
            </a:r>
            <a:r>
              <a:rPr sz="1700" b="0" spc="40" dirty="0">
                <a:latin typeface="Malgun Gothic"/>
                <a:cs typeface="Malgun Gothic"/>
              </a:rPr>
              <a:t>빠른 사이트의</a:t>
            </a:r>
            <a:r>
              <a:rPr sz="1700" b="0" spc="-80" dirty="0">
                <a:latin typeface="Malgun Gothic"/>
                <a:cs typeface="Malgun Gothic"/>
              </a:rPr>
              <a:t> </a:t>
            </a:r>
            <a:r>
              <a:rPr sz="1700" b="0" spc="30" dirty="0">
                <a:latin typeface="Malgun Gothic"/>
                <a:cs typeface="Malgun Gothic"/>
              </a:rPr>
              <a:t>로딩속도.</a:t>
            </a:r>
            <a:endParaRPr sz="1700">
              <a:latin typeface="Malgun Gothic"/>
              <a:cs typeface="Malgun Gothic"/>
            </a:endParaRPr>
          </a:p>
          <a:p>
            <a:pPr marL="755650">
              <a:lnSpc>
                <a:spcPct val="100000"/>
              </a:lnSpc>
              <a:spcBef>
                <a:spcPts val="415"/>
              </a:spcBef>
              <a:tabLst>
                <a:tab pos="1104900" algn="l"/>
              </a:tabLst>
            </a:pPr>
            <a:r>
              <a:rPr sz="1700" b="0" spc="-5" dirty="0">
                <a:latin typeface="Wingdings"/>
                <a:cs typeface="Wingdings"/>
              </a:rPr>
              <a:t></a:t>
            </a:r>
            <a:r>
              <a:rPr sz="1700" b="0" spc="-5" dirty="0">
                <a:latin typeface="Times New Roman"/>
                <a:cs typeface="Times New Roman"/>
              </a:rPr>
              <a:t>	</a:t>
            </a:r>
            <a:r>
              <a:rPr sz="1700" b="0" spc="-10" dirty="0">
                <a:latin typeface="Malgun Gothic"/>
                <a:cs typeface="Malgun Gothic"/>
              </a:rPr>
              <a:t>코딩과 유지보수의 효율성이</a:t>
            </a:r>
            <a:r>
              <a:rPr sz="1700" b="0" dirty="0">
                <a:latin typeface="Malgun Gothic"/>
                <a:cs typeface="Malgun Gothic"/>
              </a:rPr>
              <a:t> </a:t>
            </a:r>
            <a:r>
              <a:rPr sz="1700" b="0" spc="-10" dirty="0">
                <a:latin typeface="Malgun Gothic"/>
                <a:cs typeface="Malgun Gothic"/>
              </a:rPr>
              <a:t>높아짐.</a:t>
            </a:r>
            <a:endParaRPr sz="1700">
              <a:latin typeface="Malgun Gothic"/>
              <a:cs typeface="Malgun Gothic"/>
            </a:endParaRPr>
          </a:p>
          <a:p>
            <a:pPr marL="755650">
              <a:lnSpc>
                <a:spcPct val="100000"/>
              </a:lnSpc>
              <a:spcBef>
                <a:spcPts val="455"/>
              </a:spcBef>
              <a:tabLst>
                <a:tab pos="1104900" algn="l"/>
              </a:tabLst>
            </a:pPr>
            <a:r>
              <a:rPr sz="1700" b="0" spc="15" dirty="0">
                <a:latin typeface="Wingdings"/>
                <a:cs typeface="Wingdings"/>
              </a:rPr>
              <a:t></a:t>
            </a:r>
            <a:r>
              <a:rPr sz="1700" b="0" spc="15" dirty="0">
                <a:latin typeface="Times New Roman"/>
                <a:cs typeface="Times New Roman"/>
              </a:rPr>
              <a:t>	</a:t>
            </a:r>
            <a:r>
              <a:rPr sz="1700" b="0" spc="40" dirty="0">
                <a:latin typeface="Malgun Gothic"/>
                <a:cs typeface="Malgun Gothic"/>
              </a:rPr>
              <a:t>구조화된 마크업에 따른 다양한 디자인</a:t>
            </a:r>
            <a:r>
              <a:rPr sz="1700" b="0" spc="-150" dirty="0">
                <a:latin typeface="Malgun Gothic"/>
                <a:cs typeface="Malgun Gothic"/>
              </a:rPr>
              <a:t> </a:t>
            </a:r>
            <a:r>
              <a:rPr sz="1700" b="0" spc="40" dirty="0">
                <a:latin typeface="Malgun Gothic"/>
                <a:cs typeface="Malgun Gothic"/>
              </a:rPr>
              <a:t>지원</a:t>
            </a:r>
            <a:endParaRPr sz="1700">
              <a:latin typeface="Malgun Gothic"/>
              <a:cs typeface="Malgun Gothic"/>
            </a:endParaRPr>
          </a:p>
          <a:p>
            <a:pPr marL="168910">
              <a:lnSpc>
                <a:spcPct val="100000"/>
              </a:lnSpc>
              <a:spcBef>
                <a:spcPts val="500"/>
              </a:spcBef>
              <a:tabLst>
                <a:tab pos="545465" algn="l"/>
              </a:tabLst>
            </a:pPr>
            <a:r>
              <a:rPr sz="1700" b="0" spc="-10" dirty="0">
                <a:latin typeface="Wingdings"/>
                <a:cs typeface="Wingdings"/>
              </a:rPr>
              <a:t></a:t>
            </a:r>
            <a:r>
              <a:rPr sz="1700" b="0" spc="-10" dirty="0">
                <a:latin typeface="Times New Roman"/>
                <a:cs typeface="Times New Roman"/>
              </a:rPr>
              <a:t>	</a:t>
            </a:r>
            <a:r>
              <a:rPr spc="35" dirty="0"/>
              <a:t>최소한의 디버깅을</a:t>
            </a:r>
            <a:r>
              <a:rPr spc="-114" dirty="0"/>
              <a:t> </a:t>
            </a:r>
            <a:r>
              <a:rPr spc="35" dirty="0"/>
              <a:t>거쳐라</a:t>
            </a:r>
            <a:endParaRPr sz="1700">
              <a:latin typeface="Times New Roman"/>
              <a:cs typeface="Times New Roman"/>
            </a:endParaRPr>
          </a:p>
          <a:p>
            <a:pPr marL="1104265" indent="-348615">
              <a:lnSpc>
                <a:spcPct val="100000"/>
              </a:lnSpc>
              <a:spcBef>
                <a:spcPts val="420"/>
              </a:spcBef>
              <a:buSzPct val="102941"/>
              <a:buFont typeface="Wingdings"/>
              <a:buChar char=""/>
              <a:tabLst>
                <a:tab pos="1104900" algn="l"/>
                <a:tab pos="1105535" algn="l"/>
              </a:tabLst>
            </a:pPr>
            <a:r>
              <a:rPr sz="1700" b="0" spc="-15" dirty="0">
                <a:latin typeface="Malgun Gothic"/>
                <a:cs typeface="Malgun Gothic"/>
              </a:rPr>
              <a:t>HTML과 </a:t>
            </a:r>
            <a:r>
              <a:rPr sz="1700" b="0" spc="-10" dirty="0">
                <a:latin typeface="Malgun Gothic"/>
                <a:cs typeface="Malgun Gothic"/>
              </a:rPr>
              <a:t>XHTML, CSS, </a:t>
            </a:r>
            <a:r>
              <a:rPr sz="1700" b="0" spc="-15" dirty="0">
                <a:latin typeface="Malgun Gothic"/>
                <a:cs typeface="Malgun Gothic"/>
              </a:rPr>
              <a:t>DOM,JAVASCRIPT가 표준문법을 사용했는지</a:t>
            </a:r>
            <a:r>
              <a:rPr sz="1700" b="0" spc="240" dirty="0">
                <a:latin typeface="Malgun Gothic"/>
                <a:cs typeface="Malgun Gothic"/>
              </a:rPr>
              <a:t> </a:t>
            </a:r>
            <a:r>
              <a:rPr sz="1700" b="0" spc="-15" dirty="0">
                <a:latin typeface="Malgun Gothic"/>
                <a:cs typeface="Malgun Gothic"/>
              </a:rPr>
              <a:t>확인</a:t>
            </a:r>
            <a:endParaRPr sz="1700">
              <a:latin typeface="Malgun Gothic"/>
              <a:cs typeface="Malgun Gothic"/>
            </a:endParaRPr>
          </a:p>
          <a:p>
            <a:pPr marL="1104265" indent="-348615">
              <a:lnSpc>
                <a:spcPct val="100000"/>
              </a:lnSpc>
              <a:spcBef>
                <a:spcPts val="40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1104900" algn="l"/>
                <a:tab pos="1105535" algn="l"/>
              </a:tabLst>
            </a:pPr>
            <a:r>
              <a:rPr sz="1700" b="0" u="sng" spc="-5" dirty="0">
                <a:solidFill>
                  <a:srgbClr val="FF0000"/>
                </a:solidFill>
                <a:latin typeface="Malgun Gothic"/>
                <a:cs typeface="Malgun Gothic"/>
                <a:hlinkClick r:id="rId3"/>
              </a:rPr>
              <a:t>http://validator.w3.org </a:t>
            </a:r>
            <a:r>
              <a:rPr sz="1700" b="0" spc="-5" dirty="0">
                <a:latin typeface="Malgun Gothic"/>
                <a:cs typeface="Malgun Gothic"/>
              </a:rPr>
              <a:t>- </a:t>
            </a:r>
            <a:r>
              <a:rPr sz="1700" b="0" spc="-10" dirty="0">
                <a:latin typeface="Malgun Gothic"/>
                <a:cs typeface="Malgun Gothic"/>
              </a:rPr>
              <a:t>브라우저 유효성</a:t>
            </a:r>
            <a:r>
              <a:rPr sz="1700" b="0" spc="35" dirty="0">
                <a:latin typeface="Malgun Gothic"/>
                <a:cs typeface="Malgun Gothic"/>
              </a:rPr>
              <a:t> </a:t>
            </a:r>
            <a:r>
              <a:rPr sz="1700" b="0" spc="-10" dirty="0">
                <a:latin typeface="Malgun Gothic"/>
                <a:cs typeface="Malgun Gothic"/>
              </a:rPr>
              <a:t>검사</a:t>
            </a:r>
            <a:endParaRPr sz="1700">
              <a:latin typeface="Malgun Gothic"/>
              <a:cs typeface="Malgun Gothic"/>
            </a:endParaRPr>
          </a:p>
          <a:p>
            <a:pPr marL="1104265" indent="-348615">
              <a:lnSpc>
                <a:spcPct val="100000"/>
              </a:lnSpc>
              <a:spcBef>
                <a:spcPts val="40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1104900" algn="l"/>
                <a:tab pos="1105535" algn="l"/>
              </a:tabLst>
            </a:pPr>
            <a:r>
              <a:rPr sz="1700" b="0" u="sng" spc="-5" dirty="0">
                <a:solidFill>
                  <a:srgbClr val="FF0000"/>
                </a:solidFill>
                <a:latin typeface="Malgun Gothic"/>
                <a:cs typeface="Malgun Gothic"/>
                <a:hlinkClick r:id="rId4"/>
              </a:rPr>
              <a:t>http://jigsaw.w3.org/css-validator </a:t>
            </a:r>
            <a:r>
              <a:rPr sz="1700" b="0" spc="-5" dirty="0">
                <a:latin typeface="Malgun Gothic"/>
                <a:cs typeface="Malgun Gothic"/>
              </a:rPr>
              <a:t>- </a:t>
            </a:r>
            <a:r>
              <a:rPr sz="1700" b="0" spc="-10" dirty="0">
                <a:latin typeface="Malgun Gothic"/>
                <a:cs typeface="Malgun Gothic"/>
              </a:rPr>
              <a:t>CSS 유효성</a:t>
            </a:r>
            <a:r>
              <a:rPr sz="1700" b="0" spc="10" dirty="0">
                <a:latin typeface="Malgun Gothic"/>
                <a:cs typeface="Malgun Gothic"/>
              </a:rPr>
              <a:t> </a:t>
            </a:r>
            <a:r>
              <a:rPr sz="1700" b="0" spc="-10" dirty="0">
                <a:latin typeface="Malgun Gothic"/>
                <a:cs typeface="Malgun Gothic"/>
              </a:rPr>
              <a:t>확인</a:t>
            </a:r>
            <a:endParaRPr sz="1700">
              <a:latin typeface="Malgun Gothic"/>
              <a:cs typeface="Malgun Gothic"/>
            </a:endParaRPr>
          </a:p>
          <a:p>
            <a:pPr marL="1104265" indent="-348615">
              <a:lnSpc>
                <a:spcPct val="100000"/>
              </a:lnSpc>
              <a:spcBef>
                <a:spcPts val="455"/>
              </a:spcBef>
              <a:buClr>
                <a:srgbClr val="323232"/>
              </a:buClr>
              <a:buFont typeface="Wingdings"/>
              <a:buChar char=""/>
              <a:tabLst>
                <a:tab pos="1104900" algn="l"/>
                <a:tab pos="1105535" algn="l"/>
              </a:tabLst>
            </a:pPr>
            <a:r>
              <a:rPr sz="1700" b="0" u="sng" spc="15" dirty="0">
                <a:solidFill>
                  <a:srgbClr val="FF0000"/>
                </a:solidFill>
                <a:latin typeface="Malgun Gothic"/>
                <a:cs typeface="Malgun Gothic"/>
                <a:hlinkClick r:id="rId5"/>
              </a:rPr>
              <a:t>http://www.stg.brown.edu/service/xmlvalid </a:t>
            </a:r>
            <a:r>
              <a:rPr sz="1700" b="0" spc="15" dirty="0">
                <a:latin typeface="Malgun Gothic"/>
                <a:cs typeface="Malgun Gothic"/>
              </a:rPr>
              <a:t>- </a:t>
            </a:r>
            <a:r>
              <a:rPr sz="1700" b="0" spc="20" dirty="0">
                <a:latin typeface="Malgun Gothic"/>
                <a:cs typeface="Malgun Gothic"/>
              </a:rPr>
              <a:t>XML </a:t>
            </a:r>
            <a:r>
              <a:rPr sz="1700" b="0" spc="35" dirty="0">
                <a:latin typeface="Malgun Gothic"/>
                <a:cs typeface="Malgun Gothic"/>
              </a:rPr>
              <a:t>유효성</a:t>
            </a:r>
            <a:r>
              <a:rPr sz="1700" b="0" spc="114" dirty="0">
                <a:latin typeface="Malgun Gothic"/>
                <a:cs typeface="Malgun Gothic"/>
              </a:rPr>
              <a:t> </a:t>
            </a:r>
            <a:r>
              <a:rPr sz="1700" b="0" spc="35" dirty="0">
                <a:latin typeface="Malgun Gothic"/>
                <a:cs typeface="Malgun Gothic"/>
              </a:rPr>
              <a:t>확인</a:t>
            </a:r>
            <a:endParaRPr sz="1700">
              <a:latin typeface="Malgun Gothic"/>
              <a:cs typeface="Malgun Gothic"/>
            </a:endParaRPr>
          </a:p>
          <a:p>
            <a:pPr marL="1104265" indent="-348615">
              <a:lnSpc>
                <a:spcPct val="100000"/>
              </a:lnSpc>
              <a:spcBef>
                <a:spcPts val="465"/>
              </a:spcBef>
              <a:buClr>
                <a:srgbClr val="323232"/>
              </a:buClr>
              <a:buFont typeface="Wingdings"/>
              <a:buChar char=""/>
              <a:tabLst>
                <a:tab pos="1104900" algn="l"/>
                <a:tab pos="1105535" algn="l"/>
              </a:tabLst>
            </a:pPr>
            <a:r>
              <a:rPr sz="1700" b="0" u="sng" spc="15" dirty="0">
                <a:solidFill>
                  <a:srgbClr val="FF0000"/>
                </a:solidFill>
                <a:latin typeface="Malgun Gothic"/>
                <a:cs typeface="Malgun Gothic"/>
                <a:hlinkClick r:id="rId6"/>
              </a:rPr>
              <a:t>http://www.iabf.or.kr/web/kadowah.asp </a:t>
            </a:r>
            <a:r>
              <a:rPr sz="1700" b="0" spc="15" dirty="0">
                <a:latin typeface="Malgun Gothic"/>
                <a:cs typeface="Malgun Gothic"/>
              </a:rPr>
              <a:t>- </a:t>
            </a:r>
            <a:r>
              <a:rPr sz="1700" b="0" spc="40" dirty="0">
                <a:latin typeface="Malgun Gothic"/>
                <a:cs typeface="Malgun Gothic"/>
              </a:rPr>
              <a:t>한국형 접근성</a:t>
            </a:r>
            <a:r>
              <a:rPr sz="1700" b="0" spc="75" dirty="0">
                <a:latin typeface="Malgun Gothic"/>
                <a:cs typeface="Malgun Gothic"/>
              </a:rPr>
              <a:t> </a:t>
            </a:r>
            <a:r>
              <a:rPr sz="1700" b="0" spc="40" dirty="0">
                <a:latin typeface="Malgun Gothic"/>
                <a:cs typeface="Malgun Gothic"/>
              </a:rPr>
              <a:t>평가도구</a:t>
            </a:r>
            <a:endParaRPr sz="1700">
              <a:latin typeface="Malgun Gothic"/>
              <a:cs typeface="Malgun Gothic"/>
            </a:endParaRPr>
          </a:p>
          <a:p>
            <a:pPr marL="168910">
              <a:lnSpc>
                <a:spcPct val="100000"/>
              </a:lnSpc>
              <a:spcBef>
                <a:spcPts val="500"/>
              </a:spcBef>
              <a:tabLst>
                <a:tab pos="545465" algn="l"/>
              </a:tabLst>
            </a:pPr>
            <a:r>
              <a:rPr sz="1700" b="0" spc="-10" dirty="0">
                <a:latin typeface="Wingdings"/>
                <a:cs typeface="Wingdings"/>
              </a:rPr>
              <a:t></a:t>
            </a:r>
            <a:r>
              <a:rPr sz="1700" b="0" spc="-10" dirty="0">
                <a:latin typeface="Times New Roman"/>
                <a:cs typeface="Times New Roman"/>
              </a:rPr>
              <a:t>	</a:t>
            </a:r>
            <a:r>
              <a:rPr spc="35" dirty="0"/>
              <a:t>효율적인 웹개발 방법론을</a:t>
            </a:r>
            <a:r>
              <a:rPr spc="-145" dirty="0"/>
              <a:t> </a:t>
            </a:r>
            <a:r>
              <a:rPr spc="35" dirty="0"/>
              <a:t>가져라</a:t>
            </a:r>
            <a:endParaRPr sz="1700">
              <a:latin typeface="Times New Roman"/>
              <a:cs typeface="Times New Roman"/>
            </a:endParaRPr>
          </a:p>
          <a:p>
            <a:pPr marL="1104265" marR="5080" indent="-349250">
              <a:lnSpc>
                <a:spcPct val="102099"/>
              </a:lnSpc>
              <a:spcBef>
                <a:spcPts val="375"/>
              </a:spcBef>
              <a:tabLst>
                <a:tab pos="1104900" algn="l"/>
              </a:tabLst>
            </a:pPr>
            <a:r>
              <a:rPr sz="1700" b="0" spc="-5" dirty="0">
                <a:latin typeface="Wingdings"/>
                <a:cs typeface="Wingdings"/>
              </a:rPr>
              <a:t></a:t>
            </a:r>
            <a:r>
              <a:rPr sz="1700" b="0" spc="-5" dirty="0">
                <a:latin typeface="Times New Roman"/>
                <a:cs typeface="Times New Roman"/>
              </a:rPr>
              <a:t>	</a:t>
            </a:r>
            <a:r>
              <a:rPr sz="1700" b="0" spc="-10" dirty="0">
                <a:latin typeface="Malgun Gothic"/>
                <a:cs typeface="Malgun Gothic"/>
              </a:rPr>
              <a:t>HTML에 표현과 내용을 분리하면 기획자와 디자이너, 개발자가 같은 시간내에</a:t>
            </a:r>
            <a:r>
              <a:rPr sz="1700" b="0" spc="229" dirty="0">
                <a:latin typeface="Malgun Gothic"/>
                <a:cs typeface="Malgun Gothic"/>
              </a:rPr>
              <a:t> </a:t>
            </a:r>
            <a:r>
              <a:rPr sz="1700" b="0" spc="-10" dirty="0">
                <a:latin typeface="Malgun Gothic"/>
                <a:cs typeface="Malgun Gothic"/>
              </a:rPr>
              <a:t>같은</a:t>
            </a:r>
            <a:r>
              <a:rPr sz="1700" b="0" spc="10" dirty="0">
                <a:latin typeface="Malgun Gothic"/>
                <a:cs typeface="Malgun Gothic"/>
              </a:rPr>
              <a:t> </a:t>
            </a:r>
            <a:r>
              <a:rPr sz="1700" b="0" spc="-10" dirty="0">
                <a:latin typeface="Malgun Gothic"/>
                <a:cs typeface="Malgun Gothic"/>
              </a:rPr>
              <a:t>일 </a:t>
            </a:r>
            <a:r>
              <a:rPr sz="1700" b="0" spc="-5" dirty="0">
                <a:latin typeface="Malgun Gothic"/>
                <a:cs typeface="Malgun Gothic"/>
              </a:rPr>
              <a:t> </a:t>
            </a:r>
            <a:r>
              <a:rPr sz="1700" b="0" spc="40" dirty="0">
                <a:latin typeface="Malgun Gothic"/>
                <a:cs typeface="Malgun Gothic"/>
              </a:rPr>
              <a:t>을 </a:t>
            </a:r>
            <a:r>
              <a:rPr sz="1700" b="0" spc="35" dirty="0">
                <a:latin typeface="Malgun Gothic"/>
                <a:cs typeface="Malgun Gothic"/>
              </a:rPr>
              <a:t>하는것이 가능해</a:t>
            </a:r>
            <a:r>
              <a:rPr sz="1700" b="0" spc="-95" dirty="0">
                <a:latin typeface="Malgun Gothic"/>
                <a:cs typeface="Malgun Gothic"/>
              </a:rPr>
              <a:t> </a:t>
            </a:r>
            <a:r>
              <a:rPr sz="1700" b="0" spc="15" dirty="0">
                <a:latin typeface="Malgun Gothic"/>
                <a:cs typeface="Malgun Gothic"/>
              </a:rPr>
              <a:t>짐.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</a:t>
            </a:r>
            <a:r>
              <a:rPr spc="-75" dirty="0"/>
              <a:t> </a:t>
            </a:r>
            <a:r>
              <a:rPr spc="20" dirty="0"/>
              <a:t>개발프로세스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501205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Waterfall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방식을 따르는 선형적</a:t>
            </a:r>
            <a:r>
              <a:rPr sz="190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4" y="2001115"/>
            <a:ext cx="9462655" cy="459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</a:t>
            </a:r>
            <a:r>
              <a:rPr spc="-75" dirty="0"/>
              <a:t> </a:t>
            </a:r>
            <a:r>
              <a:rPr spc="20" dirty="0"/>
              <a:t>개발프로세스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336486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기획자 중심 개발</a:t>
            </a:r>
            <a:r>
              <a:rPr sz="1900" b="1" spc="-1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0" y="2043113"/>
            <a:ext cx="9469580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</a:t>
            </a:r>
            <a:r>
              <a:rPr spc="-75" dirty="0"/>
              <a:t> </a:t>
            </a:r>
            <a:r>
              <a:rPr spc="20" dirty="0"/>
              <a:t>개발프로세스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361061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디자이너 중심 개발</a:t>
            </a:r>
            <a:r>
              <a:rPr sz="1900" b="1" spc="-1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프로세스</a:t>
            </a:r>
            <a:endParaRPr sz="1900">
              <a:latin typeface="Malgun Gothic"/>
              <a:cs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038349"/>
            <a:ext cx="9448800" cy="456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</a:t>
            </a:r>
            <a:r>
              <a:rPr spc="-75" dirty="0"/>
              <a:t> </a:t>
            </a:r>
            <a:r>
              <a:rPr spc="20" dirty="0"/>
              <a:t>개발프로세스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5839" y="1620265"/>
            <a:ext cx="336486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개발자 중심 </a:t>
            </a:r>
            <a:r>
              <a:rPr sz="1900" b="1" spc="35" dirty="0" err="1">
                <a:solidFill>
                  <a:srgbClr val="323232"/>
                </a:solidFill>
                <a:latin typeface="Malgun Gothic"/>
                <a:cs typeface="Malgun Gothic"/>
              </a:rPr>
              <a:t>개발</a:t>
            </a:r>
            <a:r>
              <a:rPr sz="1900" b="1" spc="-1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프로세스</a:t>
            </a:r>
            <a:endParaRPr sz="1900" b="1" spc="35" dirty="0" smtClean="0">
              <a:solidFill>
                <a:srgbClr val="323232"/>
              </a:solidFill>
              <a:latin typeface="Malgun Gothic"/>
              <a:cs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" y="2043113"/>
            <a:ext cx="9448801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웹표준</a:t>
            </a:r>
            <a:r>
              <a:rPr spc="-75" dirty="0"/>
              <a:t> </a:t>
            </a:r>
            <a:r>
              <a:rPr spc="20" dirty="0"/>
              <a:t>개발프로세스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5839" y="1620265"/>
            <a:ext cx="443357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웹 퍼블리셔 중심의 </a:t>
            </a:r>
            <a:r>
              <a:rPr sz="1900" b="1" spc="35" dirty="0" err="1">
                <a:solidFill>
                  <a:srgbClr val="323232"/>
                </a:solidFill>
                <a:latin typeface="Malgun Gothic"/>
                <a:cs typeface="Malgun Gothic"/>
              </a:rPr>
              <a:t>전문화</a:t>
            </a:r>
            <a:r>
              <a:rPr sz="1900" b="1" spc="-1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프로세스</a:t>
            </a:r>
            <a:endParaRPr sz="1900" dirty="0">
              <a:latin typeface="Malgun Gothic"/>
              <a:cs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4" y="2066925"/>
            <a:ext cx="9425093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표준화</a:t>
            </a:r>
            <a:r>
              <a:rPr spc="-80" dirty="0"/>
              <a:t> </a:t>
            </a:r>
            <a:r>
              <a:rPr spc="20" dirty="0"/>
              <a:t>참여방법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59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8586470" cy="467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980" indent="-462280">
              <a:lnSpc>
                <a:spcPct val="100000"/>
              </a:lnSpc>
              <a:buSzPct val="89473"/>
              <a:buFont typeface="Wingdings"/>
              <a:buChar char=""/>
              <a:tabLst>
                <a:tab pos="474980" algn="l"/>
                <a:tab pos="475615" algn="l"/>
              </a:tabLst>
            </a:pP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W3C</a:t>
            </a:r>
            <a:endParaRPr sz="19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W3C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테크니컬 문서 참조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15" dirty="0">
                <a:solidFill>
                  <a:srgbClr val="FF0000"/>
                </a:solidFill>
                <a:latin typeface="Malgun Gothic"/>
                <a:cs typeface="Malgun Gothic"/>
                <a:hlinkClick r:id="rId3"/>
              </a:rPr>
              <a:t>http://www.w3.org/TR/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1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표준안 단계별의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Last Call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및 Issue</a:t>
            </a:r>
            <a:r>
              <a:rPr sz="1700" spc="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추적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W3C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한국 사무국에 의견 제시</a:t>
            </a:r>
            <a:r>
              <a:rPr sz="1700" spc="-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(</a:t>
            </a:r>
            <a:r>
              <a:rPr sz="1700" u="sng" spc="15" dirty="0">
                <a:solidFill>
                  <a:srgbClr val="FF0000"/>
                </a:solidFill>
                <a:latin typeface="Malgun Gothic"/>
                <a:cs typeface="Malgun Gothic"/>
              </a:rPr>
              <a:t>http://www.w3.or.kr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endParaRPr sz="170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500"/>
              </a:spcBef>
              <a:buSzPct val="92105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WHATWG</a:t>
            </a:r>
            <a:endParaRPr sz="1900">
              <a:latin typeface="Malgun Gothic"/>
              <a:cs typeface="Malgun Gothic"/>
            </a:endParaRPr>
          </a:p>
          <a:p>
            <a:pPr marL="948055" marR="2953385" lvl="1" indent="-348615">
              <a:lnSpc>
                <a:spcPts val="2090"/>
              </a:lnSpc>
              <a:spcBef>
                <a:spcPts val="49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WHATWG 위키 및 블로그: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Feedback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및 제안  </a:t>
            </a:r>
            <a:r>
              <a:rPr sz="1700" u="sng" spc="-5" dirty="0">
                <a:solidFill>
                  <a:srgbClr val="FF0000"/>
                </a:solidFill>
                <a:latin typeface="Malgun Gothic"/>
                <a:cs typeface="Malgun Gothic"/>
                <a:hlinkClick r:id="rId4"/>
              </a:rPr>
              <a:t>http://blog.whatwg.org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  <a:hlinkClick r:id="rId4"/>
              </a:rPr>
              <a:t>,</a:t>
            </a:r>
            <a:r>
              <a:rPr sz="1700" spc="-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-5" dirty="0">
                <a:solidFill>
                  <a:srgbClr val="FF0000"/>
                </a:solidFill>
                <a:latin typeface="Malgun Gothic"/>
                <a:cs typeface="Malgun Gothic"/>
                <a:hlinkClick r:id="rId5"/>
              </a:rPr>
              <a:t>http://wiki.whatwg.org</a:t>
            </a:r>
            <a:endParaRPr sz="1700">
              <a:latin typeface="Malgun Gothic"/>
              <a:cs typeface="Malgun Gothic"/>
            </a:endParaRPr>
          </a:p>
          <a:p>
            <a:pPr marL="948055" marR="1278890" indent="-349250">
              <a:lnSpc>
                <a:spcPct val="100000"/>
              </a:lnSpc>
              <a:spcBef>
                <a:spcPts val="39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공개 메일링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리스트: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진행</a:t>
            </a:r>
            <a:r>
              <a:rPr sz="1700" spc="-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사항</a:t>
            </a:r>
            <a:r>
              <a:rPr sz="17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확인 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-5" dirty="0">
                <a:solidFill>
                  <a:srgbClr val="FF0000"/>
                </a:solidFill>
                <a:latin typeface="Malgun Gothic"/>
                <a:cs typeface="Malgun Gothic"/>
                <a:hlinkClick r:id="rId6"/>
              </a:rPr>
              <a:t>http://listserver.dreamhost.com/pipermail/whatwg-whatwg.org/</a:t>
            </a:r>
            <a:endParaRPr sz="170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0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표준 스펙 테스트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웹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브라우저 구현 단계 별로</a:t>
            </a:r>
            <a:r>
              <a:rPr sz="1700" spc="2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테스트</a:t>
            </a:r>
            <a:endParaRPr sz="1700">
              <a:latin typeface="Malgun Gothic"/>
              <a:cs typeface="Malgun Gothic"/>
            </a:endParaRPr>
          </a:p>
          <a:p>
            <a:pPr marL="1118235" lvl="2" indent="-170180">
              <a:lnSpc>
                <a:spcPct val="100000"/>
              </a:lnSpc>
              <a:spcBef>
                <a:spcPts val="40"/>
              </a:spcBef>
              <a:buChar char="•"/>
              <a:tabLst>
                <a:tab pos="1118870" algn="l"/>
              </a:tabLst>
            </a:pP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Firefox 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DOM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Storage</a:t>
            </a:r>
            <a:r>
              <a:rPr sz="1700" spc="114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15" dirty="0">
                <a:solidFill>
                  <a:srgbClr val="FF0000"/>
                </a:solidFill>
                <a:latin typeface="Malgun Gothic"/>
                <a:cs typeface="Malgun Gothic"/>
                <a:hlinkClick r:id="rId7"/>
              </a:rPr>
              <a:t>http://channy.creation.net/work/firefox/domstorage/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웹표준화</a:t>
            </a:r>
            <a:r>
              <a:rPr sz="19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FF0000"/>
                </a:solidFill>
                <a:latin typeface="Malgun Gothic"/>
                <a:cs typeface="Malgun Gothic"/>
              </a:rPr>
              <a:t>커뮤니티</a:t>
            </a:r>
            <a:endParaRPr sz="19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20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한국 웹 표준 프로젝트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-5" dirty="0">
                <a:solidFill>
                  <a:srgbClr val="FF0000"/>
                </a:solidFill>
                <a:latin typeface="Malgun Gothic"/>
                <a:cs typeface="Malgun Gothic"/>
                <a:hlinkClick r:id="rId8"/>
              </a:rPr>
              <a:t>http://webstandard.or.kr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05"/>
              </a:spcBef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CSS 디자인 코리아</a:t>
            </a:r>
            <a:r>
              <a:rPr sz="170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-5" dirty="0">
                <a:solidFill>
                  <a:srgbClr val="FF0000"/>
                </a:solidFill>
                <a:latin typeface="Malgun Gothic"/>
                <a:cs typeface="Malgun Gothic"/>
                <a:hlinkClick r:id="rId9"/>
              </a:rPr>
              <a:t>http://forum.standardmag.org/</a:t>
            </a:r>
            <a:endParaRPr sz="1700">
              <a:latin typeface="Malgun Gothic"/>
              <a:cs typeface="Malgun Gothic"/>
            </a:endParaRPr>
          </a:p>
          <a:p>
            <a:pPr marL="948055" lvl="1" indent="-34861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모질라 한국 커뮤니티</a:t>
            </a:r>
            <a:r>
              <a:rPr sz="1700" spc="-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15" dirty="0">
                <a:solidFill>
                  <a:srgbClr val="FF0000"/>
                </a:solidFill>
                <a:latin typeface="Malgun Gothic"/>
                <a:cs typeface="Malgun Gothic"/>
                <a:hlinkClick r:id="rId10"/>
              </a:rPr>
              <a:t>http://www.mozilla.or.kr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0745" y="3220973"/>
            <a:ext cx="3603497" cy="3681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들어가기전에 </a:t>
            </a:r>
            <a:r>
              <a:rPr spc="5" dirty="0"/>
              <a:t>: </a:t>
            </a:r>
            <a:r>
              <a:rPr lang="ko-KR" altLang="en-US" spc="20" dirty="0" smtClean="0"/>
              <a:t>인터</a:t>
            </a:r>
            <a:r>
              <a:rPr lang="ko-KR" altLang="en-US" spc="20" dirty="0"/>
              <a:t>넷</a:t>
            </a:r>
            <a:r>
              <a:rPr spc="20" dirty="0" smtClean="0"/>
              <a:t>의</a:t>
            </a:r>
            <a:r>
              <a:rPr spc="-75" dirty="0" smtClean="0"/>
              <a:t> </a:t>
            </a:r>
            <a:r>
              <a:rPr lang="ko-KR" altLang="en-US" spc="-75" dirty="0" smtClean="0"/>
              <a:t>기본 기능</a:t>
            </a:r>
            <a:endParaRPr spc="20" dirty="0"/>
          </a:p>
        </p:txBody>
      </p:sp>
      <p:sp>
        <p:nvSpPr>
          <p:cNvPr id="8" name="object 8"/>
          <p:cNvSpPr txBox="1"/>
          <p:nvPr/>
        </p:nvSpPr>
        <p:spPr>
          <a:xfrm>
            <a:off x="9925951" y="6751484"/>
            <a:ext cx="13970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8</a:t>
            </a:r>
            <a:endParaRPr sz="155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839" y="1620265"/>
            <a:ext cx="9476740" cy="341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700" spc="35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3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1900" b="1" spc="30" dirty="0" smtClean="0">
                <a:solidFill>
                  <a:srgbClr val="323232"/>
                </a:solidFill>
                <a:latin typeface="Malgun Gothic"/>
                <a:cs typeface="Times New Roman"/>
              </a:rPr>
              <a:t>인터</a:t>
            </a:r>
            <a:r>
              <a:rPr lang="ko-KR" altLang="en-US" sz="1900" b="1" spc="30" dirty="0">
                <a:solidFill>
                  <a:srgbClr val="323232"/>
                </a:solidFill>
                <a:latin typeface="Malgun Gothic"/>
                <a:cs typeface="Times New Roman"/>
              </a:rPr>
              <a:t>넷</a:t>
            </a:r>
            <a:r>
              <a:rPr sz="1900" b="1" spc="30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900" b="1" spc="25" dirty="0" smtClean="0">
                <a:solidFill>
                  <a:srgbClr val="323232"/>
                </a:solidFill>
                <a:latin typeface="Malgun Gothic"/>
                <a:cs typeface="Malgun Gothic"/>
              </a:rPr>
              <a:t>서비</a:t>
            </a:r>
            <a:r>
              <a:rPr lang="ko-KR" altLang="en-US" sz="1900" b="1" spc="25" dirty="0">
                <a:solidFill>
                  <a:srgbClr val="323232"/>
                </a:solidFill>
                <a:latin typeface="Malgun Gothic"/>
                <a:cs typeface="Malgun Gothic"/>
              </a:rPr>
              <a:t>스</a:t>
            </a:r>
            <a:r>
              <a:rPr sz="1900" b="1" spc="2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및</a:t>
            </a:r>
            <a:r>
              <a:rPr sz="1900" b="1" spc="-1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규약</a:t>
            </a:r>
            <a:endParaRPr sz="1900" dirty="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Telnet, E-mail,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FTP, </a:t>
            </a:r>
            <a:r>
              <a:rPr sz="1700" spc="15" dirty="0" smtClean="0">
                <a:solidFill>
                  <a:srgbClr val="323232"/>
                </a:solidFill>
                <a:latin typeface="Malgun Gothic"/>
                <a:cs typeface="Malgun Gothic"/>
              </a:rPr>
              <a:t>Gopher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, Usenet, IRC(Internet Relay</a:t>
            </a:r>
            <a:r>
              <a:rPr sz="1700" spc="1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Chat)</a:t>
            </a:r>
            <a:endParaRPr sz="1700" dirty="0">
              <a:latin typeface="Malgun Gothic"/>
              <a:cs typeface="Malgun Gothic"/>
            </a:endParaRPr>
          </a:p>
          <a:p>
            <a:pPr marL="948055" indent="-348615">
              <a:lnSpc>
                <a:spcPts val="2100"/>
              </a:lnSpc>
              <a:spcBef>
                <a:spcPts val="41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-10" dirty="0">
                <a:solidFill>
                  <a:srgbClr val="0000CC"/>
                </a:solidFill>
                <a:latin typeface="Malgun Gothic"/>
                <a:cs typeface="Malgun Gothic"/>
              </a:rPr>
              <a:t>WWW(WEB)이란</a:t>
            </a:r>
            <a:r>
              <a:rPr sz="1700" b="1" spc="-55" dirty="0">
                <a:solidFill>
                  <a:srgbClr val="0000CC"/>
                </a:solidFill>
                <a:latin typeface="Malgun Gothic"/>
                <a:cs typeface="Malgun Gothic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endParaRPr sz="1700" dirty="0">
              <a:latin typeface="Malgun Gothic"/>
              <a:cs typeface="Malgun Gothic"/>
            </a:endParaRPr>
          </a:p>
          <a:p>
            <a:pPr marL="948055" marR="5080" indent="-635">
              <a:lnSpc>
                <a:spcPts val="1860"/>
              </a:lnSpc>
              <a:spcBef>
                <a:spcPts val="60"/>
              </a:spcBef>
            </a:pP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하이퍼텍스트(HyperText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와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하이퍼미디어(HyperMedia)</a:t>
            </a:r>
            <a:r>
              <a:rPr sz="1550" spc="-5" dirty="0">
                <a:solidFill>
                  <a:srgbClr val="FF0000"/>
                </a:solidFill>
                <a:latin typeface="Malgun Gothic"/>
                <a:cs typeface="Malgun Gothic"/>
              </a:rPr>
              <a:t>를 </a:t>
            </a:r>
            <a:r>
              <a:rPr lang="ko-KR" altLang="en-US" sz="1550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기반</a:t>
            </a:r>
            <a:r>
              <a:rPr sz="1550" spc="-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으로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URL</a:t>
            </a:r>
            <a:r>
              <a:rPr lang="en-US"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Uniform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Resource </a:t>
            </a:r>
            <a:r>
              <a:rPr lang="en-US"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/>
            </a:r>
            <a:br>
              <a:rPr lang="en-US"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</a:br>
            <a:r>
              <a:rPr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Locat</a:t>
            </a:r>
            <a:r>
              <a:rPr lang="en-US"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or)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주소체</a:t>
            </a:r>
            <a:r>
              <a:rPr lang="ko-KR" altLang="en-US" sz="1550" spc="-5" dirty="0">
                <a:solidFill>
                  <a:srgbClr val="323232"/>
                </a:solidFill>
                <a:latin typeface="Malgun Gothic"/>
                <a:cs typeface="Malgun Gothic"/>
              </a:rPr>
              <a:t>계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를</a:t>
            </a:r>
            <a:r>
              <a:rPr lang="en-US"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사용하여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인터넷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대부분의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자원</a:t>
            </a:r>
            <a:r>
              <a:rPr lang="ko-KR" altLang="en-US"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인</a:t>
            </a:r>
            <a:r>
              <a:rPr sz="1550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멀티미디</a:t>
            </a:r>
            <a:r>
              <a:rPr lang="ko-KR" altLang="en-US"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어</a:t>
            </a:r>
            <a:r>
              <a:rPr sz="1550" b="1" spc="-5" dirty="0" smtClean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Malgun Gothic"/>
                <a:cs typeface="Malgun Gothic"/>
              </a:rPr>
              <a:t>정보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를 검색할수 있는</a:t>
            </a:r>
            <a:r>
              <a:rPr sz="1550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서비스</a:t>
            </a:r>
            <a:endParaRPr sz="15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8620" algn="l"/>
              </a:tabLst>
            </a:pPr>
            <a:r>
              <a:rPr sz="1700" spc="-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인터넷</a:t>
            </a:r>
            <a:r>
              <a:rPr sz="1900" b="1" spc="-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접속방법</a:t>
            </a:r>
            <a:endParaRPr sz="19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20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일반 PC통신 서비스를 통한 접속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(SLIP/PPP</a:t>
            </a:r>
            <a:r>
              <a:rPr sz="1700" spc="8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서비스)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0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쉘계정서비스.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5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소켓(socket)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프로그램을 이용한</a:t>
            </a:r>
            <a:r>
              <a:rPr sz="1700" spc="-4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접속</a:t>
            </a:r>
            <a:endParaRPr sz="1700" dirty="0">
              <a:latin typeface="Malgun Gothic"/>
              <a:cs typeface="Malgun Gothic"/>
            </a:endParaRPr>
          </a:p>
          <a:p>
            <a:pPr marL="948055" indent="-348615">
              <a:lnSpc>
                <a:spcPct val="100000"/>
              </a:lnSpc>
              <a:spcBef>
                <a:spcPts val="415"/>
              </a:spcBef>
              <a:buClr>
                <a:srgbClr val="323232"/>
              </a:buClr>
              <a:buSzPct val="102941"/>
              <a:buFont typeface="Wingdings"/>
              <a:buChar char=""/>
              <a:tabLst>
                <a:tab pos="948055" algn="l"/>
                <a:tab pos="948690" algn="l"/>
              </a:tabLst>
            </a:pPr>
            <a:r>
              <a:rPr sz="1700" b="1" spc="-10" dirty="0">
                <a:solidFill>
                  <a:srgbClr val="0000CC"/>
                </a:solidFill>
                <a:latin typeface="Malgun Gothic"/>
                <a:cs typeface="Malgun Gothic"/>
              </a:rPr>
              <a:t>TCP/IP접속 </a:t>
            </a:r>
            <a:r>
              <a:rPr sz="1700" b="1" spc="-5" dirty="0">
                <a:solidFill>
                  <a:srgbClr val="0000CC"/>
                </a:solidFill>
                <a:latin typeface="Malgun Gothic"/>
                <a:cs typeface="Malgun Gothic"/>
              </a:rPr>
              <a:t>:</a:t>
            </a:r>
            <a:r>
              <a:rPr sz="1700" b="1" spc="55" dirty="0">
                <a:solidFill>
                  <a:srgbClr val="0000CC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0000CC"/>
                </a:solidFill>
                <a:latin typeface="Malgun Gothic"/>
                <a:cs typeface="Malgun Gothic"/>
              </a:rPr>
              <a:t>브라우저(Browser)</a:t>
            </a:r>
            <a:endParaRPr sz="1700" dirty="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655" y="573278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10" dirty="0"/>
              <a:t>브라우저(Browser)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602" y="1624838"/>
            <a:ext cx="9438005" cy="148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marR="5080" indent="-376555">
              <a:lnSpc>
                <a:spcPts val="2090"/>
              </a:lnSpc>
              <a:tabLst>
                <a:tab pos="388620" algn="l"/>
                <a:tab pos="920369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사용자가</a:t>
            </a: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요청한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자원을</a:t>
            </a: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URL을</a:t>
            </a:r>
            <a:r>
              <a:rPr sz="1700" b="1" spc="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통해</a:t>
            </a: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송신하고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서버로</a:t>
            </a: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부터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수신한</a:t>
            </a: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자원을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화면에</a:t>
            </a:r>
            <a:r>
              <a:rPr sz="1700" b="1" dirty="0">
                <a:solidFill>
                  <a:srgbClr val="323232"/>
                </a:solidFill>
                <a:latin typeface="Malgun Gothic"/>
                <a:cs typeface="Malgun Gothic"/>
              </a:rPr>
              <a:t>	</a:t>
            </a:r>
            <a:r>
              <a:rPr lang="en-US" sz="1700" b="1" dirty="0" smtClean="0">
                <a:solidFill>
                  <a:srgbClr val="323232"/>
                </a:solidFill>
                <a:latin typeface="Malgun Gothic"/>
                <a:cs typeface="Malgun Gothic"/>
              </a:rPr>
              <a:t/>
            </a:r>
            <a:br>
              <a:rPr lang="en-US" sz="1700" b="1" dirty="0" smtClean="0">
                <a:solidFill>
                  <a:srgbClr val="323232"/>
                </a:solidFill>
                <a:latin typeface="Malgun Gothic"/>
                <a:cs typeface="Malgun Gothic"/>
              </a:rPr>
            </a:br>
            <a:r>
              <a:rPr sz="1700" b="1" spc="-10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출력함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.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35" dirty="0">
                <a:solidFill>
                  <a:srgbClr val="323232"/>
                </a:solidFill>
                <a:latin typeface="Malgun Gothic"/>
                <a:cs typeface="Malgun Gothic"/>
              </a:rPr>
              <a:t>브라우저는 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HTTP </a:t>
            </a:r>
            <a:r>
              <a:rPr sz="1700" b="1" spc="35" dirty="0">
                <a:solidFill>
                  <a:srgbClr val="323232"/>
                </a:solidFill>
                <a:latin typeface="Malgun Gothic"/>
                <a:cs typeface="Malgun Gothic"/>
              </a:rPr>
              <a:t>프로토콜로 통신하며 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그 외에 </a:t>
            </a: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FTP, 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HTTPS 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등의 </a:t>
            </a:r>
            <a:r>
              <a:rPr sz="1700" b="1" spc="35" dirty="0">
                <a:solidFill>
                  <a:srgbClr val="323232"/>
                </a:solidFill>
                <a:latin typeface="Malgun Gothic"/>
                <a:cs typeface="Malgun Gothic"/>
              </a:rPr>
              <a:t>프로토콜을</a:t>
            </a:r>
            <a:r>
              <a:rPr sz="1700" b="1" spc="-7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25" dirty="0">
                <a:solidFill>
                  <a:srgbClr val="323232"/>
                </a:solidFill>
                <a:latin typeface="Malgun Gothic"/>
                <a:cs typeface="Malgun Gothic"/>
              </a:rPr>
              <a:t>지원함.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브라우저는 W3C의 HTML, CSS 명세에 따라 HTML 파일을 해석하고</a:t>
            </a:r>
            <a:r>
              <a:rPr sz="1700" b="1" spc="24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출력함.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User 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Agent(사용자 </a:t>
            </a:r>
            <a:r>
              <a:rPr sz="1700" b="1" spc="30" dirty="0">
                <a:solidFill>
                  <a:srgbClr val="323232"/>
                </a:solidFill>
                <a:latin typeface="Malgun Gothic"/>
                <a:cs typeface="Malgun Gothic"/>
              </a:rPr>
              <a:t>에이전트)라고도</a:t>
            </a:r>
            <a:r>
              <a:rPr sz="1700" b="1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20" dirty="0">
                <a:solidFill>
                  <a:srgbClr val="323232"/>
                </a:solidFill>
                <a:latin typeface="Malgun Gothic"/>
                <a:cs typeface="Malgun Gothic"/>
              </a:rPr>
              <a:t>함.</a:t>
            </a:r>
            <a:endParaRPr sz="1700" dirty="0">
              <a:latin typeface="Malgun Gothic"/>
              <a:cs typeface="Malgun Gothic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338080"/>
            <a:ext cx="857398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전세계 </a:t>
            </a:r>
            <a:r>
              <a:rPr spc="10" dirty="0"/>
              <a:t>브라우저(Browser)</a:t>
            </a:r>
            <a:r>
              <a:rPr dirty="0"/>
              <a:t> </a:t>
            </a:r>
            <a:r>
              <a:rPr spc="15" dirty="0"/>
              <a:t>점유율(2013년도)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14932"/>
            <a:ext cx="5358765" cy="593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-10" dirty="0">
                <a:solidFill>
                  <a:srgbClr val="323232"/>
                </a:solidFill>
                <a:latin typeface="Malgun Gothic"/>
                <a:cs typeface="Malgun Gothic"/>
              </a:rPr>
              <a:t>구글 크롬 브라우저의 강세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88620" algn="l"/>
              </a:tabLst>
            </a:pPr>
            <a:r>
              <a:rPr sz="1550" spc="10" dirty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550" spc="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마이크로소프트 인터넷 익스프롤러 사용</a:t>
            </a:r>
            <a:r>
              <a:rPr sz="1700" b="1" spc="-1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b="1" spc="40" dirty="0">
                <a:solidFill>
                  <a:srgbClr val="323232"/>
                </a:solidFill>
                <a:latin typeface="Malgun Gothic"/>
                <a:cs typeface="Malgun Gothic"/>
              </a:rPr>
              <a:t>감소추세</a:t>
            </a:r>
            <a:endParaRPr sz="17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8225" y="2575560"/>
            <a:ext cx="6385559" cy="3642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3901" y="6329171"/>
            <a:ext cx="169418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solidFill>
                  <a:srgbClr val="323232"/>
                </a:solidFill>
                <a:latin typeface="Consolas"/>
                <a:cs typeface="Consolas"/>
              </a:rPr>
              <a:t>From:</a:t>
            </a:r>
            <a:r>
              <a:rPr sz="750" spc="15" dirty="0">
                <a:solidFill>
                  <a:srgbClr val="323232"/>
                </a:solidFill>
                <a:latin typeface="Consolas"/>
                <a:cs typeface="Consolas"/>
              </a:rPr>
              <a:t> </a:t>
            </a:r>
            <a:r>
              <a:rPr sz="750" spc="5" dirty="0">
                <a:solidFill>
                  <a:srgbClr val="323232"/>
                </a:solidFill>
                <a:latin typeface="Consolas"/>
                <a:cs typeface="Consolas"/>
                <a:hlinkClick r:id="rId4"/>
              </a:rPr>
              <a:t>http://gs.statcounter.com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61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6655" y="573278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20" dirty="0"/>
              <a:t>브라우저 </a:t>
            </a:r>
            <a:r>
              <a:rPr spc="15" dirty="0"/>
              <a:t>아키텍처(Browser</a:t>
            </a:r>
            <a:r>
              <a:rPr spc="-65" dirty="0"/>
              <a:t> </a:t>
            </a:r>
            <a:r>
              <a:rPr spc="10" dirty="0"/>
              <a:t>Architecture)</a:t>
            </a:r>
          </a:p>
        </p:txBody>
      </p:sp>
      <p:sp>
        <p:nvSpPr>
          <p:cNvPr id="5" name="object 5"/>
          <p:cNvSpPr/>
          <p:nvPr/>
        </p:nvSpPr>
        <p:spPr>
          <a:xfrm>
            <a:off x="2669171" y="1615440"/>
            <a:ext cx="4963667" cy="5001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-5" dirty="0"/>
              <a:t>- </a:t>
            </a:r>
            <a:fld id="{81D60167-4931-47E6-BA6A-407CBD079E47}" type="slidenum">
              <a:rPr spc="-5" dirty="0"/>
              <a:t>62</a:t>
            </a:fld>
            <a:r>
              <a:rPr spc="-90" dirty="0"/>
              <a:t> </a:t>
            </a:r>
            <a:r>
              <a:rPr spc="-5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" y="7069835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1590" y="0"/>
                </a:lnTo>
              </a:path>
            </a:pathLst>
          </a:custGeom>
          <a:ln w="53339">
            <a:solidFill>
              <a:srgbClr val="99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433" y="650747"/>
            <a:ext cx="3585210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7075" y="2417826"/>
            <a:ext cx="4857115" cy="2864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5575"/>
              </a:lnSpc>
            </a:pPr>
            <a:r>
              <a:rPr lang="ko-KR" altLang="en-US" sz="4650" b="1" spc="-40" dirty="0" smtClean="0">
                <a:solidFill>
                  <a:srgbClr val="323232"/>
                </a:solidFill>
                <a:latin typeface="Malgun Gothic"/>
                <a:cs typeface="Malgun Gothic"/>
              </a:rPr>
              <a:t>웹</a:t>
            </a:r>
            <a:r>
              <a:rPr sz="4650" b="1" spc="-40" dirty="0" smtClean="0">
                <a:solidFill>
                  <a:srgbClr val="323232"/>
                </a:solidFill>
                <a:latin typeface="Malgun Gothic"/>
                <a:cs typeface="Malgun Gothic"/>
              </a:rPr>
              <a:t>,</a:t>
            </a:r>
            <a:endParaRPr sz="4650" dirty="0">
              <a:latin typeface="Malgun Gothic"/>
              <a:cs typeface="Malgun Gothic"/>
            </a:endParaRPr>
          </a:p>
          <a:p>
            <a:pPr marL="12700" marR="5080" algn="ctr">
              <a:lnSpc>
                <a:spcPct val="99800"/>
              </a:lnSpc>
              <a:spcBef>
                <a:spcPts val="5"/>
              </a:spcBef>
            </a:pPr>
            <a:r>
              <a:rPr lang="ko-KR" altLang="en-US" sz="4650" b="1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웹 애플리케이션</a:t>
            </a:r>
            <a:r>
              <a:rPr sz="4650" b="1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,  </a:t>
            </a:r>
            <a:r>
              <a:rPr lang="ko-KR" altLang="en-US" sz="4650" b="1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웹 플랫폼</a:t>
            </a:r>
            <a:r>
              <a:rPr sz="4650" b="1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,  </a:t>
            </a:r>
            <a:r>
              <a:rPr lang="en-US" sz="4650" b="1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/>
            </a:r>
            <a:br>
              <a:rPr lang="en-US" sz="4650" b="1" spc="-5" dirty="0" smtClean="0">
                <a:solidFill>
                  <a:srgbClr val="323232"/>
                </a:solidFill>
                <a:latin typeface="Malgun Gothic"/>
                <a:cs typeface="Malgun Gothic"/>
              </a:rPr>
            </a:br>
            <a:r>
              <a:rPr sz="4650" b="1" spc="-5" dirty="0" smtClean="0">
                <a:solidFill>
                  <a:srgbClr val="323232"/>
                </a:solidFill>
                <a:latin typeface="Malgun Gothic"/>
                <a:cs typeface="Malgun Gothic"/>
              </a:rPr>
              <a:t>HTML5</a:t>
            </a:r>
            <a:endParaRPr sz="465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5837" y="6751484"/>
            <a:ext cx="44005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- 9</a:t>
            </a:r>
            <a:r>
              <a:rPr sz="1550" b="1" spc="-9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b="1" spc="-5" dirty="0">
                <a:solidFill>
                  <a:srgbClr val="323232"/>
                </a:solidFill>
                <a:latin typeface="Malgun Gothic"/>
                <a:cs typeface="Malgun Gothic"/>
              </a:rPr>
              <a:t>-</a:t>
            </a:r>
            <a:endParaRPr sz="15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 </a:t>
            </a:r>
            <a:r>
              <a:rPr spc="10" dirty="0"/>
              <a:t>(World Wide </a:t>
            </a:r>
            <a:r>
              <a:rPr spc="15" dirty="0"/>
              <a:t>Web:WWW,</a:t>
            </a:r>
            <a:r>
              <a:rPr spc="-40" dirty="0"/>
              <a:t> </a:t>
            </a:r>
            <a:r>
              <a:rPr spc="15" dirty="0"/>
              <a:t>WEB)이란?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788" y="1620265"/>
            <a:ext cx="9563735" cy="3195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World Wide</a:t>
            </a:r>
            <a:r>
              <a:rPr sz="1900" b="1" spc="-3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Web(Web)</a:t>
            </a:r>
            <a:endParaRPr sz="19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b="1" spc="40" dirty="0">
                <a:solidFill>
                  <a:srgbClr val="FF0000"/>
                </a:solidFill>
                <a:latin typeface="Malgun Gothic"/>
                <a:cs typeface="Malgun Gothic"/>
              </a:rPr>
              <a:t>정보자원</a:t>
            </a:r>
            <a:r>
              <a:rPr sz="1700" spc="40" dirty="0">
                <a:solidFill>
                  <a:srgbClr val="FF0000"/>
                </a:solidFill>
                <a:latin typeface="Malgun Gothic"/>
                <a:cs typeface="Malgun Gothic"/>
              </a:rPr>
              <a:t>들의</a:t>
            </a:r>
            <a:r>
              <a:rPr sz="1700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25" dirty="0">
                <a:solidFill>
                  <a:srgbClr val="FF0000"/>
                </a:solidFill>
                <a:latin typeface="Malgun Gothic"/>
                <a:cs typeface="Malgun Gothic"/>
              </a:rPr>
              <a:t>네트워크(Network)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이다.</a:t>
            </a:r>
            <a:endParaRPr sz="1700" dirty="0">
              <a:latin typeface="Malgun Gothic"/>
              <a:cs typeface="Malgun Gothic"/>
            </a:endParaRPr>
          </a:p>
          <a:p>
            <a:pPr marL="948055" marR="69215" indent="-349250">
              <a:lnSpc>
                <a:spcPts val="2090"/>
              </a:lnSpc>
              <a:spcBef>
                <a:spcPts val="49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인터넷 상의 다양한 자원 </a:t>
            </a:r>
            <a:r>
              <a:rPr sz="1700" spc="-10" dirty="0" err="1">
                <a:solidFill>
                  <a:srgbClr val="323232"/>
                </a:solidFill>
                <a:latin typeface="Malgun Gothic"/>
                <a:cs typeface="Malgun Gothic"/>
              </a:rPr>
              <a:t>또는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정보</a:t>
            </a:r>
            <a:r>
              <a:rPr lang="ko-KR" altLang="en-US" sz="1700" spc="-10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를</a:t>
            </a:r>
            <a:r>
              <a:rPr sz="1700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쉽게 접근할 수 </a:t>
            </a:r>
            <a:r>
              <a:rPr lang="en-US" sz="1700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700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>있는 기능을 제공해 주는</a:t>
            </a:r>
            <a:r>
              <a:rPr lang="en-US" altLang="ko-KR" sz="1700" spc="-10" dirty="0" smtClean="0">
                <a:solidFill>
                  <a:srgbClr val="323232"/>
                </a:solidFill>
                <a:latin typeface="Malgun Gothic"/>
                <a:cs typeface="Malgun Gothic"/>
              </a:rPr>
              <a:t/>
            </a:r>
            <a:br>
              <a:rPr lang="en-US" altLang="ko-KR" sz="1700" spc="-10" dirty="0" smtClean="0">
                <a:solidFill>
                  <a:srgbClr val="323232"/>
                </a:solidFill>
                <a:latin typeface="Malgun Gothic"/>
                <a:cs typeface="Malgun Gothic"/>
              </a:rPr>
            </a:br>
            <a:r>
              <a:rPr sz="1700" spc="-10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하이퍼텍스트</a:t>
            </a:r>
            <a:r>
              <a:rPr sz="1700" spc="-10" dirty="0" smtClean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-10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기반</a:t>
            </a:r>
            <a:r>
              <a:rPr lang="ko-KR" altLang="en-US" sz="1700" spc="-10" dirty="0" smtClean="0">
                <a:solidFill>
                  <a:srgbClr val="FF0000"/>
                </a:solidFill>
                <a:latin typeface="Malgun Gothic"/>
                <a:cs typeface="Malgun Gothic"/>
              </a:rPr>
              <a:t>의</a:t>
            </a:r>
            <a:r>
              <a:rPr sz="1700" spc="-10" dirty="0" smtClean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정보</a:t>
            </a:r>
            <a:r>
              <a:rPr sz="1700" spc="1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시스템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.</a:t>
            </a:r>
            <a:endParaRPr sz="1700" dirty="0">
              <a:latin typeface="Malgun Gothic"/>
              <a:cs typeface="Malgun Gothic"/>
            </a:endParaRPr>
          </a:p>
          <a:p>
            <a:pPr marL="948055" marR="5080" indent="-349250">
              <a:lnSpc>
                <a:spcPts val="209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인터넷을 통해 전세계에 거미줄처럼 연결되어 있는 정보를 누구나 쉽게 접근할</a:t>
            </a:r>
            <a:r>
              <a:rPr sz="1700" spc="2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수</a:t>
            </a:r>
            <a:r>
              <a:rPr sz="1700" spc="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있도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록 하는 시스템 </a:t>
            </a:r>
            <a:r>
              <a:rPr sz="1700" spc="-5" dirty="0">
                <a:solidFill>
                  <a:srgbClr val="323232"/>
                </a:solidFill>
                <a:latin typeface="Malgun Gothic"/>
                <a:cs typeface="Malgun Gothic"/>
              </a:rPr>
              <a:t>(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URL을 통한 다양한 프로토콜</a:t>
            </a:r>
            <a:r>
              <a:rPr sz="1700" spc="1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endParaRPr sz="1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88620" algn="l"/>
              </a:tabLst>
            </a:pPr>
            <a:r>
              <a:rPr sz="1700" spc="-10" dirty="0" smtClean="0">
                <a:solidFill>
                  <a:srgbClr val="323232"/>
                </a:solidFill>
                <a:latin typeface="Wingdings"/>
                <a:cs typeface="Wingdings"/>
              </a:rPr>
              <a:t>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00" b="1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인터넷</a:t>
            </a:r>
            <a:r>
              <a:rPr lang="ko-KR" altLang="en-US" sz="1900" b="1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상의</a:t>
            </a:r>
            <a:r>
              <a:rPr sz="1900" b="1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정보자원을 쉽게 접속할수 있게 하는 웹의 </a:t>
            </a:r>
            <a:r>
              <a:rPr sz="1900" b="1" spc="30" dirty="0">
                <a:solidFill>
                  <a:srgbClr val="323232"/>
                </a:solidFill>
                <a:latin typeface="Malgun Gothic"/>
                <a:cs typeface="Malgun Gothic"/>
              </a:rPr>
              <a:t>3가지</a:t>
            </a:r>
            <a:r>
              <a:rPr sz="1900" b="1" spc="-3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lang="ko-KR" altLang="en-US" sz="1900" b="1" spc="-320" dirty="0" smtClean="0">
                <a:solidFill>
                  <a:srgbClr val="323232"/>
                </a:solidFill>
                <a:latin typeface="Malgun Gothic"/>
                <a:cs typeface="Malgun Gothic"/>
              </a:rPr>
              <a:t>요소</a:t>
            </a:r>
            <a:endParaRPr sz="19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7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규격화되고 통일된 웹자원의 위치지정 방법</a:t>
            </a:r>
            <a:r>
              <a:rPr sz="1700" spc="-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(예:</a:t>
            </a:r>
            <a:r>
              <a:rPr sz="1700" b="1" spc="15" dirty="0">
                <a:solidFill>
                  <a:srgbClr val="FF0000"/>
                </a:solidFill>
                <a:latin typeface="Malgun Gothic"/>
                <a:cs typeface="Malgun Gothic"/>
              </a:rPr>
              <a:t>URI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59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웹의 자원이름에 접근하는</a:t>
            </a:r>
            <a:r>
              <a:rPr sz="1700" spc="-9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프로토콜(예:</a:t>
            </a:r>
            <a:r>
              <a:rPr sz="1700" b="1" spc="25" dirty="0">
                <a:solidFill>
                  <a:srgbClr val="FF0000"/>
                </a:solidFill>
                <a:latin typeface="Malgun Gothic"/>
                <a:cs typeface="Malgun Gothic"/>
              </a:rPr>
              <a:t>HTTP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endParaRPr sz="1700" dirty="0">
              <a:latin typeface="Malgun Gothic"/>
              <a:cs typeface="Malgun Gothic"/>
            </a:endParaRPr>
          </a:p>
          <a:p>
            <a:pPr marL="599440">
              <a:lnSpc>
                <a:spcPct val="100000"/>
              </a:lnSpc>
              <a:spcBef>
                <a:spcPts val="415"/>
              </a:spcBef>
              <a:tabLst>
                <a:tab pos="948055" algn="l"/>
              </a:tabLst>
            </a:pPr>
            <a:r>
              <a:rPr sz="1700" spc="-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자원들 사이에 쉽게 접근할수 있는 언어(</a:t>
            </a:r>
            <a:r>
              <a:rPr sz="1700" b="1" spc="-10" dirty="0">
                <a:solidFill>
                  <a:srgbClr val="FF0000"/>
                </a:solidFill>
                <a:latin typeface="Malgun Gothic"/>
                <a:cs typeface="Malgun Gothic"/>
              </a:rPr>
              <a:t>Hypertext</a:t>
            </a: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)</a:t>
            </a:r>
            <a:r>
              <a:rPr sz="1700" spc="1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(예:HTML)</a:t>
            </a:r>
            <a:endParaRPr sz="17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62395" y="4848225"/>
            <a:ext cx="3684905" cy="2136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5893" y="572516"/>
            <a:ext cx="179832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858585"/>
                </a:solidFill>
                <a:latin typeface="Malgun Gothic"/>
                <a:cs typeface="Malgun Gothic"/>
              </a:rPr>
              <a:t>중소기업직업훈련컨소시엄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2691" y="537209"/>
            <a:ext cx="760476" cy="279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웹의</a:t>
            </a:r>
            <a:r>
              <a:rPr spc="-80" dirty="0"/>
              <a:t> </a:t>
            </a:r>
            <a:r>
              <a:rPr spc="20" dirty="0"/>
              <a:t>구성요소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839" y="1620265"/>
            <a:ext cx="9512935" cy="88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URI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(Universal </a:t>
            </a: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Resource </a:t>
            </a:r>
            <a:r>
              <a:rPr sz="1900" b="1" spc="15" dirty="0">
                <a:solidFill>
                  <a:srgbClr val="323232"/>
                </a:solidFill>
                <a:latin typeface="Malgun Gothic"/>
                <a:cs typeface="Malgun Gothic"/>
              </a:rPr>
              <a:t>Identifier) </a:t>
            </a:r>
            <a:r>
              <a:rPr sz="1900" b="1" spc="10" dirty="0">
                <a:solidFill>
                  <a:srgbClr val="323232"/>
                </a:solidFill>
                <a:latin typeface="Malgun Gothic"/>
                <a:cs typeface="Malgun Gothic"/>
              </a:rPr>
              <a:t>: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정보의 위치를</a:t>
            </a:r>
            <a:r>
              <a:rPr sz="1900" b="1" spc="-1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900" b="1" spc="35" dirty="0">
                <a:solidFill>
                  <a:srgbClr val="323232"/>
                </a:solidFill>
                <a:latin typeface="Malgun Gothic"/>
                <a:cs typeface="Malgun Gothic"/>
              </a:rPr>
              <a:t>가르킴</a:t>
            </a:r>
            <a:endParaRPr sz="1900" dirty="0">
              <a:latin typeface="Malgun Gothic"/>
              <a:cs typeface="Malgun Gothic"/>
            </a:endParaRPr>
          </a:p>
          <a:p>
            <a:pPr marL="948055" marR="5080" indent="-349250">
              <a:lnSpc>
                <a:spcPct val="102400"/>
              </a:lnSpc>
              <a:spcBef>
                <a:spcPts val="420"/>
              </a:spcBef>
              <a:tabLst>
                <a:tab pos="94805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HTML문서,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이미지, </a:t>
            </a:r>
            <a:r>
              <a:rPr sz="1700" spc="30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비디오</a:t>
            </a:r>
            <a:r>
              <a:rPr sz="1700" spc="30" dirty="0" smtClean="0">
                <a:solidFill>
                  <a:srgbClr val="323232"/>
                </a:solidFill>
                <a:latin typeface="Malgun Gothic"/>
                <a:cs typeface="Malgun Gothic"/>
              </a:rPr>
              <a:t>, </a:t>
            </a:r>
            <a:r>
              <a:rPr sz="1700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프로그램</a:t>
            </a:r>
            <a:r>
              <a:rPr lang="en-US"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등 </a:t>
            </a:r>
            <a:r>
              <a:rPr sz="1700" spc="35" dirty="0" err="1" smtClean="0">
                <a:solidFill>
                  <a:srgbClr val="323232"/>
                </a:solidFill>
                <a:latin typeface="Malgun Gothic"/>
                <a:cs typeface="Malgun Gothic"/>
              </a:rPr>
              <a:t>웹상의</a:t>
            </a:r>
            <a:r>
              <a:rPr sz="1700" spc="35" dirty="0" smtClean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각 </a:t>
            </a:r>
            <a:r>
              <a:rPr sz="1700" spc="35" dirty="0">
                <a:solidFill>
                  <a:srgbClr val="323232"/>
                </a:solidFill>
                <a:latin typeface="Malgun Gothic"/>
                <a:cs typeface="Malgun Gothic"/>
              </a:rPr>
              <a:t>자원들을</a:t>
            </a:r>
            <a:r>
              <a:rPr sz="1700" spc="-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Malgun Gothic"/>
                <a:cs typeface="Malgun Gothic"/>
              </a:rPr>
              <a:t>URI로</a:t>
            </a:r>
            <a:r>
              <a:rPr sz="1700" spc="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20" dirty="0">
                <a:solidFill>
                  <a:srgbClr val="323232"/>
                </a:solidFill>
                <a:latin typeface="Malgun Gothic"/>
                <a:cs typeface="Malgun Gothic"/>
              </a:rPr>
              <a:t>인코드(encode) </a:t>
            </a:r>
            <a:r>
              <a:rPr sz="1700" spc="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40" dirty="0">
                <a:solidFill>
                  <a:srgbClr val="323232"/>
                </a:solidFill>
                <a:latin typeface="Malgun Gothic"/>
                <a:cs typeface="Malgun Gothic"/>
              </a:rPr>
              <a:t>될 수 있는</a:t>
            </a:r>
            <a:r>
              <a:rPr sz="1700" u="sng" spc="-12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u="sng" spc="40" dirty="0">
                <a:solidFill>
                  <a:srgbClr val="323232"/>
                </a:solidFill>
                <a:latin typeface="Malgun Gothic"/>
                <a:cs typeface="Malgun Gothic"/>
              </a:rPr>
              <a:t>주소</a:t>
            </a:r>
            <a:endParaRPr sz="17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585" y="2546858"/>
            <a:ext cx="146621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sz="1700" spc="-10" dirty="0">
                <a:solidFill>
                  <a:srgbClr val="323232"/>
                </a:solidFill>
                <a:latin typeface="Malgun Gothic"/>
                <a:cs typeface="Malgun Gothic"/>
              </a:rPr>
              <a:t>URI의</a:t>
            </a:r>
            <a:r>
              <a:rPr sz="1700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Malgun Gothic"/>
                <a:cs typeface="Malgun Gothic"/>
              </a:rPr>
              <a:t>구성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839" y="2861055"/>
            <a:ext cx="4700270" cy="116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6970">
              <a:lnSpc>
                <a:spcPct val="100000"/>
              </a:lnSpc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자원에 접근하는 방법이름.</a:t>
            </a:r>
            <a:r>
              <a:rPr sz="1550" spc="-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(Protocol)</a:t>
            </a:r>
            <a:endParaRPr sz="155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65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자원을 가지고 있는</a:t>
            </a:r>
            <a:r>
              <a:rPr sz="1550" spc="-5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호스트이름.</a:t>
            </a:r>
            <a:endParaRPr sz="1550">
              <a:latin typeface="Malgun Gothic"/>
              <a:cs typeface="Malgun Gothic"/>
            </a:endParaRPr>
          </a:p>
          <a:p>
            <a:pPr marL="1156970">
              <a:lnSpc>
                <a:spcPct val="100000"/>
              </a:lnSpc>
              <a:spcBef>
                <a:spcPts val="370"/>
              </a:spcBef>
              <a:tabLst>
                <a:tab pos="1409065" algn="l"/>
              </a:tabLst>
            </a:pP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•	경로(Path)로 주어진 자원의</a:t>
            </a:r>
            <a:r>
              <a:rPr sz="1550" spc="-3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550" spc="-5" dirty="0">
                <a:solidFill>
                  <a:srgbClr val="323232"/>
                </a:solidFill>
                <a:latin typeface="Malgun Gothic"/>
                <a:cs typeface="Malgun Gothic"/>
              </a:rPr>
              <a:t>이름.</a:t>
            </a:r>
            <a:endParaRPr sz="1550">
              <a:latin typeface="Malgun Gothic"/>
              <a:cs typeface="Malgun Gothic"/>
            </a:endParaRPr>
          </a:p>
          <a:p>
            <a:pPr marL="388620" indent="-375920">
              <a:lnSpc>
                <a:spcPct val="100000"/>
              </a:lnSpc>
              <a:spcBef>
                <a:spcPts val="489"/>
              </a:spcBef>
              <a:buSzPct val="89473"/>
              <a:buFont typeface="Wingdings"/>
              <a:buChar char=""/>
              <a:tabLst>
                <a:tab pos="388620" algn="l"/>
                <a:tab pos="389255" algn="l"/>
              </a:tabLst>
            </a:pPr>
            <a:r>
              <a:rPr sz="1900" b="1" spc="20" dirty="0">
                <a:solidFill>
                  <a:srgbClr val="323232"/>
                </a:solidFill>
                <a:latin typeface="Malgun Gothic"/>
                <a:cs typeface="Malgun Gothic"/>
              </a:rPr>
              <a:t>상대URI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2585" y="5348985"/>
            <a:ext cx="278130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buClr>
                <a:srgbClr val="323232"/>
              </a:buClr>
              <a:buFont typeface="Wingdings"/>
              <a:buChar char=""/>
              <a:tabLst>
                <a:tab pos="361315" algn="l"/>
                <a:tab pos="361950" algn="l"/>
              </a:tabLst>
            </a:pPr>
            <a:r>
              <a:rPr sz="1700" b="1" spc="30" dirty="0">
                <a:solidFill>
                  <a:srgbClr val="FF0000"/>
                </a:solidFill>
                <a:latin typeface="Malgun Gothic"/>
                <a:cs typeface="Malgun Gothic"/>
              </a:rPr>
              <a:t>HTML에서의URI의</a:t>
            </a:r>
            <a:r>
              <a:rPr sz="17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700" b="1" spc="40" dirty="0">
                <a:solidFill>
                  <a:srgbClr val="FF0000"/>
                </a:solidFill>
                <a:latin typeface="Malgun Gothic"/>
                <a:cs typeface="Malgun Gothic"/>
              </a:rPr>
              <a:t>사용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0357" y="5646673"/>
            <a:ext cx="5829935" cy="103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795" algn="l"/>
              </a:tabLst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다른 문서나 자원에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연결(Link) : &lt;A&gt;,</a:t>
            </a:r>
            <a:r>
              <a:rPr sz="1150" spc="-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algun Gothic"/>
                <a:cs typeface="Malgun Gothic"/>
              </a:rPr>
              <a:t>&lt;LINK&gt;</a:t>
            </a:r>
            <a:endParaRPr sz="1150">
              <a:latin typeface="Malgun Gothic"/>
              <a:cs typeface="Malgun Gothic"/>
            </a:endParaRPr>
          </a:p>
          <a:p>
            <a:pPr marL="264795" indent="-252095">
              <a:lnSpc>
                <a:spcPct val="100000"/>
              </a:lnSpc>
              <a:spcBef>
                <a:spcPts val="290"/>
              </a:spcBef>
              <a:buChar char="•"/>
              <a:tabLst>
                <a:tab pos="264795" algn="l"/>
                <a:tab pos="265430" algn="l"/>
              </a:tabLst>
            </a:pP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외부스타일쉬트(StyleSheet)나 스크립트(Script)에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연결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r>
              <a:rPr sz="1150" spc="6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&lt;LINK&gt;,&lt;SCRIPT&gt;,&lt;STYLE&gt;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64795" algn="l"/>
              </a:tabLst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이미지,오브젝트(Object),Applet을 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문서에 포함시킴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&lt;IMG&gt;,&lt;OBJECT&gt;,</a:t>
            </a:r>
            <a:r>
              <a:rPr sz="1150" strike="sngStrike" dirty="0">
                <a:solidFill>
                  <a:srgbClr val="323232"/>
                </a:solidFill>
                <a:latin typeface="Malgun Gothic"/>
                <a:cs typeface="Malgun Gothic"/>
              </a:rPr>
              <a:t>&lt;APPLET&gt;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64795" algn="l"/>
              </a:tabLst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이미지맵을 설정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r>
              <a:rPr sz="1150" spc="-8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&lt;MAP&gt;,&lt;AREA&gt;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64795" algn="l"/>
              </a:tabLst>
            </a:pP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•	</a:t>
            </a:r>
            <a:r>
              <a:rPr sz="1150" spc="10" dirty="0">
                <a:solidFill>
                  <a:srgbClr val="323232"/>
                </a:solidFill>
                <a:latin typeface="Malgun Gothic"/>
                <a:cs typeface="Malgun Gothic"/>
              </a:rPr>
              <a:t>입력을 위한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폼(FORM), </a:t>
            </a:r>
            <a:r>
              <a:rPr sz="1150" spc="5" dirty="0">
                <a:solidFill>
                  <a:srgbClr val="323232"/>
                </a:solidFill>
                <a:latin typeface="Malgun Gothic"/>
                <a:cs typeface="Malgun Gothic"/>
              </a:rPr>
              <a:t>프레임(FRAME)형성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:</a:t>
            </a:r>
            <a:r>
              <a:rPr sz="1150" spc="-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150" dirty="0">
                <a:solidFill>
                  <a:srgbClr val="323232"/>
                </a:solidFill>
                <a:latin typeface="Malgun Gothic"/>
                <a:cs typeface="Malgun Gothic"/>
              </a:rPr>
              <a:t>&lt;FORM&gt;,&lt;FRAME&gt;,&lt;IFRAME&gt;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1179" y="4400550"/>
            <a:ext cx="3496945" cy="836294"/>
          </a:xfrm>
          <a:custGeom>
            <a:avLst/>
            <a:gdLst/>
            <a:ahLst/>
            <a:cxnLst/>
            <a:rect l="l" t="t" r="r" b="b"/>
            <a:pathLst>
              <a:path w="3496945" h="836295">
                <a:moveTo>
                  <a:pt x="3496817" y="776477"/>
                </a:moveTo>
                <a:lnTo>
                  <a:pt x="3496817" y="0"/>
                </a:lnTo>
                <a:lnTo>
                  <a:pt x="0" y="0"/>
                </a:lnTo>
                <a:lnTo>
                  <a:pt x="0" y="835913"/>
                </a:lnTo>
                <a:lnTo>
                  <a:pt x="3437382" y="835913"/>
                </a:lnTo>
                <a:lnTo>
                  <a:pt x="3496817" y="776477"/>
                </a:lnTo>
                <a:close/>
              </a:path>
            </a:pathLst>
          </a:custGeom>
          <a:solidFill>
            <a:srgbClr val="EFA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8548" y="51770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59436" y="0"/>
                </a:moveTo>
                <a:lnTo>
                  <a:pt x="12191" y="12192"/>
                </a:lnTo>
                <a:lnTo>
                  <a:pt x="0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C08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7611" y="4400550"/>
            <a:ext cx="3496945" cy="836294"/>
          </a:xfrm>
          <a:custGeom>
            <a:avLst/>
            <a:gdLst/>
            <a:ahLst/>
            <a:cxnLst/>
            <a:rect l="l" t="t" r="r" b="b"/>
            <a:pathLst>
              <a:path w="3496945" h="836295">
                <a:moveTo>
                  <a:pt x="3496817" y="776477"/>
                </a:moveTo>
                <a:lnTo>
                  <a:pt x="3496817" y="0"/>
                </a:lnTo>
                <a:lnTo>
                  <a:pt x="0" y="0"/>
                </a:lnTo>
                <a:lnTo>
                  <a:pt x="0" y="835913"/>
                </a:lnTo>
                <a:lnTo>
                  <a:pt x="3437382" y="835913"/>
                </a:lnTo>
                <a:lnTo>
                  <a:pt x="3496817" y="776477"/>
                </a:lnTo>
                <a:close/>
              </a:path>
            </a:pathLst>
          </a:custGeom>
          <a:solidFill>
            <a:srgbClr val="EFA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4993" y="51770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12191" y="12192"/>
                </a:lnTo>
                <a:lnTo>
                  <a:pt x="0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C08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82585" y="4074921"/>
            <a:ext cx="414972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</a:tabLst>
            </a:pPr>
            <a:r>
              <a:rPr sz="1700" spc="15" dirty="0">
                <a:solidFill>
                  <a:srgbClr val="323232"/>
                </a:solidFill>
                <a:latin typeface="Wingdings"/>
                <a:cs typeface="Wingdings"/>
              </a:rPr>
              <a:t></a:t>
            </a:r>
            <a:r>
              <a:rPr sz="1700" spc="1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700" spc="30" dirty="0">
                <a:solidFill>
                  <a:srgbClr val="323232"/>
                </a:solidFill>
                <a:latin typeface="Malgun Gothic"/>
                <a:cs typeface="Malgun Gothic"/>
              </a:rPr>
              <a:t>상대URL의 </a:t>
            </a:r>
            <a:r>
              <a:rPr sz="1700" spc="40" dirty="0">
                <a:solidFill>
                  <a:srgbClr val="323232"/>
                </a:solidFill>
                <a:latin typeface="Malgun Gothic"/>
                <a:cs typeface="Malgun Gothic"/>
              </a:rPr>
              <a:t>위치정보를 저장하지</a:t>
            </a:r>
            <a:r>
              <a:rPr sz="1700" spc="-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700" spc="25" dirty="0">
                <a:solidFill>
                  <a:srgbClr val="323232"/>
                </a:solidFill>
                <a:latin typeface="Malgun Gothic"/>
                <a:cs typeface="Malgun Gothic"/>
              </a:rPr>
              <a:t>않음.</a:t>
            </a:r>
            <a:endParaRPr sz="1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5"/>
              </a:spcBef>
            </a:pPr>
            <a:r>
              <a:rPr sz="950" b="1" spc="25" dirty="0">
                <a:solidFill>
                  <a:srgbClr val="323232"/>
                </a:solidFill>
                <a:latin typeface="Gulim"/>
                <a:cs typeface="Gulim"/>
              </a:rPr>
              <a:t>기준 </a:t>
            </a:r>
            <a:r>
              <a:rPr sz="950" b="1" spc="5" dirty="0">
                <a:solidFill>
                  <a:srgbClr val="323232"/>
                </a:solidFill>
                <a:latin typeface="Tahoma"/>
                <a:cs typeface="Tahoma"/>
              </a:rPr>
              <a:t>URI :</a:t>
            </a:r>
            <a:r>
              <a:rPr sz="950" b="1" spc="-30" dirty="0">
                <a:solidFill>
                  <a:srgbClr val="323232"/>
                </a:solidFill>
                <a:latin typeface="Tahoma"/>
                <a:cs typeface="Tahoma"/>
              </a:rPr>
              <a:t> </a:t>
            </a:r>
            <a:r>
              <a:rPr sz="950" b="1" dirty="0">
                <a:solidFill>
                  <a:srgbClr val="323232"/>
                </a:solidFill>
                <a:latin typeface="Tahoma"/>
                <a:cs typeface="Tahoma"/>
                <a:hlinkClick r:id="rId3"/>
              </a:rPr>
              <a:t>http://www.test.com/suport/index.html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1767" y="4845304"/>
            <a:ext cx="208597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0"/>
              </a:lnSpc>
            </a:pPr>
            <a:r>
              <a:rPr sz="950" spc="10" dirty="0">
                <a:solidFill>
                  <a:srgbClr val="323232"/>
                </a:solidFill>
                <a:latin typeface="Tahoma"/>
                <a:cs typeface="Tahoma"/>
              </a:rPr>
              <a:t>&lt;A </a:t>
            </a:r>
            <a:r>
              <a:rPr sz="950" spc="5" dirty="0">
                <a:solidFill>
                  <a:srgbClr val="323232"/>
                </a:solidFill>
                <a:latin typeface="Tahoma"/>
                <a:cs typeface="Tahoma"/>
              </a:rPr>
              <a:t>href=“next.html”&gt;Next</a:t>
            </a:r>
            <a:r>
              <a:rPr sz="950" spc="-20" dirty="0">
                <a:solidFill>
                  <a:srgbClr val="323232"/>
                </a:solidFill>
                <a:latin typeface="Tahoma"/>
                <a:cs typeface="Tahoma"/>
              </a:rPr>
              <a:t> </a:t>
            </a:r>
            <a:r>
              <a:rPr sz="950" spc="5" dirty="0">
                <a:solidFill>
                  <a:srgbClr val="323232"/>
                </a:solidFill>
                <a:latin typeface="Tahoma"/>
                <a:cs typeface="Tahoma"/>
              </a:rPr>
              <a:t>Page&lt;/A&gt;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ts val="1030"/>
              </a:lnSpc>
            </a:pPr>
            <a:r>
              <a:rPr sz="950" spc="10" dirty="0">
                <a:solidFill>
                  <a:srgbClr val="323232"/>
                </a:solidFill>
                <a:latin typeface="Tahoma"/>
                <a:cs typeface="Tahoma"/>
              </a:rPr>
              <a:t>&lt;IMG </a:t>
            </a:r>
            <a:r>
              <a:rPr sz="950" spc="5" dirty="0">
                <a:solidFill>
                  <a:srgbClr val="323232"/>
                </a:solidFill>
                <a:latin typeface="Tahoma"/>
                <a:cs typeface="Tahoma"/>
              </a:rPr>
              <a:t>src=“../icons/logo.gif”</a:t>
            </a:r>
            <a:r>
              <a:rPr sz="950" spc="-70" dirty="0">
                <a:solidFill>
                  <a:srgbClr val="323232"/>
                </a:solidFill>
                <a:latin typeface="Tahoma"/>
                <a:cs typeface="Tahoma"/>
              </a:rPr>
              <a:t> </a:t>
            </a:r>
            <a:r>
              <a:rPr sz="950" spc="10" dirty="0">
                <a:solidFill>
                  <a:srgbClr val="323232"/>
                </a:solidFill>
                <a:latin typeface="Tahoma"/>
                <a:cs typeface="Tahoma"/>
              </a:rPr>
              <a:t>&gt;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0501" y="4872482"/>
            <a:ext cx="217424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19"/>
              </a:lnSpc>
            </a:pPr>
            <a:r>
              <a:rPr sz="950" spc="5" dirty="0">
                <a:solidFill>
                  <a:srgbClr val="323232"/>
                </a:solidFill>
                <a:latin typeface="Tahoma"/>
                <a:cs typeface="Tahoma"/>
                <a:hlinkClick r:id="rId4"/>
              </a:rPr>
              <a:t>http://www.test.com/supoort/next.html </a:t>
            </a:r>
            <a:r>
              <a:rPr sz="950" spc="5" dirty="0">
                <a:solidFill>
                  <a:srgbClr val="323232"/>
                </a:solidFill>
                <a:latin typeface="Tahoma"/>
                <a:cs typeface="Tahoma"/>
              </a:rPr>
              <a:t> </a:t>
            </a:r>
            <a:r>
              <a:rPr sz="950" spc="5" dirty="0">
                <a:solidFill>
                  <a:srgbClr val="323232"/>
                </a:solidFill>
                <a:latin typeface="Tahoma"/>
                <a:cs typeface="Tahoma"/>
                <a:hlinkClick r:id="rId5"/>
              </a:rPr>
              <a:t>http://www.test.com/icons/logo.gif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9353" y="4537455"/>
            <a:ext cx="74485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20" dirty="0">
                <a:solidFill>
                  <a:srgbClr val="323232"/>
                </a:solidFill>
                <a:latin typeface="Gulim"/>
                <a:cs typeface="Gulim"/>
              </a:rPr>
              <a:t>완전한 </a:t>
            </a:r>
            <a:r>
              <a:rPr sz="950" b="1" spc="10" dirty="0">
                <a:solidFill>
                  <a:srgbClr val="323232"/>
                </a:solidFill>
                <a:latin typeface="Tahoma"/>
                <a:cs typeface="Tahoma"/>
              </a:rPr>
              <a:t>URI</a:t>
            </a:r>
            <a:r>
              <a:rPr sz="950" b="1" spc="-155" dirty="0">
                <a:solidFill>
                  <a:srgbClr val="323232"/>
                </a:solidFill>
                <a:latin typeface="Tahoma"/>
                <a:cs typeface="Tahoma"/>
              </a:rPr>
              <a:t> </a:t>
            </a:r>
            <a:r>
              <a:rPr sz="950" b="1" spc="5" dirty="0">
                <a:solidFill>
                  <a:srgbClr val="323232"/>
                </a:solidFill>
                <a:latin typeface="Tahoma"/>
                <a:cs typeface="Tahoma"/>
              </a:rPr>
              <a:t>: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59465" y="4850891"/>
            <a:ext cx="1710055" cy="74295"/>
          </a:xfrm>
          <a:custGeom>
            <a:avLst/>
            <a:gdLst/>
            <a:ahLst/>
            <a:cxnLst/>
            <a:rect l="l" t="t" r="r" b="b"/>
            <a:pathLst>
              <a:path w="1710054" h="74295">
                <a:moveTo>
                  <a:pt x="1648967" y="38862"/>
                </a:moveTo>
                <a:lnTo>
                  <a:pt x="1648967" y="35813"/>
                </a:lnTo>
                <a:lnTo>
                  <a:pt x="0" y="35813"/>
                </a:lnTo>
                <a:lnTo>
                  <a:pt x="0" y="38862"/>
                </a:lnTo>
                <a:lnTo>
                  <a:pt x="1648967" y="38862"/>
                </a:lnTo>
                <a:close/>
              </a:path>
              <a:path w="1710054" h="74295">
                <a:moveTo>
                  <a:pt x="1709927" y="37337"/>
                </a:moveTo>
                <a:lnTo>
                  <a:pt x="1636776" y="0"/>
                </a:lnTo>
                <a:lnTo>
                  <a:pt x="1636775" y="35813"/>
                </a:lnTo>
                <a:lnTo>
                  <a:pt x="1648967" y="35813"/>
                </a:lnTo>
                <a:lnTo>
                  <a:pt x="1648967" y="67817"/>
                </a:lnTo>
                <a:lnTo>
                  <a:pt x="1709927" y="37337"/>
                </a:lnTo>
                <a:close/>
              </a:path>
              <a:path w="1710054" h="74295">
                <a:moveTo>
                  <a:pt x="1648967" y="67817"/>
                </a:moveTo>
                <a:lnTo>
                  <a:pt x="1648967" y="38862"/>
                </a:lnTo>
                <a:lnTo>
                  <a:pt x="1636775" y="38862"/>
                </a:lnTo>
                <a:lnTo>
                  <a:pt x="1636776" y="73913"/>
                </a:lnTo>
                <a:lnTo>
                  <a:pt x="1648967" y="6781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9465" y="5026152"/>
            <a:ext cx="1710055" cy="74295"/>
          </a:xfrm>
          <a:custGeom>
            <a:avLst/>
            <a:gdLst/>
            <a:ahLst/>
            <a:cxnLst/>
            <a:rect l="l" t="t" r="r" b="b"/>
            <a:pathLst>
              <a:path w="1710054" h="74295">
                <a:moveTo>
                  <a:pt x="1648967" y="38100"/>
                </a:moveTo>
                <a:lnTo>
                  <a:pt x="1648967" y="35052"/>
                </a:lnTo>
                <a:lnTo>
                  <a:pt x="0" y="35052"/>
                </a:lnTo>
                <a:lnTo>
                  <a:pt x="0" y="38100"/>
                </a:lnTo>
                <a:lnTo>
                  <a:pt x="1648967" y="38100"/>
                </a:lnTo>
                <a:close/>
              </a:path>
              <a:path w="1710054" h="74295">
                <a:moveTo>
                  <a:pt x="1709927" y="36575"/>
                </a:moveTo>
                <a:lnTo>
                  <a:pt x="1636776" y="0"/>
                </a:lnTo>
                <a:lnTo>
                  <a:pt x="1636775" y="35052"/>
                </a:lnTo>
                <a:lnTo>
                  <a:pt x="1648967" y="35052"/>
                </a:lnTo>
                <a:lnTo>
                  <a:pt x="1648967" y="67690"/>
                </a:lnTo>
                <a:lnTo>
                  <a:pt x="1709927" y="36575"/>
                </a:lnTo>
                <a:close/>
              </a:path>
              <a:path w="1710054" h="74295">
                <a:moveTo>
                  <a:pt x="1648967" y="67690"/>
                </a:moveTo>
                <a:lnTo>
                  <a:pt x="1648967" y="38100"/>
                </a:lnTo>
                <a:lnTo>
                  <a:pt x="1636775" y="38100"/>
                </a:lnTo>
                <a:lnTo>
                  <a:pt x="1636776" y="73913"/>
                </a:lnTo>
                <a:lnTo>
                  <a:pt x="1648967" y="676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51853" y="2580132"/>
            <a:ext cx="213614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location.href</a:t>
            </a:r>
            <a:r>
              <a:rPr sz="1350" b="1" spc="-6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=</a:t>
            </a:r>
            <a:endParaRPr sz="1350">
              <a:latin typeface="Malgun Gothic"/>
              <a:cs typeface="Malgun Gothic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location.protocol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167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7431163" y="2992373"/>
            <a:ext cx="291528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+ 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location.host (hostname </a:t>
            </a: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350" b="1" spc="-20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5" dirty="0">
                <a:solidFill>
                  <a:srgbClr val="323232"/>
                </a:solidFill>
                <a:latin typeface="Malgun Gothic"/>
                <a:cs typeface="Malgun Gothic"/>
              </a:rPr>
              <a:t>port)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350" b="1" spc="37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5" dirty="0">
                <a:solidFill>
                  <a:srgbClr val="323232"/>
                </a:solidFill>
                <a:latin typeface="Malgun Gothic"/>
                <a:cs typeface="Malgun Gothic"/>
              </a:rPr>
              <a:t>location.port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350" b="1" spc="415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location.pathname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350" b="1" spc="409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location.search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323232"/>
                </a:solidFill>
                <a:latin typeface="Malgun Gothic"/>
                <a:cs typeface="Malgun Gothic"/>
              </a:rPr>
              <a:t>+</a:t>
            </a:r>
            <a:r>
              <a:rPr sz="1350" b="1" spc="409" dirty="0">
                <a:solidFill>
                  <a:srgbClr val="323232"/>
                </a:solidFill>
                <a:latin typeface="Malgun Gothic"/>
                <a:cs typeface="Malgun Gothic"/>
              </a:rPr>
              <a:t> </a:t>
            </a:r>
            <a:r>
              <a:rPr sz="1350" b="1" spc="-5" dirty="0">
                <a:solidFill>
                  <a:srgbClr val="323232"/>
                </a:solidFill>
                <a:latin typeface="Malgun Gothic"/>
                <a:cs typeface="Malgun Gothic"/>
              </a:rPr>
              <a:t>location.hash</a:t>
            </a:r>
            <a:endParaRPr sz="1350">
              <a:latin typeface="Malgun Gothic"/>
              <a:cs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1784</Words>
  <Application>Microsoft Office PowerPoint</Application>
  <PresentationFormat>사용자 지정</PresentationFormat>
  <Paragraphs>728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Theme</vt:lpstr>
      <vt:lpstr>PowerPoint 프레젠테이션</vt:lpstr>
      <vt:lpstr>PowerPoint 프레젠테이션</vt:lpstr>
      <vt:lpstr>웹의 역사</vt:lpstr>
      <vt:lpstr>들어가기전에 :</vt:lpstr>
      <vt:lpstr>들어가기전에 : 인터넷의 시작</vt:lpstr>
      <vt:lpstr>들어가기전에 : 인터넷의 기본 기능</vt:lpstr>
      <vt:lpstr>PowerPoint 프레젠테이션</vt:lpstr>
      <vt:lpstr>웹 (World Wide Web:WWW, WEB)이란?</vt:lpstr>
      <vt:lpstr>웹의 구성요소</vt:lpstr>
      <vt:lpstr>웹의 구성요소</vt:lpstr>
      <vt:lpstr>웹의 필요성</vt:lpstr>
      <vt:lpstr>인터넷속의 웹(WWW, World Wide Web)</vt:lpstr>
      <vt:lpstr>차세대웹, 시맨틱웹, AJAX : 웹2.0</vt:lpstr>
      <vt:lpstr>새로운 트렌드</vt:lpstr>
      <vt:lpstr>웹플랫폼의 등장배경</vt:lpstr>
      <vt:lpstr>웹플랫폼의 구성요소</vt:lpstr>
      <vt:lpstr>웹애플리케이션</vt:lpstr>
      <vt:lpstr>웹애플리케이션 패러다임의 변화</vt:lpstr>
      <vt:lpstr>웹애플리케이션 패러다임의 변화</vt:lpstr>
      <vt:lpstr>웹애플리케이션의 역할  HTML5의 등장</vt:lpstr>
      <vt:lpstr>HTML5</vt:lpstr>
      <vt:lpstr>HTML5</vt:lpstr>
      <vt:lpstr>HTML5</vt:lpstr>
      <vt:lpstr>HTML5 표준문서 : HTML5인것</vt:lpstr>
      <vt:lpstr>HTML5 표준문서 : HTML5가 아닌것</vt:lpstr>
      <vt:lpstr>HTML5와 웹개발방법론의 진화 (1/2)</vt:lpstr>
      <vt:lpstr>HTML5와 웹개발방법론의 진화 (2/2)</vt:lpstr>
      <vt:lpstr>웹애플리케이션 기술의 진화</vt:lpstr>
      <vt:lpstr>웹애플리케이션 아키텍쳐</vt:lpstr>
      <vt:lpstr>애플리케이션 플랫폼으로의 웹</vt:lpstr>
      <vt:lpstr>웹애플리케이션 Front-end 기술</vt:lpstr>
      <vt:lpstr>PowerPoint 프레젠테이션</vt:lpstr>
      <vt:lpstr>웹표준이란</vt:lpstr>
      <vt:lpstr>브라우저 전쟁(Browser Wars)과 표준화의 태동</vt:lpstr>
      <vt:lpstr>브라우저 전쟁(Browser Wars)과 표준화의 태동</vt:lpstr>
      <vt:lpstr>웹 브라우저 연대표</vt:lpstr>
      <vt:lpstr>PowerPoint 프레젠테이션</vt:lpstr>
      <vt:lpstr>웹표준 관리기관</vt:lpstr>
      <vt:lpstr>W3C의 주요목표</vt:lpstr>
      <vt:lpstr>W3C의 기술비전</vt:lpstr>
      <vt:lpstr>웹표준 종류</vt:lpstr>
      <vt:lpstr>표준화 기구와 웹표준</vt:lpstr>
      <vt:lpstr>웹표준의 장점</vt:lpstr>
      <vt:lpstr>웹표준스펙</vt:lpstr>
      <vt:lpstr>웹표준이란 : 구조,표현,동작의 분리</vt:lpstr>
      <vt:lpstr>구조와 표현의 분리 (xHTML + CSS)</vt:lpstr>
      <vt:lpstr>웹사이트 개발방법론 – 구조와 표현의 분리</vt:lpstr>
      <vt:lpstr>구조와 동작의 분리 (xHTML + Javascript) 1/2</vt:lpstr>
      <vt:lpstr>구조와 동작의 분리 (xHTML + Javascript) 2/2</vt:lpstr>
      <vt:lpstr>다이나믹한 표현처리 (CSS + Javascript)</vt:lpstr>
      <vt:lpstr>Javascript와 웹표준</vt:lpstr>
      <vt:lpstr>분리의 효과</vt:lpstr>
      <vt:lpstr>웹표준 권고안에 따른 웹사이트 개발방법론</vt:lpstr>
      <vt:lpstr>웹표준 개발프로세스</vt:lpstr>
      <vt:lpstr>웹표준 개발프로세스</vt:lpstr>
      <vt:lpstr>웹표준 개발프로세스</vt:lpstr>
      <vt:lpstr>웹표준 개발프로세스</vt:lpstr>
      <vt:lpstr>웹표준 개발프로세스</vt:lpstr>
      <vt:lpstr>표준화 참여방법</vt:lpstr>
      <vt:lpstr>브라우저(Browser)</vt:lpstr>
      <vt:lpstr>전세계 브라우저(Browser) 점유율(2013년도)</vt:lpstr>
      <vt:lpstr>브라우저 아키텍처(Browser Architecture)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- 01_웹표준.pptx</dc:title>
  <cp:lastModifiedBy>kosta</cp:lastModifiedBy>
  <cp:revision>79</cp:revision>
  <dcterms:created xsi:type="dcterms:W3CDTF">2017-08-08T03:31:35Z</dcterms:created>
  <dcterms:modified xsi:type="dcterms:W3CDTF">2018-03-21T01:23:09Z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2017-08-08T00:00:00Z</vt:filetime>
  </property>
</Properties>
</file>