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74" r:id="rId6"/>
    <p:sldId id="276" r:id="rId7"/>
    <p:sldId id="277" r:id="rId8"/>
    <p:sldId id="284" r:id="rId9"/>
    <p:sldId id="279" r:id="rId10"/>
    <p:sldId id="287" r:id="rId11"/>
    <p:sldId id="293" r:id="rId12"/>
    <p:sldId id="28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2017-08-17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995529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uru.pe.kr/abc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765669"/>
            <a:ext cx="9144000" cy="12706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텍스트와 하이퍼링크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태그들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 관련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4" y="1362385"/>
            <a:ext cx="104625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표</a:t>
            </a:r>
            <a:r>
              <a:rPr lang="en-US" altLang="ko-KR" sz="2000" b="1" dirty="0" smtClean="0"/>
              <a:t>(table)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좋게 정리한 것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43688"/>
              </p:ext>
            </p:extLst>
          </p:nvPr>
        </p:nvGraphicFramePr>
        <p:xfrm>
          <a:off x="1081687" y="29542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/>
                <a:gridCol w="1284558"/>
                <a:gridCol w="1284558"/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868871" y="32033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5381" y="2991640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8871" y="37958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5382" y="3574995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8110" y="43841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80" y="4221326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936" y="488746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열</a:t>
            </a:r>
            <a:r>
              <a:rPr lang="en-US" altLang="ko-KR" dirty="0" smtClean="0"/>
              <a:t>(column)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802216" y="44811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227" y="517417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768" y="51730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214122" y="44736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02431" y="44811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689" y="3574995"/>
            <a:ext cx="15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셀</a:t>
            </a:r>
            <a:r>
              <a:rPr lang="en-US" altLang="ko-KR" smtClean="0"/>
              <a:t>(cell)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53624" y="37596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10041" y="25307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834" y="1302294"/>
            <a:ext cx="41101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표를 만드는 태그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&lt;table&gt; ~ </a:t>
            </a:r>
            <a:r>
              <a:rPr lang="en-US" altLang="ko-KR" dirty="0"/>
              <a:t>&lt;/table&gt; : </a:t>
            </a:r>
            <a:r>
              <a:rPr lang="ko-KR" altLang="en-US" dirty="0"/>
              <a:t>표 전체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 smtClean="0"/>
              <a:t>&gt; ~ </a:t>
            </a: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&lt;td</a:t>
            </a:r>
            <a:r>
              <a:rPr lang="en-US" altLang="ko-KR" dirty="0" smtClean="0"/>
              <a:t>&gt; ~ </a:t>
            </a:r>
            <a:r>
              <a:rPr lang="en-US" altLang="ko-KR" dirty="0"/>
              <a:t>&lt;/td&gt; : </a:t>
            </a:r>
            <a:r>
              <a:rPr lang="ko-KR" altLang="en-US" dirty="0" smtClean="0"/>
              <a:t>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2*2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8215" y="1385421"/>
            <a:ext cx="4110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제목 셀 만들기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표에서 제목은 </a:t>
            </a:r>
            <a:r>
              <a:rPr lang="en-US" altLang="ko-KR" dirty="0"/>
              <a:t>: </a:t>
            </a:r>
            <a:r>
              <a:rPr lang="ko-KR" altLang="en-US" dirty="0"/>
              <a:t>진하고 가운데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1) &lt;</a:t>
            </a:r>
            <a:r>
              <a:rPr lang="en-US" altLang="ko-KR" dirty="0"/>
              <a:t>td&gt;</a:t>
            </a:r>
            <a:r>
              <a:rPr lang="ko-KR" altLang="en-US" dirty="0"/>
              <a:t>를 이용해 셀을 만들고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글자를 </a:t>
            </a:r>
            <a:r>
              <a:rPr lang="ko-KR" altLang="en-US" dirty="0"/>
              <a:t>진하게 바꾸고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제목으로 </a:t>
            </a:r>
            <a:r>
              <a:rPr lang="ko-KR" altLang="en-US" dirty="0"/>
              <a:t>사용하는 셀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/>
              <a:t>태그로 간단히 만들 수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0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사각형 설명선 20"/>
          <p:cNvSpPr/>
          <p:nvPr/>
        </p:nvSpPr>
        <p:spPr>
          <a:xfrm>
            <a:off x="7010400" y="4378036"/>
            <a:ext cx="3860800" cy="1709524"/>
          </a:xfrm>
          <a:prstGeom prst="wedgeRoundRectCallout">
            <a:avLst>
              <a:gd name="adj1" fmla="val -57366"/>
              <a:gd name="adj2" fmla="val 230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조절하기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1043709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 테두리 표시하기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1) &lt;table</a:t>
            </a:r>
            <a:r>
              <a:rPr lang="en-US" altLang="ko-KR" dirty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/>
              <a:t>border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border : 1px  solid  black; }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표 크기 조절하기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1) &lt;table&gt;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속성을 사용하거나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width(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width: 400px; height:200px; }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61775" y="3017979"/>
            <a:ext cx="494647" cy="429461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4"/>
          </p:cNvCxnSpPr>
          <p:nvPr/>
        </p:nvCxnSpPr>
        <p:spPr>
          <a:xfrm>
            <a:off x="3409099" y="3447440"/>
            <a:ext cx="0" cy="431840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2548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두께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41091" y="2979488"/>
            <a:ext cx="736026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</p:cNvCxnSpPr>
          <p:nvPr/>
        </p:nvCxnSpPr>
        <p:spPr>
          <a:xfrm>
            <a:off x="4709104" y="3457203"/>
            <a:ext cx="0" cy="422077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015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색상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17352" y="2978961"/>
            <a:ext cx="596031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015368" y="2724735"/>
            <a:ext cx="0" cy="254226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6422" y="2384275"/>
            <a:ext cx="10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스타일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016" y="4563384"/>
            <a:ext cx="3343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화면 크기에 따라 표 너비가 자동으로 조절되게 하려면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1062868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셀을 가로로 합치기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colspan</a:t>
            </a:r>
            <a:r>
              <a:rPr lang="en-US" altLang="ko-KR" dirty="0"/>
              <a:t> = “</a:t>
            </a:r>
            <a:r>
              <a:rPr lang="ko-KR" altLang="en-US" dirty="0"/>
              <a:t>합친 개수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colspan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셀을 세로로 합치기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rowspan</a:t>
            </a:r>
            <a:r>
              <a:rPr lang="en-US" altLang="ko-KR" dirty="0"/>
              <a:t> = “</a:t>
            </a:r>
            <a:r>
              <a:rPr lang="ko-KR" altLang="en-US" dirty="0"/>
              <a:t>합친 개수“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rowspan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000" y="1560944"/>
            <a:ext cx="2881319" cy="153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000" y="3866177"/>
            <a:ext cx="3050879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캡션 </a:t>
            </a:r>
            <a:r>
              <a:rPr lang="en-US" altLang="ko-KR" sz="2000" dirty="0"/>
              <a:t>: </a:t>
            </a:r>
            <a:r>
              <a:rPr lang="ko-KR" altLang="en-US" sz="2000" dirty="0"/>
              <a:t>테이블의 제목 역할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 </a:t>
            </a:r>
            <a:r>
              <a:rPr lang="ko-KR" altLang="en-US" sz="2000" dirty="0"/>
              <a:t>태그 바로 다음에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&lt;caption&gt;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&lt;/caption&gt; </a:t>
            </a:r>
            <a:r>
              <a:rPr lang="ko-KR" altLang="en-US" sz="2000" dirty="0"/>
              <a:t>사이에 원하는 내용 입력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&lt;caption&gt; </a:t>
            </a:r>
            <a:r>
              <a:rPr lang="ko-KR" altLang="en-US" sz="2000" dirty="0">
                <a:solidFill>
                  <a:srgbClr val="0070C0"/>
                </a:solidFill>
              </a:rPr>
              <a:t>과목별 점수 </a:t>
            </a:r>
            <a:r>
              <a:rPr lang="en-US" altLang="ko-KR" sz="2000" dirty="0">
                <a:solidFill>
                  <a:srgbClr val="0070C0"/>
                </a:solidFill>
              </a:rPr>
              <a:t>&lt;/caption&gt;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…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1696" t="19012" r="22114" b="6133"/>
          <a:stretch/>
        </p:blipFill>
        <p:spPr>
          <a:xfrm>
            <a:off x="7481866" y="2640374"/>
            <a:ext cx="3331029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표와 배경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배경색과 배경 이미지 넣기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배경색을 지정하는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background-color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이미지를 지정하는 </a:t>
            </a:r>
            <a:r>
              <a:rPr lang="en-US" altLang="ko-KR" dirty="0"/>
              <a:t>CSS </a:t>
            </a:r>
            <a:r>
              <a:rPr lang="ko-KR" altLang="en-US" dirty="0"/>
              <a:t>속성 </a:t>
            </a:r>
            <a:r>
              <a:rPr lang="en-US" altLang="ko-KR" dirty="0"/>
              <a:t>: background-image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background-image: 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(bg.jpg) no-repeat left top</a:t>
            </a:r>
            <a:r>
              <a:rPr lang="en-US" altLang="ko-KR" dirty="0" smtClean="0">
                <a:solidFill>
                  <a:srgbClr val="0070C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td, </a:t>
            </a:r>
            <a:r>
              <a:rPr lang="en-US" altLang="ko-KR" dirty="0" err="1">
                <a:solidFill>
                  <a:srgbClr val="0070C0"/>
                </a:solidFill>
              </a:rPr>
              <a:t>th</a:t>
            </a:r>
            <a:r>
              <a:rPr lang="en-US" altLang="ko-KR" dirty="0">
                <a:solidFill>
                  <a:srgbClr val="0070C0"/>
                </a:solidFill>
              </a:rPr>
              <a:t>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}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6182" y="4618182"/>
            <a:ext cx="8402218" cy="939404"/>
            <a:chOff x="1656182" y="4618182"/>
            <a:chExt cx="8402218" cy="939404"/>
          </a:xfrm>
        </p:grpSpPr>
        <p:sp>
          <p:nvSpPr>
            <p:cNvPr id="4" name="TextBox 3"/>
            <p:cNvSpPr txBox="1"/>
            <p:nvPr/>
          </p:nvSpPr>
          <p:spPr>
            <a:xfrm>
              <a:off x="1656182" y="5219032"/>
              <a:ext cx="840221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이렇게 하면 모든 셀에 다 배경색이 들어가서 </a:t>
              </a:r>
              <a:r>
                <a:rPr lang="en-US" altLang="ko-KR" sz="1600" smtClean="0"/>
                <a:t>table</a:t>
              </a:r>
              <a:r>
                <a:rPr lang="ko-KR" altLang="en-US" sz="1600" smtClean="0"/>
                <a:t>에 배경색을 지정한 것과 똑같아진다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8" name="꺾인 연결선 7"/>
            <p:cNvCxnSpPr>
              <a:stCxn id="4" idx="0"/>
            </p:cNvCxnSpPr>
            <p:nvPr/>
          </p:nvCxnSpPr>
          <p:spPr>
            <a:xfrm rot="16200000" flipV="1">
              <a:off x="5145130" y="4506870"/>
              <a:ext cx="600850" cy="8234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&lt;col&gt;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열에 있는 모든 셀을 </a:t>
            </a:r>
            <a:r>
              <a:rPr lang="ko-KR" altLang="en-US" dirty="0" smtClean="0"/>
              <a:t>묶는다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닫는 태그는 없다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/>
              <a:t>colgroup</a:t>
            </a:r>
            <a:r>
              <a:rPr lang="en-US" altLang="ko-KR" sz="2000" b="1" dirty="0"/>
              <a:t>&gt; 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&lt;col&gt; </a:t>
            </a:r>
            <a:r>
              <a:rPr lang="ko-KR" altLang="en-US" dirty="0"/>
              <a:t>태그를 묶어 그룹으로 스타일을 적용하기도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colgroup</a:t>
            </a:r>
            <a:r>
              <a:rPr lang="en-US" altLang="ko-KR" dirty="0"/>
              <a:t> span=“2”&gt;</a:t>
            </a:r>
            <a:r>
              <a:rPr lang="ko-KR" altLang="en-US" dirty="0"/>
              <a:t>처럼 </a:t>
            </a:r>
            <a:r>
              <a:rPr lang="en-US" altLang="ko-KR" dirty="0"/>
              <a:t>span </a:t>
            </a:r>
            <a:r>
              <a:rPr lang="ko-KR" altLang="en-US" dirty="0"/>
              <a:t>속성을 이용해 열을 </a:t>
            </a:r>
            <a:r>
              <a:rPr lang="ko-KR" altLang="en-US" dirty="0" smtClean="0"/>
              <a:t>묶기도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 style="</a:t>
            </a:r>
            <a:r>
              <a:rPr lang="en-US" altLang="ko-KR" dirty="0" err="1">
                <a:solidFill>
                  <a:srgbClr val="0070C0"/>
                </a:solidFill>
              </a:rPr>
              <a:t>background:blue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 err="1">
                <a:solidFill>
                  <a:srgbClr val="0070C0"/>
                </a:solidFill>
              </a:rPr>
              <a:t>colgroup</a:t>
            </a:r>
            <a:r>
              <a:rPr lang="en-US" altLang="ko-KR" dirty="0">
                <a:solidFill>
                  <a:srgbClr val="0070C0"/>
                </a:solidFill>
              </a:rPr>
              <a:t> span="2" style=“</a:t>
            </a:r>
            <a:r>
              <a:rPr lang="en-US" altLang="ko-KR" dirty="0" err="1">
                <a:solidFill>
                  <a:srgbClr val="0070C0"/>
                </a:solidFill>
              </a:rPr>
              <a:t>background:skyblue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col&gt;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….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2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745" y="1302294"/>
            <a:ext cx="954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구조를 제목 </a:t>
            </a:r>
            <a:r>
              <a:rPr lang="ko-KR" altLang="en-US" sz="2000" dirty="0"/>
              <a:t>부분과 실제 </a:t>
            </a:r>
            <a:r>
              <a:rPr lang="ko-KR" altLang="en-US" sz="2000" dirty="0" smtClean="0"/>
              <a:t>본문 </a:t>
            </a:r>
            <a:r>
              <a:rPr lang="ko-KR" altLang="en-US" sz="2000" dirty="0"/>
              <a:t>그리고 요약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있는 부분으로 </a:t>
            </a:r>
            <a:r>
              <a:rPr lang="ko-KR" altLang="en-US" sz="2000" dirty="0" smtClean="0"/>
              <a:t>나눈다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thead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tbody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tfoot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 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시각 장애인도 화면 판독기를 통해 표의 구조를 쉽게 이해할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본문이 길 경우 제목과 바닥 부분이 항상 고정되어 표시되거나 인쇄된다</a:t>
            </a:r>
            <a:r>
              <a:rPr lang="en-US" altLang="ko-KR" sz="20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2" y="3450648"/>
            <a:ext cx="7648576" cy="24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하이퍼링크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80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텍스트를 묶어서 처리하는 태그들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목록을 만드는 태그들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06830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1733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1" y="3320822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원하는 곳으로 연결해 주는 하이퍼링크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1" y="4060124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관련 태그들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다른 문서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다른 사이트로 바로 연결해 주는 기능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하이퍼링크를 이용하여 웹 페이지를 연결하면 하나의 웹 사이트가 완성된다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사이트가 아니라 외부 사이트나 외부 페이지로도 연결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메뉴 부분 외에도 원하는 곳에 링크를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링크가 사용된 부분을 확인하는 가장 쉬운 방법은 마우스 포인터를 올려놓았을 때 마우스 포인터 모양이      모양으로 바뀌는지 확인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_x169971024" descr="1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23" y="3771088"/>
            <a:ext cx="382554" cy="4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 경로와 절대 경로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연결하려고 하는 웹 문서나 다른 사이트의 문서의 </a:t>
            </a:r>
            <a:r>
              <a:rPr lang="ko-KR" altLang="en-US" sz="2000" dirty="0" smtClean="0"/>
              <a:t>위치</a:t>
            </a:r>
            <a:r>
              <a:rPr lang="en-US" altLang="ko-KR" sz="2000" smtClean="0"/>
              <a:t>(URL)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절대 경로</a:t>
            </a:r>
            <a:r>
              <a:rPr lang="en-US" altLang="ko-KR" sz="2000" dirty="0"/>
              <a:t>(absolute path) : </a:t>
            </a:r>
            <a:r>
              <a:rPr lang="ko-KR" altLang="en-US" sz="2000" dirty="0"/>
              <a:t>시작 위치에서부터 웹 문서까지의 경로를 모두 나열한다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>
                <a:solidFill>
                  <a:srgbClr val="0070C0"/>
                </a:solidFill>
              </a:rPr>
              <a:t>)&lt;a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dirty="0">
                <a:solidFill>
                  <a:srgbClr val="0070C0"/>
                </a:solidFill>
                <a:hlinkClick r:id="rId2"/>
              </a:rPr>
              <a:t>http://www.webguru.pe.kr/abc.html</a:t>
            </a:r>
            <a:r>
              <a:rPr lang="en-US" altLang="ko-KR" sz="2000" dirty="0">
                <a:solidFill>
                  <a:srgbClr val="0070C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상대 경로</a:t>
            </a:r>
            <a:r>
              <a:rPr lang="en-US" altLang="ko-KR" sz="2000" dirty="0"/>
              <a:t>(relative path)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위치를 기준으로 다른 문서의 위치를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=“abc.html”&gt;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하이퍼링크의 종류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3276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이미지 링크</a:t>
            </a:r>
            <a:endParaRPr lang="en-US" altLang="ko-KR" sz="2000" b="1" dirty="0" smtClean="0"/>
          </a:p>
          <a:p>
            <a:pPr marL="457200" indent="-4572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방문자의 </a:t>
            </a:r>
            <a:r>
              <a:rPr lang="ko-KR" altLang="en-US" dirty="0"/>
              <a:t>시선을 좀더 쉽게 집중시킬 수 </a:t>
            </a:r>
            <a:r>
              <a:rPr lang="ko-KR" altLang="en-US" dirty="0" smtClean="0"/>
              <a:t>있는 이미지를 사용해 링크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텍스트 </a:t>
            </a:r>
            <a:r>
              <a:rPr lang="ko-KR" altLang="en-US" sz="2000" b="1" dirty="0"/>
              <a:t>링크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텍스트에 링크를 추가하면 텍스트에 밑줄이 </a:t>
            </a:r>
            <a:r>
              <a:rPr lang="ko-KR" altLang="en-US" dirty="0" smtClean="0"/>
              <a:t>생긴다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CSS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밑줄 없앰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최근에는 링크가 추가된 텍스트 위에 마우스 포인터를 가져가면 텍스트 색상이 바뀐다거나 보이지 않던 밑줄이 나타나게 함으로써 좀더 텍스트의 링크를 강조하는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메뉴 </a:t>
            </a:r>
            <a:r>
              <a:rPr lang="ko-KR" altLang="en-US" sz="2000" b="1" dirty="0"/>
              <a:t>링크</a:t>
            </a:r>
            <a:endParaRPr lang="en-US" altLang="ko-KR" sz="2000" b="1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메뉴를 </a:t>
            </a:r>
            <a:r>
              <a:rPr lang="ko-KR" altLang="en-US" dirty="0"/>
              <a:t>강조하기 위해 마우스 포인터를 메뉴 위로 올려놓았을 때 이미지가 바뀌게 </a:t>
            </a:r>
            <a:r>
              <a:rPr lang="ko-KR" altLang="en-US" dirty="0" smtClean="0"/>
              <a:t>하거나 메인 </a:t>
            </a:r>
            <a:r>
              <a:rPr lang="ko-KR" altLang="en-US" dirty="0"/>
              <a:t>메뉴 위로 마우스 포인터를 가져가면 보이지 않던 하위 메뉴들이 표시되게 하는 방법들이 자주 사용된다</a:t>
            </a:r>
          </a:p>
        </p:txBody>
      </p:sp>
    </p:spTree>
    <p:extLst>
      <p:ext uri="{BB962C8B-B14F-4D97-AF65-F5344CB8AC3E}">
        <p14:creationId xmlns:p14="http://schemas.microsoft.com/office/powerpoint/2010/main" val="38537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링크를 만드는 태그는 </a:t>
            </a:r>
            <a:r>
              <a:rPr lang="en-US" altLang="ko-KR" sz="2000" dirty="0"/>
              <a:t>&lt;a&gt; </a:t>
            </a:r>
            <a:r>
              <a:rPr lang="ko-KR" altLang="en-US" sz="2000" dirty="0"/>
              <a:t>태그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반드시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함께 사용해서 어떤 대상으로 연결하는지 알려주어야 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/>
              <a:t>기본 형식</a:t>
            </a:r>
            <a:endParaRPr lang="ko-KR" altLang="en-US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</a:t>
            </a:r>
            <a:r>
              <a:rPr lang="ko-KR" altLang="en-US" sz="2000" dirty="0"/>
              <a:t>연결할 문서나 사이트 경로</a:t>
            </a:r>
            <a:r>
              <a:rPr lang="en-US" altLang="ko-KR" sz="2000" dirty="0"/>
              <a:t>"&gt;</a:t>
            </a:r>
            <a:r>
              <a:rPr lang="ko-KR" altLang="en-US" sz="2000" dirty="0"/>
              <a:t>텍스트</a:t>
            </a:r>
            <a:r>
              <a:rPr lang="en-US" altLang="ko-KR" sz="2000" dirty="0"/>
              <a:t>&lt;/a</a:t>
            </a:r>
            <a:r>
              <a:rPr lang="en-US" altLang="ko-KR" sz="2000" dirty="0" smtClean="0"/>
              <a:t>&gt;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=“index.html”&gt;&lt;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src</a:t>
            </a:r>
            <a:r>
              <a:rPr lang="en-US" altLang="ko-KR" sz="2000" dirty="0">
                <a:solidFill>
                  <a:srgbClr val="0070C0"/>
                </a:solidFill>
              </a:rPr>
              <a:t>=“herblogo.jpg”&gt;&lt;/a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이미지 링크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=“herb1.html”&gt;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 링크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459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17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앵커</a:t>
            </a:r>
            <a:r>
              <a:rPr lang="en-US" altLang="ko-KR" sz="2000" b="1" dirty="0" smtClean="0"/>
              <a:t>(anchor)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문서가 너무 길 경우 문서 안에 팻말을 달아놓고 그 위치로 한번에 이동하는 기능을 앵커</a:t>
            </a:r>
            <a:r>
              <a:rPr lang="en-US" altLang="ko-KR" dirty="0"/>
              <a:t>(anchor)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페이지의 내용이 너무 길 경우</a:t>
            </a:r>
            <a:r>
              <a:rPr lang="en-US" altLang="ko-KR" dirty="0"/>
              <a:t>, </a:t>
            </a:r>
            <a:r>
              <a:rPr lang="ko-KR" altLang="en-US" dirty="0"/>
              <a:t>그리고 서로 구분될 수 있는 내용으로 구성되어 있을 경우 사용하면 편리하다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앵커 </a:t>
            </a:r>
            <a:r>
              <a:rPr lang="ko-KR" altLang="en-US" b="1" dirty="0" smtClean="0"/>
              <a:t>만들기 기본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&lt;</a:t>
            </a:r>
            <a:r>
              <a:rPr lang="en-US" altLang="ko-KR" dirty="0"/>
              <a:t>a name="</a:t>
            </a:r>
            <a:r>
              <a:rPr lang="ko-KR" altLang="en-US" dirty="0"/>
              <a:t>앵커 이름</a:t>
            </a:r>
            <a:r>
              <a:rPr lang="en-US" altLang="ko-KR" dirty="0"/>
              <a:t>"&gt;</a:t>
            </a:r>
            <a:r>
              <a:rPr lang="ko-KR" altLang="en-US" dirty="0"/>
              <a:t>텍스트 또는 이미지</a:t>
            </a:r>
            <a:r>
              <a:rPr lang="en-US" altLang="ko-KR" dirty="0"/>
              <a:t>&lt;/a&gt;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앵커 링크하기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앵커 이름들은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사용하여 앵커 이름을 링크한다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 앵커 이름 앞에 </a:t>
            </a:r>
            <a:r>
              <a:rPr lang="en-US" altLang="ko-KR" dirty="0"/>
              <a:t>#</a:t>
            </a:r>
            <a:r>
              <a:rPr lang="ko-KR" altLang="en-US" dirty="0"/>
              <a:t>를 붙여 앵커라는 표시를 한다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창에서 링크 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사이트로 링크하거나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페이지를 유지한 상태에서 링크 페이지를 표시할 </a:t>
            </a:r>
            <a:r>
              <a:rPr lang="ko-KR" altLang="en-US" sz="2000" dirty="0" smtClean="0"/>
              <a:t>때</a:t>
            </a:r>
            <a:endParaRPr lang="en-US" altLang="ko-KR" sz="20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페이지는 그대로 유지하면서 새 창이나 새 탭에 표시</a:t>
            </a:r>
            <a:endParaRPr lang="ko-KR" altLang="en-US" sz="2000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&lt;a&gt; </a:t>
            </a:r>
            <a:r>
              <a:rPr lang="ko-KR" altLang="en-US" sz="2000" dirty="0"/>
              <a:t>태그의 </a:t>
            </a:r>
            <a:r>
              <a:rPr lang="en-US" altLang="ko-KR" sz="2000" dirty="0" smtClean="0"/>
              <a:t>target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경로“ </a:t>
            </a:r>
            <a:r>
              <a:rPr lang="en-US" altLang="ko-KR" sz="2000" dirty="0"/>
              <a:t>target=“_blank”&gt;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</a:t>
            </a:r>
            <a:r>
              <a:rPr lang="en-US" altLang="ko-KR" sz="2000" dirty="0" smtClean="0">
                <a:solidFill>
                  <a:srgbClr val="0070C0"/>
                </a:solidFill>
              </a:rPr>
              <a:t>”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target=“_blank”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?&lt;/a&gt;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76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텍스트를 묶어서 처리하는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278294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단락 만들기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텍스트 단락을 만든다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태그로 표시하는 텍스트 앞뒤에서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일어난다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 &lt;p&gt;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br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태그를 이용해서 강제로 텍스트 </a:t>
            </a:r>
            <a:r>
              <a:rPr lang="ko-KR" altLang="en-US" dirty="0" err="1" smtClean="0">
                <a:solidFill>
                  <a:srgbClr val="C00000"/>
                </a:solidFill>
              </a:rPr>
              <a:t>줄바꿈을</a:t>
            </a:r>
            <a:r>
              <a:rPr lang="ko-KR" altLang="en-US" dirty="0" smtClean="0">
                <a:solidFill>
                  <a:srgbClr val="C00000"/>
                </a:solidFill>
              </a:rPr>
              <a:t> 할 수 있지만 실제로 웹 브라우저에서는 텍스트 단락으로 인식하지 않습니다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681" y="4332779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blockquote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인용문 넣기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블로그나</a:t>
            </a:r>
            <a:r>
              <a:rPr lang="ko-KR" altLang="en-US" sz="2000" dirty="0" smtClean="0"/>
              <a:t> 사이트에서 인용할 경우 인용 내용 표시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cite </a:t>
            </a:r>
            <a:r>
              <a:rPr lang="ko-KR" altLang="en-US" sz="2000" dirty="0" smtClean="0"/>
              <a:t>속성을 이용해 인용 사이트 주소를 표시할 수 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인용 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1136" y="1579851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pre&gt;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입력하는 그대로 화면에 표시하기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&lt;pre&gt; </a:t>
            </a:r>
            <a:r>
              <a:rPr lang="ko-KR" altLang="en-US" sz="2000" dirty="0" smtClean="0"/>
              <a:t>태그를 사용할 경우 소스에 표시한 공백이 브라우저에 그대로 표시됩니다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주로 프로그램 소스를 표시할 때 사용합니다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&lt;pre&gt;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&lt;/pre&gt;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3797757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mark&gt;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선택한 부분에 </a:t>
            </a:r>
            <a:r>
              <a:rPr lang="ko-KR" altLang="en-US" sz="2000" dirty="0" err="1" smtClean="0"/>
              <a:t>형광펜을</a:t>
            </a:r>
            <a:r>
              <a:rPr lang="ko-KR" altLang="en-US" sz="2000" dirty="0" smtClean="0"/>
              <a:t> 그어놓은 듯한 효과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배경색이 노란색으로 표시되는 것이 기본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&lt;mark&gt;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&lt;/mark&gt;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time&gt;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날짜 또는 시간 정보 표시하기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날짜나 시간과 관련된 부분에 사용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실제로 브라우저 화면상에는 다른 텍스트와 똑같이 표시되지만 날짜나 시간에 대한 정보를 가지고 있는 부분이라고 알려주는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&lt;time [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&lt;/time&gt;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4079859"/>
            <a:ext cx="10133046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&lt;strong&gt;, &lt;</a:t>
            </a:r>
            <a:r>
              <a:rPr lang="en-US" altLang="ko-KR" sz="2400" b="1" dirty="0" err="1" smtClean="0"/>
              <a:t>em</a:t>
            </a:r>
            <a:r>
              <a:rPr lang="en-US" altLang="ko-KR" sz="2400" b="1" dirty="0" smtClean="0"/>
              <a:t>&gt;, &lt;b&gt;, &lt;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&lt;strong&gt;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굵게 표시       </a:t>
            </a:r>
            <a:r>
              <a:rPr lang="en-US" altLang="ko-KR" sz="2000" dirty="0" smtClean="0"/>
              <a:t>&lt;strong&gt;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&lt;/strong&gt;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&lt;b&gt; :  </a:t>
            </a:r>
            <a:r>
              <a:rPr lang="ko-KR" altLang="en-US" sz="2000" dirty="0" smtClean="0"/>
              <a:t>굵게 표시                                </a:t>
            </a:r>
            <a:r>
              <a:rPr lang="en-US" altLang="ko-KR" sz="2000" dirty="0" smtClean="0"/>
              <a:t>&lt;b&gt;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: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                    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2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&lt;q&gt;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인용한 내용 표시하기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따옴표를 붙여 인용한 내용 표시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다른 내용과 한 줄에 표시된다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&lt;q&gt;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&lt;/q&gt;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3788029"/>
            <a:ext cx="10133046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&lt;span&gt; </a:t>
            </a:r>
            <a:r>
              <a:rPr lang="ko-KR" altLang="en-US" sz="2400" b="1" dirty="0" smtClean="0"/>
              <a:t>태그</a:t>
            </a:r>
            <a:r>
              <a:rPr lang="en-US" altLang="ko-KR" sz="2400" b="1" dirty="0" smtClean="0"/>
              <a:t> – </a:t>
            </a:r>
            <a:r>
              <a:rPr lang="ko-KR" altLang="en-US" sz="2400" b="1" dirty="0" err="1" smtClean="0"/>
              <a:t>줄바꿈</a:t>
            </a:r>
            <a:r>
              <a:rPr lang="ko-KR" altLang="en-US" sz="2400" b="1" dirty="0" smtClean="0"/>
              <a:t> 없이 영역 묶기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텍스트 단락 안에서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일부 텍스트만 묶어서 스타일을 적용하려고 할 때 주로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목록을 만드는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없는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err="1"/>
              <a:t>불릿이</a:t>
            </a:r>
            <a:r>
              <a:rPr lang="ko-KR" altLang="en-US" sz="2000" dirty="0"/>
              <a:t> 붙여진다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408" y="4526644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사전식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‘제목’과 그에 대한 ‘설명’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이루어진 목록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&lt;dl&gt;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하나의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  <a:r>
              <a:rPr lang="ko-KR" altLang="en-US" sz="2000" dirty="0"/>
              <a:t>에 여러 개의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값을 가질 수 있다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408" y="2937989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smtClean="0"/>
              <a:t>숫자가 붙여진다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749" y="2937989"/>
            <a:ext cx="1462248" cy="1545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0872" y="1122092"/>
            <a:ext cx="1535125" cy="152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6001" y="4729019"/>
            <a:ext cx="2010098" cy="17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1452</TotalTime>
  <Words>1425</Words>
  <Application>Microsoft Office PowerPoint</Application>
  <PresentationFormat>사용자 지정</PresentationFormat>
  <Paragraphs>223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텍스트와 하이퍼링크  관련 태그들</vt:lpstr>
      <vt:lpstr>PowerPoint 프레젠테이션</vt:lpstr>
      <vt:lpstr>텍스트를 묶어서 처리하는 태그들</vt:lpstr>
      <vt:lpstr>  텍스트 관련 태그</vt:lpstr>
      <vt:lpstr>  텍스트 관련 태그</vt:lpstr>
      <vt:lpstr>  텍스트 관련 태그</vt:lpstr>
      <vt:lpstr>  텍스트 관련 태그</vt:lpstr>
      <vt:lpstr>목록을 만드는 태그들</vt:lpstr>
      <vt:lpstr>  목록을 만드는 태그들</vt:lpstr>
      <vt:lpstr>표 관련 태그들</vt:lpstr>
      <vt:lpstr>표 만들기</vt:lpstr>
      <vt:lpstr>제목 셀 만들기</vt:lpstr>
      <vt:lpstr>표 조절하기</vt:lpstr>
      <vt:lpstr>셀 합치기</vt:lpstr>
      <vt:lpstr>표에 캡션 넣기</vt:lpstr>
      <vt:lpstr>표와 배경</vt:lpstr>
      <vt:lpstr>여러 열 묶기</vt:lpstr>
      <vt:lpstr>표의 제목과 본문 구분해 주기</vt:lpstr>
      <vt:lpstr>하이퍼링크</vt:lpstr>
      <vt:lpstr>하이퍼링크란</vt:lpstr>
      <vt:lpstr>상대 경로와 절대 경로</vt:lpstr>
      <vt:lpstr>하이퍼링크의 종류</vt:lpstr>
      <vt:lpstr>하이퍼링크 만들기</vt:lpstr>
      <vt:lpstr>앵커 이용하기</vt:lpstr>
      <vt:lpstr>새 창에서 링크 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</cp:lastModifiedBy>
  <cp:revision>37</cp:revision>
  <dcterms:created xsi:type="dcterms:W3CDTF">2013-09-01T06:28:35Z</dcterms:created>
  <dcterms:modified xsi:type="dcterms:W3CDTF">2017-08-17T08:40:03Z</dcterms:modified>
</cp:coreProperties>
</file>