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31"/>
  </p:notesMasterIdLst>
  <p:handoutMasterIdLst>
    <p:handoutMasterId r:id="rId32"/>
  </p:handoutMasterIdLst>
  <p:sldIdLst>
    <p:sldId id="636" r:id="rId2"/>
    <p:sldId id="637" r:id="rId3"/>
    <p:sldId id="638" r:id="rId4"/>
    <p:sldId id="608" r:id="rId5"/>
    <p:sldId id="609" r:id="rId6"/>
    <p:sldId id="610" r:id="rId7"/>
    <p:sldId id="639" r:id="rId8"/>
    <p:sldId id="640" r:id="rId9"/>
    <p:sldId id="641" r:id="rId10"/>
    <p:sldId id="595" r:id="rId11"/>
    <p:sldId id="597" r:id="rId12"/>
    <p:sldId id="598" r:id="rId13"/>
    <p:sldId id="615" r:id="rId14"/>
    <p:sldId id="616" r:id="rId15"/>
    <p:sldId id="617" r:id="rId16"/>
    <p:sldId id="645" r:id="rId17"/>
    <p:sldId id="619" r:id="rId18"/>
    <p:sldId id="642" r:id="rId19"/>
    <p:sldId id="644" r:id="rId20"/>
    <p:sldId id="643" r:id="rId21"/>
    <p:sldId id="621" r:id="rId22"/>
    <p:sldId id="646" r:id="rId23"/>
    <p:sldId id="647" r:id="rId24"/>
    <p:sldId id="629" r:id="rId25"/>
    <p:sldId id="649" r:id="rId26"/>
    <p:sldId id="650" r:id="rId27"/>
    <p:sldId id="652" r:id="rId28"/>
    <p:sldId id="653" r:id="rId29"/>
    <p:sldId id="654" r:id="rId3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660033"/>
    <a:srgbClr val="640032"/>
    <a:srgbClr val="452103"/>
    <a:srgbClr val="683104"/>
    <a:srgbClr val="592A0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488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22E35897-97CA-4CB4-B1B3-1469275134B3}" type="datetimeFigureOut">
              <a:rPr lang="ko-KR" altLang="en-US"/>
              <a:pPr>
                <a:defRPr/>
              </a:pPr>
              <a:t>2018-10-02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8703CDA-E945-481F-B43B-847D599567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959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D948C0B-3129-40B7-8874-E3FFEA86A6B0}" type="datetimeFigureOut">
              <a:rPr lang="ko-KR" altLang="en-US"/>
              <a:pPr>
                <a:defRPr/>
              </a:pPr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3CE8EC6-06B9-40DA-9884-424FA27356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83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65" r:id="rId3"/>
    <p:sldLayoutId id="214748466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914400" y="449580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객체지향 프로그래밍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for in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원소 및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반복</a:t>
            </a:r>
            <a:endParaRPr lang="en-US" altLang="ko-KR" dirty="0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반복문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03400"/>
            <a:ext cx="75438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in</a:t>
            </a:r>
            <a:r>
              <a:rPr lang="ko-KR" altLang="en-US" smtClean="0"/>
              <a:t> 연산자</a:t>
            </a:r>
            <a:endParaRPr lang="en-US" altLang="ko-KR" smtClean="0"/>
          </a:p>
          <a:p>
            <a:pPr lvl="1"/>
            <a:r>
              <a:rPr lang="ko-KR" altLang="en-US" smtClean="0"/>
              <a:t>객체의 프로퍼티 존재 여부 반환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연산자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62125"/>
            <a:ext cx="7543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with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접근을 간략하게</a:t>
            </a:r>
            <a:endParaRPr lang="en-US" altLang="ko-KR" dirty="0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연산자</a:t>
            </a:r>
          </a:p>
        </p:txBody>
      </p:sp>
      <p:grpSp>
        <p:nvGrpSpPr>
          <p:cNvPr id="16388" name="그룹 6"/>
          <p:cNvGrpSpPr>
            <a:grpSpLocks/>
          </p:cNvGrpSpPr>
          <p:nvPr/>
        </p:nvGrpSpPr>
        <p:grpSpPr bwMode="auto">
          <a:xfrm>
            <a:off x="762000" y="1790700"/>
            <a:ext cx="7924800" cy="4762500"/>
            <a:chOff x="847725" y="1752600"/>
            <a:chExt cx="5638800" cy="4000500"/>
          </a:xfrm>
        </p:grpSpPr>
        <p:pic>
          <p:nvPicPr>
            <p:cNvPr id="1638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752600"/>
              <a:ext cx="550545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7725" y="4895850"/>
              <a:ext cx="56388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이용하여 일상 생활의 객체를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통해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묵시적 생성과 달리 원하는 개수만큼의 객체를 쉽게 생성할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this</a:t>
            </a:r>
            <a:r>
              <a:rPr lang="ko-KR" altLang="en-US" dirty="0" smtClean="0"/>
              <a:t>는 생성된 현재 객체를 의미한다</a:t>
            </a:r>
            <a:r>
              <a:rPr lang="en-US" altLang="ko-KR" dirty="0" smtClean="0"/>
              <a:t>.</a:t>
            </a:r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38425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this </a:t>
            </a:r>
            <a:r>
              <a:rPr lang="ko-KR" altLang="en-US" dirty="0" smtClean="0"/>
              <a:t>키워드 사용해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추가할 수 있다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grpSp>
        <p:nvGrpSpPr>
          <p:cNvPr id="18436" name="그룹 5"/>
          <p:cNvGrpSpPr>
            <a:grpSpLocks/>
          </p:cNvGrpSpPr>
          <p:nvPr/>
        </p:nvGrpSpPr>
        <p:grpSpPr bwMode="auto">
          <a:xfrm>
            <a:off x="838200" y="1752600"/>
            <a:ext cx="7391400" cy="4495800"/>
            <a:chOff x="838200" y="1752600"/>
            <a:chExt cx="5600700" cy="4124325"/>
          </a:xfrm>
        </p:grpSpPr>
        <p:pic>
          <p:nvPicPr>
            <p:cNvPr id="184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752600"/>
              <a:ext cx="55245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6300" y="4714875"/>
              <a:ext cx="5562600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new </a:t>
            </a:r>
            <a:r>
              <a:rPr lang="ko-KR" altLang="en-US" smtClean="0"/>
              <a:t>생성자 호출을 통해 인스턴스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 </a:t>
            </a:r>
            <a:r>
              <a:rPr lang="ko-KR" altLang="en-US" smtClean="0"/>
              <a:t>생성</a:t>
            </a:r>
            <a:endParaRPr lang="en-US" altLang="ko-KR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instanceof 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ko-KR" altLang="en-US" smtClean="0"/>
              <a:t>해당 객체가 어떠한 생성자 함수를 통해 생성됐는지 확인할 때 사용</a:t>
            </a:r>
            <a:endParaRPr lang="en-US" altLang="ko-KR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  <a:r>
              <a:rPr lang="ko-KR" altLang="en-US" smtClean="0"/>
              <a:t>를 이용한 객체 생성</a:t>
            </a:r>
          </a:p>
        </p:txBody>
      </p:sp>
      <p:grpSp>
        <p:nvGrpSpPr>
          <p:cNvPr id="20484" name="그룹 5"/>
          <p:cNvGrpSpPr>
            <a:grpSpLocks/>
          </p:cNvGrpSpPr>
          <p:nvPr/>
        </p:nvGrpSpPr>
        <p:grpSpPr bwMode="auto">
          <a:xfrm>
            <a:off x="539750" y="1795463"/>
            <a:ext cx="8070850" cy="3429000"/>
            <a:chOff x="733425" y="2209800"/>
            <a:chExt cx="5695950" cy="2619375"/>
          </a:xfrm>
        </p:grpSpPr>
        <p:pic>
          <p:nvPicPr>
            <p:cNvPr id="2048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2209800"/>
              <a:ext cx="5486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3425" y="3133725"/>
              <a:ext cx="5695950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프로퍼티는</a:t>
            </a:r>
            <a:r>
              <a:rPr lang="ko-KR" altLang="en-US" dirty="0" smtClean="0"/>
              <a:t> 생성된 모든 객체가 다른 값을 가지지만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객체마다 가질 필요가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smtClean="0"/>
              <a:t>각기 객체를 생성할 때마다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가지는 것은 메모리 낭비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28900"/>
            <a:ext cx="28543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709863"/>
            <a:ext cx="44973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정의하면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단계에서 실행코드영역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공개프로퍼티영역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프로토타입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원형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가 자동 생성된다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 생성된 자바스크립트 객체들이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공유하고자 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저장을 위한 객체이다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생성된 모든 객체는 자신의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정의된 모든 </a:t>
            </a:r>
            <a:r>
              <a:rPr lang="ko-KR" altLang="en-US" dirty="0" err="1" smtClean="0"/>
              <a:t>프로퍼티들을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절약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객체에 새로운 </a:t>
            </a:r>
            <a:r>
              <a:rPr lang="ko-KR" altLang="en-US" sz="1800" dirty="0" err="1" smtClean="0"/>
              <a:t>프로퍼티가</a:t>
            </a:r>
            <a:r>
              <a:rPr lang="ko-KR" altLang="en-US" sz="1800" dirty="0" smtClean="0"/>
              <a:t> 추가되면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 생성된 객체일지라도 새로 추가된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상속받는다</a:t>
            </a:r>
            <a:r>
              <a:rPr lang="en-US" altLang="ko-KR" sz="1800" dirty="0" smtClean="0"/>
              <a:t>.</a:t>
            </a:r>
          </a:p>
          <a:p>
            <a:pPr lvl="1">
              <a:defRPr/>
            </a:pP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자바스크립트는 </a:t>
            </a:r>
            <a:r>
              <a:rPr lang="ko-KR" alt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프로토타입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(prototype)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기반 객체 상속을 지원한다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defRPr/>
            </a:pPr>
            <a:r>
              <a:rPr lang="ko-KR" altLang="en-US" dirty="0" smtClean="0"/>
              <a:t>모든 함수에는 </a:t>
            </a:r>
            <a:r>
              <a:rPr lang="en-US" altLang="ko-KR" dirty="0" smtClean="0">
                <a:solidFill>
                  <a:srgbClr val="0000FF"/>
                </a:solidFill>
              </a:rPr>
              <a:t>prototype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프로퍼티가 있는데 함수가 정의되는 순간부터 자동으로 생성되고 초기화 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반대로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객체의 </a:t>
            </a:r>
            <a:r>
              <a:rPr lang="en-US" altLang="ko-KR" dirty="0" smtClean="0">
                <a:solidFill>
                  <a:srgbClr val="0000FF"/>
                </a:solidFill>
              </a:rPr>
              <a:t>constructor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접근할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 내장객체인 </a:t>
            </a:r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r>
              <a:rPr lang="ko-KR" altLang="en-US" dirty="0" smtClean="0"/>
              <a:t>는 모든 내장 객체들의 슈퍼객체이다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모든 내장 객체들은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생성자의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객체에 있는 기본적인 </a:t>
            </a:r>
            <a:r>
              <a:rPr lang="ko-KR" altLang="en-US" dirty="0" err="1" smtClean="0"/>
              <a:t>프로퍼티들을</a:t>
            </a:r>
            <a:r>
              <a:rPr lang="ko-KR" altLang="en-US" dirty="0" smtClean="0"/>
              <a:t> 상속받는다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객체 역시 객체이므로 </a:t>
            </a:r>
            <a:r>
              <a:rPr lang="en-US" altLang="ko-KR" sz="1800" dirty="0" smtClean="0"/>
              <a:t>Object() </a:t>
            </a:r>
            <a:r>
              <a:rPr lang="ko-KR" altLang="en-US" sz="1800" dirty="0" err="1" smtClean="0"/>
              <a:t>생성자를</a:t>
            </a:r>
            <a:r>
              <a:rPr lang="ko-KR" altLang="en-US" sz="1800" dirty="0" smtClean="0"/>
              <a:t> 이용하여 만들어 진다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</a:t>
            </a:r>
            <a:r>
              <a:rPr lang="ko-KR" altLang="en-US" dirty="0" smtClean="0"/>
              <a:t>과 객체 상속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자바스크립트는 </a:t>
            </a:r>
            <a:r>
              <a:rPr lang="ko-KR" altLang="en-US" sz="2000" dirty="0" err="1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프로토타입</a:t>
            </a:r>
            <a:r>
              <a:rPr lang="en-US" altLang="ko-KR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(prototype)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기반 객체 지향 언어이다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자바는 클래스 기반 객체 지향 언어이다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자바스크립트 객체는 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키</a:t>
            </a:r>
            <a:r>
              <a:rPr lang="en-US" altLang="ko-KR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값 쌍의 단순한 </a:t>
            </a:r>
            <a:r>
              <a:rPr lang="ko-KR" altLang="en-US" sz="2000" dirty="0" err="1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콜렉션</a:t>
            </a:r>
            <a:r>
              <a:rPr lang="en-US" altLang="ko-KR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연관배열</a:t>
            </a:r>
            <a:r>
              <a:rPr lang="en-US" altLang="ko-KR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객체이다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키는 문자열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이며 값은 기본데이터타입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참조타입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객체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함수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등이 될 수 있다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“.”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연산자나 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“[]”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연산자를 사용하여 </a:t>
            </a: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프로퍼티를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접근할 수 있다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실행 시에 객체에 키와 값을 동적으로 추가할 수 있다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sz="18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프로그래밍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prototype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객체 상속 구조</a:t>
            </a:r>
            <a:endParaRPr lang="en-US" altLang="ko-KR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</a:t>
            </a:r>
            <a:r>
              <a:rPr lang="ko-KR" altLang="en-US" dirty="0" smtClean="0"/>
              <a:t>과 객체 상속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5" y="1443470"/>
            <a:ext cx="8410575" cy="499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객체에 공통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추가 실습 </a:t>
            </a:r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프로토타입</a:t>
            </a:r>
            <a:r>
              <a:rPr lang="en-US" altLang="ko-KR" smtClean="0"/>
              <a:t>(prototype)</a:t>
            </a:r>
            <a:r>
              <a:rPr lang="ko-KR" altLang="en-US" smtClean="0"/>
              <a:t>과 객체 상속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dirty="0" smtClean="0"/>
              <a:t>모든 함수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부모는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생성자의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객체이다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 smtClean="0"/>
              <a:t>Function </a:t>
            </a:r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객체에는 모든 함수들을 위한 기본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메소들이</a:t>
            </a:r>
            <a:r>
              <a:rPr lang="ko-KR" altLang="en-US" sz="1800" dirty="0" smtClean="0"/>
              <a:t> 정의되어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정의되면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가지 방법 모두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Function </a:t>
            </a:r>
            <a:r>
              <a:rPr lang="ko-KR" altLang="en-US" sz="1800" dirty="0" err="1" smtClean="0"/>
              <a:t>프로토타입</a:t>
            </a:r>
            <a:r>
              <a:rPr lang="ko-KR" altLang="en-US" sz="1800" dirty="0" smtClean="0"/>
              <a:t> 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메소드들을</a:t>
            </a:r>
            <a:r>
              <a:rPr lang="ko-KR" altLang="en-US" sz="1800" dirty="0" smtClean="0"/>
              <a:t> 자동 상속 받는다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[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2917825"/>
            <a:ext cx="81534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r>
              <a:rPr lang="en-US" altLang="ko-KR" smtClean="0"/>
              <a:t>[</a:t>
            </a:r>
            <a:r>
              <a:rPr lang="ko-KR" altLang="en-US" smtClean="0"/>
              <a:t>객체</a:t>
            </a:r>
            <a:r>
              <a:rPr lang="en-US" altLang="ko-KR" smtClean="0"/>
              <a:t>]</a:t>
            </a:r>
            <a:r>
              <a:rPr lang="ko-KR" altLang="en-US" smtClean="0"/>
              <a:t> 주요 프로퍼티 및 메소드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0668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기반으로 새로운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내에서 부모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호출하는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call/apply() </a:t>
            </a:r>
            <a:r>
              <a:rPr lang="ko-KR" altLang="en-US" dirty="0" smtClean="0"/>
              <a:t>함수를 이용하여 생성된 객체의 </a:t>
            </a:r>
            <a:r>
              <a:rPr lang="ko-KR" altLang="en-US" dirty="0" err="1" smtClean="0"/>
              <a:t>메소드인것</a:t>
            </a:r>
            <a:r>
              <a:rPr lang="ko-KR" altLang="en-US" dirty="0" smtClean="0"/>
              <a:t> 처럼 호출 </a:t>
            </a:r>
            <a:endParaRPr lang="en-US" altLang="ko-KR" dirty="0" smtClean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상속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1063" y="3200400"/>
            <a:ext cx="7348537" cy="29718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부모객체 정의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function Rectangle(width, height){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this.width</a:t>
            </a:r>
            <a:r>
              <a:rPr lang="en-US" altLang="ko-KR" sz="1800" dirty="0">
                <a:latin typeface="+mn-ea"/>
                <a:ea typeface="+mn-ea"/>
              </a:rPr>
              <a:t> = width;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this.height</a:t>
            </a:r>
            <a:r>
              <a:rPr lang="en-US" altLang="ko-KR" sz="1800" dirty="0">
                <a:latin typeface="+mn-ea"/>
                <a:ea typeface="+mn-ea"/>
              </a:rPr>
              <a:t> = height;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Rectangle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객체의 공통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정의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Rectangle.prototype.area</a:t>
            </a:r>
            <a:r>
              <a:rPr lang="en-US" altLang="ko-KR" sz="1800" dirty="0">
                <a:latin typeface="+mn-ea"/>
                <a:ea typeface="+mn-ea"/>
              </a:rPr>
              <a:t> = function(){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return </a:t>
            </a:r>
            <a:r>
              <a:rPr lang="en-US" altLang="ko-KR" sz="1800" dirty="0" err="1">
                <a:latin typeface="+mn-ea"/>
                <a:ea typeface="+mn-ea"/>
              </a:rPr>
              <a:t>this.width</a:t>
            </a:r>
            <a:r>
              <a:rPr lang="en-US" altLang="ko-KR" sz="1800" dirty="0">
                <a:latin typeface="+mn-ea"/>
                <a:ea typeface="+mn-ea"/>
              </a:rPr>
              <a:t> * </a:t>
            </a:r>
            <a:r>
              <a:rPr lang="en-US" altLang="ko-KR" sz="1800" dirty="0" err="1">
                <a:latin typeface="+mn-ea"/>
                <a:ea typeface="+mn-ea"/>
              </a:rPr>
              <a:t>this.height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924800" cy="4572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#1.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자식객체 정의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function </a:t>
            </a:r>
            <a:r>
              <a:rPr lang="en-US" altLang="ko-KR" sz="1800" dirty="0" err="1">
                <a:latin typeface="+mn-ea"/>
                <a:ea typeface="+mn-ea"/>
              </a:rPr>
              <a:t>SubRectangle</a:t>
            </a:r>
            <a:r>
              <a:rPr lang="en-US" altLang="ko-KR" sz="1800" dirty="0">
                <a:latin typeface="+mn-ea"/>
                <a:ea typeface="+mn-ea"/>
              </a:rPr>
              <a:t>(x, y, width, height){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this.width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= width;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this.height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= height;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체이닝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부모객체의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명시적 호출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: super();???)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부모생성자를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생성된 현재객체의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메소드인것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처럼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호출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Rectangle.call</a:t>
            </a:r>
            <a:r>
              <a:rPr lang="en-US" altLang="ko-KR" sz="1800" dirty="0">
                <a:latin typeface="+mn-ea"/>
                <a:ea typeface="+mn-ea"/>
              </a:rPr>
              <a:t>(this, width, height);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   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첫번째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전달인자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생성자가 소속되어 호출될 객체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this.x</a:t>
            </a:r>
            <a:r>
              <a:rPr lang="en-US" altLang="ko-KR" sz="1800" dirty="0">
                <a:latin typeface="+mn-ea"/>
                <a:ea typeface="+mn-ea"/>
              </a:rPr>
              <a:t> = x;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dirty="0" err="1">
                <a:latin typeface="+mn-ea"/>
                <a:ea typeface="+mn-ea"/>
              </a:rPr>
              <a:t>this.y</a:t>
            </a:r>
            <a:r>
              <a:rPr lang="en-US" altLang="ko-KR" sz="1800" dirty="0">
                <a:latin typeface="+mn-ea"/>
                <a:ea typeface="+mn-ea"/>
              </a:rPr>
              <a:t> = y;</a:t>
            </a:r>
          </a:p>
          <a:p>
            <a:pPr>
              <a:defRPr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#2.SubRectangle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의 프로토타입 객체로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인스턴스를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설정하여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프로토타입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객체의 공통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메소드를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상속받게 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 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SubRectangle.prototype</a:t>
            </a:r>
            <a:r>
              <a:rPr lang="en-US" altLang="ko-KR" sz="1800" dirty="0">
                <a:latin typeface="+mn-ea"/>
                <a:ea typeface="+mn-ea"/>
              </a:rPr>
              <a:t> = new Rectangle();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848600" cy="33528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#3.Rectangle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인스턴스의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모든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상속받게 되므로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필요없는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삭제한다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delete </a:t>
            </a:r>
            <a:r>
              <a:rPr lang="en-US" altLang="ko-KR" sz="1800" dirty="0" err="1" smtClean="0">
                <a:latin typeface="+mn-ea"/>
                <a:ea typeface="+mn-ea"/>
              </a:rPr>
              <a:t>SubRectangle.prototype.width</a:t>
            </a:r>
            <a:r>
              <a:rPr lang="en-US" altLang="ko-KR" sz="1800" dirty="0" smtClean="0">
                <a:latin typeface="+mn-ea"/>
                <a:ea typeface="+mn-ea"/>
              </a:rPr>
              <a:t> ;</a:t>
            </a:r>
          </a:p>
          <a:p>
            <a:pPr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delete </a:t>
            </a:r>
            <a:r>
              <a:rPr lang="en-US" altLang="ko-KR" sz="1800" dirty="0" err="1" smtClean="0">
                <a:latin typeface="+mn-ea"/>
                <a:ea typeface="+mn-ea"/>
              </a:rPr>
              <a:t>SubRectangle.prototype.height</a:t>
            </a:r>
            <a:r>
              <a:rPr lang="en-US" altLang="ko-KR" sz="1800" dirty="0" smtClean="0">
                <a:latin typeface="+mn-ea"/>
                <a:ea typeface="+mn-ea"/>
              </a:rPr>
              <a:t> ;</a:t>
            </a:r>
          </a:p>
          <a:p>
            <a:pPr>
              <a:defRPr/>
            </a:pPr>
            <a:endParaRPr lang="ko-KR" altLang="en-US" sz="18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#4.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마지막으로 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SubRectangle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프로토타입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객체가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endParaRPr lang="en-US" altLang="ko-KR" sz="1800" dirty="0">
              <a:solidFill>
                <a:srgbClr val="008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사용해서 만들어졌으므로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constructor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프로퍼티는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Rectangle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생성자를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참조하고 있다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// constructor 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  <a:ea typeface="+mn-ea"/>
              </a:rPr>
              <a:t>프로퍼티를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rgbClr val="008000"/>
                </a:solidFill>
                <a:latin typeface="+mn-ea"/>
                <a:ea typeface="+mn-ea"/>
              </a:rPr>
              <a:t>SubRectangle</a:t>
            </a:r>
            <a:r>
              <a:rPr lang="ko-KR" altLang="en-US" sz="1800" dirty="0">
                <a:solidFill>
                  <a:srgbClr val="008000"/>
                </a:solidFill>
                <a:latin typeface="+mn-ea"/>
                <a:ea typeface="+mn-ea"/>
              </a:rPr>
              <a:t>로 수정한다</a:t>
            </a:r>
            <a:r>
              <a:rPr lang="en-US" altLang="ko-KR" sz="1800" dirty="0">
                <a:solidFill>
                  <a:srgbClr val="008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800" dirty="0" err="1">
                <a:latin typeface="+mn-ea"/>
                <a:ea typeface="+mn-ea"/>
              </a:rPr>
              <a:t>SubRectangle.prototype.constructor</a:t>
            </a:r>
            <a:r>
              <a:rPr lang="en-US" altLang="ko-KR" sz="1800" dirty="0">
                <a:latin typeface="+mn-ea"/>
                <a:ea typeface="+mn-ea"/>
              </a:rPr>
              <a:t> = </a:t>
            </a:r>
            <a:r>
              <a:rPr lang="en-US" altLang="ko-KR" sz="1800" dirty="0" err="1">
                <a:latin typeface="+mn-ea"/>
                <a:ea typeface="+mn-ea"/>
              </a:rPr>
              <a:t>SubRectangle</a:t>
            </a:r>
            <a:r>
              <a:rPr lang="en-US" altLang="ko-KR" sz="1800" dirty="0">
                <a:latin typeface="+mn-ea"/>
                <a:ea typeface="+mn-ea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자바스크립트는 데이터타입에 대해 매우 유연하다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어떤 타입의 값이든 전달할 수 있고</a:t>
            </a:r>
            <a:r>
              <a:rPr lang="en-US" altLang="ko-KR" smtClean="0"/>
              <a:t>, </a:t>
            </a:r>
            <a:r>
              <a:rPr lang="ko-KR" altLang="en-US" smtClean="0"/>
              <a:t>자바스크립트 엔진은 그 값을 필요에 따라 변환한다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필요에 따라 임의의 값이 어떤 타입인지 판단할 필요가 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en-US" altLang="ko-KR" smtClean="0">
                <a:solidFill>
                  <a:srgbClr val="0000FF"/>
                </a:solidFill>
              </a:rPr>
              <a:t>typeof </a:t>
            </a:r>
            <a:r>
              <a:rPr lang="ko-KR" altLang="en-US" smtClean="0">
                <a:solidFill>
                  <a:srgbClr val="0000FF"/>
                </a:solidFill>
              </a:rPr>
              <a:t>연산자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기본데이터타입과 참조타입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판단하는데 주로 사용</a:t>
            </a:r>
            <a:endParaRPr lang="en-US" altLang="ko-KR" smtClean="0"/>
          </a:p>
          <a:p>
            <a:pPr lvl="2"/>
            <a:r>
              <a:rPr lang="en-US" altLang="ko-KR" sz="1800" smtClean="0"/>
              <a:t>typeof undefined : undefinded</a:t>
            </a:r>
          </a:p>
          <a:p>
            <a:pPr lvl="2"/>
            <a:r>
              <a:rPr lang="en-US" altLang="ko-KR" sz="1800" smtClean="0"/>
              <a:t>typeof null : object</a:t>
            </a:r>
          </a:p>
          <a:p>
            <a:pPr lvl="2"/>
            <a:r>
              <a:rPr lang="en-US" altLang="ko-KR" sz="1800" smtClean="0"/>
              <a:t>typeof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 : object</a:t>
            </a:r>
          </a:p>
          <a:p>
            <a:pPr lvl="2"/>
            <a:r>
              <a:rPr lang="en-US" altLang="ko-KR" sz="1800" smtClean="0"/>
              <a:t>typeof </a:t>
            </a:r>
            <a:r>
              <a:rPr lang="ko-KR" altLang="en-US" sz="1800" smtClean="0"/>
              <a:t>함수</a:t>
            </a:r>
            <a:r>
              <a:rPr lang="en-US" altLang="ko-KR" sz="1800" smtClean="0"/>
              <a:t> : function</a:t>
            </a:r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instanceof </a:t>
            </a:r>
            <a:r>
              <a:rPr lang="ko-KR" altLang="en-US" smtClean="0">
                <a:solidFill>
                  <a:srgbClr val="0000FF"/>
                </a:solidFill>
              </a:rPr>
              <a:t>연산자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상속을 기반으로 임의의 객체가 특정 생성자로부터 생성된 인스턴스인지 판단할 때 사용</a:t>
            </a:r>
            <a:endParaRPr lang="en-US" altLang="ko-KR" smtClean="0"/>
          </a:p>
          <a:p>
            <a:pPr lvl="2"/>
            <a:r>
              <a:rPr lang="en-US" altLang="ko-KR" sz="1800" smtClean="0"/>
              <a:t>student instanceof Student</a:t>
            </a:r>
          </a:p>
          <a:p>
            <a:pPr lvl="2"/>
            <a:r>
              <a:rPr lang="en-US" altLang="ko-KR" sz="1800" smtClean="0"/>
              <a:t>student instanceof Object</a:t>
            </a:r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constructor </a:t>
            </a:r>
            <a:r>
              <a:rPr lang="ko-KR" altLang="en-US" smtClean="0">
                <a:solidFill>
                  <a:srgbClr val="0000FF"/>
                </a:solidFill>
              </a:rPr>
              <a:t>프로퍼티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/>
              <a:t>instanceof</a:t>
            </a:r>
            <a:r>
              <a:rPr lang="ko-KR" altLang="en-US" smtClean="0"/>
              <a:t>와 달리 정확한 타입 판단이 필요할 경우 사용</a:t>
            </a:r>
            <a:endParaRPr lang="en-US" altLang="ko-KR" smtClean="0"/>
          </a:p>
          <a:p>
            <a:pPr lvl="2"/>
            <a:r>
              <a:rPr lang="en-US" altLang="ko-KR" sz="1800" smtClean="0"/>
              <a:t>var today = new Date();</a:t>
            </a:r>
          </a:p>
          <a:p>
            <a:pPr lvl="2"/>
            <a:r>
              <a:rPr lang="en-US" altLang="ko-KR" sz="1800" smtClean="0"/>
              <a:t>today instanceof Object;       // true</a:t>
            </a:r>
          </a:p>
          <a:p>
            <a:pPr lvl="2"/>
            <a:r>
              <a:rPr lang="en-US" altLang="ko-KR" sz="1800" smtClean="0"/>
              <a:t>today.constuctor == Object;  // false</a:t>
            </a:r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데이터타입 판단하기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객체 종류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내장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기본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객체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800" dirty="0" err="1" smtClean="0">
                <a:latin typeface="HY헤드라인M" pitchFamily="18" charset="-127"/>
                <a:ea typeface="HY헤드라인M" pitchFamily="18" charset="-127"/>
              </a:rPr>
              <a:t>buit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-in object) –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생성자가 미리 정의되어 있다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lvl="2"/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예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) Object, Array, Date, String, Number, Boolean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등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사용자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정의 객체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(custom object) –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사용자가 </a:t>
            </a: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생성자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정의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객체 생성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명시적 생성 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: new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와 함께 </a:t>
            </a: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생성자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호출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lvl="2"/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여러 개의 객체 생성시 주로 사용</a:t>
            </a:r>
            <a:endParaRPr lang="en-US" altLang="ko-KR" sz="16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묵시적 생성 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리터럴</a:t>
            </a:r>
            <a:r>
              <a:rPr lang="en-US" altLang="ko-KR" sz="1800" dirty="0" smtClean="0">
                <a:latin typeface="HY헤드라인M" pitchFamily="18" charset="-127"/>
                <a:ea typeface="HY헤드라인M" pitchFamily="18" charset="-127"/>
              </a:rPr>
              <a:t>({ }) 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이용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lvl="2"/>
            <a:r>
              <a:rPr lang="ko-KR" altLang="en-US" sz="1600" dirty="0" err="1" smtClean="0">
                <a:latin typeface="HY헤드라인M" pitchFamily="18" charset="-127"/>
                <a:ea typeface="HY헤드라인M" pitchFamily="18" charset="-127"/>
              </a:rPr>
              <a:t>생성자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 정의 없이 하나의 객체 생성 시 주로 사용</a:t>
            </a:r>
            <a:endParaRPr lang="ko-KR" altLang="en-US" sz="18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묵시적 생성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69738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4519613"/>
            <a:ext cx="4484688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접근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800" dirty="0" smtClean="0"/>
              <a:t>product.</a:t>
            </a:r>
            <a:r>
              <a:rPr lang="ko-KR" altLang="en-US" sz="1800" dirty="0" smtClean="0"/>
              <a:t>제품명 ⇨ </a:t>
            </a:r>
            <a:r>
              <a:rPr lang="en-US" altLang="ko-KR" sz="1800" dirty="0" smtClean="0"/>
              <a:t>'7D </a:t>
            </a:r>
            <a:r>
              <a:rPr lang="ko-KR" altLang="en-US" sz="1800" dirty="0" smtClean="0"/>
              <a:t>건조 망고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product.</a:t>
            </a:r>
            <a:r>
              <a:rPr lang="ko-KR" altLang="en-US" sz="1800" dirty="0" smtClean="0"/>
              <a:t>유형 ⇨ </a:t>
            </a:r>
            <a:r>
              <a:rPr lang="en-US" altLang="ko-KR" sz="1800" dirty="0" smtClean="0"/>
              <a:t>'</a:t>
            </a:r>
            <a:r>
              <a:rPr lang="ko-KR" altLang="en-US" sz="1800" dirty="0" err="1" smtClean="0"/>
              <a:t>당절임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product.</a:t>
            </a:r>
            <a:r>
              <a:rPr lang="ko-KR" altLang="en-US" sz="1800" dirty="0" smtClean="0"/>
              <a:t>성분 ⇨ </a:t>
            </a:r>
            <a:r>
              <a:rPr lang="en-US" altLang="ko-KR" sz="1800" dirty="0" smtClean="0"/>
              <a:t>'</a:t>
            </a:r>
            <a:r>
              <a:rPr lang="ko-KR" altLang="en-US" sz="1800" dirty="0" smtClean="0"/>
              <a:t>망고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설탕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메타중아황산나트륨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치자황색소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product.</a:t>
            </a:r>
            <a:r>
              <a:rPr lang="ko-KR" altLang="en-US" sz="1800" dirty="0" smtClean="0"/>
              <a:t>원산지 ⇨ </a:t>
            </a:r>
            <a:r>
              <a:rPr lang="en-US" altLang="ko-KR" sz="1800" dirty="0" smtClean="0"/>
              <a:t>'</a:t>
            </a:r>
            <a:r>
              <a:rPr lang="ko-KR" altLang="en-US" sz="1800" dirty="0" smtClean="0"/>
              <a:t>필리핀</a:t>
            </a:r>
            <a:r>
              <a:rPr lang="en-US" altLang="ko-KR" sz="1800" dirty="0" smtClean="0"/>
              <a:t>‘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product['</a:t>
            </a:r>
            <a:r>
              <a:rPr lang="ko-KR" altLang="en-US" sz="1800" dirty="0" smtClean="0"/>
              <a:t>제품명</a:t>
            </a:r>
            <a:r>
              <a:rPr lang="en-US" altLang="ko-KR" sz="1800" dirty="0" smtClean="0"/>
              <a:t>'] ⇨ '7D </a:t>
            </a:r>
            <a:r>
              <a:rPr lang="ko-KR" altLang="en-US" sz="1800" dirty="0" smtClean="0"/>
              <a:t>건조 망고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product['</a:t>
            </a:r>
            <a:r>
              <a:rPr lang="ko-KR" altLang="en-US" sz="1800" dirty="0" smtClean="0"/>
              <a:t>유형</a:t>
            </a:r>
            <a:r>
              <a:rPr lang="en-US" altLang="ko-KR" sz="1800" dirty="0" smtClean="0"/>
              <a:t>'] ⇨ '</a:t>
            </a:r>
            <a:r>
              <a:rPr lang="ko-KR" altLang="en-US" sz="1800" dirty="0" err="1" smtClean="0"/>
              <a:t>당절임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product['</a:t>
            </a:r>
            <a:r>
              <a:rPr lang="ko-KR" altLang="en-US" sz="1800" dirty="0" smtClean="0"/>
              <a:t>성분</a:t>
            </a:r>
            <a:r>
              <a:rPr lang="en-US" altLang="ko-KR" sz="1800" dirty="0" smtClean="0"/>
              <a:t>'] ⇨ '</a:t>
            </a:r>
            <a:r>
              <a:rPr lang="ko-KR" altLang="en-US" sz="1800" dirty="0" smtClean="0"/>
              <a:t>망고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설탕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메타중아황산나트륨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치자황색소</a:t>
            </a:r>
            <a:r>
              <a:rPr lang="en-US" altLang="ko-KR" sz="1800" dirty="0" smtClean="0"/>
              <a:t>'</a:t>
            </a:r>
          </a:p>
          <a:p>
            <a:pPr lvl="1"/>
            <a:r>
              <a:rPr lang="en-US" altLang="ko-KR" sz="1800" dirty="0" smtClean="0"/>
              <a:t>product['</a:t>
            </a:r>
            <a:r>
              <a:rPr lang="ko-KR" altLang="en-US" sz="1800" dirty="0" smtClean="0"/>
              <a:t>원산지</a:t>
            </a:r>
            <a:r>
              <a:rPr lang="en-US" altLang="ko-KR" sz="1800" dirty="0" smtClean="0"/>
              <a:t>'] ⇨ '</a:t>
            </a:r>
            <a:r>
              <a:rPr lang="ko-KR" altLang="en-US" sz="1800" dirty="0" smtClean="0"/>
              <a:t>필리핀</a:t>
            </a:r>
            <a:r>
              <a:rPr lang="en-US" altLang="ko-KR" sz="1800" dirty="0" smtClean="0"/>
              <a:t>'</a:t>
            </a:r>
            <a:endParaRPr lang="ko-KR" altLang="en-US" sz="1800" dirty="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en-US" altLang="ko-KR" dirty="0" smtClean="0"/>
              <a:t>(Method) </a:t>
            </a:r>
            <a:r>
              <a:rPr lang="ko-KR" altLang="en-US" dirty="0" smtClean="0"/>
              <a:t>추가 및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중 함수</a:t>
            </a:r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3743325"/>
            <a:ext cx="57721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객체에 프로퍼티 동적 추가 </a:t>
            </a:r>
            <a:endParaRPr lang="en-US" altLang="ko-KR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81125"/>
            <a:ext cx="7924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객체에 메서드 동적 추가 </a:t>
            </a:r>
            <a:endParaRPr lang="en-US" altLang="ko-KR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52563"/>
            <a:ext cx="792480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생성된 객체의 프로퍼티 동적 제거 </a:t>
            </a:r>
            <a:r>
              <a:rPr lang="en-US" altLang="ko-KR" smtClean="0"/>
              <a:t>- delete </a:t>
            </a:r>
            <a:r>
              <a:rPr lang="ko-KR" altLang="en-US" smtClean="0"/>
              <a:t>연산자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및 사용</a:t>
            </a:r>
          </a:p>
        </p:txBody>
      </p:sp>
      <p:grpSp>
        <p:nvGrpSpPr>
          <p:cNvPr id="13316" name="그룹 5"/>
          <p:cNvGrpSpPr>
            <a:grpSpLocks/>
          </p:cNvGrpSpPr>
          <p:nvPr/>
        </p:nvGrpSpPr>
        <p:grpSpPr bwMode="auto">
          <a:xfrm>
            <a:off x="552450" y="1385888"/>
            <a:ext cx="7753350" cy="5233987"/>
            <a:chOff x="552450" y="1385668"/>
            <a:chExt cx="7753350" cy="5234207"/>
          </a:xfrm>
        </p:grpSpPr>
        <p:pic>
          <p:nvPicPr>
            <p:cNvPr id="133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385668"/>
              <a:ext cx="7696200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450" y="6096000"/>
              <a:ext cx="6381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22533</TotalTime>
  <Words>960</Words>
  <Application>Microsoft Office PowerPoint</Application>
  <PresentationFormat>화면 슬라이드 쇼(4:3)</PresentationFormat>
  <Paragraphs>166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2_디자인 사용자 지정</vt:lpstr>
      <vt:lpstr>PowerPoint 프레젠테이션</vt:lpstr>
      <vt:lpstr>객체 지향 프로그래밍 소개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 생성 및 사용</vt:lpstr>
      <vt:lpstr>객체와 반복문</vt:lpstr>
      <vt:lpstr>객체와 연산자</vt:lpstr>
      <vt:lpstr>객체와 연산자</vt:lpstr>
      <vt:lpstr>생성자(함수)를 이용한 객체 생성</vt:lpstr>
      <vt:lpstr>생성자(함수)를 이용한 객체 생성</vt:lpstr>
      <vt:lpstr>생성자(함수)를 이용한 객체 생성</vt:lpstr>
      <vt:lpstr>생성자(함수)를 이용한 객체 생성</vt:lpstr>
      <vt:lpstr>프로토타입(prototype)과 객체 상속</vt:lpstr>
      <vt:lpstr>프로토타입(prototype)과 객체 상속</vt:lpstr>
      <vt:lpstr>프로토타입(prototype)과 객체 상속</vt:lpstr>
      <vt:lpstr>프로토타입(prototype)과 객체 상속</vt:lpstr>
      <vt:lpstr>프로토타입(prototype)과 객체 상속</vt:lpstr>
      <vt:lpstr>함수[객체] 주요 프로퍼티 및 메소드</vt:lpstr>
      <vt:lpstr>함수[객체] 주요 프로퍼티 및 메소드</vt:lpstr>
      <vt:lpstr>생성자 상속</vt:lpstr>
      <vt:lpstr>생성자 상속</vt:lpstr>
      <vt:lpstr>생성자 상속</vt:lpstr>
      <vt:lpstr>데이터타입 판단하기</vt:lpstr>
      <vt:lpstr>객체 데이터타입 판단하기</vt:lpstr>
      <vt:lpstr>객체 데이터타입 판단하기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</cp:lastModifiedBy>
  <cp:revision>3020</cp:revision>
  <dcterms:created xsi:type="dcterms:W3CDTF">2004-07-21T02:43:03Z</dcterms:created>
  <dcterms:modified xsi:type="dcterms:W3CDTF">2018-10-02T08:44:41Z</dcterms:modified>
</cp:coreProperties>
</file>