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71" r:id="rId4"/>
    <p:sldId id="276" r:id="rId5"/>
    <p:sldId id="278" r:id="rId6"/>
    <p:sldId id="284" r:id="rId7"/>
    <p:sldId id="279" r:id="rId8"/>
    <p:sldId id="281" r:id="rId9"/>
    <p:sldId id="282" r:id="rId10"/>
    <p:sldId id="272" r:id="rId11"/>
    <p:sldId id="273" r:id="rId12"/>
    <p:sldId id="274" r:id="rId13"/>
    <p:sldId id="275" r:id="rId14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008000"/>
    <a:srgbClr val="004070"/>
    <a:srgbClr val="8E2222"/>
    <a:srgbClr val="22270F"/>
    <a:srgbClr val="353D17"/>
    <a:srgbClr val="CFDBA1"/>
    <a:srgbClr val="FFFF99"/>
    <a:srgbClr val="9B3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3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146" y="-102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9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smtClean="0">
                <a:solidFill>
                  <a:srgbClr val="B9D200"/>
                </a:solidFill>
                <a:latin typeface="+mj-lt"/>
              </a:rPr>
              <a:t>bangry313@naver.com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0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40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0" baseline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8544" y="1458367"/>
            <a:ext cx="8496944" cy="1368152"/>
          </a:xfrm>
        </p:spPr>
        <p:txBody>
          <a:bodyPr/>
          <a:lstStyle/>
          <a:p>
            <a:r>
              <a:rPr lang="ko-KR" altLang="en-US" sz="4000" dirty="0" smtClean="0"/>
              <a:t>웹 프로그래밍 개요 및 웹 표준 기술</a:t>
            </a:r>
            <a:endParaRPr lang="ko-KR" altLang="en-US" sz="4000" dirty="0">
              <a:solidFill>
                <a:srgbClr val="CFDB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HTML5(Hyper Text Markup Language)</a:t>
            </a:r>
          </a:p>
          <a:p>
            <a:pPr lvl="1"/>
            <a:r>
              <a:rPr lang="ko-KR" altLang="en-US" dirty="0" smtClean="0">
                <a:latin typeface="+mn-ea"/>
              </a:rPr>
              <a:t>웹 클라이언트에 </a:t>
            </a:r>
            <a:r>
              <a:rPr lang="ko-KR" altLang="en-US" dirty="0" err="1" smtClean="0">
                <a:latin typeface="+mn-ea"/>
              </a:rPr>
              <a:t>디스플레이하고자</a:t>
            </a:r>
            <a:r>
              <a:rPr lang="ko-KR" altLang="en-US" dirty="0" smtClean="0">
                <a:latin typeface="+mn-ea"/>
              </a:rPr>
              <a:t> 하는 문서 작성을 위한 텍스트 기반의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W3C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표준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마크업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언어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로 작성된 웹 문서는 웹 서버에 저장되며 요청 시 웹 클라이언트에게 서비스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CSS</a:t>
            </a:r>
            <a:r>
              <a:rPr lang="ko-KR" altLang="en-US" dirty="0" smtClean="0">
                <a:latin typeface="+mn-ea"/>
              </a:rPr>
              <a:t>를 적용하여 일관되고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화려한 문서를 작성할 수 있으나 동적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처리는 불가능하다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CSS3(Cascading Style Sheet)</a:t>
            </a: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문서에 “시각적 표현”을 제어하기 위한 </a:t>
            </a:r>
            <a:r>
              <a:rPr lang="en-US" altLang="ko-KR" dirty="0" smtClean="0">
                <a:latin typeface="+mn-ea"/>
              </a:rPr>
              <a:t>W3C </a:t>
            </a:r>
            <a:r>
              <a:rPr lang="ko-KR" altLang="en-US" dirty="0" smtClean="0">
                <a:latin typeface="+mn-ea"/>
              </a:rPr>
              <a:t>표준 스타일 언어이다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문서에 세부적인 스타일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글꼴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색상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문단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적용하고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문서 전체에 일관된 서식 지정이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Java Script5</a:t>
            </a: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문서를 보다 동적인 문서로 만들기 위해 변수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연산자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제어문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함수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객체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이벤트 처리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서버와의 데이터 통신 등 프로그래밍 개념을 대폭 수용한 대표적인 클라이언트 사이드 스크립트 언어이다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기타 클라이언트 사이드 스크립트 언어로 </a:t>
            </a:r>
            <a:r>
              <a:rPr lang="en-US" altLang="ko-KR" dirty="0" smtClean="0">
                <a:latin typeface="+mn-ea"/>
              </a:rPr>
              <a:t>VB Script, Action Script </a:t>
            </a:r>
            <a:r>
              <a:rPr lang="ko-KR" altLang="en-US" dirty="0" smtClean="0">
                <a:latin typeface="+mn-ea"/>
              </a:rPr>
              <a:t>등이 존재한다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표준은 아니지만 동적 </a:t>
            </a:r>
            <a:r>
              <a:rPr lang="ko-KR" altLang="en-US" dirty="0" err="1">
                <a:solidFill>
                  <a:srgbClr val="C00000"/>
                </a:solidFill>
                <a:latin typeface="+mn-ea"/>
              </a:rPr>
              <a:t>콘텐츠</a:t>
            </a:r>
            <a:r>
              <a:rPr lang="ko-KR" altLang="en-US" dirty="0">
                <a:solidFill>
                  <a:srgbClr val="C00000"/>
                </a:solidFill>
                <a:latin typeface="+mn-ea"/>
              </a:rPr>
              <a:t> 작성을 위한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기타 웹 관련 기술들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…</a:t>
            </a:r>
            <a:endParaRPr lang="en-US" altLang="ko-KR" dirty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Applet(Sun Microsystems)</a:t>
            </a:r>
          </a:p>
          <a:p>
            <a:pPr lvl="1"/>
            <a:r>
              <a:rPr lang="en-US" altLang="ko-KR" dirty="0" smtClean="0">
                <a:latin typeface="+mn-ea"/>
              </a:rPr>
              <a:t>Flash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smtClean="0">
                <a:latin typeface="+mn-ea"/>
              </a:rPr>
              <a:t>Flex(Adobe)</a:t>
            </a:r>
          </a:p>
          <a:p>
            <a:pPr lvl="1"/>
            <a:r>
              <a:rPr lang="en-US" altLang="ko-KR" dirty="0" smtClean="0">
                <a:latin typeface="+mn-ea"/>
              </a:rPr>
              <a:t>Silverlight(Microsoft)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(Web) </a:t>
            </a:r>
            <a:r>
              <a:rPr lang="ko-KR" altLang="en-US" dirty="0" smtClean="0"/>
              <a:t>표준 기술 </a:t>
            </a:r>
            <a:r>
              <a:rPr lang="en-US" altLang="ko-KR" dirty="0" smtClean="0"/>
              <a:t>– Client Side(Front-end)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CGI(Common Gateway Interface)</a:t>
            </a:r>
          </a:p>
          <a:p>
            <a:pPr lvl="1"/>
            <a:r>
              <a:rPr lang="ko-KR" altLang="en-US" dirty="0" smtClean="0">
                <a:latin typeface="+mn-ea"/>
              </a:rPr>
              <a:t>웹 서버와 동적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작성을 위한 외부 응용 프로그램간에 데이터를 주고 받기 위한  공통 규약이다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C, Perl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언어로 작성된다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프로세스 단위로 실행되기 때문에 사용자 요청이 증가하면 성능이 급격히 저하되는 단점이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(Web) </a:t>
            </a:r>
            <a:r>
              <a:rPr lang="ko-KR" altLang="en-US" dirty="0"/>
              <a:t>표준 기술 </a:t>
            </a:r>
            <a:r>
              <a:rPr lang="en-US" altLang="ko-KR" dirty="0"/>
              <a:t>– </a:t>
            </a:r>
            <a:r>
              <a:rPr lang="en-US" altLang="ko-KR" dirty="0" smtClean="0"/>
              <a:t>Server Side(Back-end)</a:t>
            </a:r>
            <a:endParaRPr lang="ko-KR" altLang="en-US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280592" y="2178447"/>
            <a:ext cx="7058025" cy="2808312"/>
            <a:chOff x="528" y="1920"/>
            <a:chExt cx="3840" cy="1474"/>
          </a:xfrm>
        </p:grpSpPr>
        <p:pic>
          <p:nvPicPr>
            <p:cNvPr id="5" name="Picture 10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016"/>
              <a:ext cx="86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09"/>
              <a:ext cx="86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4" y="2208"/>
              <a:ext cx="719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387" y="2238"/>
              <a:ext cx="129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http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://www.xxx.com/cgi-bin/a.cgi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387" y="2956"/>
              <a:ext cx="129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http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://www.xxx.com/cgi-bin/a.cgi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1344" y="24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1344" y="310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3648" y="2112"/>
              <a:ext cx="720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>
                  <a:solidFill>
                    <a:srgbClr val="E40000"/>
                  </a:solidFill>
                  <a:latin typeface="Arial Narrow" pitchFamily="34" charset="0"/>
                </a:rPr>
                <a:t>프로세스</a:t>
              </a:r>
              <a:endParaRPr lang="ko-KR" altLang="en-US">
                <a:solidFill>
                  <a:srgbClr val="E40000"/>
                </a:solidFill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3648" y="2732"/>
              <a:ext cx="720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>
                  <a:solidFill>
                    <a:srgbClr val="E40000"/>
                  </a:solidFill>
                  <a:latin typeface="Arial Narrow" pitchFamily="34" charset="0"/>
                </a:rPr>
                <a:t>프로세스</a:t>
              </a:r>
              <a:endParaRPr lang="ko-KR" altLang="en-US">
                <a:solidFill>
                  <a:srgbClr val="E40000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816" y="1920"/>
              <a:ext cx="38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a.cgi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3816" y="3158"/>
              <a:ext cx="38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a.cgi</a:t>
              </a: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V="1">
              <a:off x="3168" y="230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168" y="254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1800" dirty="0" err="1" smtClean="0">
                <a:solidFill>
                  <a:srgbClr val="C00000"/>
                </a:solidFill>
                <a:latin typeface="+mn-ea"/>
              </a:rPr>
              <a:t>Servlet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(Server + let)</a:t>
            </a:r>
          </a:p>
          <a:p>
            <a:pPr lvl="1"/>
            <a:r>
              <a:rPr lang="ko-KR" altLang="en-US" dirty="0" smtClean="0">
                <a:latin typeface="+mn-ea"/>
              </a:rPr>
              <a:t>웹 클라이언트에게 서비스할 동적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생성을 위해 자바 언어로 작성하는 </a:t>
            </a:r>
            <a:r>
              <a:rPr lang="en-US" altLang="ko-KR" dirty="0" err="1" smtClean="0">
                <a:latin typeface="+mn-ea"/>
              </a:rPr>
              <a:t>JavaEE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기반의 </a:t>
            </a:r>
            <a:r>
              <a:rPr lang="en-US" altLang="ko-KR" dirty="0" smtClean="0">
                <a:latin typeface="+mn-ea"/>
              </a:rPr>
              <a:t>CGI </a:t>
            </a:r>
            <a:r>
              <a:rPr lang="ko-KR" altLang="en-US" dirty="0" smtClean="0">
                <a:latin typeface="+mn-ea"/>
              </a:rPr>
              <a:t>프로그램을 의미한다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웹 클라이언트의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요청에 대한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응답을 위해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Servlet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API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제공한다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엔진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컨테이너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의해 실행되고 관리된다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스레드</a:t>
            </a:r>
            <a:r>
              <a:rPr lang="ko-KR" altLang="en-US" dirty="0" smtClean="0">
                <a:latin typeface="+mn-ea"/>
              </a:rPr>
              <a:t> 단위로 실행되기 때문에 처리 속도가 빠르고 효율적이다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JavaEE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플랫폼 기반 표준 기술 중의 하나이다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JSP(Java Server Page)</a:t>
            </a:r>
          </a:p>
          <a:p>
            <a:pPr lvl="1"/>
            <a:r>
              <a:rPr lang="ko-KR" altLang="en-US" dirty="0" smtClean="0">
                <a:latin typeface="+mn-ea"/>
              </a:rPr>
              <a:t>자바 기반 대표적인 서버 사이드 스크립트 기술이다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내에 자바코드를 넣어 보다 쉽게 동적 </a:t>
            </a:r>
            <a:r>
              <a:rPr lang="ko-KR" altLang="en-US" dirty="0" err="1" smtClean="0">
                <a:latin typeface="+mn-ea"/>
              </a:rPr>
              <a:t>콘텐츠를</a:t>
            </a:r>
            <a:r>
              <a:rPr lang="ko-KR" altLang="en-US" dirty="0" smtClean="0">
                <a:latin typeface="+mn-ea"/>
              </a:rPr>
              <a:t>  생성할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서블릿에</a:t>
            </a:r>
            <a:r>
              <a:rPr lang="ko-KR" altLang="en-US" dirty="0" smtClean="0">
                <a:latin typeface="+mn-ea"/>
              </a:rPr>
              <a:t> 비해 개발 생산성이 높다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(Web) </a:t>
            </a:r>
            <a:r>
              <a:rPr lang="ko-KR" altLang="en-US" dirty="0"/>
              <a:t>표준 기술 </a:t>
            </a:r>
            <a:r>
              <a:rPr lang="en-US" altLang="ko-KR" dirty="0"/>
              <a:t>– Server Side(Back-end)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JavaEE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Java </a:t>
            </a:r>
            <a:r>
              <a:rPr lang="ko-KR" altLang="en-US" dirty="0" smtClean="0"/>
              <a:t>표준 기술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pic>
        <p:nvPicPr>
          <p:cNvPr id="5" name="Picture 5" descr="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870544"/>
            <a:ext cx="9023028" cy="541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(WEB)</a:t>
            </a:r>
            <a:r>
              <a:rPr lang="ko-KR" altLang="en-US" dirty="0" smtClean="0">
                <a:latin typeface="+mn-ea"/>
              </a:rPr>
              <a:t>상에서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HTTP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프로토콜을 </a:t>
            </a:r>
            <a:r>
              <a:rPr lang="ko-KR" altLang="en-US" smtClean="0">
                <a:latin typeface="+mn-ea"/>
              </a:rPr>
              <a:t>사용하여 다양한 데이터를 </a:t>
            </a:r>
            <a:r>
              <a:rPr lang="ko-KR" altLang="en-US" dirty="0" smtClean="0">
                <a:latin typeface="+mn-ea"/>
              </a:rPr>
              <a:t>송수신하는 네트워크 프로그램을 말한다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웹 클라이언트 프로그래밍</a:t>
            </a:r>
            <a:r>
              <a:rPr lang="ko-KR" altLang="en-US" sz="16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과 </a:t>
            </a:r>
            <a:r>
              <a:rPr lang="ko-KR" altLang="en-US" sz="1600" dirty="0" smtClean="0">
                <a:solidFill>
                  <a:srgbClr val="0000FF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웹 서버 프로그래밍</a:t>
            </a:r>
            <a:r>
              <a:rPr lang="ko-KR" altLang="en-US" sz="16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으로 구분할 수 있다</a:t>
            </a:r>
            <a:r>
              <a:rPr lang="en-US" altLang="ko-KR" sz="1600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.</a:t>
            </a:r>
          </a:p>
          <a:p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HTTP(Hyper Text Transfer Protocol)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TCP/IP </a:t>
            </a:r>
            <a:r>
              <a:rPr lang="ko-KR" altLang="en-US" dirty="0" smtClean="0">
                <a:latin typeface="+mn-ea"/>
              </a:rPr>
              <a:t>기반 대표적인 </a:t>
            </a:r>
            <a:r>
              <a:rPr lang="ko-KR" altLang="en-US" dirty="0" smtClean="0">
                <a:solidFill>
                  <a:srgbClr val="0000FF"/>
                </a:solidFill>
                <a:latin typeface="+mn-ea"/>
              </a:rPr>
              <a:t>응용 프로토콜</a:t>
            </a:r>
            <a:r>
              <a:rPr lang="ko-KR" altLang="en-US" dirty="0" smtClean="0">
                <a:latin typeface="+mn-ea"/>
              </a:rPr>
              <a:t>의 하나로 웹 클라이언트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브라우저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요청</a:t>
            </a:r>
            <a:r>
              <a:rPr lang="en-US" altLang="ko-KR" dirty="0" smtClean="0">
                <a:latin typeface="+mn-ea"/>
              </a:rPr>
              <a:t>(Request)</a:t>
            </a:r>
            <a:r>
              <a:rPr lang="ko-KR" altLang="en-US" dirty="0" smtClean="0">
                <a:latin typeface="+mn-ea"/>
              </a:rPr>
              <a:t>과 웹 서버의 응답</a:t>
            </a:r>
            <a:r>
              <a:rPr lang="en-US" altLang="ko-KR" dirty="0" smtClean="0">
                <a:latin typeface="+mn-ea"/>
              </a:rPr>
              <a:t>(Response) </a:t>
            </a:r>
            <a:r>
              <a:rPr lang="ko-KR" altLang="en-US" dirty="0" smtClean="0">
                <a:latin typeface="+mn-ea"/>
              </a:rPr>
              <a:t>데이터를 송수신 하기 위한 네트워크 통신 규약이다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웹 서버와 웹 클라이언트간에 연결상태를 유지하지 않는 특징을 가진다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웹 서버와 웹 클라이언트는 텍스트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(HTML, CSS, JavaScript, XML, JSON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등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)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데이터를 송수신 한다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/>
              <a:t> </a:t>
            </a:r>
            <a:r>
              <a:rPr lang="ko-KR" altLang="en-US" dirty="0" smtClean="0"/>
              <a:t>프로그래밍 개요</a:t>
            </a:r>
            <a:endParaRPr lang="ko-KR" altLang="en-US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0632" y="3387902"/>
            <a:ext cx="6480720" cy="239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데이터 송수신 모델</a:t>
            </a:r>
            <a:endParaRPr lang="ko-KR" altLang="en-US" dirty="0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344488" y="1128563"/>
            <a:ext cx="9228137" cy="3786188"/>
            <a:chOff x="341" y="1440"/>
            <a:chExt cx="4789" cy="2210"/>
          </a:xfrm>
        </p:grpSpPr>
        <p:pic>
          <p:nvPicPr>
            <p:cNvPr id="7" name="Picture 8" descr="D:\PPT\자바웹프로그래밍\PPT이미지\한빛사이트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80"/>
              <a:ext cx="672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928"/>
              <a:ext cx="7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0" y="2701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776" y="1872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1910" y="2022"/>
              <a:ext cx="922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2" name="Picture 10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4" y="1440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120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010" y="3072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010" y="3308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41" y="3120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2546" y="3332"/>
              <a:ext cx="576" cy="314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&lt;BODY&gt;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4698" y="2964"/>
              <a:ext cx="246" cy="336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602" y="3312"/>
              <a:ext cx="52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300">
                  <a:latin typeface="맑은 고딕" pitchFamily="50" charset="-127"/>
                  <a:ea typeface="맑은 고딕" pitchFamily="50" charset="-127"/>
                </a:rPr>
                <a:t>index.html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4078" y="2869"/>
              <a:ext cx="72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④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요청 분석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 읽기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2726" y="2155"/>
              <a:ext cx="56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DNS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471" y="2389"/>
              <a:ext cx="91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② IP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주소로 변환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211.xxx.xxx.com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574" y="2221"/>
              <a:ext cx="67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① URL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</a:t>
              </a:r>
            </a:p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www.xxx.com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41" y="3542"/>
              <a:ext cx="107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⑥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해석 및 화면 구성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424" y="3458"/>
              <a:ext cx="5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브라우저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655" y="3458"/>
              <a:ext cx="4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서버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3555" y="2953"/>
              <a:ext cx="240" cy="240"/>
            </a:xfrm>
            <a:prstGeom prst="rect">
              <a:avLst/>
            </a:prstGeom>
            <a:solidFill>
              <a:srgbClr val="FFF6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80</a:t>
              </a:r>
            </a:p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포트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2101" y="2832"/>
              <a:ext cx="149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③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페이지 요청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http://www.xxx.com/index.html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2106" y="3163"/>
              <a:ext cx="11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⑤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응답 메시지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데이터 구조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954311"/>
            <a:ext cx="6984776" cy="468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요청</a:t>
            </a:r>
            <a:r>
              <a:rPr lang="en-US" altLang="ko-KR" dirty="0"/>
              <a:t> </a:t>
            </a:r>
            <a:r>
              <a:rPr lang="ko-KR" altLang="en-US" dirty="0"/>
              <a:t>및 응답 메시지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사</a:t>
            </a:r>
            <a:r>
              <a:rPr lang="ko-KR" altLang="en-US" dirty="0"/>
              <a:t>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941678"/>
            <a:ext cx="666750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주로 단순한 자원</a:t>
            </a:r>
            <a:r>
              <a:rPr lang="en-US" altLang="ko-KR" dirty="0" smtClean="0">
                <a:latin typeface="+mn-ea"/>
              </a:rPr>
              <a:t>(HTML </a:t>
            </a:r>
            <a:r>
              <a:rPr lang="ko-KR" altLang="en-US" dirty="0" smtClean="0">
                <a:latin typeface="+mn-ea"/>
              </a:rPr>
              <a:t>문서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이미지 파일 등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요청 시 사용한다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URL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입력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링크 클릭 등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ko-KR" altLang="en-US" dirty="0" smtClean="0">
                <a:latin typeface="+mn-ea"/>
              </a:rPr>
              <a:t>보안과 상관없는 단순한 요청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전송에도 사용한다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쿼리스트링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some.html?name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=value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129" y="1602383"/>
            <a:ext cx="8556319" cy="31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79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사용자의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폼 입력 값을 서버에 전달 시 사용한다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보안이 필요 하거나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파일을 업로드 할 경우 메시지 바디에 요청 </a:t>
            </a:r>
            <a:r>
              <a:rPr lang="ko-KR" altLang="en-US" dirty="0" err="1" smtClean="0">
                <a:latin typeface="+mn-ea"/>
              </a:rPr>
              <a:t>파라미터를</a:t>
            </a:r>
            <a:r>
              <a:rPr lang="ko-KR" altLang="en-US" dirty="0" smtClean="0">
                <a:latin typeface="+mn-ea"/>
              </a:rPr>
              <a:t> 전달한다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 </a:t>
            </a:r>
            <a:r>
              <a:rPr lang="ko-KR" altLang="en-US" dirty="0" smtClean="0"/>
              <a:t>방식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r="2026"/>
          <a:stretch>
            <a:fillRect/>
          </a:stretch>
        </p:blipFill>
        <p:spPr bwMode="auto">
          <a:xfrm>
            <a:off x="378963" y="1662516"/>
            <a:ext cx="8174437" cy="275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180302" y="4194671"/>
            <a:ext cx="4453218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810295"/>
            <a:ext cx="90010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HTTP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응답 메시지 구성 요소</a:t>
            </a:r>
            <a:endParaRPr lang="en-US" altLang="ko-KR" sz="1800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상태 라인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응답 헤더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메시지 바디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응답 메시지 상세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6976" y="2923035"/>
            <a:ext cx="136815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상태 라인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6976" y="4194671"/>
            <a:ext cx="136815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응답 헤더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6976" y="5502690"/>
            <a:ext cx="136815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메시지 바디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응답 상태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코드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200</a:t>
            </a:r>
            <a:r>
              <a:rPr lang="ko-KR" altLang="en-US" dirty="0" smtClean="0">
                <a:latin typeface="+mn-ea"/>
              </a:rPr>
              <a:t>번대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클라이언트의 요청이 성공적으로 수행 되었음을 의미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300</a:t>
            </a:r>
            <a:r>
              <a:rPr lang="ko-KR" altLang="en-US" dirty="0" smtClean="0">
                <a:latin typeface="+mn-ea"/>
              </a:rPr>
              <a:t>번대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파일이 이동되었을 때 사용되는 코드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             파일의 이동 위치를 </a:t>
            </a:r>
            <a:r>
              <a:rPr lang="en-US" altLang="ko-KR" dirty="0" smtClean="0">
                <a:latin typeface="+mn-ea"/>
              </a:rPr>
              <a:t>Location </a:t>
            </a:r>
            <a:r>
              <a:rPr lang="ko-KR" altLang="en-US" dirty="0" smtClean="0">
                <a:latin typeface="+mn-ea"/>
              </a:rPr>
              <a:t>헤더에 포함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400</a:t>
            </a:r>
            <a:r>
              <a:rPr lang="ko-KR" altLang="en-US" dirty="0" smtClean="0">
                <a:latin typeface="+mn-ea"/>
              </a:rPr>
              <a:t>번대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클라이언트의 요청에 문제가 있음을 의미</a:t>
            </a:r>
          </a:p>
          <a:p>
            <a:pPr lvl="1"/>
            <a:r>
              <a:rPr lang="en-US" altLang="ko-KR" dirty="0" smtClean="0">
                <a:latin typeface="+mn-ea"/>
              </a:rPr>
              <a:t>500</a:t>
            </a:r>
            <a:r>
              <a:rPr lang="ko-KR" altLang="en-US" dirty="0" smtClean="0">
                <a:latin typeface="+mn-ea"/>
              </a:rPr>
              <a:t>번대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웹 서버가 클라이언트의 요청을 처리하는 도중 에러가 발생 하였음을 의미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주요 응답 헤더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Cache-Control : </a:t>
            </a:r>
            <a:r>
              <a:rPr lang="ko-KR" altLang="en-US" dirty="0" smtClean="0">
                <a:latin typeface="+mn-ea"/>
              </a:rPr>
              <a:t>클라이언트가 받은 문서를 캐시</a:t>
            </a:r>
            <a:r>
              <a:rPr lang="en-US" altLang="ko-KR" dirty="0" smtClean="0">
                <a:latin typeface="+mn-ea"/>
              </a:rPr>
              <a:t>(Cache)</a:t>
            </a:r>
            <a:r>
              <a:rPr lang="ko-KR" altLang="en-US" dirty="0" smtClean="0">
                <a:latin typeface="+mn-ea"/>
              </a:rPr>
              <a:t>에 저장할 것인지 여부를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Connection : </a:t>
            </a:r>
            <a:r>
              <a:rPr lang="ko-KR" altLang="en-US" dirty="0" smtClean="0">
                <a:latin typeface="+mn-ea"/>
              </a:rPr>
              <a:t>웹 서버로부터 응답이 완료된 후 연결을 유지할 것인지 끊을 것인지를 지정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Expires : </a:t>
            </a:r>
            <a:r>
              <a:rPr lang="ko-KR" altLang="en-US" dirty="0" smtClean="0">
                <a:latin typeface="+mn-ea"/>
              </a:rPr>
              <a:t>캐시에 문서가 저장되어 있을 시간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Refresh : </a:t>
            </a:r>
            <a:r>
              <a:rPr lang="ko-KR" altLang="en-US" dirty="0" smtClean="0">
                <a:latin typeface="+mn-ea"/>
              </a:rPr>
              <a:t>웹 브라우저가 </a:t>
            </a:r>
            <a:r>
              <a:rPr lang="en-US" altLang="ko-KR" dirty="0" smtClean="0">
                <a:latin typeface="+mn-ea"/>
              </a:rPr>
              <a:t>Refresh </a:t>
            </a:r>
            <a:r>
              <a:rPr lang="ko-KR" altLang="en-US" dirty="0" smtClean="0">
                <a:latin typeface="+mn-ea"/>
              </a:rPr>
              <a:t>항목에 지정된 웹 페이지로 자동 연결하도록 지정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Set-Cookie : </a:t>
            </a:r>
            <a:r>
              <a:rPr lang="ko-KR" altLang="en-US" dirty="0" smtClean="0">
                <a:latin typeface="+mn-ea"/>
              </a:rPr>
              <a:t>쿠키를 설정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응답 메시지 상세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091" y="2394472"/>
            <a:ext cx="6431149" cy="226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623</Words>
  <Application>Microsoft Office PowerPoint</Application>
  <PresentationFormat>사용자 지정</PresentationFormat>
  <Paragraphs>108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디자인 사용자 지정</vt:lpstr>
      <vt:lpstr>웹 프로그래밍 개요 및 웹 표준 기술</vt:lpstr>
      <vt:lpstr>웹 프로그래밍 개요</vt:lpstr>
      <vt:lpstr>HTTP 데이터 송수신 모델</vt:lpstr>
      <vt:lpstr>HTTP 요청 및 응답 메시지(텍스트) 데이터 구조</vt:lpstr>
      <vt:lpstr>HTTP 요청 및 응답 메시지(텍스트) 사례</vt:lpstr>
      <vt:lpstr>GET 방식</vt:lpstr>
      <vt:lpstr>POST 방식</vt:lpstr>
      <vt:lpstr>HTTP 응답 메시지 상세</vt:lpstr>
      <vt:lpstr>HTTP 응답 메시지 상세</vt:lpstr>
      <vt:lpstr>웹(Web) 표준 기술 – Client Side(Front-end)</vt:lpstr>
      <vt:lpstr>웹(Web) 표준 기술 – Server Side(Back-end)</vt:lpstr>
      <vt:lpstr>웹(Web) 표준 기술 – Server Side(Back-end)</vt:lpstr>
      <vt:lpstr>JavaEE 기반 Java 표준 기술 소개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</cp:lastModifiedBy>
  <cp:revision>1095</cp:revision>
  <dcterms:created xsi:type="dcterms:W3CDTF">2011-05-05T14:24:12Z</dcterms:created>
  <dcterms:modified xsi:type="dcterms:W3CDTF">2018-10-10T08:41:53Z</dcterms:modified>
</cp:coreProperties>
</file>