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59" r:id="rId4"/>
    <p:sldId id="262" r:id="rId5"/>
    <p:sldId id="263" r:id="rId6"/>
    <p:sldId id="264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IaHgAmjY/n4pJAHhOE57l+hAq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 CJK KR Regular" panose="020B0500000000000000" pitchFamily="34" charset="-127"/>
        <a:ea typeface="Noto Sans CJK KR Regular" panose="020B0500000000000000" pitchFamily="34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5845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90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54753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9024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5436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3141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3687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399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내용-강사님 성함 포함">
  <p:cSld name="내용-강사님 성함 포함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-12700" y="-25400"/>
            <a:ext cx="2351882" cy="6908800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8" name="Google Shape;8;p5"/>
          <p:cNvSpPr txBox="1"/>
          <p:nvPr/>
        </p:nvSpPr>
        <p:spPr>
          <a:xfrm>
            <a:off x="244877" y="371132"/>
            <a:ext cx="872428" cy="32312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D1D1D1"/>
                </a:solidFill>
                <a:latin typeface="+mj-lt"/>
                <a:ea typeface="Noto Sans CJK KR Regular" panose="020B0500000000000000" pitchFamily="34" charset="-127"/>
                <a:cs typeface="Arial"/>
                <a:sym typeface="Arial"/>
              </a:rPr>
              <a:t>Chapter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sp>
        <p:nvSpPr>
          <p:cNvPr id="9" name="Google Shape;9;p5"/>
          <p:cNvSpPr txBox="1"/>
          <p:nvPr/>
        </p:nvSpPr>
        <p:spPr>
          <a:xfrm>
            <a:off x="9184330" y="6416333"/>
            <a:ext cx="2673133" cy="238486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D1D1"/>
              </a:buClr>
              <a:buSzPts val="950"/>
              <a:buFont typeface="Arial"/>
              <a:buNone/>
            </a:pPr>
            <a:r>
              <a:rPr lang="en-US" sz="950" b="0" i="0" u="none" strike="noStrike" cap="none" dirty="0">
                <a:solidFill>
                  <a:srgbClr val="D1D1D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Arial"/>
                <a:sym typeface="Arial"/>
              </a:rPr>
              <a:t>Copyright zero-base Corp. All Rights Reserved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cs typeface="Arial"/>
              <a:sym typeface="Arial"/>
            </a:endParaRPr>
          </a:p>
        </p:txBody>
      </p:sp>
      <p:cxnSp>
        <p:nvCxnSpPr>
          <p:cNvPr id="10" name="Google Shape;10;p5"/>
          <p:cNvCxnSpPr/>
          <p:nvPr/>
        </p:nvCxnSpPr>
        <p:spPr>
          <a:xfrm>
            <a:off x="290915" y="723900"/>
            <a:ext cx="1744651" cy="0"/>
          </a:xfrm>
          <a:prstGeom prst="straightConnector1">
            <a:avLst/>
          </a:prstGeom>
          <a:noFill/>
          <a:ln w="10150" cap="flat" cmpd="sng">
            <a:solidFill>
              <a:srgbClr val="DDDDDD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298" y="-454450"/>
            <a:ext cx="3040625" cy="194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3E6518-BBCD-426C-BBF4-E8B2B5AE2EFE}"/>
              </a:ext>
            </a:extLst>
          </p:cNvPr>
          <p:cNvSpPr/>
          <p:nvPr/>
        </p:nvSpPr>
        <p:spPr>
          <a:xfrm>
            <a:off x="2336800" y="2499360"/>
            <a:ext cx="9855200" cy="145288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Google Shape;22;p1"/>
          <p:cNvSpPr txBox="1"/>
          <p:nvPr/>
        </p:nvSpPr>
        <p:spPr>
          <a:xfrm>
            <a:off x="3556168" y="4232201"/>
            <a:ext cx="7528143" cy="1384954"/>
          </a:xfrm>
          <a:prstGeom prst="rect">
            <a:avLst/>
          </a:prstGeom>
          <a:noFill/>
          <a:ln w="349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</a:t>
            </a:r>
            <a:endParaRPr lang="en-US" altLang="ko-KR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 구조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충돌</a:t>
            </a:r>
            <a:endParaRPr lang="en-US" altLang="ko-KR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충돌 해결 방법</a:t>
            </a:r>
            <a:endParaRPr lang="en-US" sz="14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cxnSp>
        <p:nvCxnSpPr>
          <p:cNvPr id="23" name="Google Shape;23;p1"/>
          <p:cNvCxnSpPr/>
          <p:nvPr/>
        </p:nvCxnSpPr>
        <p:spPr>
          <a:xfrm>
            <a:off x="3623077" y="3717152"/>
            <a:ext cx="278591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" name="Google Shape;21;p1">
            <a:extLst>
              <a:ext uri="{FF2B5EF4-FFF2-40B4-BE49-F238E27FC236}">
                <a16:creationId xmlns:a16="http://schemas.microsoft.com/office/drawing/2014/main" id="{E9F9ACF1-F1DB-4A84-88B8-A6AF53D8D6B8}"/>
              </a:ext>
            </a:extLst>
          </p:cNvPr>
          <p:cNvSpPr txBox="1"/>
          <p:nvPr/>
        </p:nvSpPr>
        <p:spPr>
          <a:xfrm>
            <a:off x="3556168" y="2780811"/>
            <a:ext cx="7892417" cy="584735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선형 자료구조</a:t>
            </a:r>
            <a:r>
              <a:rPr lang="en-US" altLang="ko-KR" sz="32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–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800" b="0" i="0" u="none" strike="noStrike" cap="none" dirty="0">
              <a:solidFill>
                <a:schemeClr val="dk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597B53-D465-7873-D7E9-396799439677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929D21-06B1-2316-B326-ABD694C0B90C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충돌 해결 방법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533172" cy="1890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분리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연결법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(Separate Chaining)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테이블을 연결 리스트로 구성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충돌 발생 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 내의 다른 위치를 탐색하는 것이 아닌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 리스트를 이용하여 해당 테이블에 데이터를 연결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3CBA4539-A49D-4610-9D11-605233C55066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611C80-C1D9-B9C9-534B-E4A4937EEC39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7CB033-CF6D-C940-C0EC-526704566A81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61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1A05FD-A274-413D-BA35-FBF08B60BEF4}"/>
              </a:ext>
            </a:extLst>
          </p:cNvPr>
          <p:cNvSpPr txBox="1"/>
          <p:nvPr/>
        </p:nvSpPr>
        <p:spPr>
          <a:xfrm>
            <a:off x="2836003" y="2240168"/>
            <a:ext cx="7022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학습 목표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2416F-499C-4BEA-A234-BF7BDE508648}"/>
              </a:ext>
            </a:extLst>
          </p:cNvPr>
          <p:cNvSpPr txBox="1"/>
          <p:nvPr/>
        </p:nvSpPr>
        <p:spPr>
          <a:xfrm>
            <a:off x="3435271" y="3137040"/>
            <a:ext cx="6344159" cy="169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 개념 이해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테이블의 기본 구조와</a:t>
            </a:r>
            <a:br>
              <a:rPr lang="en-US" altLang="ko-KR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ko-KR" altLang="en-US" sz="2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충돌 시 해결 방법들을 구현할 수 있음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Google Shape;29;p2">
            <a:extLst>
              <a:ext uri="{FF2B5EF4-FFF2-40B4-BE49-F238E27FC236}">
                <a16:creationId xmlns:a16="http://schemas.microsoft.com/office/drawing/2014/main" id="{710DF4A7-B352-4969-939C-024CB575A490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B318EF-931E-3446-FADE-912A7955A5D3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9BA627-4811-F196-810F-E6D602447F60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75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(Hash 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747776" cy="1890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(Key),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(Value)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대응시켜 저장하는 데이터 구조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키를 통해 해당 데이터에 빠르게 접근 가능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해싱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키를 특정 계산식에 넣어 나온 결과를 사용하여 값에 접근하는 과정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3CBA4539-A49D-4610-9D11-605233C55066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6B9C6-F229-4E7D-8141-C1BD549A8ACF}"/>
              </a:ext>
            </a:extLst>
          </p:cNvPr>
          <p:cNvSpPr txBox="1"/>
          <p:nvPr/>
        </p:nvSpPr>
        <p:spPr>
          <a:xfrm>
            <a:off x="5057287" y="1922637"/>
            <a:ext cx="2995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 sz="1600" b="1" dirty="0">
                <a:solidFill>
                  <a:schemeClr val="accent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맵</a:t>
            </a:r>
            <a:r>
              <a:rPr lang="en-US" altLang="ko-KR" sz="1600" b="1" dirty="0">
                <a:solidFill>
                  <a:schemeClr val="accent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b="1" dirty="0">
                <a:solidFill>
                  <a:schemeClr val="accent5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표</a:t>
            </a:r>
            <a:endParaRPr lang="en-US" altLang="ko-KR" sz="1600" b="1" dirty="0">
              <a:solidFill>
                <a:schemeClr val="accent5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C9039F-FEDF-4587-CAD6-CBD81D15A322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589700-801A-0654-10BD-DACF9381D269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884079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 구조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1610425"/>
            <a:ext cx="7125520" cy="1890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 접근을 위한 입력 값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키를 해시 값으로 매핑하는 연산 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값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테이블의 인덱스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연관시켜 저장하는 데이터 구조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3CBA4539-A49D-4610-9D11-605233C55066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902559-FC40-4721-9EE9-FD382180FDD8}"/>
              </a:ext>
            </a:extLst>
          </p:cNvPr>
          <p:cNvSpPr txBox="1"/>
          <p:nvPr/>
        </p:nvSpPr>
        <p:spPr>
          <a:xfrm>
            <a:off x="3706896" y="4066029"/>
            <a:ext cx="652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6FE8B-E65F-4AAB-AE8B-30BE19EC55E3}"/>
              </a:ext>
            </a:extLst>
          </p:cNvPr>
          <p:cNvSpPr txBox="1"/>
          <p:nvPr/>
        </p:nvSpPr>
        <p:spPr>
          <a:xfrm>
            <a:off x="4826335" y="4066029"/>
            <a:ext cx="1691163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Hash</a:t>
            </a:r>
            <a:r>
              <a:rPr lang="ko-KR" altLang="en-US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1878B-B51A-4DEE-8251-14E4BDC707DA}"/>
              </a:ext>
            </a:extLst>
          </p:cNvPr>
          <p:cNvSpPr txBox="1"/>
          <p:nvPr/>
        </p:nvSpPr>
        <p:spPr>
          <a:xfrm>
            <a:off x="6641070" y="4061348"/>
            <a:ext cx="1296025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Hash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C26E5-55F1-4A6F-8C29-F19E1BE7C1F2}"/>
              </a:ext>
            </a:extLst>
          </p:cNvPr>
          <p:cNvSpPr txBox="1"/>
          <p:nvPr/>
        </p:nvSpPr>
        <p:spPr>
          <a:xfrm>
            <a:off x="8068439" y="4061347"/>
            <a:ext cx="1397655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Hash Table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832AC5-403A-4DB5-99E2-C5D49162E03D}"/>
              </a:ext>
            </a:extLst>
          </p:cNvPr>
          <p:cNvSpPr/>
          <p:nvPr/>
        </p:nvSpPr>
        <p:spPr>
          <a:xfrm>
            <a:off x="5069305" y="4628178"/>
            <a:ext cx="999242" cy="1696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DAB20A-FB81-415A-9C06-BE54E6CB812C}"/>
              </a:ext>
            </a:extLst>
          </p:cNvPr>
          <p:cNvSpPr/>
          <p:nvPr/>
        </p:nvSpPr>
        <p:spPr>
          <a:xfrm>
            <a:off x="3533282" y="4892129"/>
            <a:ext cx="9992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5F91A4-DFBB-473B-9EC8-D9D641C86D0F}"/>
              </a:ext>
            </a:extLst>
          </p:cNvPr>
          <p:cNvSpPr/>
          <p:nvPr/>
        </p:nvSpPr>
        <p:spPr>
          <a:xfrm>
            <a:off x="3533282" y="5379675"/>
            <a:ext cx="9992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key2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9" name="표 9">
            <a:extLst>
              <a:ext uri="{FF2B5EF4-FFF2-40B4-BE49-F238E27FC236}">
                <a16:creationId xmlns:a16="http://schemas.microsoft.com/office/drawing/2014/main" id="{2B4D037D-6EF7-4774-9909-365749A4F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15855"/>
              </p:ext>
            </p:extLst>
          </p:nvPr>
        </p:nvGraphicFramePr>
        <p:xfrm>
          <a:off x="8042984" y="4714590"/>
          <a:ext cx="142431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12">
                  <a:extLst>
                    <a:ext uri="{9D8B030D-6E8A-4147-A177-3AD203B41FA5}">
                      <a16:colId xmlns:a16="http://schemas.microsoft.com/office/drawing/2014/main" val="3606605477"/>
                    </a:ext>
                  </a:extLst>
                </a:gridCol>
              </a:tblGrid>
              <a:tr h="3011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41605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07421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06665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32650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018942"/>
                  </a:ext>
                </a:extLst>
              </a:tr>
            </a:tbl>
          </a:graphicData>
        </a:graphic>
      </p:graphicFrame>
      <p:graphicFrame>
        <p:nvGraphicFramePr>
          <p:cNvPr id="15" name="표 9">
            <a:extLst>
              <a:ext uri="{FF2B5EF4-FFF2-40B4-BE49-F238E27FC236}">
                <a16:creationId xmlns:a16="http://schemas.microsoft.com/office/drawing/2014/main" id="{3F72F67B-1DDA-42B2-9080-090AE1A3F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48417"/>
              </p:ext>
            </p:extLst>
          </p:nvPr>
        </p:nvGraphicFramePr>
        <p:xfrm>
          <a:off x="6951300" y="4714590"/>
          <a:ext cx="70353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34">
                  <a:extLst>
                    <a:ext uri="{9D8B030D-6E8A-4147-A177-3AD203B41FA5}">
                      <a16:colId xmlns:a16="http://schemas.microsoft.com/office/drawing/2014/main" val="3606605477"/>
                    </a:ext>
                  </a:extLst>
                </a:gridCol>
              </a:tblGrid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41605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07421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06665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32650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018942"/>
                  </a:ext>
                </a:extLst>
              </a:tr>
            </a:tbl>
          </a:graphicData>
        </a:graphic>
      </p:graphicFrame>
      <p:cxnSp>
        <p:nvCxnSpPr>
          <p:cNvPr id="3" name="연결선: 구부러짐 2">
            <a:extLst>
              <a:ext uri="{FF2B5EF4-FFF2-40B4-BE49-F238E27FC236}">
                <a16:creationId xmlns:a16="http://schemas.microsoft.com/office/drawing/2014/main" id="{B2C5C3AE-9BE2-4778-B588-ED41E57AA48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532524" y="5061406"/>
            <a:ext cx="2418776" cy="1012824"/>
          </a:xfrm>
          <a:prstGeom prst="curvedConnector3">
            <a:avLst>
              <a:gd name="adj1" fmla="val 4575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0C818F46-57C5-48C9-8AD2-76FF47C176B6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532524" y="5159830"/>
            <a:ext cx="2418776" cy="38912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8CF098-6652-4723-848D-8BFF82E9066A}"/>
              </a:ext>
            </a:extLst>
          </p:cNvPr>
          <p:cNvSpPr/>
          <p:nvPr/>
        </p:nvSpPr>
        <p:spPr>
          <a:xfrm>
            <a:off x="3415286" y="3612227"/>
            <a:ext cx="6484545" cy="231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 테이블 기본 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7FB89E2-815D-006C-C971-68B1BDC61199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AA5528-C738-FB43-6F07-46110155C99C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29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777625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충돌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3" y="1503971"/>
            <a:ext cx="7589156" cy="1428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테이블의 같은 공간에 서로 다른 값을 저장하려는 경우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서로 다른 키의 해시 함수를 통한 해시 값이 동일한 경우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충돌 해결 방법으로는 크게 </a:t>
            </a:r>
            <a:r>
              <a:rPr lang="ko-KR" altLang="en-US" sz="20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개방 주소법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ko-KR" altLang="en-US" sz="2000" b="1" u="sng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분리 </a:t>
            </a:r>
            <a:r>
              <a:rPr lang="ko-KR" altLang="en-US" sz="2000" b="1" u="sng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연결법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 있음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3CBA4539-A49D-4610-9D11-605233C55066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9ED0F-76D8-4C24-BE60-7D2771ED6DC2}"/>
              </a:ext>
            </a:extLst>
          </p:cNvPr>
          <p:cNvSpPr txBox="1"/>
          <p:nvPr/>
        </p:nvSpPr>
        <p:spPr>
          <a:xfrm>
            <a:off x="3706896" y="3636821"/>
            <a:ext cx="652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1EF3F-4362-4908-ABDF-0D7884E2D65E}"/>
              </a:ext>
            </a:extLst>
          </p:cNvPr>
          <p:cNvSpPr txBox="1"/>
          <p:nvPr/>
        </p:nvSpPr>
        <p:spPr>
          <a:xfrm>
            <a:off x="4826335" y="3636821"/>
            <a:ext cx="1691163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Hash</a:t>
            </a:r>
            <a:r>
              <a:rPr lang="ko-KR" altLang="en-US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E6E67D-4EB5-4D08-A725-2E050B5402CE}"/>
              </a:ext>
            </a:extLst>
          </p:cNvPr>
          <p:cNvSpPr txBox="1"/>
          <p:nvPr/>
        </p:nvSpPr>
        <p:spPr>
          <a:xfrm>
            <a:off x="6641070" y="3632140"/>
            <a:ext cx="1296025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Hash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667A8-E4EB-4962-BA5D-F06158740497}"/>
              </a:ext>
            </a:extLst>
          </p:cNvPr>
          <p:cNvSpPr txBox="1"/>
          <p:nvPr/>
        </p:nvSpPr>
        <p:spPr>
          <a:xfrm>
            <a:off x="8068439" y="3632139"/>
            <a:ext cx="1397655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Hash Table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650E87-61B7-4F76-8B78-F5F2E9226362}"/>
              </a:ext>
            </a:extLst>
          </p:cNvPr>
          <p:cNvSpPr/>
          <p:nvPr/>
        </p:nvSpPr>
        <p:spPr>
          <a:xfrm>
            <a:off x="5069305" y="4198970"/>
            <a:ext cx="999242" cy="16968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D0C14D-FFF5-4129-A838-DEA0C431A286}"/>
              </a:ext>
            </a:extLst>
          </p:cNvPr>
          <p:cNvSpPr/>
          <p:nvPr/>
        </p:nvSpPr>
        <p:spPr>
          <a:xfrm>
            <a:off x="3533282" y="4462921"/>
            <a:ext cx="9992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key1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47D21F-418D-4D7D-9585-6F196DCC6DDD}"/>
              </a:ext>
            </a:extLst>
          </p:cNvPr>
          <p:cNvSpPr/>
          <p:nvPr/>
        </p:nvSpPr>
        <p:spPr>
          <a:xfrm>
            <a:off x="3533282" y="4950467"/>
            <a:ext cx="99924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key2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7" name="표 9">
            <a:extLst>
              <a:ext uri="{FF2B5EF4-FFF2-40B4-BE49-F238E27FC236}">
                <a16:creationId xmlns:a16="http://schemas.microsoft.com/office/drawing/2014/main" id="{293B6D4D-5A5A-4CC6-BD7F-A71A6D23B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44255"/>
              </p:ext>
            </p:extLst>
          </p:nvPr>
        </p:nvGraphicFramePr>
        <p:xfrm>
          <a:off x="8042984" y="4285382"/>
          <a:ext cx="142431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4312">
                  <a:extLst>
                    <a:ext uri="{9D8B030D-6E8A-4147-A177-3AD203B41FA5}">
                      <a16:colId xmlns:a16="http://schemas.microsoft.com/office/drawing/2014/main" val="3606605477"/>
                    </a:ext>
                  </a:extLst>
                </a:gridCol>
              </a:tblGrid>
              <a:tr h="3011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41605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key1 -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07421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06665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32650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018942"/>
                  </a:ext>
                </a:extLst>
              </a:tr>
            </a:tbl>
          </a:graphicData>
        </a:graphic>
      </p:graphicFrame>
      <p:graphicFrame>
        <p:nvGraphicFramePr>
          <p:cNvPr id="28" name="표 9">
            <a:extLst>
              <a:ext uri="{FF2B5EF4-FFF2-40B4-BE49-F238E27FC236}">
                <a16:creationId xmlns:a16="http://schemas.microsoft.com/office/drawing/2014/main" id="{5FA64B89-4C6B-4614-91EE-100420F6B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0346"/>
              </p:ext>
            </p:extLst>
          </p:nvPr>
        </p:nvGraphicFramePr>
        <p:xfrm>
          <a:off x="6951300" y="4285382"/>
          <a:ext cx="70353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34">
                  <a:extLst>
                    <a:ext uri="{9D8B030D-6E8A-4147-A177-3AD203B41FA5}">
                      <a16:colId xmlns:a16="http://schemas.microsoft.com/office/drawing/2014/main" val="3606605477"/>
                    </a:ext>
                  </a:extLst>
                </a:gridCol>
              </a:tblGrid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741605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07421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06665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326509"/>
                  </a:ext>
                </a:extLst>
              </a:tr>
              <a:tr h="30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018942"/>
                  </a:ext>
                </a:extLst>
              </a:tr>
            </a:tbl>
          </a:graphicData>
        </a:graphic>
      </p:graphicFrame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672A1518-3BA7-460C-9EFB-8728A9704D8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532524" y="4632198"/>
            <a:ext cx="2418776" cy="9842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B8C04454-25E1-4354-A545-3567293310ED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532524" y="4730622"/>
            <a:ext cx="2418776" cy="38912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1529862-F938-40EB-BBE7-1403FB333644}"/>
              </a:ext>
            </a:extLst>
          </p:cNvPr>
          <p:cNvSpPr/>
          <p:nvPr/>
        </p:nvSpPr>
        <p:spPr>
          <a:xfrm>
            <a:off x="3415286" y="3183019"/>
            <a:ext cx="6484545" cy="231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해시 충돌 </a:t>
            </a:r>
            <a:r>
              <a:rPr lang="en-US" altLang="ko-KR" dirty="0"/>
              <a:t>case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A4C4DA-8DEF-4B48-ABA0-6CE2F242E5AD}"/>
              </a:ext>
            </a:extLst>
          </p:cNvPr>
          <p:cNvSpPr txBox="1"/>
          <p:nvPr/>
        </p:nvSpPr>
        <p:spPr>
          <a:xfrm>
            <a:off x="3499265" y="6003012"/>
            <a:ext cx="482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key2</a:t>
            </a:r>
            <a:r>
              <a:rPr lang="ko-KR" altLang="en-US" sz="12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 대한 해시 값이 </a:t>
            </a:r>
            <a:r>
              <a:rPr lang="en-US" altLang="ko-KR" sz="12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key1</a:t>
            </a:r>
            <a:r>
              <a:rPr lang="ko-KR" altLang="en-US" sz="12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 sz="12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Hash Table</a:t>
            </a:r>
            <a:r>
              <a:rPr lang="ko-KR" altLang="en-US" sz="12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이미 </a:t>
            </a:r>
            <a:r>
              <a:rPr lang="en-US" altLang="ko-KR" sz="12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key1 – </a:t>
            </a:r>
            <a:r>
              <a:rPr lang="ko-KR" altLang="en-US" sz="1200" b="1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데이터가 들어 있는 상황</a:t>
            </a:r>
            <a:endParaRPr lang="en-US" altLang="ko-KR" sz="1200" b="1" dirty="0">
              <a:solidFill>
                <a:srgbClr val="FF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0CAD5A-1432-FBA3-820E-BA1195C6E646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B6661A-02D5-D6B9-CC2B-F53AABB0E446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261192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충돌 해결 방법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2987538"/>
            <a:ext cx="7533172" cy="235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개방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주소법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(Open Address)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충돌 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테이블에서 비어 있는 공간의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hash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찾아 데이터를 저장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hash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1:1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관계 유지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 있는 공간 탐색 방법에 따라 분류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선형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탐사법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탐사법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이중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3CBA4539-A49D-4610-9D11-605233C55066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348AFB-C519-4FF1-1488-08358AAAA0D7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9D4DC0-1B56-C03E-C737-72B24D69DD9A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55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345170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개방 </a:t>
            </a:r>
            <a:r>
              <a:rPr lang="ko-KR" altLang="en-US" sz="3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주소법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선형 </a:t>
            </a:r>
            <a:r>
              <a:rPr lang="ko-KR" altLang="en-US" sz="3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탐사법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3071516"/>
            <a:ext cx="7533172" cy="235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Linear Probing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공간을 순차적으로 탐사하는 방법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충돌 발생 지점 부터 이후의 빈 공간을 순서대로 탐사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일차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군집화 문제 발생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반복된 충돌 발생 시 해당 지점 주변에 데이터가 몰리는 경우 발생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3CBA4539-A49D-4610-9D11-605233C55066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F9A6FE-DFCB-71EE-62F5-5B6D6E0F19DC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7266E4-B2DE-232F-5EBE-DB1FE7DCAC40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139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345170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개방 </a:t>
            </a:r>
            <a:r>
              <a:rPr lang="ko-KR" altLang="en-US" sz="3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주소법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제곱 </a:t>
            </a:r>
            <a:r>
              <a:rPr lang="ko-KR" altLang="en-US" sz="3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탐사법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3071516"/>
            <a:ext cx="7533172" cy="235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Quadratic Probing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공간을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제곱만큼의 간격을 두고 탐사하는 방법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충돌 발생 지점 부터 이후의 빈 공간을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 간격으로 탐사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일차 군집화 문제 일부 보완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이차 군집화 문제 발생 가능성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3CBA4539-A49D-4610-9D11-605233C55066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D13AC5-C6FC-AA30-1AFD-8E9D00B3B2B1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34757C-A713-99A8-4DE6-7431596040D5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7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6572149-DC36-413A-936D-33F05807F7D9}"/>
              </a:ext>
            </a:extLst>
          </p:cNvPr>
          <p:cNvSpPr txBox="1"/>
          <p:nvPr/>
        </p:nvSpPr>
        <p:spPr>
          <a:xfrm>
            <a:off x="2836003" y="2345170"/>
            <a:ext cx="6344159" cy="58477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</a:gradFill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개방 </a:t>
            </a:r>
            <a:r>
              <a:rPr lang="ko-KR" altLang="en-US" sz="3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주소법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–</a:t>
            </a:r>
            <a:r>
              <a:rPr lang="ko-KR" altLang="en-US" sz="32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이중 </a:t>
            </a:r>
            <a:r>
              <a:rPr lang="ko-KR" altLang="en-US" sz="32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해싱</a:t>
            </a:r>
            <a:endParaRPr lang="en-US" altLang="ko-KR" sz="32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06B5A-744A-418F-8C07-AF524C76093D}"/>
              </a:ext>
            </a:extLst>
          </p:cNvPr>
          <p:cNvSpPr txBox="1"/>
          <p:nvPr/>
        </p:nvSpPr>
        <p:spPr>
          <a:xfrm>
            <a:off x="3374314" y="3071516"/>
            <a:ext cx="7533172" cy="235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Double Hashing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해싱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이중으로 사용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함수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최초 해시를 구할 때 사용</a:t>
            </a:r>
            <a:b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해시 함수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충돌 발생 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탐사 이동 간격을 구할 때 사용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선형 탐사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 탐사에 비해 데이터가 골고루 분포됨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Google Shape;29;p2">
            <a:extLst>
              <a:ext uri="{FF2B5EF4-FFF2-40B4-BE49-F238E27FC236}">
                <a16:creationId xmlns:a16="http://schemas.microsoft.com/office/drawing/2014/main" id="{3CBA4539-A49D-4610-9D11-605233C55066}"/>
              </a:ext>
            </a:extLst>
          </p:cNvPr>
          <p:cNvSpPr txBox="1"/>
          <p:nvPr/>
        </p:nvSpPr>
        <p:spPr>
          <a:xfrm>
            <a:off x="229686" y="836002"/>
            <a:ext cx="1859309" cy="415458"/>
          </a:xfrm>
          <a:prstGeom prst="rect">
            <a:avLst/>
          </a:prstGeom>
          <a:noFill/>
          <a:ln w="9525" cap="flat" cmpd="sng">
            <a:solidFill>
              <a:schemeClr val="accent1">
                <a:alpha val="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sym typeface="Arial"/>
              </a:rPr>
              <a:t>해시 테이블</a:t>
            </a:r>
            <a:endParaRPr sz="1400" b="0" i="0" u="none" strike="noStrike" cap="none" dirty="0">
              <a:solidFill>
                <a:srgbClr val="00000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F891F53-5A5D-8F8F-01DC-85659D021FD1}"/>
              </a:ext>
            </a:extLst>
          </p:cNvPr>
          <p:cNvSpPr/>
          <p:nvPr/>
        </p:nvSpPr>
        <p:spPr>
          <a:xfrm>
            <a:off x="10323871" y="314632"/>
            <a:ext cx="1651819" cy="422787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2D45D9-F059-9F84-0F7E-B327E3FD892B}"/>
              </a:ext>
            </a:extLst>
          </p:cNvPr>
          <p:cNvSpPr/>
          <p:nvPr/>
        </p:nvSpPr>
        <p:spPr>
          <a:xfrm>
            <a:off x="9129251" y="6331975"/>
            <a:ext cx="2846439" cy="363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176652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Noto Sans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err="1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_Office 테마">
  <a:themeElements>
    <a:clrScheme name="3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447</Words>
  <Application>Microsoft Office PowerPoint</Application>
  <PresentationFormat>와이드스크린</PresentationFormat>
  <Paragraphs>73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CJK KR Regular</vt:lpstr>
      <vt:lpstr>Arial</vt:lpstr>
      <vt:lpstr>Wingdings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FC_Video_Designer</dc:creator>
  <cp:lastModifiedBy>정혜미</cp:lastModifiedBy>
  <cp:revision>159</cp:revision>
  <dcterms:modified xsi:type="dcterms:W3CDTF">2025-04-05T03:48:38Z</dcterms:modified>
</cp:coreProperties>
</file>