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259" r:id="rId4"/>
    <p:sldId id="266" r:id="rId5"/>
    <p:sldId id="265" r:id="rId6"/>
    <p:sldId id="270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IaHgAmjY/n4pJAHhOE57l+hAq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Noto Sans CJK KR Regular" panose="020B0500000000000000" pitchFamily="34" charset="-127"/>
        <a:ea typeface="Noto Sans CJK KR Regular" panose="020B0500000000000000" pitchFamily="34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175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7549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098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098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61399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7498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2157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40567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5933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8909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내용-강사님 성함 포함">
  <p:cSld name="내용-강사님 성함 포함"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"/>
          <p:cNvSpPr/>
          <p:nvPr/>
        </p:nvSpPr>
        <p:spPr>
          <a:xfrm>
            <a:off x="-12700" y="-25400"/>
            <a:ext cx="2351882" cy="69088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8" name="Google Shape;8;p5"/>
          <p:cNvSpPr txBox="1"/>
          <p:nvPr/>
        </p:nvSpPr>
        <p:spPr>
          <a:xfrm>
            <a:off x="244877" y="371132"/>
            <a:ext cx="872428" cy="32312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D1D1D1"/>
                </a:solidFill>
                <a:latin typeface="+mj-lt"/>
                <a:ea typeface="Noto Sans CJK KR Regular" panose="020B0500000000000000" pitchFamily="34" charset="-127"/>
                <a:cs typeface="Arial"/>
                <a:sym typeface="Arial"/>
              </a:rPr>
              <a:t>Chapter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9" name="Google Shape;9;p5"/>
          <p:cNvSpPr txBox="1"/>
          <p:nvPr/>
        </p:nvSpPr>
        <p:spPr>
          <a:xfrm>
            <a:off x="9184330" y="6416333"/>
            <a:ext cx="2673133" cy="238486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950"/>
              <a:buFont typeface="Arial"/>
              <a:buNone/>
            </a:pPr>
            <a:r>
              <a:rPr lang="en-US" sz="950" b="0" i="0" u="none" strike="noStrike" cap="none" dirty="0">
                <a:solidFill>
                  <a:srgbClr val="D1D1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/>
                <a:sym typeface="Arial"/>
              </a:rPr>
              <a:t>Copyright zero-base Corp. All Rights Reserved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cxnSp>
        <p:nvCxnSpPr>
          <p:cNvPr id="10" name="Google Shape;10;p5"/>
          <p:cNvCxnSpPr/>
          <p:nvPr/>
        </p:nvCxnSpPr>
        <p:spPr>
          <a:xfrm>
            <a:off x="290915" y="723900"/>
            <a:ext cx="1744651" cy="0"/>
          </a:xfrm>
          <a:prstGeom prst="straightConnector1">
            <a:avLst/>
          </a:prstGeom>
          <a:noFill/>
          <a:ln w="10150" cap="flat" cmpd="sng">
            <a:solidFill>
              <a:srgbClr val="DDDDDD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1" name="Google Shape;1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60298" y="-454450"/>
            <a:ext cx="3040625" cy="19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3E6518-BBCD-426C-BBF4-E8B2B5AE2EFE}"/>
              </a:ext>
            </a:extLst>
          </p:cNvPr>
          <p:cNvSpPr/>
          <p:nvPr/>
        </p:nvSpPr>
        <p:spPr>
          <a:xfrm>
            <a:off x="2336800" y="2499360"/>
            <a:ext cx="9855200" cy="14528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Google Shape;22;p1"/>
          <p:cNvSpPr txBox="1"/>
          <p:nvPr/>
        </p:nvSpPr>
        <p:spPr>
          <a:xfrm>
            <a:off x="3556168" y="4232201"/>
            <a:ext cx="7528143" cy="1061789"/>
          </a:xfrm>
          <a:prstGeom prst="rect">
            <a:avLst/>
          </a:prstGeom>
          <a:noFill/>
          <a:ln w="349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 리스트</a:t>
            </a:r>
            <a:endParaRPr lang="en-US" altLang="ko-KR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 리스트 기본 구조</a:t>
            </a:r>
            <a:endParaRPr lang="en-US" sz="14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연결 리스트 기본 연산</a:t>
            </a:r>
            <a:endParaRPr lang="en-US" sz="14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cxnSp>
        <p:nvCxnSpPr>
          <p:cNvPr id="23" name="Google Shape;23;p1"/>
          <p:cNvCxnSpPr/>
          <p:nvPr/>
        </p:nvCxnSpPr>
        <p:spPr>
          <a:xfrm>
            <a:off x="3623077" y="3717152"/>
            <a:ext cx="278591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" name="Google Shape;21;p1">
            <a:extLst>
              <a:ext uri="{FF2B5EF4-FFF2-40B4-BE49-F238E27FC236}">
                <a16:creationId xmlns:a16="http://schemas.microsoft.com/office/drawing/2014/main" id="{E9F9ACF1-F1DB-4A84-88B8-A6AF53D8D6B8}"/>
              </a:ext>
            </a:extLst>
          </p:cNvPr>
          <p:cNvSpPr txBox="1"/>
          <p:nvPr/>
        </p:nvSpPr>
        <p:spPr>
          <a:xfrm>
            <a:off x="3556168" y="2780811"/>
            <a:ext cx="7892417" cy="58473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altLang="en-US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선형 자료구조</a:t>
            </a:r>
            <a:r>
              <a:rPr lang="en-US" altLang="ko-KR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–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연결 리스트</a:t>
            </a:r>
            <a:endParaRPr sz="18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B9B0BF-D962-DAAF-E231-CDB273343253}"/>
              </a:ext>
            </a:extLst>
          </p:cNvPr>
          <p:cNvSpPr/>
          <p:nvPr/>
        </p:nvSpPr>
        <p:spPr>
          <a:xfrm>
            <a:off x="10245213" y="186813"/>
            <a:ext cx="1612490" cy="678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17A487-E55B-E5E9-4C92-8DDCB71FBCC6}"/>
              </a:ext>
            </a:extLst>
          </p:cNvPr>
          <p:cNvSpPr/>
          <p:nvPr/>
        </p:nvSpPr>
        <p:spPr>
          <a:xfrm>
            <a:off x="8962102" y="5992761"/>
            <a:ext cx="3465871" cy="678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1146378"/>
            <a:ext cx="6344159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 리스트 기본 연산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1872724"/>
            <a:ext cx="7125520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삭제 위치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(head,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중간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tail)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따른 연결 작업 필요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5FDDCFB-370F-4CFC-A5DF-47B1B360ED1A}"/>
              </a:ext>
            </a:extLst>
          </p:cNvPr>
          <p:cNvGraphicFramePr>
            <a:graphicFrameLocks noGrp="1"/>
          </p:cNvGraphicFramePr>
          <p:nvPr/>
        </p:nvGraphicFramePr>
        <p:xfrm>
          <a:off x="3930220" y="3479970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D987B8-D022-4B59-84E8-EAC277420F7D}"/>
              </a:ext>
            </a:extLst>
          </p:cNvPr>
          <p:cNvSpPr txBox="1"/>
          <p:nvPr/>
        </p:nvSpPr>
        <p:spPr>
          <a:xfrm>
            <a:off x="4580118" y="3120069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head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41F02CC-9C73-42A2-8691-625FC9DF415A}"/>
              </a:ext>
            </a:extLst>
          </p:cNvPr>
          <p:cNvGraphicFramePr>
            <a:graphicFrameLocks noGrp="1"/>
          </p:cNvGraphicFramePr>
          <p:nvPr/>
        </p:nvGraphicFramePr>
        <p:xfrm>
          <a:off x="6437513" y="3479970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141935-F2AF-49C0-B290-3F0AFAAEB68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895584" y="3704328"/>
            <a:ext cx="5419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7829FF-0C6D-4D44-9E2C-12443F5A6C20}"/>
              </a:ext>
            </a:extLst>
          </p:cNvPr>
          <p:cNvSpPr/>
          <p:nvPr/>
        </p:nvSpPr>
        <p:spPr>
          <a:xfrm>
            <a:off x="3861954" y="2866407"/>
            <a:ext cx="6484545" cy="2316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추가 예시 </a:t>
            </a:r>
            <a:r>
              <a:rPr lang="en-US" altLang="ko-KR" dirty="0"/>
              <a:t>2 (</a:t>
            </a:r>
            <a:r>
              <a:rPr lang="ko-KR" altLang="en-US" dirty="0"/>
              <a:t>가장 끝에 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D164B-EEB0-49D9-BDAB-F65983267DF2}"/>
              </a:ext>
            </a:extLst>
          </p:cNvPr>
          <p:cNvSpPr txBox="1"/>
          <p:nvPr/>
        </p:nvSpPr>
        <p:spPr>
          <a:xfrm>
            <a:off x="3861954" y="4123647"/>
            <a:ext cx="3829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+mn-ea"/>
                <a:ea typeface="+mn-ea"/>
              </a:rPr>
              <a:t>위 연결 리스트의 가장 끝의 데이터  삭제 시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endParaRPr lang="ko-KR" altLang="en-US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7ECEA69-4FAE-4F82-A0ED-27F55532FD74}"/>
              </a:ext>
            </a:extLst>
          </p:cNvPr>
          <p:cNvGraphicFramePr>
            <a:graphicFrameLocks noGrp="1"/>
          </p:cNvGraphicFramePr>
          <p:nvPr/>
        </p:nvGraphicFramePr>
        <p:xfrm>
          <a:off x="3942820" y="4899652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669DEEA-D737-4FB2-B7CB-916B0B22BE33}"/>
              </a:ext>
            </a:extLst>
          </p:cNvPr>
          <p:cNvGraphicFramePr>
            <a:graphicFrameLocks noGrp="1"/>
          </p:cNvGraphicFramePr>
          <p:nvPr/>
        </p:nvGraphicFramePr>
        <p:xfrm>
          <a:off x="6475165" y="4899652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FF6CA46-F631-4A0B-B2BA-F95B10201713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5908184" y="5124010"/>
            <a:ext cx="5669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5ED7C5-A7B5-42FC-9D06-E693AAD67C1B}"/>
              </a:ext>
            </a:extLst>
          </p:cNvPr>
          <p:cNvSpPr txBox="1"/>
          <p:nvPr/>
        </p:nvSpPr>
        <p:spPr>
          <a:xfrm>
            <a:off x="3930220" y="5799798"/>
            <a:ext cx="3089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head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로 부터 가장 끝까지 순회</a:t>
            </a:r>
            <a:endParaRPr lang="en-US" altLang="ko-KR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끝 노드 삭제</a:t>
            </a:r>
            <a:endParaRPr lang="en-US" altLang="ko-KR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삭제 이전 노드의 링크 처리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CA77F0-8C36-4A46-BF9F-AE0B3805AFC4}"/>
              </a:ext>
            </a:extLst>
          </p:cNvPr>
          <p:cNvSpPr txBox="1"/>
          <p:nvPr/>
        </p:nvSpPr>
        <p:spPr>
          <a:xfrm>
            <a:off x="4600407" y="4567131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head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7A9AEFA6-A9E4-4895-B23E-45F75A69C568}"/>
              </a:ext>
            </a:extLst>
          </p:cNvPr>
          <p:cNvSpPr/>
          <p:nvPr/>
        </p:nvSpPr>
        <p:spPr>
          <a:xfrm>
            <a:off x="6977376" y="4965183"/>
            <a:ext cx="960941" cy="345609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547C1F14-A61F-4E9F-9EC3-365BA5F0BA69}"/>
              </a:ext>
            </a:extLst>
          </p:cNvPr>
          <p:cNvSpPr/>
          <p:nvPr/>
        </p:nvSpPr>
        <p:spPr>
          <a:xfrm>
            <a:off x="5962110" y="4965183"/>
            <a:ext cx="448285" cy="31419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29;p2">
            <a:extLst>
              <a:ext uri="{FF2B5EF4-FFF2-40B4-BE49-F238E27FC236}">
                <a16:creationId xmlns:a16="http://schemas.microsoft.com/office/drawing/2014/main" id="{72F01AE5-1722-428E-B90C-F2D07146A5A5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연결 리스트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A8B27C-865B-3DE7-97B0-B72678134C8E}"/>
              </a:ext>
            </a:extLst>
          </p:cNvPr>
          <p:cNvSpPr/>
          <p:nvPr/>
        </p:nvSpPr>
        <p:spPr>
          <a:xfrm>
            <a:off x="10245213" y="186813"/>
            <a:ext cx="1612490" cy="678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E4F677-D20E-3F97-7F3C-896C569FC680}"/>
              </a:ext>
            </a:extLst>
          </p:cNvPr>
          <p:cNvSpPr/>
          <p:nvPr/>
        </p:nvSpPr>
        <p:spPr>
          <a:xfrm>
            <a:off x="8962102" y="5992761"/>
            <a:ext cx="3465871" cy="678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8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770598"/>
            <a:ext cx="6344159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 리스트 기본 연산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1496944"/>
            <a:ext cx="7125520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삭제 위치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(head,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중간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tail)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따른 연결 작업 필요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5FDDCFB-370F-4CFC-A5DF-47B1B360ED1A}"/>
              </a:ext>
            </a:extLst>
          </p:cNvPr>
          <p:cNvGraphicFramePr>
            <a:graphicFrameLocks noGrp="1"/>
          </p:cNvGraphicFramePr>
          <p:nvPr/>
        </p:nvGraphicFramePr>
        <p:xfrm>
          <a:off x="3930220" y="3104190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D987B8-D022-4B59-84E8-EAC277420F7D}"/>
              </a:ext>
            </a:extLst>
          </p:cNvPr>
          <p:cNvSpPr txBox="1"/>
          <p:nvPr/>
        </p:nvSpPr>
        <p:spPr>
          <a:xfrm>
            <a:off x="4580118" y="2744289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head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41F02CC-9C73-42A2-8691-625FC9DF415A}"/>
              </a:ext>
            </a:extLst>
          </p:cNvPr>
          <p:cNvGraphicFramePr>
            <a:graphicFrameLocks noGrp="1"/>
          </p:cNvGraphicFramePr>
          <p:nvPr/>
        </p:nvGraphicFramePr>
        <p:xfrm>
          <a:off x="6437513" y="3104190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141935-F2AF-49C0-B290-3F0AFAAEB68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895584" y="3328548"/>
            <a:ext cx="5419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7829FF-0C6D-4D44-9E2C-12443F5A6C20}"/>
              </a:ext>
            </a:extLst>
          </p:cNvPr>
          <p:cNvSpPr/>
          <p:nvPr/>
        </p:nvSpPr>
        <p:spPr>
          <a:xfrm>
            <a:off x="3861954" y="2490627"/>
            <a:ext cx="6484545" cy="2316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추가 예시 </a:t>
            </a:r>
            <a:r>
              <a:rPr lang="en-US" altLang="ko-KR" dirty="0"/>
              <a:t>3 (</a:t>
            </a:r>
            <a:r>
              <a:rPr lang="ko-KR" altLang="en-US" dirty="0"/>
              <a:t>중간 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D164B-EEB0-49D9-BDAB-F65983267DF2}"/>
              </a:ext>
            </a:extLst>
          </p:cNvPr>
          <p:cNvSpPr txBox="1"/>
          <p:nvPr/>
        </p:nvSpPr>
        <p:spPr>
          <a:xfrm>
            <a:off x="3861954" y="3729941"/>
            <a:ext cx="3358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+mn-ea"/>
                <a:ea typeface="+mn-ea"/>
              </a:rPr>
              <a:t>위 연결 리스트의 중간 데이터 삭제 시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endParaRPr lang="ko-KR" altLang="en-US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6F88E9-395E-4BEF-BAD0-B7D63DF55E15}"/>
              </a:ext>
            </a:extLst>
          </p:cNvPr>
          <p:cNvSpPr txBox="1"/>
          <p:nvPr/>
        </p:nvSpPr>
        <p:spPr>
          <a:xfrm>
            <a:off x="4597818" y="4142358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head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5ED7C5-A7B5-42FC-9D06-E693AAD67C1B}"/>
              </a:ext>
            </a:extLst>
          </p:cNvPr>
          <p:cNvSpPr txBox="1"/>
          <p:nvPr/>
        </p:nvSpPr>
        <p:spPr>
          <a:xfrm>
            <a:off x="3930220" y="5613524"/>
            <a:ext cx="6559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head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로부터 삭제 대상 노드까지 순회 및 해당 노드 지정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  <a:ea typeface="+mn-ea"/>
              </a:rPr>
              <a:t>delete_node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삭제 대상 이전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이후 노드의 링크 연결 작업</a:t>
            </a:r>
            <a:endParaRPr lang="en-US" altLang="ko-KR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  <a:ea typeface="+mn-ea"/>
              </a:rPr>
              <a:t>delete_node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BC12EF-8423-4280-9F1D-E6A06EA200CF}"/>
              </a:ext>
            </a:extLst>
          </p:cNvPr>
          <p:cNvSpPr txBox="1"/>
          <p:nvPr/>
        </p:nvSpPr>
        <p:spPr>
          <a:xfrm>
            <a:off x="6722021" y="5005950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delete_node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E1F236A-F9A6-4A5C-BF19-29DFB3ABE568}"/>
              </a:ext>
            </a:extLst>
          </p:cNvPr>
          <p:cNvGraphicFramePr>
            <a:graphicFrameLocks noGrp="1"/>
          </p:cNvGraphicFramePr>
          <p:nvPr/>
        </p:nvGraphicFramePr>
        <p:xfrm>
          <a:off x="8944806" y="3104190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0E724FB-1C8E-4342-BC05-F6677F6846DA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8402877" y="3328548"/>
            <a:ext cx="5419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B5DFD3C-86F2-49FD-A067-7101EF8BC546}"/>
              </a:ext>
            </a:extLst>
          </p:cNvPr>
          <p:cNvGraphicFramePr>
            <a:graphicFrameLocks noGrp="1"/>
          </p:cNvGraphicFramePr>
          <p:nvPr/>
        </p:nvGraphicFramePr>
        <p:xfrm>
          <a:off x="3930220" y="4549998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FE25130-BE11-46AE-9B4C-42E5887358E0}"/>
              </a:ext>
            </a:extLst>
          </p:cNvPr>
          <p:cNvGraphicFramePr>
            <a:graphicFrameLocks noGrp="1"/>
          </p:cNvGraphicFramePr>
          <p:nvPr/>
        </p:nvGraphicFramePr>
        <p:xfrm>
          <a:off x="6437513" y="4549998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6062EBE-A714-49B2-805C-A54BA0591EEB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5895584" y="4774356"/>
            <a:ext cx="541929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919CF7B7-D25A-468C-A59B-BF791CA476A1}"/>
              </a:ext>
            </a:extLst>
          </p:cNvPr>
          <p:cNvGraphicFramePr>
            <a:graphicFrameLocks noGrp="1"/>
          </p:cNvGraphicFramePr>
          <p:nvPr/>
        </p:nvGraphicFramePr>
        <p:xfrm>
          <a:off x="8944806" y="4549998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D7C8AAF-B45A-4453-8B6F-54615AF17E16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8402877" y="4774356"/>
            <a:ext cx="541929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B1B341A-A9FD-4C89-9A8C-6E8ECCD9F07D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895584" y="4296427"/>
            <a:ext cx="2810005" cy="477929"/>
          </a:xfrm>
          <a:prstGeom prst="bentConnector3">
            <a:avLst>
              <a:gd name="adj1" fmla="val 3195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곱하기 기호 39">
            <a:extLst>
              <a:ext uri="{FF2B5EF4-FFF2-40B4-BE49-F238E27FC236}">
                <a16:creationId xmlns:a16="http://schemas.microsoft.com/office/drawing/2014/main" id="{E20284A5-15B3-408A-892D-DECC37E77272}"/>
              </a:ext>
            </a:extLst>
          </p:cNvPr>
          <p:cNvSpPr/>
          <p:nvPr/>
        </p:nvSpPr>
        <p:spPr>
          <a:xfrm>
            <a:off x="5996066" y="4616520"/>
            <a:ext cx="448285" cy="31419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곱하기 기호 40">
            <a:extLst>
              <a:ext uri="{FF2B5EF4-FFF2-40B4-BE49-F238E27FC236}">
                <a16:creationId xmlns:a16="http://schemas.microsoft.com/office/drawing/2014/main" id="{B26D7FC2-0E76-4D2C-B3E1-AFF78A2BA2BB}"/>
              </a:ext>
            </a:extLst>
          </p:cNvPr>
          <p:cNvSpPr/>
          <p:nvPr/>
        </p:nvSpPr>
        <p:spPr>
          <a:xfrm>
            <a:off x="8330091" y="4617262"/>
            <a:ext cx="448285" cy="31419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2CA860E-E4C1-47A0-A501-8B7CF4D3E0FC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8578100" y="4407650"/>
            <a:ext cx="494456" cy="23895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9;p2">
            <a:extLst>
              <a:ext uri="{FF2B5EF4-FFF2-40B4-BE49-F238E27FC236}">
                <a16:creationId xmlns:a16="http://schemas.microsoft.com/office/drawing/2014/main" id="{A88C2D32-1E11-4E27-BE74-8377EACF9298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연결 리스트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F39968-F094-6A56-8FF7-610DE8569BD2}"/>
              </a:ext>
            </a:extLst>
          </p:cNvPr>
          <p:cNvSpPr/>
          <p:nvPr/>
        </p:nvSpPr>
        <p:spPr>
          <a:xfrm>
            <a:off x="10245213" y="186813"/>
            <a:ext cx="1612490" cy="678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34143A-8C96-7C77-850A-6506DE049320}"/>
              </a:ext>
            </a:extLst>
          </p:cNvPr>
          <p:cNvSpPr/>
          <p:nvPr/>
        </p:nvSpPr>
        <p:spPr>
          <a:xfrm>
            <a:off x="8962102" y="5992761"/>
            <a:ext cx="2974259" cy="678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2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1A05FD-A274-413D-BA35-FBF08B60BEF4}"/>
              </a:ext>
            </a:extLst>
          </p:cNvPr>
          <p:cNvSpPr txBox="1"/>
          <p:nvPr/>
        </p:nvSpPr>
        <p:spPr>
          <a:xfrm>
            <a:off x="2836003" y="2240168"/>
            <a:ext cx="702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학습 목표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2416F-499C-4BEA-A234-BF7BDE508648}"/>
              </a:ext>
            </a:extLst>
          </p:cNvPr>
          <p:cNvSpPr txBox="1"/>
          <p:nvPr/>
        </p:nvSpPr>
        <p:spPr>
          <a:xfrm>
            <a:off x="3435271" y="3137040"/>
            <a:ext cx="6344159" cy="114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 리스트에 대한 이해와</a:t>
            </a:r>
            <a:b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여러가지 연결 리스트 구조에 대한 구현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Google Shape;29;p2">
            <a:extLst>
              <a:ext uri="{FF2B5EF4-FFF2-40B4-BE49-F238E27FC236}">
                <a16:creationId xmlns:a16="http://schemas.microsoft.com/office/drawing/2014/main" id="{710DF4A7-B352-4969-939C-024CB575A490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연결 리스트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9A9772-9E81-EB7B-A0DA-CA0EF197B436}"/>
              </a:ext>
            </a:extLst>
          </p:cNvPr>
          <p:cNvSpPr/>
          <p:nvPr/>
        </p:nvSpPr>
        <p:spPr>
          <a:xfrm>
            <a:off x="10349824" y="157576"/>
            <a:ext cx="1612490" cy="678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97256C-FDC3-0CEB-637A-0ED4BE5057F4}"/>
              </a:ext>
            </a:extLst>
          </p:cNvPr>
          <p:cNvSpPr/>
          <p:nvPr/>
        </p:nvSpPr>
        <p:spPr>
          <a:xfrm>
            <a:off x="8166940" y="6027174"/>
            <a:ext cx="4192208" cy="678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5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;p2">
            <a:extLst>
              <a:ext uri="{FF2B5EF4-FFF2-40B4-BE49-F238E27FC236}">
                <a16:creationId xmlns:a16="http://schemas.microsoft.com/office/drawing/2014/main" id="{6B8C02CC-6E35-446A-A2D0-22B881EEC1CE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연결 리스트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8230A-512D-4C3B-97D6-B1CEE741249B}"/>
              </a:ext>
            </a:extLst>
          </p:cNvPr>
          <p:cNvSpPr txBox="1"/>
          <p:nvPr/>
        </p:nvSpPr>
        <p:spPr>
          <a:xfrm>
            <a:off x="2836003" y="2261192"/>
            <a:ext cx="6344159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 리스트 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(Linked List)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2ECA6-5D2E-494E-8405-FA4332D29653}"/>
              </a:ext>
            </a:extLst>
          </p:cNvPr>
          <p:cNvSpPr txBox="1"/>
          <p:nvPr/>
        </p:nvSpPr>
        <p:spPr>
          <a:xfrm>
            <a:off x="3374314" y="2987538"/>
            <a:ext cx="7473226" cy="1428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데이터를 링크로 연결해서 관리하는 자료구조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자료의 순서는 정해져 있지만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메모리상 연속성이 보장되지는 않음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E9AE0D-0D9F-92C5-E155-9014FD4CD63A}"/>
              </a:ext>
            </a:extLst>
          </p:cNvPr>
          <p:cNvSpPr/>
          <p:nvPr/>
        </p:nvSpPr>
        <p:spPr>
          <a:xfrm>
            <a:off x="10245213" y="186813"/>
            <a:ext cx="1612490" cy="678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B08D22-3499-9E8B-262C-9E05D7F54788}"/>
              </a:ext>
            </a:extLst>
          </p:cNvPr>
          <p:cNvSpPr/>
          <p:nvPr/>
        </p:nvSpPr>
        <p:spPr>
          <a:xfrm>
            <a:off x="8962102" y="5992761"/>
            <a:ext cx="3465871" cy="678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3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1559736"/>
            <a:ext cx="6344159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 리스트의 장점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286082"/>
            <a:ext cx="7125520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공간을 미리 할당할 필요 없음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리스트의 길이가 가변적이라 데이터 추가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 용이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E5E5D-389C-4E9E-98BD-A906056BC60F}"/>
              </a:ext>
            </a:extLst>
          </p:cNvPr>
          <p:cNvSpPr txBox="1"/>
          <p:nvPr/>
        </p:nvSpPr>
        <p:spPr>
          <a:xfrm>
            <a:off x="2836003" y="3701682"/>
            <a:ext cx="6344159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 리스트의 단점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F6B2D-7594-4818-BA86-03FA3126611E}"/>
              </a:ext>
            </a:extLst>
          </p:cNvPr>
          <p:cNvSpPr txBox="1"/>
          <p:nvPr/>
        </p:nvSpPr>
        <p:spPr>
          <a:xfrm>
            <a:off x="3374313" y="4428028"/>
            <a:ext cx="7874059" cy="1428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연결구조를 위한 별도 데이터 공간 필요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 정보를 찾는 시간이 필요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속도가 상대적으로 느림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추가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 시 앞뒤 데이터의 연결을 재구성하는 작업 필요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Google Shape;29;p2">
            <a:extLst>
              <a:ext uri="{FF2B5EF4-FFF2-40B4-BE49-F238E27FC236}">
                <a16:creationId xmlns:a16="http://schemas.microsoft.com/office/drawing/2014/main" id="{A5DF4445-2A9F-4EF9-B401-33BC344B1DD1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연결 리스트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118880-BC94-CEEA-286D-5B75FC809B9F}"/>
              </a:ext>
            </a:extLst>
          </p:cNvPr>
          <p:cNvSpPr/>
          <p:nvPr/>
        </p:nvSpPr>
        <p:spPr>
          <a:xfrm>
            <a:off x="10245213" y="186813"/>
            <a:ext cx="1612490" cy="678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4A9706-7C58-4835-FCE9-22DA9F6DFD8A}"/>
              </a:ext>
            </a:extLst>
          </p:cNvPr>
          <p:cNvSpPr/>
          <p:nvPr/>
        </p:nvSpPr>
        <p:spPr>
          <a:xfrm>
            <a:off x="8962102" y="5992761"/>
            <a:ext cx="3465871" cy="678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64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2060776"/>
            <a:ext cx="6344159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 리스트 기본 구조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C46E4D-898E-46A4-A422-EF134267F090}"/>
              </a:ext>
            </a:extLst>
          </p:cNvPr>
          <p:cNvSpPr txBox="1"/>
          <p:nvPr/>
        </p:nvSpPr>
        <p:spPr>
          <a:xfrm>
            <a:off x="6096000" y="3012065"/>
            <a:ext cx="4628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5"/>
                </a:solidFill>
                <a:latin typeface="+mn-ea"/>
                <a:ea typeface="+mn-ea"/>
              </a:rPr>
              <a:t>포인터 </a:t>
            </a:r>
            <a:r>
              <a:rPr lang="en-US" altLang="ko-KR" sz="1600" dirty="0">
                <a:solidFill>
                  <a:schemeClr val="accent5"/>
                </a:solidFill>
                <a:latin typeface="+mn-ea"/>
                <a:ea typeface="+mn-ea"/>
              </a:rPr>
              <a:t>(Pointer): </a:t>
            </a:r>
            <a:r>
              <a:rPr lang="ko-KR" altLang="en-US" sz="1600" dirty="0">
                <a:solidFill>
                  <a:schemeClr val="accent5"/>
                </a:solidFill>
                <a:latin typeface="+mn-ea"/>
                <a:ea typeface="+mn-ea"/>
              </a:rPr>
              <a:t>다음 노드나 이전 노드의 연결 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FABFB-C59D-491C-B5E4-0B68C988E915}"/>
              </a:ext>
            </a:extLst>
          </p:cNvPr>
          <p:cNvSpPr txBox="1"/>
          <p:nvPr/>
        </p:nvSpPr>
        <p:spPr>
          <a:xfrm>
            <a:off x="3374314" y="2787122"/>
            <a:ext cx="7125520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(Node)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저장 단위로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값과 포인터로 구성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25DD83C-83FE-4E0D-8224-BEBD38391FD3}"/>
              </a:ext>
            </a:extLst>
          </p:cNvPr>
          <p:cNvGraphicFramePr>
            <a:graphicFrameLocks noGrp="1"/>
          </p:cNvGraphicFramePr>
          <p:nvPr/>
        </p:nvGraphicFramePr>
        <p:xfrm>
          <a:off x="3773206" y="4280113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6BC9157-4E09-40B9-A6EA-70D8CD9E1B16}"/>
              </a:ext>
            </a:extLst>
          </p:cNvPr>
          <p:cNvSpPr txBox="1"/>
          <p:nvPr/>
        </p:nvSpPr>
        <p:spPr>
          <a:xfrm>
            <a:off x="4423104" y="3932738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head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82E93BD-7942-459F-83C7-10AA6813B567}"/>
              </a:ext>
            </a:extLst>
          </p:cNvPr>
          <p:cNvGraphicFramePr>
            <a:graphicFrameLocks noGrp="1"/>
          </p:cNvGraphicFramePr>
          <p:nvPr/>
        </p:nvGraphicFramePr>
        <p:xfrm>
          <a:off x="6280499" y="4280113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AF77820-B6A4-4D48-B6F7-9C327FD8E792}"/>
              </a:ext>
            </a:extLst>
          </p:cNvPr>
          <p:cNvGraphicFramePr>
            <a:graphicFrameLocks noGrp="1"/>
          </p:cNvGraphicFramePr>
          <p:nvPr/>
        </p:nvGraphicFramePr>
        <p:xfrm>
          <a:off x="8812844" y="4280113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data3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732CD84-7ED3-49EA-A22E-486B098954FD}"/>
              </a:ext>
            </a:extLst>
          </p:cNvPr>
          <p:cNvGraphicFramePr>
            <a:graphicFrameLocks noGrp="1"/>
          </p:cNvGraphicFramePr>
          <p:nvPr/>
        </p:nvGraphicFramePr>
        <p:xfrm>
          <a:off x="8812844" y="5522278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ysClr val="windowText" lastClr="000000"/>
                          </a:solidFill>
                        </a:rPr>
                        <a:t>dataN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E5049BD-3286-41EE-B4DF-4557958541B2}"/>
              </a:ext>
            </a:extLst>
          </p:cNvPr>
          <p:cNvSpPr txBox="1"/>
          <p:nvPr/>
        </p:nvSpPr>
        <p:spPr>
          <a:xfrm>
            <a:off x="9550424" y="5174903"/>
            <a:ext cx="490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tail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5184C0C-1B97-4A6B-B1CC-7761C37C9BB3}"/>
              </a:ext>
            </a:extLst>
          </p:cNvPr>
          <p:cNvGraphicFramePr>
            <a:graphicFrameLocks noGrp="1"/>
          </p:cNvGraphicFramePr>
          <p:nvPr/>
        </p:nvGraphicFramePr>
        <p:xfrm>
          <a:off x="3773206" y="5522278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data4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0450774-AF3B-4F2D-87CC-AF991CA1342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38570" y="4504471"/>
            <a:ext cx="5419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E090B86-66FC-4546-B2AA-162FC015527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245863" y="4504471"/>
            <a:ext cx="5669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3634DEA-6DB4-4554-ACB5-6B373FCBFCE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45863" y="5746636"/>
            <a:ext cx="5669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D111AA-10E3-46EF-BAE3-FD73664F3B6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738570" y="5746636"/>
            <a:ext cx="5419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22E518B-979F-4A68-934B-FBF911B8A0A0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H="1">
            <a:off x="3773206" y="4504471"/>
            <a:ext cx="7005002" cy="1242165"/>
          </a:xfrm>
          <a:prstGeom prst="bentConnector5">
            <a:avLst>
              <a:gd name="adj1" fmla="val -3263"/>
              <a:gd name="adj2" fmla="val 50000"/>
              <a:gd name="adj3" fmla="val 1032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D54E73-26D5-4E5F-8F70-2C221DD701C4}"/>
              </a:ext>
            </a:extLst>
          </p:cNvPr>
          <p:cNvSpPr txBox="1"/>
          <p:nvPr/>
        </p:nvSpPr>
        <p:spPr>
          <a:xfrm>
            <a:off x="6897422" y="5564833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···</a:t>
            </a:r>
            <a:endParaRPr lang="ko-KR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Google Shape;29;p2">
            <a:extLst>
              <a:ext uri="{FF2B5EF4-FFF2-40B4-BE49-F238E27FC236}">
                <a16:creationId xmlns:a16="http://schemas.microsoft.com/office/drawing/2014/main" id="{07199596-D8A4-4446-9E99-BA786683BFA0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연결 리스트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288F8D-7DB3-7F28-5EFE-22C8A64B174F}"/>
              </a:ext>
            </a:extLst>
          </p:cNvPr>
          <p:cNvSpPr/>
          <p:nvPr/>
        </p:nvSpPr>
        <p:spPr>
          <a:xfrm>
            <a:off x="10245213" y="186813"/>
            <a:ext cx="1612490" cy="678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F53270-0B8B-65AF-E79F-FCC022087983}"/>
              </a:ext>
            </a:extLst>
          </p:cNvPr>
          <p:cNvSpPr/>
          <p:nvPr/>
        </p:nvSpPr>
        <p:spPr>
          <a:xfrm>
            <a:off x="8962102" y="5992761"/>
            <a:ext cx="3465871" cy="678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4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1146378"/>
            <a:ext cx="6344159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 리스트 기본 연산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1872724"/>
            <a:ext cx="7125520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추가 위치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(head,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중간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tail)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따른 연결 작업 필요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5FDDCFB-370F-4CFC-A5DF-47B1B360ED1A}"/>
              </a:ext>
            </a:extLst>
          </p:cNvPr>
          <p:cNvGraphicFramePr>
            <a:graphicFrameLocks noGrp="1"/>
          </p:cNvGraphicFramePr>
          <p:nvPr/>
        </p:nvGraphicFramePr>
        <p:xfrm>
          <a:off x="3930220" y="3479970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D987B8-D022-4B59-84E8-EAC277420F7D}"/>
              </a:ext>
            </a:extLst>
          </p:cNvPr>
          <p:cNvSpPr txBox="1"/>
          <p:nvPr/>
        </p:nvSpPr>
        <p:spPr>
          <a:xfrm>
            <a:off x="4580118" y="3120069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head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41F02CC-9C73-42A2-8691-625FC9DF415A}"/>
              </a:ext>
            </a:extLst>
          </p:cNvPr>
          <p:cNvGraphicFramePr>
            <a:graphicFrameLocks noGrp="1"/>
          </p:cNvGraphicFramePr>
          <p:nvPr/>
        </p:nvGraphicFramePr>
        <p:xfrm>
          <a:off x="6437513" y="3479970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141935-F2AF-49C0-B290-3F0AFAAEB68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895584" y="3704328"/>
            <a:ext cx="5419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7829FF-0C6D-4D44-9E2C-12443F5A6C20}"/>
              </a:ext>
            </a:extLst>
          </p:cNvPr>
          <p:cNvSpPr/>
          <p:nvPr/>
        </p:nvSpPr>
        <p:spPr>
          <a:xfrm>
            <a:off x="3861954" y="2866407"/>
            <a:ext cx="6484545" cy="2316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추가 예시 </a:t>
            </a:r>
            <a:r>
              <a:rPr lang="en-US" altLang="ko-KR" dirty="0"/>
              <a:t>1 (</a:t>
            </a:r>
            <a:r>
              <a:rPr lang="ko-KR" altLang="en-US" dirty="0"/>
              <a:t>가장 앞에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D164B-EEB0-49D9-BDAB-F65983267DF2}"/>
              </a:ext>
            </a:extLst>
          </p:cNvPr>
          <p:cNvSpPr txBox="1"/>
          <p:nvPr/>
        </p:nvSpPr>
        <p:spPr>
          <a:xfrm>
            <a:off x="3861954" y="4123647"/>
            <a:ext cx="3829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+mn-ea"/>
                <a:ea typeface="+mn-ea"/>
              </a:rPr>
              <a:t>위 연결 리스트의 가장 앞에 데이터  추가 시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endParaRPr lang="ko-KR" altLang="en-US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7ECEA69-4FAE-4F82-A0ED-27F55532FD74}"/>
              </a:ext>
            </a:extLst>
          </p:cNvPr>
          <p:cNvGraphicFramePr>
            <a:graphicFrameLocks noGrp="1"/>
          </p:cNvGraphicFramePr>
          <p:nvPr/>
        </p:nvGraphicFramePr>
        <p:xfrm>
          <a:off x="6385390" y="4899652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66F88E9-395E-4BEF-BAD0-B7D63DF55E15}"/>
              </a:ext>
            </a:extLst>
          </p:cNvPr>
          <p:cNvSpPr txBox="1"/>
          <p:nvPr/>
        </p:nvSpPr>
        <p:spPr>
          <a:xfrm>
            <a:off x="7035288" y="4514699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head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669DEEA-D737-4FB2-B7CB-916B0B22BE33}"/>
              </a:ext>
            </a:extLst>
          </p:cNvPr>
          <p:cNvGraphicFramePr>
            <a:graphicFrameLocks noGrp="1"/>
          </p:cNvGraphicFramePr>
          <p:nvPr/>
        </p:nvGraphicFramePr>
        <p:xfrm>
          <a:off x="8842579" y="4899652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FF6CA46-F631-4A0B-B2BA-F95B10201713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8350754" y="5124010"/>
            <a:ext cx="4918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9647B6F-2C2A-4901-A426-DD17A9AEDEB9}"/>
              </a:ext>
            </a:extLst>
          </p:cNvPr>
          <p:cNvGraphicFramePr>
            <a:graphicFrameLocks noGrp="1"/>
          </p:cNvGraphicFramePr>
          <p:nvPr/>
        </p:nvGraphicFramePr>
        <p:xfrm>
          <a:off x="3950510" y="4899652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data3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1FE7F18-5F5D-4C71-98F8-AC417C3AC571}"/>
              </a:ext>
            </a:extLst>
          </p:cNvPr>
          <p:cNvSpPr txBox="1"/>
          <p:nvPr/>
        </p:nvSpPr>
        <p:spPr>
          <a:xfrm>
            <a:off x="4324836" y="5370410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new_node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D9768EB-C715-4E13-9CBE-1A694F3E2D18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5915874" y="5124010"/>
            <a:ext cx="4695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5ED7C5-A7B5-42FC-9D06-E693AAD67C1B}"/>
              </a:ext>
            </a:extLst>
          </p:cNvPr>
          <p:cNvSpPr txBox="1"/>
          <p:nvPr/>
        </p:nvSpPr>
        <p:spPr>
          <a:xfrm>
            <a:off x="3930220" y="5799798"/>
            <a:ext cx="3175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추가할 데이터를 담을 노드 생성</a:t>
            </a:r>
            <a:endParaRPr lang="en-US" altLang="ko-KR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링크 연결 작업</a:t>
            </a:r>
            <a:endParaRPr lang="en-US" altLang="ko-KR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head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이전 작업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CA77F0-8C36-4A46-BF9F-AE0B3805AFC4}"/>
              </a:ext>
            </a:extLst>
          </p:cNvPr>
          <p:cNvSpPr txBox="1"/>
          <p:nvPr/>
        </p:nvSpPr>
        <p:spPr>
          <a:xfrm>
            <a:off x="4600407" y="4567131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head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88AE7E6F-F0AF-4B75-AC2C-97F9D60700C3}"/>
              </a:ext>
            </a:extLst>
          </p:cNvPr>
          <p:cNvSpPr/>
          <p:nvPr/>
        </p:nvSpPr>
        <p:spPr>
          <a:xfrm>
            <a:off x="7152362" y="4539063"/>
            <a:ext cx="448285" cy="31419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29;p2">
            <a:extLst>
              <a:ext uri="{FF2B5EF4-FFF2-40B4-BE49-F238E27FC236}">
                <a16:creationId xmlns:a16="http://schemas.microsoft.com/office/drawing/2014/main" id="{909B8890-23E4-4B61-903B-B492067445A3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연결 리스트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0F2BCA-BBC9-3E5D-B488-8A8A761F3F83}"/>
              </a:ext>
            </a:extLst>
          </p:cNvPr>
          <p:cNvSpPr/>
          <p:nvPr/>
        </p:nvSpPr>
        <p:spPr>
          <a:xfrm>
            <a:off x="10245213" y="186813"/>
            <a:ext cx="1612490" cy="678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751F06-ABA3-53F9-163E-F17A952C2F48}"/>
              </a:ext>
            </a:extLst>
          </p:cNvPr>
          <p:cNvSpPr/>
          <p:nvPr/>
        </p:nvSpPr>
        <p:spPr>
          <a:xfrm>
            <a:off x="8962102" y="5992761"/>
            <a:ext cx="3465871" cy="678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35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1146378"/>
            <a:ext cx="6344159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 리스트 기본 연산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1872724"/>
            <a:ext cx="7125520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추가 위치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(head,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중간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tail)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따른 연결 작업 필요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5FDDCFB-370F-4CFC-A5DF-47B1B360ED1A}"/>
              </a:ext>
            </a:extLst>
          </p:cNvPr>
          <p:cNvGraphicFramePr>
            <a:graphicFrameLocks noGrp="1"/>
          </p:cNvGraphicFramePr>
          <p:nvPr/>
        </p:nvGraphicFramePr>
        <p:xfrm>
          <a:off x="3930220" y="3479970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D987B8-D022-4B59-84E8-EAC277420F7D}"/>
              </a:ext>
            </a:extLst>
          </p:cNvPr>
          <p:cNvSpPr txBox="1"/>
          <p:nvPr/>
        </p:nvSpPr>
        <p:spPr>
          <a:xfrm>
            <a:off x="4580118" y="3120069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head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41F02CC-9C73-42A2-8691-625FC9DF415A}"/>
              </a:ext>
            </a:extLst>
          </p:cNvPr>
          <p:cNvGraphicFramePr>
            <a:graphicFrameLocks noGrp="1"/>
          </p:cNvGraphicFramePr>
          <p:nvPr/>
        </p:nvGraphicFramePr>
        <p:xfrm>
          <a:off x="6437513" y="3479970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141935-F2AF-49C0-B290-3F0AFAAEB68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895584" y="3704328"/>
            <a:ext cx="5419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7829FF-0C6D-4D44-9E2C-12443F5A6C20}"/>
              </a:ext>
            </a:extLst>
          </p:cNvPr>
          <p:cNvSpPr/>
          <p:nvPr/>
        </p:nvSpPr>
        <p:spPr>
          <a:xfrm>
            <a:off x="3861954" y="2866407"/>
            <a:ext cx="6484545" cy="2316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추가 예시 </a:t>
            </a:r>
            <a:r>
              <a:rPr lang="en-US" altLang="ko-KR" dirty="0"/>
              <a:t>2 (</a:t>
            </a:r>
            <a:r>
              <a:rPr lang="ko-KR" altLang="en-US" dirty="0"/>
              <a:t>가장 끝에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D164B-EEB0-49D9-BDAB-F65983267DF2}"/>
              </a:ext>
            </a:extLst>
          </p:cNvPr>
          <p:cNvSpPr txBox="1"/>
          <p:nvPr/>
        </p:nvSpPr>
        <p:spPr>
          <a:xfrm>
            <a:off x="3921658" y="4148080"/>
            <a:ext cx="3829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+mn-ea"/>
                <a:ea typeface="+mn-ea"/>
              </a:rPr>
              <a:t>위 연결 리스트의 가장 끝에 데이터  추가 시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endParaRPr lang="ko-KR" altLang="en-US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7ECEA69-4FAE-4F82-A0ED-27F55532FD74}"/>
              </a:ext>
            </a:extLst>
          </p:cNvPr>
          <p:cNvGraphicFramePr>
            <a:graphicFrameLocks noGrp="1"/>
          </p:cNvGraphicFramePr>
          <p:nvPr/>
        </p:nvGraphicFramePr>
        <p:xfrm>
          <a:off x="3942820" y="4924704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66F88E9-395E-4BEF-BAD0-B7D63DF55E15}"/>
              </a:ext>
            </a:extLst>
          </p:cNvPr>
          <p:cNvSpPr txBox="1"/>
          <p:nvPr/>
        </p:nvSpPr>
        <p:spPr>
          <a:xfrm>
            <a:off x="4592718" y="4564803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head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669DEEA-D737-4FB2-B7CB-916B0B22BE33}"/>
              </a:ext>
            </a:extLst>
          </p:cNvPr>
          <p:cNvGraphicFramePr>
            <a:graphicFrameLocks noGrp="1"/>
          </p:cNvGraphicFramePr>
          <p:nvPr/>
        </p:nvGraphicFramePr>
        <p:xfrm>
          <a:off x="6400009" y="4924704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FF6CA46-F631-4A0B-B2BA-F95B10201713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5908184" y="5149062"/>
            <a:ext cx="4918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5ED7C5-A7B5-42FC-9D06-E693AAD67C1B}"/>
              </a:ext>
            </a:extLst>
          </p:cNvPr>
          <p:cNvSpPr txBox="1"/>
          <p:nvPr/>
        </p:nvSpPr>
        <p:spPr>
          <a:xfrm>
            <a:off x="3848563" y="5705440"/>
            <a:ext cx="3175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추가할 데이터를 담을 노드 생성</a:t>
            </a:r>
            <a:endParaRPr lang="en-US" altLang="ko-KR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head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로부터 끝 노드까지 순회</a:t>
            </a:r>
            <a:endParaRPr lang="en-US" altLang="ko-KR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링크 연결 작업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446B831-D667-48FA-9F8C-212853837810}"/>
              </a:ext>
            </a:extLst>
          </p:cNvPr>
          <p:cNvGraphicFramePr>
            <a:graphicFrameLocks noGrp="1"/>
          </p:cNvGraphicFramePr>
          <p:nvPr/>
        </p:nvGraphicFramePr>
        <p:xfrm>
          <a:off x="8857198" y="4924704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data3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E608D64-7926-4C0A-BF0A-C4F3960F96B1}"/>
              </a:ext>
            </a:extLst>
          </p:cNvPr>
          <p:cNvSpPr txBox="1"/>
          <p:nvPr/>
        </p:nvSpPr>
        <p:spPr>
          <a:xfrm>
            <a:off x="9231524" y="5395462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new_node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5192599-A1E9-41D0-9A33-21AEAD06604C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8365373" y="5149062"/>
            <a:ext cx="4918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29;p2">
            <a:extLst>
              <a:ext uri="{FF2B5EF4-FFF2-40B4-BE49-F238E27FC236}">
                <a16:creationId xmlns:a16="http://schemas.microsoft.com/office/drawing/2014/main" id="{049167D7-B509-4D82-8525-578BCE0F7273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연결 리스트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408D10-467D-CCED-88F6-566C65EABCB7}"/>
              </a:ext>
            </a:extLst>
          </p:cNvPr>
          <p:cNvSpPr/>
          <p:nvPr/>
        </p:nvSpPr>
        <p:spPr>
          <a:xfrm>
            <a:off x="10245213" y="186813"/>
            <a:ext cx="1612490" cy="678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FC00FA-1957-E175-8187-87118E9524D8}"/>
              </a:ext>
            </a:extLst>
          </p:cNvPr>
          <p:cNvSpPr/>
          <p:nvPr/>
        </p:nvSpPr>
        <p:spPr>
          <a:xfrm>
            <a:off x="10397613" y="339213"/>
            <a:ext cx="1612490" cy="678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CCA830-C754-BE08-D41A-E692C2391D60}"/>
              </a:ext>
            </a:extLst>
          </p:cNvPr>
          <p:cNvSpPr/>
          <p:nvPr/>
        </p:nvSpPr>
        <p:spPr>
          <a:xfrm>
            <a:off x="8962102" y="5992761"/>
            <a:ext cx="3465871" cy="678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88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770598"/>
            <a:ext cx="6344159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 리스트 기본 연산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1496944"/>
            <a:ext cx="7125520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추가 위치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(head,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중간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tail)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따른 연결 작업 필요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5FDDCFB-370F-4CFC-A5DF-47B1B360ED1A}"/>
              </a:ext>
            </a:extLst>
          </p:cNvPr>
          <p:cNvGraphicFramePr>
            <a:graphicFrameLocks noGrp="1"/>
          </p:cNvGraphicFramePr>
          <p:nvPr/>
        </p:nvGraphicFramePr>
        <p:xfrm>
          <a:off x="3930220" y="3104190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D987B8-D022-4B59-84E8-EAC277420F7D}"/>
              </a:ext>
            </a:extLst>
          </p:cNvPr>
          <p:cNvSpPr txBox="1"/>
          <p:nvPr/>
        </p:nvSpPr>
        <p:spPr>
          <a:xfrm>
            <a:off x="4580118" y="2744289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head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41F02CC-9C73-42A2-8691-625FC9DF415A}"/>
              </a:ext>
            </a:extLst>
          </p:cNvPr>
          <p:cNvGraphicFramePr>
            <a:graphicFrameLocks noGrp="1"/>
          </p:cNvGraphicFramePr>
          <p:nvPr/>
        </p:nvGraphicFramePr>
        <p:xfrm>
          <a:off x="6437513" y="3104190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141935-F2AF-49C0-B290-3F0AFAAEB68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895584" y="3328548"/>
            <a:ext cx="5419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7829FF-0C6D-4D44-9E2C-12443F5A6C20}"/>
              </a:ext>
            </a:extLst>
          </p:cNvPr>
          <p:cNvSpPr/>
          <p:nvPr/>
        </p:nvSpPr>
        <p:spPr>
          <a:xfrm>
            <a:off x="3861954" y="2490627"/>
            <a:ext cx="6484545" cy="2316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추가 예시 </a:t>
            </a:r>
            <a:r>
              <a:rPr lang="en-US" altLang="ko-KR" dirty="0"/>
              <a:t>3 (</a:t>
            </a:r>
            <a:r>
              <a:rPr lang="ko-KR" altLang="en-US" dirty="0"/>
              <a:t>중간에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D164B-EEB0-49D9-BDAB-F65983267DF2}"/>
              </a:ext>
            </a:extLst>
          </p:cNvPr>
          <p:cNvSpPr txBox="1"/>
          <p:nvPr/>
        </p:nvSpPr>
        <p:spPr>
          <a:xfrm>
            <a:off x="3861954" y="3729941"/>
            <a:ext cx="3547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+mn-ea"/>
                <a:ea typeface="+mn-ea"/>
              </a:rPr>
              <a:t>위 연결 리스트의 중간에 데이터 추가 시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endParaRPr lang="ko-KR" altLang="en-US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7ECEA69-4FAE-4F82-A0ED-27F55532FD74}"/>
              </a:ext>
            </a:extLst>
          </p:cNvPr>
          <p:cNvGraphicFramePr>
            <a:graphicFrameLocks noGrp="1"/>
          </p:cNvGraphicFramePr>
          <p:nvPr/>
        </p:nvGraphicFramePr>
        <p:xfrm>
          <a:off x="3947920" y="4477207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66F88E9-395E-4BEF-BAD0-B7D63DF55E15}"/>
              </a:ext>
            </a:extLst>
          </p:cNvPr>
          <p:cNvSpPr txBox="1"/>
          <p:nvPr/>
        </p:nvSpPr>
        <p:spPr>
          <a:xfrm>
            <a:off x="4597818" y="4117306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head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669DEEA-D737-4FB2-B7CB-916B0B22BE33}"/>
              </a:ext>
            </a:extLst>
          </p:cNvPr>
          <p:cNvGraphicFramePr>
            <a:graphicFrameLocks noGrp="1"/>
          </p:cNvGraphicFramePr>
          <p:nvPr/>
        </p:nvGraphicFramePr>
        <p:xfrm>
          <a:off x="8847679" y="4477207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FF6CA46-F631-4A0B-B2BA-F95B10201713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5913284" y="4701565"/>
            <a:ext cx="2934395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5ED7C5-A7B5-42FC-9D06-E693AAD67C1B}"/>
              </a:ext>
            </a:extLst>
          </p:cNvPr>
          <p:cNvSpPr txBox="1"/>
          <p:nvPr/>
        </p:nvSpPr>
        <p:spPr>
          <a:xfrm>
            <a:off x="4089755" y="5878857"/>
            <a:ext cx="4695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추가할 데이터를 담을 노드 생성</a:t>
            </a:r>
            <a:endParaRPr lang="en-US" altLang="ko-KR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head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로부터 데이터 추가 위치 직전 노드까지 순회</a:t>
            </a:r>
            <a:endParaRPr lang="en-US" altLang="ko-KR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링크 연결 작업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7150708-B2D4-44F0-A855-D3A0BBA5947D}"/>
              </a:ext>
            </a:extLst>
          </p:cNvPr>
          <p:cNvGraphicFramePr>
            <a:graphicFrameLocks noGrp="1"/>
          </p:cNvGraphicFramePr>
          <p:nvPr/>
        </p:nvGraphicFramePr>
        <p:xfrm>
          <a:off x="6397799" y="4885920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45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1035619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data3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7BC12EF-8423-4280-9F1D-E6A06EA200CF}"/>
              </a:ext>
            </a:extLst>
          </p:cNvPr>
          <p:cNvSpPr txBox="1"/>
          <p:nvPr/>
        </p:nvSpPr>
        <p:spPr>
          <a:xfrm>
            <a:off x="6709495" y="5331626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new_node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F5CCDC5-E7D1-46E5-B365-3CAC611948A9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5913284" y="4701565"/>
            <a:ext cx="484515" cy="40871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9904334-0EAA-4B5B-A43D-174B3551D4B8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V="1">
            <a:off x="8363163" y="4701565"/>
            <a:ext cx="484516" cy="40871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곱하기 기호 36">
            <a:extLst>
              <a:ext uri="{FF2B5EF4-FFF2-40B4-BE49-F238E27FC236}">
                <a16:creationId xmlns:a16="http://schemas.microsoft.com/office/drawing/2014/main" id="{F84D8343-FD9B-46C7-9A56-1569BA6EDEE0}"/>
              </a:ext>
            </a:extLst>
          </p:cNvPr>
          <p:cNvSpPr/>
          <p:nvPr/>
        </p:nvSpPr>
        <p:spPr>
          <a:xfrm>
            <a:off x="7152362" y="4539063"/>
            <a:ext cx="448285" cy="31419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29;p2">
            <a:extLst>
              <a:ext uri="{FF2B5EF4-FFF2-40B4-BE49-F238E27FC236}">
                <a16:creationId xmlns:a16="http://schemas.microsoft.com/office/drawing/2014/main" id="{E6CF42BB-E1BE-4A8D-8E10-C683FFE32DB4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연결 리스트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B754B7-FF38-0E0B-C600-32306FEEE17B}"/>
              </a:ext>
            </a:extLst>
          </p:cNvPr>
          <p:cNvSpPr/>
          <p:nvPr/>
        </p:nvSpPr>
        <p:spPr>
          <a:xfrm>
            <a:off x="10245213" y="186813"/>
            <a:ext cx="1612490" cy="678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2976A7-D5C9-A3ED-82F4-959CDC131D0D}"/>
              </a:ext>
            </a:extLst>
          </p:cNvPr>
          <p:cNvSpPr/>
          <p:nvPr/>
        </p:nvSpPr>
        <p:spPr>
          <a:xfrm>
            <a:off x="10397613" y="339213"/>
            <a:ext cx="1612490" cy="678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84EDE2-F837-220E-D3D4-3AE3B5AB9DF6}"/>
              </a:ext>
            </a:extLst>
          </p:cNvPr>
          <p:cNvSpPr/>
          <p:nvPr/>
        </p:nvSpPr>
        <p:spPr>
          <a:xfrm>
            <a:off x="8962102" y="6420462"/>
            <a:ext cx="3465871" cy="33921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83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1146378"/>
            <a:ext cx="6344159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 리스트 기본 연산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1872724"/>
            <a:ext cx="7125520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삭제 위치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(head,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중간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tail)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따른 연결 작업 필요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5FDDCFB-370F-4CFC-A5DF-47B1B360ED1A}"/>
              </a:ext>
            </a:extLst>
          </p:cNvPr>
          <p:cNvGraphicFramePr>
            <a:graphicFrameLocks noGrp="1"/>
          </p:cNvGraphicFramePr>
          <p:nvPr/>
        </p:nvGraphicFramePr>
        <p:xfrm>
          <a:off x="3930220" y="3479970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D987B8-D022-4B59-84E8-EAC277420F7D}"/>
              </a:ext>
            </a:extLst>
          </p:cNvPr>
          <p:cNvSpPr txBox="1"/>
          <p:nvPr/>
        </p:nvSpPr>
        <p:spPr>
          <a:xfrm>
            <a:off x="4580118" y="3120069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head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41F02CC-9C73-42A2-8691-625FC9DF415A}"/>
              </a:ext>
            </a:extLst>
          </p:cNvPr>
          <p:cNvGraphicFramePr>
            <a:graphicFrameLocks noGrp="1"/>
          </p:cNvGraphicFramePr>
          <p:nvPr/>
        </p:nvGraphicFramePr>
        <p:xfrm>
          <a:off x="6437513" y="3479970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141935-F2AF-49C0-B290-3F0AFAAEB68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895584" y="3704328"/>
            <a:ext cx="5419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7829FF-0C6D-4D44-9E2C-12443F5A6C20}"/>
              </a:ext>
            </a:extLst>
          </p:cNvPr>
          <p:cNvSpPr/>
          <p:nvPr/>
        </p:nvSpPr>
        <p:spPr>
          <a:xfrm>
            <a:off x="3861954" y="2866407"/>
            <a:ext cx="6484545" cy="2316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추가 예시 </a:t>
            </a:r>
            <a:r>
              <a:rPr lang="en-US" altLang="ko-KR" dirty="0"/>
              <a:t>1 (</a:t>
            </a:r>
            <a:r>
              <a:rPr lang="ko-KR" altLang="en-US" dirty="0"/>
              <a:t>가장 앞에 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8D164B-EEB0-49D9-BDAB-F65983267DF2}"/>
              </a:ext>
            </a:extLst>
          </p:cNvPr>
          <p:cNvSpPr txBox="1"/>
          <p:nvPr/>
        </p:nvSpPr>
        <p:spPr>
          <a:xfrm>
            <a:off x="3861954" y="4123647"/>
            <a:ext cx="3829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  <a:latin typeface="+mn-ea"/>
                <a:ea typeface="+mn-ea"/>
              </a:rPr>
              <a:t>위 연결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  <a:ea typeface="+mn-ea"/>
              </a:rPr>
              <a:t>리스트의 가장 앞의 데이터  삭제 시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endParaRPr lang="ko-KR" altLang="en-US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7ECEA69-4FAE-4F82-A0ED-27F55532FD74}"/>
              </a:ext>
            </a:extLst>
          </p:cNvPr>
          <p:cNvGraphicFramePr>
            <a:graphicFrameLocks noGrp="1"/>
          </p:cNvGraphicFramePr>
          <p:nvPr/>
        </p:nvGraphicFramePr>
        <p:xfrm>
          <a:off x="3942820" y="4899652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data1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66F88E9-395E-4BEF-BAD0-B7D63DF55E15}"/>
              </a:ext>
            </a:extLst>
          </p:cNvPr>
          <p:cNvSpPr txBox="1"/>
          <p:nvPr/>
        </p:nvSpPr>
        <p:spPr>
          <a:xfrm>
            <a:off x="7122970" y="4552277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head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669DEEA-D737-4FB2-B7CB-916B0B22BE33}"/>
              </a:ext>
            </a:extLst>
          </p:cNvPr>
          <p:cNvGraphicFramePr>
            <a:graphicFrameLocks noGrp="1"/>
          </p:cNvGraphicFramePr>
          <p:nvPr/>
        </p:nvGraphicFramePr>
        <p:xfrm>
          <a:off x="6475165" y="4899652"/>
          <a:ext cx="1965364" cy="448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82">
                  <a:extLst>
                    <a:ext uri="{9D8B030D-6E8A-4147-A177-3AD203B41FA5}">
                      <a16:colId xmlns:a16="http://schemas.microsoft.com/office/drawing/2014/main" val="2502278384"/>
                    </a:ext>
                  </a:extLst>
                </a:gridCol>
                <a:gridCol w="982682">
                  <a:extLst>
                    <a:ext uri="{9D8B030D-6E8A-4147-A177-3AD203B41FA5}">
                      <a16:colId xmlns:a16="http://schemas.microsoft.com/office/drawing/2014/main" val="17590863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data2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next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83127" marR="83127" marT="55321" marB="55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19760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FF6CA46-F631-4A0B-B2BA-F95B10201713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5908184" y="5124010"/>
            <a:ext cx="5669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1FE7F18-5F5D-4C71-98F8-AC417C3AC571}"/>
              </a:ext>
            </a:extLst>
          </p:cNvPr>
          <p:cNvSpPr txBox="1"/>
          <p:nvPr/>
        </p:nvSpPr>
        <p:spPr>
          <a:xfrm>
            <a:off x="4249680" y="5370410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delete_node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5ED7C5-A7B5-42FC-9D06-E693AAD67C1B}"/>
              </a:ext>
            </a:extLst>
          </p:cNvPr>
          <p:cNvSpPr txBox="1"/>
          <p:nvPr/>
        </p:nvSpPr>
        <p:spPr>
          <a:xfrm>
            <a:off x="3930220" y="5799798"/>
            <a:ext cx="3576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삭제 대상 노드 지정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  <a:ea typeface="+mn-ea"/>
              </a:rPr>
              <a:t>delete_node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head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이전 작업</a:t>
            </a:r>
            <a:endParaRPr lang="en-US" altLang="ko-KR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dirty="0" err="1">
                <a:solidFill>
                  <a:schemeClr val="tx1"/>
                </a:solidFill>
                <a:latin typeface="+mn-ea"/>
                <a:ea typeface="+mn-ea"/>
              </a:rPr>
              <a:t>delte_node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삭제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CA77F0-8C36-4A46-BF9F-AE0B3805AFC4}"/>
              </a:ext>
            </a:extLst>
          </p:cNvPr>
          <p:cNvSpPr txBox="1"/>
          <p:nvPr/>
        </p:nvSpPr>
        <p:spPr>
          <a:xfrm>
            <a:off x="4600407" y="4567131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head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88AE7E6F-F0AF-4B75-AC2C-97F9D60700C3}"/>
              </a:ext>
            </a:extLst>
          </p:cNvPr>
          <p:cNvSpPr/>
          <p:nvPr/>
        </p:nvSpPr>
        <p:spPr>
          <a:xfrm>
            <a:off x="4709047" y="4579313"/>
            <a:ext cx="448285" cy="314190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하기 기호 19">
            <a:extLst>
              <a:ext uri="{FF2B5EF4-FFF2-40B4-BE49-F238E27FC236}">
                <a16:creationId xmlns:a16="http://schemas.microsoft.com/office/drawing/2014/main" id="{4B400DB5-860B-481B-9F1D-30CC24555F04}"/>
              </a:ext>
            </a:extLst>
          </p:cNvPr>
          <p:cNvSpPr/>
          <p:nvPr/>
        </p:nvSpPr>
        <p:spPr>
          <a:xfrm>
            <a:off x="4452719" y="4965184"/>
            <a:ext cx="960941" cy="345609"/>
          </a:xfrm>
          <a:prstGeom prst="mathMultipl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Google Shape;29;p2">
            <a:extLst>
              <a:ext uri="{FF2B5EF4-FFF2-40B4-BE49-F238E27FC236}">
                <a16:creationId xmlns:a16="http://schemas.microsoft.com/office/drawing/2014/main" id="{3CCB3577-786E-40AD-9682-5A0410C54C2C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연결 리스트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CFD4A1-110F-DCE6-3B4D-068E6EB64311}"/>
              </a:ext>
            </a:extLst>
          </p:cNvPr>
          <p:cNvSpPr/>
          <p:nvPr/>
        </p:nvSpPr>
        <p:spPr>
          <a:xfrm>
            <a:off x="8962102" y="5992761"/>
            <a:ext cx="3465871" cy="678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76085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Noto Sans">
      <a:majorFont>
        <a:latin typeface="Noto Sans CJK KR Regular"/>
        <a:ea typeface="Noto Sans CJK KR Regular"/>
        <a:cs typeface=""/>
      </a:majorFont>
      <a:minorFont>
        <a:latin typeface="Noto Sans CJK KR Regular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586</Words>
  <Application>Microsoft Office PowerPoint</Application>
  <PresentationFormat>와이드스크린</PresentationFormat>
  <Paragraphs>161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Noto Sans CJK KR Regular</vt:lpstr>
      <vt:lpstr>Arial</vt:lpstr>
      <vt:lpstr>Wingdings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FC_Video_Designer</dc:creator>
  <cp:lastModifiedBy>정혜미</cp:lastModifiedBy>
  <cp:revision>122</cp:revision>
  <dcterms:modified xsi:type="dcterms:W3CDTF">2025-03-27T05:16:56Z</dcterms:modified>
</cp:coreProperties>
</file>