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070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7056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1565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1061789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 기본 구조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큐 기본 연산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선형 자료구조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큐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2C498C-DBA9-B037-7724-485CA19FC7E1}"/>
              </a:ext>
            </a:extLst>
          </p:cNvPr>
          <p:cNvSpPr/>
          <p:nvPr/>
        </p:nvSpPr>
        <p:spPr>
          <a:xfrm>
            <a:off x="10353368" y="353961"/>
            <a:ext cx="2015613" cy="481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447228-491D-3218-B611-E1367BC4FE29}"/>
              </a:ext>
            </a:extLst>
          </p:cNvPr>
          <p:cNvSpPr/>
          <p:nvPr/>
        </p:nvSpPr>
        <p:spPr>
          <a:xfrm>
            <a:off x="9114503" y="6381135"/>
            <a:ext cx="2802194" cy="334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1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 자료구조의 이해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 구현과 사용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큐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2F868A-068D-35CA-F98E-3C6ACE8101CA}"/>
              </a:ext>
            </a:extLst>
          </p:cNvPr>
          <p:cNvSpPr/>
          <p:nvPr/>
        </p:nvSpPr>
        <p:spPr>
          <a:xfrm>
            <a:off x="10353368" y="353961"/>
            <a:ext cx="2015613" cy="481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84A594-4F4C-941A-99B6-602D10C82D7C}"/>
              </a:ext>
            </a:extLst>
          </p:cNvPr>
          <p:cNvSpPr/>
          <p:nvPr/>
        </p:nvSpPr>
        <p:spPr>
          <a:xfrm>
            <a:off x="9114503" y="6381135"/>
            <a:ext cx="2802194" cy="334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(Queue)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125520" cy="18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선입선출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 In First Out; FIFO)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자료구조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들어온 데이터가 먼저 나가는 구조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 순서대로 데이터 처리가 필요할 때 사용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프린터 출력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BFS (Breath-First Search)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큐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E20977-46B5-9620-187B-C097D4DDF573}"/>
              </a:ext>
            </a:extLst>
          </p:cNvPr>
          <p:cNvSpPr/>
          <p:nvPr/>
        </p:nvSpPr>
        <p:spPr>
          <a:xfrm>
            <a:off x="10353368" y="353961"/>
            <a:ext cx="2015613" cy="481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AA618B-69E9-36EF-11FA-9C6311EE69DC}"/>
              </a:ext>
            </a:extLst>
          </p:cNvPr>
          <p:cNvSpPr/>
          <p:nvPr/>
        </p:nvSpPr>
        <p:spPr>
          <a:xfrm>
            <a:off x="9114503" y="6381135"/>
            <a:ext cx="2802194" cy="334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 기본 구조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3" y="2987538"/>
            <a:ext cx="7473795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선입선출 구조를 따름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기본적으로 데이터 추가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꺼내기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 공간 확인 동작으로 이루어짐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큐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F070F60-DC0A-45D3-A93D-CB42D7A3E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58572"/>
              </p:ext>
            </p:extLst>
          </p:nvPr>
        </p:nvGraphicFramePr>
        <p:xfrm>
          <a:off x="4485709" y="5139619"/>
          <a:ext cx="5286800" cy="41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60">
                  <a:extLst>
                    <a:ext uri="{9D8B030D-6E8A-4147-A177-3AD203B41FA5}">
                      <a16:colId xmlns:a16="http://schemas.microsoft.com/office/drawing/2014/main" val="1085859028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134563059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369615752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421278866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2791919026"/>
                    </a:ext>
                  </a:extLst>
                </a:gridCol>
              </a:tblGrid>
              <a:tr h="41335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64829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0928F1D0-1A31-4508-B773-7AB933076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204391"/>
              </p:ext>
            </p:extLst>
          </p:nvPr>
        </p:nvGraphicFramePr>
        <p:xfrm>
          <a:off x="2852874" y="4409349"/>
          <a:ext cx="1042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79">
                  <a:extLst>
                    <a:ext uri="{9D8B030D-6E8A-4147-A177-3AD203B41FA5}">
                      <a16:colId xmlns:a16="http://schemas.microsoft.com/office/drawing/2014/main" val="158597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Data(N)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63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2869D7B-981E-4473-9F01-CA0A2F40F881}"/>
              </a:ext>
            </a:extLst>
          </p:cNvPr>
          <p:cNvSpPr txBox="1"/>
          <p:nvPr/>
        </p:nvSpPr>
        <p:spPr>
          <a:xfrm>
            <a:off x="4254851" y="4540365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Enqueue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7AAA9-6931-4901-A46D-159F41198FCB}"/>
              </a:ext>
            </a:extLst>
          </p:cNvPr>
          <p:cNvSpPr txBox="1"/>
          <p:nvPr/>
        </p:nvSpPr>
        <p:spPr>
          <a:xfrm>
            <a:off x="9065218" y="454036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Dequeue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42F66CA5-E6CE-47C7-ACA5-587751EB9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89567"/>
              </p:ext>
            </p:extLst>
          </p:nvPr>
        </p:nvGraphicFramePr>
        <p:xfrm>
          <a:off x="10381209" y="4409349"/>
          <a:ext cx="1042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79">
                  <a:extLst>
                    <a:ext uri="{9D8B030D-6E8A-4147-A177-3AD203B41FA5}">
                      <a16:colId xmlns:a16="http://schemas.microsoft.com/office/drawing/2014/main" val="158597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Data(1)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63711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F07519FE-CC14-42D0-8FBB-D03486A149F4}"/>
              </a:ext>
            </a:extLst>
          </p:cNvPr>
          <p:cNvSpPr/>
          <p:nvPr/>
        </p:nvSpPr>
        <p:spPr>
          <a:xfrm rot="2540539">
            <a:off x="4024502" y="4872818"/>
            <a:ext cx="330265" cy="2122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C034816-EB1E-408E-850F-10632215BA5C}"/>
              </a:ext>
            </a:extLst>
          </p:cNvPr>
          <p:cNvSpPr/>
          <p:nvPr/>
        </p:nvSpPr>
        <p:spPr>
          <a:xfrm rot="19356961">
            <a:off x="9927566" y="4898509"/>
            <a:ext cx="330265" cy="2122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461CA6-374E-45AB-859D-EC2D60812307}"/>
              </a:ext>
            </a:extLst>
          </p:cNvPr>
          <p:cNvSpPr txBox="1"/>
          <p:nvPr/>
        </p:nvSpPr>
        <p:spPr>
          <a:xfrm>
            <a:off x="3848857" y="5383701"/>
            <a:ext cx="6238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Rear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5111F-63B7-4452-885D-F632CAEB3896}"/>
              </a:ext>
            </a:extLst>
          </p:cNvPr>
          <p:cNvSpPr txBox="1"/>
          <p:nvPr/>
        </p:nvSpPr>
        <p:spPr>
          <a:xfrm>
            <a:off x="9768799" y="5383701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Front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오른쪽 대괄호 17">
            <a:extLst>
              <a:ext uri="{FF2B5EF4-FFF2-40B4-BE49-F238E27FC236}">
                <a16:creationId xmlns:a16="http://schemas.microsoft.com/office/drawing/2014/main" id="{BB7B8D78-0CB9-43AF-9B5E-96CFAC208022}"/>
              </a:ext>
            </a:extLst>
          </p:cNvPr>
          <p:cNvSpPr/>
          <p:nvPr/>
        </p:nvSpPr>
        <p:spPr>
          <a:xfrm rot="5400000">
            <a:off x="6958067" y="3338047"/>
            <a:ext cx="244585" cy="4928944"/>
          </a:xfrm>
          <a:prstGeom prst="rightBracket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A08F5C-0013-4A8B-BD7D-FC420C8B63AD}"/>
              </a:ext>
            </a:extLst>
          </p:cNvPr>
          <p:cNvSpPr txBox="1"/>
          <p:nvPr/>
        </p:nvSpPr>
        <p:spPr>
          <a:xfrm>
            <a:off x="6681050" y="596239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/>
                </a:solidFill>
                <a:latin typeface="+mn-ea"/>
                <a:ea typeface="+mn-ea"/>
              </a:rPr>
              <a:t>큐 공간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D8100-B150-B734-85C6-06C739126FA5}"/>
              </a:ext>
            </a:extLst>
          </p:cNvPr>
          <p:cNvSpPr/>
          <p:nvPr/>
        </p:nvSpPr>
        <p:spPr>
          <a:xfrm>
            <a:off x="10353368" y="353961"/>
            <a:ext cx="2015613" cy="481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28CB0D-0972-2082-65B8-746B22F08826}"/>
              </a:ext>
            </a:extLst>
          </p:cNvPr>
          <p:cNvSpPr/>
          <p:nvPr/>
        </p:nvSpPr>
        <p:spPr>
          <a:xfrm>
            <a:off x="9114503" y="6381135"/>
            <a:ext cx="2802194" cy="334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6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12858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연산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854928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추가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(Enqueue)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큐에 데이터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큐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graphicFrame>
        <p:nvGraphicFramePr>
          <p:cNvPr id="19" name="표 2">
            <a:extLst>
              <a:ext uri="{FF2B5EF4-FFF2-40B4-BE49-F238E27FC236}">
                <a16:creationId xmlns:a16="http://schemas.microsoft.com/office/drawing/2014/main" id="{C3C27AEC-C601-406D-ABD9-46CEA6A0E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60338"/>
              </p:ext>
            </p:extLst>
          </p:nvPr>
        </p:nvGraphicFramePr>
        <p:xfrm>
          <a:off x="5913673" y="3711655"/>
          <a:ext cx="4229440" cy="41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60">
                  <a:extLst>
                    <a:ext uri="{9D8B030D-6E8A-4147-A177-3AD203B41FA5}">
                      <a16:colId xmlns:a16="http://schemas.microsoft.com/office/drawing/2014/main" val="134563059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369615752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421278866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2791919026"/>
                    </a:ext>
                  </a:extLst>
                </a:gridCol>
              </a:tblGrid>
              <a:tr h="41335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64829"/>
                  </a:ext>
                </a:extLst>
              </a:tr>
            </a:tbl>
          </a:graphicData>
        </a:graphic>
      </p:graphicFrame>
      <p:graphicFrame>
        <p:nvGraphicFramePr>
          <p:cNvPr id="20" name="표 2">
            <a:extLst>
              <a:ext uri="{FF2B5EF4-FFF2-40B4-BE49-F238E27FC236}">
                <a16:creationId xmlns:a16="http://schemas.microsoft.com/office/drawing/2014/main" id="{7B245E24-8961-40EF-A3D1-D13D3074D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59611"/>
              </p:ext>
            </p:extLst>
          </p:nvPr>
        </p:nvGraphicFramePr>
        <p:xfrm>
          <a:off x="3930110" y="3716596"/>
          <a:ext cx="1042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79">
                  <a:extLst>
                    <a:ext uri="{9D8B030D-6E8A-4147-A177-3AD203B41FA5}">
                      <a16:colId xmlns:a16="http://schemas.microsoft.com/office/drawing/2014/main" val="158597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Data(2)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6371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7C40714-8B19-418C-ADA5-C1492B812A4D}"/>
              </a:ext>
            </a:extLst>
          </p:cNvPr>
          <p:cNvSpPr txBox="1"/>
          <p:nvPr/>
        </p:nvSpPr>
        <p:spPr>
          <a:xfrm>
            <a:off x="4927691" y="3343161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Enqueue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B9E5FBF8-6102-4C41-B2BB-C21FFAD4F61F}"/>
              </a:ext>
            </a:extLst>
          </p:cNvPr>
          <p:cNvSpPr/>
          <p:nvPr/>
        </p:nvSpPr>
        <p:spPr>
          <a:xfrm>
            <a:off x="5279688" y="3804629"/>
            <a:ext cx="330265" cy="2122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">
            <a:extLst>
              <a:ext uri="{FF2B5EF4-FFF2-40B4-BE49-F238E27FC236}">
                <a16:creationId xmlns:a16="http://schemas.microsoft.com/office/drawing/2014/main" id="{A6B50B3D-5711-4495-B823-03F27375C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700164"/>
              </p:ext>
            </p:extLst>
          </p:nvPr>
        </p:nvGraphicFramePr>
        <p:xfrm>
          <a:off x="5913673" y="4614041"/>
          <a:ext cx="4229440" cy="41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60">
                  <a:extLst>
                    <a:ext uri="{9D8B030D-6E8A-4147-A177-3AD203B41FA5}">
                      <a16:colId xmlns:a16="http://schemas.microsoft.com/office/drawing/2014/main" val="134563059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369615752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421278866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2791919026"/>
                    </a:ext>
                  </a:extLst>
                </a:gridCol>
              </a:tblGrid>
              <a:tr h="41335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64829"/>
                  </a:ext>
                </a:extLst>
              </a:tr>
            </a:tbl>
          </a:graphicData>
        </a:graphic>
      </p:graphicFrame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C0F98A1A-47EC-41F7-A51A-616ED4F37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73655"/>
              </p:ext>
            </p:extLst>
          </p:nvPr>
        </p:nvGraphicFramePr>
        <p:xfrm>
          <a:off x="3930110" y="4618982"/>
          <a:ext cx="1042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79">
                  <a:extLst>
                    <a:ext uri="{9D8B030D-6E8A-4147-A177-3AD203B41FA5}">
                      <a16:colId xmlns:a16="http://schemas.microsoft.com/office/drawing/2014/main" val="158597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Data(3)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6371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3C8AFA9-F71F-4749-9C51-B4250233E2C7}"/>
              </a:ext>
            </a:extLst>
          </p:cNvPr>
          <p:cNvSpPr txBox="1"/>
          <p:nvPr/>
        </p:nvSpPr>
        <p:spPr>
          <a:xfrm>
            <a:off x="4927691" y="4245547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Enqueue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C94887C-0122-47D2-8EBB-8CB0DCA28ECB}"/>
              </a:ext>
            </a:extLst>
          </p:cNvPr>
          <p:cNvSpPr/>
          <p:nvPr/>
        </p:nvSpPr>
        <p:spPr>
          <a:xfrm>
            <a:off x="5279688" y="4707015"/>
            <a:ext cx="330265" cy="2122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">
            <a:extLst>
              <a:ext uri="{FF2B5EF4-FFF2-40B4-BE49-F238E27FC236}">
                <a16:creationId xmlns:a16="http://schemas.microsoft.com/office/drawing/2014/main" id="{EF8A9AB6-78D0-4267-B011-8C0D808E7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83449"/>
              </p:ext>
            </p:extLst>
          </p:nvPr>
        </p:nvGraphicFramePr>
        <p:xfrm>
          <a:off x="5915761" y="5442845"/>
          <a:ext cx="4229440" cy="41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60">
                  <a:extLst>
                    <a:ext uri="{9D8B030D-6E8A-4147-A177-3AD203B41FA5}">
                      <a16:colId xmlns:a16="http://schemas.microsoft.com/office/drawing/2014/main" val="134563059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369615752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421278866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2791919026"/>
                    </a:ext>
                  </a:extLst>
                </a:gridCol>
              </a:tblGrid>
              <a:tr h="41335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64829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EEBF72D6-4B4C-408B-8CF7-543C5C047E1F}"/>
              </a:ext>
            </a:extLst>
          </p:cNvPr>
          <p:cNvSpPr/>
          <p:nvPr/>
        </p:nvSpPr>
        <p:spPr>
          <a:xfrm>
            <a:off x="3711642" y="2993589"/>
            <a:ext cx="6865436" cy="232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추가 예시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C8E204-E893-27ED-D477-E1B3739FBA8A}"/>
              </a:ext>
            </a:extLst>
          </p:cNvPr>
          <p:cNvSpPr/>
          <p:nvPr/>
        </p:nvSpPr>
        <p:spPr>
          <a:xfrm>
            <a:off x="10353368" y="353961"/>
            <a:ext cx="2015613" cy="481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54124B-6F06-7E78-8A77-469C28E035AE}"/>
              </a:ext>
            </a:extLst>
          </p:cNvPr>
          <p:cNvSpPr/>
          <p:nvPr/>
        </p:nvSpPr>
        <p:spPr>
          <a:xfrm>
            <a:off x="9114503" y="6381135"/>
            <a:ext cx="2802194" cy="334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7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1107797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연산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834143"/>
            <a:ext cx="7125520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꺼내기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(Dequeue)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큐에서 데이터 꺼내기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Google Shape;29;p2">
            <a:extLst>
              <a:ext uri="{FF2B5EF4-FFF2-40B4-BE49-F238E27FC236}">
                <a16:creationId xmlns:a16="http://schemas.microsoft.com/office/drawing/2014/main" id="{6B8C02CC-6E35-446A-A2D0-22B881EEC1CE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큐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857274F2-60A4-40AC-BE63-0774B6F5C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64386"/>
              </p:ext>
            </p:extLst>
          </p:nvPr>
        </p:nvGraphicFramePr>
        <p:xfrm>
          <a:off x="3821831" y="3711655"/>
          <a:ext cx="4229440" cy="41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60">
                  <a:extLst>
                    <a:ext uri="{9D8B030D-6E8A-4147-A177-3AD203B41FA5}">
                      <a16:colId xmlns:a16="http://schemas.microsoft.com/office/drawing/2014/main" val="134563059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369615752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421278866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2791919026"/>
                    </a:ext>
                  </a:extLst>
                </a:gridCol>
              </a:tblGrid>
              <a:tr h="41335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64829"/>
                  </a:ext>
                </a:extLst>
              </a:tr>
            </a:tbl>
          </a:graphicData>
        </a:graphic>
      </p:graphicFrame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53AF9605-C27A-420C-B950-17FD54BF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33461"/>
              </p:ext>
            </p:extLst>
          </p:nvPr>
        </p:nvGraphicFramePr>
        <p:xfrm>
          <a:off x="9078296" y="3716596"/>
          <a:ext cx="1042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79">
                  <a:extLst>
                    <a:ext uri="{9D8B030D-6E8A-4147-A177-3AD203B41FA5}">
                      <a16:colId xmlns:a16="http://schemas.microsoft.com/office/drawing/2014/main" val="158597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Data(1)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637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22D4A3-7887-4FDF-ACD0-6D214FB7E80E}"/>
              </a:ext>
            </a:extLst>
          </p:cNvPr>
          <p:cNvSpPr txBox="1"/>
          <p:nvPr/>
        </p:nvSpPr>
        <p:spPr>
          <a:xfrm>
            <a:off x="8059191" y="3343161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Dequeue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0E459B3-5C37-4816-86E2-BE9EAFB7FEEE}"/>
              </a:ext>
            </a:extLst>
          </p:cNvPr>
          <p:cNvSpPr/>
          <p:nvPr/>
        </p:nvSpPr>
        <p:spPr>
          <a:xfrm>
            <a:off x="8411188" y="3804629"/>
            <a:ext cx="330265" cy="2122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D1A4B0F0-7B83-4CC9-BA7E-A3833DDC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50458"/>
              </p:ext>
            </p:extLst>
          </p:nvPr>
        </p:nvGraphicFramePr>
        <p:xfrm>
          <a:off x="3821831" y="4614041"/>
          <a:ext cx="4229440" cy="41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60">
                  <a:extLst>
                    <a:ext uri="{9D8B030D-6E8A-4147-A177-3AD203B41FA5}">
                      <a16:colId xmlns:a16="http://schemas.microsoft.com/office/drawing/2014/main" val="134563059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369615752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421278866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2791919026"/>
                    </a:ext>
                  </a:extLst>
                </a:gridCol>
              </a:tblGrid>
              <a:tr h="41335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64829"/>
                  </a:ext>
                </a:extLst>
              </a:tr>
            </a:tbl>
          </a:graphicData>
        </a:graphic>
      </p:graphicFrame>
      <p:graphicFrame>
        <p:nvGraphicFramePr>
          <p:cNvPr id="14" name="표 2">
            <a:extLst>
              <a:ext uri="{FF2B5EF4-FFF2-40B4-BE49-F238E27FC236}">
                <a16:creationId xmlns:a16="http://schemas.microsoft.com/office/drawing/2014/main" id="{57B7D824-E2B3-483C-8A41-7E0B5ED09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250102"/>
              </p:ext>
            </p:extLst>
          </p:nvPr>
        </p:nvGraphicFramePr>
        <p:xfrm>
          <a:off x="9078296" y="4618982"/>
          <a:ext cx="104287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879">
                  <a:extLst>
                    <a:ext uri="{9D8B030D-6E8A-4147-A177-3AD203B41FA5}">
                      <a16:colId xmlns:a16="http://schemas.microsoft.com/office/drawing/2014/main" val="1585974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ysClr val="windowText" lastClr="000000"/>
                          </a:solidFill>
                        </a:rPr>
                        <a:t>Data(2)</a:t>
                      </a:r>
                      <a:endParaRPr lang="ko-KR" alt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75570" marR="755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4637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396D623-1B51-4913-867C-F077706B2C0C}"/>
              </a:ext>
            </a:extLst>
          </p:cNvPr>
          <p:cNvSpPr txBox="1"/>
          <p:nvPr/>
        </p:nvSpPr>
        <p:spPr>
          <a:xfrm>
            <a:off x="8059191" y="424554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+mn-ea"/>
                <a:ea typeface="+mn-ea"/>
              </a:rPr>
              <a:t>Dequeue</a:t>
            </a:r>
            <a:endParaRPr lang="ko-KR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53069F8-8373-44A2-A222-56004FCC0638}"/>
              </a:ext>
            </a:extLst>
          </p:cNvPr>
          <p:cNvSpPr/>
          <p:nvPr/>
        </p:nvSpPr>
        <p:spPr>
          <a:xfrm>
            <a:off x="8411188" y="4707015"/>
            <a:ext cx="330265" cy="21226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2">
            <a:extLst>
              <a:ext uri="{FF2B5EF4-FFF2-40B4-BE49-F238E27FC236}">
                <a16:creationId xmlns:a16="http://schemas.microsoft.com/office/drawing/2014/main" id="{BD10FD6A-8EA1-4AC6-8C1D-26F7E4CF6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58877"/>
              </p:ext>
            </p:extLst>
          </p:nvPr>
        </p:nvGraphicFramePr>
        <p:xfrm>
          <a:off x="3823919" y="5442845"/>
          <a:ext cx="4229440" cy="41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60">
                  <a:extLst>
                    <a:ext uri="{9D8B030D-6E8A-4147-A177-3AD203B41FA5}">
                      <a16:colId xmlns:a16="http://schemas.microsoft.com/office/drawing/2014/main" val="134563059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369615752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4212788660"/>
                    </a:ext>
                  </a:extLst>
                </a:gridCol>
                <a:gridCol w="1057360">
                  <a:extLst>
                    <a:ext uri="{9D8B030D-6E8A-4147-A177-3AD203B41FA5}">
                      <a16:colId xmlns:a16="http://schemas.microsoft.com/office/drawing/2014/main" val="2791919026"/>
                    </a:ext>
                  </a:extLst>
                </a:gridCol>
              </a:tblGrid>
              <a:tr h="41335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64829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3D2DEB-E2DC-46E5-82CC-177B0842BAA7}"/>
              </a:ext>
            </a:extLst>
          </p:cNvPr>
          <p:cNvSpPr/>
          <p:nvPr/>
        </p:nvSpPr>
        <p:spPr>
          <a:xfrm>
            <a:off x="3711642" y="2993589"/>
            <a:ext cx="6865436" cy="232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추가 예시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55B504-4593-EEF9-514E-7792FA3FD324}"/>
              </a:ext>
            </a:extLst>
          </p:cNvPr>
          <p:cNvSpPr/>
          <p:nvPr/>
        </p:nvSpPr>
        <p:spPr>
          <a:xfrm>
            <a:off x="10353368" y="353961"/>
            <a:ext cx="2015613" cy="4817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C2865B-9A55-F2AF-B8DE-6437807C5F25}"/>
              </a:ext>
            </a:extLst>
          </p:cNvPr>
          <p:cNvSpPr/>
          <p:nvPr/>
        </p:nvSpPr>
        <p:spPr>
          <a:xfrm>
            <a:off x="9114503" y="6381135"/>
            <a:ext cx="2802194" cy="33429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877663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208</Words>
  <Application>Microsoft Office PowerPoint</Application>
  <PresentationFormat>와이드스크린</PresentationFormat>
  <Paragraphs>54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CJK KR Regular</vt:lpstr>
      <vt:lpstr>Arial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정혜미</cp:lastModifiedBy>
  <cp:revision>117</cp:revision>
  <dcterms:modified xsi:type="dcterms:W3CDTF">2025-04-05T03:46:20Z</dcterms:modified>
</cp:coreProperties>
</file>