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9" r:id="rId4"/>
    <p:sldId id="262" r:id="rId5"/>
    <p:sldId id="263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IaHgAmjY/n4pJAHhOE57l+hA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0704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323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1061789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장점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배열의 단점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선형 자료구조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배열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A5C5D4-6532-A64F-9C9A-8A6088DEF704}"/>
              </a:ext>
            </a:extLst>
          </p:cNvPr>
          <p:cNvSpPr/>
          <p:nvPr/>
        </p:nvSpPr>
        <p:spPr>
          <a:xfrm>
            <a:off x="10068232" y="98323"/>
            <a:ext cx="2261420" cy="943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04D127-5189-A92B-CB4A-BF4E6B75CBD7}"/>
              </a:ext>
            </a:extLst>
          </p:cNvPr>
          <p:cNvSpPr/>
          <p:nvPr/>
        </p:nvSpPr>
        <p:spPr>
          <a:xfrm>
            <a:off x="8711381" y="6361471"/>
            <a:ext cx="3480619" cy="324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A05FD-A274-413D-BA35-FBF08B60BEF4}"/>
              </a:ext>
            </a:extLst>
          </p:cNvPr>
          <p:cNvSpPr txBox="1"/>
          <p:nvPr/>
        </p:nvSpPr>
        <p:spPr>
          <a:xfrm>
            <a:off x="2836003" y="2240168"/>
            <a:ext cx="70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목표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2416F-499C-4BEA-A234-BF7BDE508648}"/>
              </a:ext>
            </a:extLst>
          </p:cNvPr>
          <p:cNvSpPr txBox="1"/>
          <p:nvPr/>
        </p:nvSpPr>
        <p:spPr>
          <a:xfrm>
            <a:off x="3435271" y="3137040"/>
            <a:ext cx="6344159" cy="11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자료구조 관점에서 배열을 이해하고</a:t>
            </a:r>
            <a:b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방법으로 구현 가능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Google Shape;29;p2">
            <a:extLst>
              <a:ext uri="{FF2B5EF4-FFF2-40B4-BE49-F238E27FC236}">
                <a16:creationId xmlns:a16="http://schemas.microsoft.com/office/drawing/2014/main" id="{710DF4A7-B352-4969-939C-024CB575A4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배열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F31D58-205E-6726-4B03-518B12E00143}"/>
              </a:ext>
            </a:extLst>
          </p:cNvPr>
          <p:cNvSpPr/>
          <p:nvPr/>
        </p:nvSpPr>
        <p:spPr>
          <a:xfrm>
            <a:off x="10068232" y="98323"/>
            <a:ext cx="2261420" cy="943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68CD3-D16D-0904-65BF-9D728A17DCCA}"/>
              </a:ext>
            </a:extLst>
          </p:cNvPr>
          <p:cNvSpPr/>
          <p:nvPr/>
        </p:nvSpPr>
        <p:spPr>
          <a:xfrm>
            <a:off x="8711381" y="6361471"/>
            <a:ext cx="3480619" cy="324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(Array)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125520" cy="142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많은 수의 데이터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다룰 때 사용하는 자료구조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데이터를 인덱스와 </a:t>
            </a:r>
            <a:r>
              <a:rPr lang="en-US" altLang="ko-KR" sz="2000" b="1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1:1 </a:t>
            </a:r>
            <a:r>
              <a:rPr lang="ko-KR" altLang="en-US" sz="2000" b="1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대응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하도록 구성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데이터가 메모리 상에 </a:t>
            </a:r>
            <a:r>
              <a:rPr lang="ko-KR" altLang="en-US" sz="2000" b="1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연속적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저장됨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0572D969-9B20-4273-BD88-AC603C376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48745"/>
              </p:ext>
            </p:extLst>
          </p:nvPr>
        </p:nvGraphicFramePr>
        <p:xfrm>
          <a:off x="3687464" y="4784830"/>
          <a:ext cx="6485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0">
                  <a:extLst>
                    <a:ext uri="{9D8B030D-6E8A-4147-A177-3AD203B41FA5}">
                      <a16:colId xmlns:a16="http://schemas.microsoft.com/office/drawing/2014/main" val="254577470"/>
                    </a:ext>
                  </a:extLst>
                </a:gridCol>
                <a:gridCol w="1080950">
                  <a:extLst>
                    <a:ext uri="{9D8B030D-6E8A-4147-A177-3AD203B41FA5}">
                      <a16:colId xmlns:a16="http://schemas.microsoft.com/office/drawing/2014/main" val="2623313863"/>
                    </a:ext>
                  </a:extLst>
                </a:gridCol>
                <a:gridCol w="1080950">
                  <a:extLst>
                    <a:ext uri="{9D8B030D-6E8A-4147-A177-3AD203B41FA5}">
                      <a16:colId xmlns:a16="http://schemas.microsoft.com/office/drawing/2014/main" val="3443505573"/>
                    </a:ext>
                  </a:extLst>
                </a:gridCol>
                <a:gridCol w="1080950">
                  <a:extLst>
                    <a:ext uri="{9D8B030D-6E8A-4147-A177-3AD203B41FA5}">
                      <a16:colId xmlns:a16="http://schemas.microsoft.com/office/drawing/2014/main" val="2984959213"/>
                    </a:ext>
                  </a:extLst>
                </a:gridCol>
                <a:gridCol w="1080950">
                  <a:extLst>
                    <a:ext uri="{9D8B030D-6E8A-4147-A177-3AD203B41FA5}">
                      <a16:colId xmlns:a16="http://schemas.microsoft.com/office/drawing/2014/main" val="3285048713"/>
                    </a:ext>
                  </a:extLst>
                </a:gridCol>
                <a:gridCol w="1080950">
                  <a:extLst>
                    <a:ext uri="{9D8B030D-6E8A-4147-A177-3AD203B41FA5}">
                      <a16:colId xmlns:a16="http://schemas.microsoft.com/office/drawing/2014/main" val="2857864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‘a’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‘b’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‘c’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‘d’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‘e’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3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46444"/>
                  </a:ext>
                </a:extLst>
              </a:tr>
            </a:tbl>
          </a:graphicData>
        </a:graphic>
      </p:graphicFrame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75C0559E-E721-4954-8E7C-08908D1673DF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배열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BF96A3-B824-4FF7-9EBC-982FAE8E116B}"/>
              </a:ext>
            </a:extLst>
          </p:cNvPr>
          <p:cNvSpPr/>
          <p:nvPr/>
        </p:nvSpPr>
        <p:spPr>
          <a:xfrm>
            <a:off x="10068232" y="98323"/>
            <a:ext cx="2261420" cy="943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장점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125520" cy="505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인덱스를 이용하여 </a:t>
            </a:r>
            <a:r>
              <a:rPr lang="ko-KR" altLang="en-US" sz="2000" b="1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데이터에 빠르게 접근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EA16B-5EEC-4086-96D8-95BC84B57B0F}"/>
              </a:ext>
            </a:extLst>
          </p:cNvPr>
          <p:cNvSpPr txBox="1"/>
          <p:nvPr/>
        </p:nvSpPr>
        <p:spPr>
          <a:xfrm>
            <a:off x="3876171" y="4248410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lt"/>
              </a:rPr>
              <a:t>arr</a:t>
            </a:r>
            <a:endParaRPr lang="ko-KR" altLang="en-US" sz="1600" dirty="0">
              <a:latin typeface="+mn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5A95C2A-9873-4DF5-877E-671B89EA2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57426"/>
              </p:ext>
            </p:extLst>
          </p:nvPr>
        </p:nvGraphicFramePr>
        <p:xfrm>
          <a:off x="4386657" y="4231368"/>
          <a:ext cx="324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0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1080950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  <a:gridCol w="1080950">
                  <a:extLst>
                    <a:ext uri="{9D8B030D-6E8A-4147-A177-3AD203B41FA5}">
                      <a16:colId xmlns:a16="http://schemas.microsoft.com/office/drawing/2014/main" val="3632662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‘a’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‘b’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‘c’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FB1F88-1A9D-4E27-A7AE-8FABC178ED96}"/>
              </a:ext>
            </a:extLst>
          </p:cNvPr>
          <p:cNvSpPr txBox="1"/>
          <p:nvPr/>
        </p:nvSpPr>
        <p:spPr>
          <a:xfrm>
            <a:off x="4336553" y="5081102"/>
            <a:ext cx="1241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lt"/>
              </a:rPr>
              <a:t>arr</a:t>
            </a:r>
            <a:r>
              <a:rPr lang="en-US" altLang="ko-KR" sz="1600" dirty="0">
                <a:latin typeface="+mn-lt"/>
              </a:rPr>
              <a:t>[0] → ‘a’</a:t>
            </a:r>
          </a:p>
          <a:p>
            <a:r>
              <a:rPr lang="en-US" altLang="ko-KR" sz="1600" dirty="0" err="1">
                <a:latin typeface="+mn-lt"/>
              </a:rPr>
              <a:t>arr</a:t>
            </a:r>
            <a:r>
              <a:rPr lang="en-US" altLang="ko-KR" sz="1600" dirty="0">
                <a:latin typeface="+mn-lt"/>
              </a:rPr>
              <a:t>[1] → ‘b’</a:t>
            </a:r>
          </a:p>
          <a:p>
            <a:r>
              <a:rPr lang="en-US" altLang="ko-KR" sz="1600" dirty="0" err="1">
                <a:latin typeface="+mn-lt"/>
              </a:rPr>
              <a:t>arr</a:t>
            </a:r>
            <a:r>
              <a:rPr lang="en-US" altLang="ko-KR" sz="1600" dirty="0">
                <a:latin typeface="+mn-lt"/>
              </a:rPr>
              <a:t>[2] → ‘c’</a:t>
            </a:r>
            <a:endParaRPr lang="ko-KR" altLang="en-US" sz="1600" dirty="0">
              <a:latin typeface="+mn-l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A87061-293D-4A4C-B416-2F661254244D}"/>
              </a:ext>
            </a:extLst>
          </p:cNvPr>
          <p:cNvSpPr/>
          <p:nvPr/>
        </p:nvSpPr>
        <p:spPr>
          <a:xfrm>
            <a:off x="3861954" y="3755753"/>
            <a:ext cx="5037127" cy="210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접근 예시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09BD3-EAEA-4041-835F-7A0109D635CF}"/>
              </a:ext>
            </a:extLst>
          </p:cNvPr>
          <p:cNvSpPr txBox="1"/>
          <p:nvPr/>
        </p:nvSpPr>
        <p:spPr>
          <a:xfrm>
            <a:off x="6008082" y="5234990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+mn-ea"/>
                <a:ea typeface="+mn-ea"/>
              </a:rPr>
              <a:t>인덱스를 이용하여</a:t>
            </a:r>
            <a:br>
              <a:rPr lang="en-US" altLang="ko-KR" dirty="0">
                <a:solidFill>
                  <a:schemeClr val="accent5"/>
                </a:solidFill>
                <a:latin typeface="+mn-ea"/>
                <a:ea typeface="+mn-ea"/>
              </a:rPr>
            </a:br>
            <a:r>
              <a:rPr lang="ko-KR" altLang="en-US" dirty="0">
                <a:solidFill>
                  <a:schemeClr val="accent5"/>
                </a:solidFill>
                <a:latin typeface="+mn-ea"/>
                <a:ea typeface="+mn-ea"/>
              </a:rPr>
              <a:t>데이터에 바로 접근 가능</a:t>
            </a:r>
          </a:p>
        </p:txBody>
      </p:sp>
      <p:sp>
        <p:nvSpPr>
          <p:cNvPr id="11" name="Google Shape;29;p2">
            <a:extLst>
              <a:ext uri="{FF2B5EF4-FFF2-40B4-BE49-F238E27FC236}">
                <a16:creationId xmlns:a16="http://schemas.microsoft.com/office/drawing/2014/main" id="{8046FC0E-4F1B-413B-8D95-EF9D9665CEC7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배열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D84B00-ACBB-AC3F-4548-F0A4F32962B9}"/>
              </a:ext>
            </a:extLst>
          </p:cNvPr>
          <p:cNvSpPr/>
          <p:nvPr/>
        </p:nvSpPr>
        <p:spPr>
          <a:xfrm>
            <a:off x="10068232" y="98323"/>
            <a:ext cx="2261420" cy="943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722FA6-688B-4948-147A-B314C8D555EE}"/>
              </a:ext>
            </a:extLst>
          </p:cNvPr>
          <p:cNvSpPr/>
          <p:nvPr/>
        </p:nvSpPr>
        <p:spPr>
          <a:xfrm>
            <a:off x="8711381" y="6361471"/>
            <a:ext cx="3480619" cy="324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9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2959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단점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022338"/>
            <a:ext cx="7822006" cy="1890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데이터의 추가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삭제가 번거로운 편</a:t>
            </a:r>
            <a:b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미리 </a:t>
            </a:r>
            <a:r>
              <a:rPr lang="ko-KR" altLang="en-US" sz="2000" b="1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최대 길이를 정해서 생성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함</a:t>
            </a:r>
            <a:b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가변 길이 배열은 배열의 크기를 변경할 때마다 새로운 배열을 생성</a:t>
            </a:r>
            <a:b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삭제 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인덱스를 유지하기 위해 빈 공간 유지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041FA-68B4-4477-9F43-A884A352D5B2}"/>
              </a:ext>
            </a:extLst>
          </p:cNvPr>
          <p:cNvSpPr txBox="1"/>
          <p:nvPr/>
        </p:nvSpPr>
        <p:spPr>
          <a:xfrm>
            <a:off x="3862828" y="5250494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lt"/>
              </a:rPr>
              <a:t>arr</a:t>
            </a:r>
            <a:endParaRPr lang="ko-KR" altLang="en-US" sz="1600" dirty="0">
              <a:latin typeface="+mn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554C51-6C2A-495F-BE1A-B7200F90B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36474"/>
              </p:ext>
            </p:extLst>
          </p:nvPr>
        </p:nvGraphicFramePr>
        <p:xfrm>
          <a:off x="4373314" y="5257522"/>
          <a:ext cx="3242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0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1080950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  <a:gridCol w="1080950">
                  <a:extLst>
                    <a:ext uri="{9D8B030D-6E8A-4147-A177-3AD203B41FA5}">
                      <a16:colId xmlns:a16="http://schemas.microsoft.com/office/drawing/2014/main" val="3632662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‘a’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‘b’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‘c’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B6D3340-B972-4993-AA8B-A693C4187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04125"/>
              </p:ext>
            </p:extLst>
          </p:nvPr>
        </p:nvGraphicFramePr>
        <p:xfrm>
          <a:off x="6185996" y="4595203"/>
          <a:ext cx="1080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0">
                  <a:extLst>
                    <a:ext uri="{9D8B030D-6E8A-4147-A177-3AD203B41FA5}">
                      <a16:colId xmlns:a16="http://schemas.microsoft.com/office/drawing/2014/main" val="209388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‘a2’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138219"/>
                  </a:ext>
                </a:extLst>
              </a:tr>
            </a:tbl>
          </a:graphicData>
        </a:graphic>
      </p:graphicFrame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4334CCAB-3E75-44BF-99EA-17B3E9733EF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493700" y="4780622"/>
            <a:ext cx="692297" cy="47689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908CB2-39A6-4D1D-BDF4-D19E238A562C}"/>
              </a:ext>
            </a:extLst>
          </p:cNvPr>
          <p:cNvSpPr txBox="1"/>
          <p:nvPr/>
        </p:nvSpPr>
        <p:spPr>
          <a:xfrm>
            <a:off x="3862828" y="6232371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+mn-lt"/>
              </a:rPr>
              <a:t>arr</a:t>
            </a:r>
            <a:endParaRPr lang="ko-KR" altLang="en-US" sz="1600" dirty="0">
              <a:latin typeface="+mn-lt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6D9D78-E7A6-48D8-A06D-CEBFFE2DA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54684"/>
              </p:ext>
            </p:extLst>
          </p:nvPr>
        </p:nvGraphicFramePr>
        <p:xfrm>
          <a:off x="4373314" y="6239399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3266213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63254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‘a’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‘a2’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‘b’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‘c’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F0D598-2874-43F9-8600-A25443E847A6}"/>
              </a:ext>
            </a:extLst>
          </p:cNvPr>
          <p:cNvCxnSpPr/>
          <p:nvPr/>
        </p:nvCxnSpPr>
        <p:spPr>
          <a:xfrm>
            <a:off x="4922728" y="5733261"/>
            <a:ext cx="0" cy="395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7D75C3-05B7-4727-81EB-3B9A19B1BA61}"/>
              </a:ext>
            </a:extLst>
          </p:cNvPr>
          <p:cNvCxnSpPr>
            <a:cxnSpLocks/>
          </p:cNvCxnSpPr>
          <p:nvPr/>
        </p:nvCxnSpPr>
        <p:spPr>
          <a:xfrm>
            <a:off x="6046009" y="5733261"/>
            <a:ext cx="801438" cy="395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CDFAEE-946E-40A6-B10D-27663F102A29}"/>
              </a:ext>
            </a:extLst>
          </p:cNvPr>
          <p:cNvCxnSpPr>
            <a:cxnSpLocks/>
          </p:cNvCxnSpPr>
          <p:nvPr/>
        </p:nvCxnSpPr>
        <p:spPr>
          <a:xfrm>
            <a:off x="7215445" y="5736920"/>
            <a:ext cx="801438" cy="395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0DF0D1-E585-4D7C-A2F5-FAB74D51E4D8}"/>
              </a:ext>
            </a:extLst>
          </p:cNvPr>
          <p:cNvSpPr/>
          <p:nvPr/>
        </p:nvSpPr>
        <p:spPr>
          <a:xfrm>
            <a:off x="3992811" y="4131533"/>
            <a:ext cx="6704416" cy="210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추가 예시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BCAAF1-E555-46AA-99C3-E5535B37D4E6}"/>
              </a:ext>
            </a:extLst>
          </p:cNvPr>
          <p:cNvSpPr txBox="1"/>
          <p:nvPr/>
        </p:nvSpPr>
        <p:spPr>
          <a:xfrm>
            <a:off x="8016883" y="5181332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+mn-ea"/>
                <a:ea typeface="+mn-ea"/>
              </a:rPr>
              <a:t>새로운 데이터를 추가할 때</a:t>
            </a:r>
            <a:r>
              <a:rPr lang="en-US" altLang="ko-KR" dirty="0">
                <a:solidFill>
                  <a:schemeClr val="accent5"/>
                </a:solidFill>
                <a:latin typeface="+mn-ea"/>
                <a:ea typeface="+mn-ea"/>
              </a:rPr>
              <a:t>,</a:t>
            </a:r>
            <a:br>
              <a:rPr lang="en-US" altLang="ko-KR" dirty="0">
                <a:solidFill>
                  <a:schemeClr val="accent5"/>
                </a:solidFill>
                <a:latin typeface="+mn-ea"/>
                <a:ea typeface="+mn-ea"/>
              </a:rPr>
            </a:br>
            <a:r>
              <a:rPr lang="ko-KR" altLang="en-US" dirty="0">
                <a:solidFill>
                  <a:schemeClr val="accent5"/>
                </a:solidFill>
                <a:latin typeface="+mn-ea"/>
                <a:ea typeface="+mn-ea"/>
              </a:rPr>
              <a:t>메모리를 새로 생성하여 복사 진행</a:t>
            </a:r>
          </a:p>
        </p:txBody>
      </p:sp>
      <p:sp>
        <p:nvSpPr>
          <p:cNvPr id="19" name="Google Shape;29;p2">
            <a:extLst>
              <a:ext uri="{FF2B5EF4-FFF2-40B4-BE49-F238E27FC236}">
                <a16:creationId xmlns:a16="http://schemas.microsoft.com/office/drawing/2014/main" id="{A0F81B00-8CE9-4264-AD9B-A701A39880C9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배열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5B896D-A851-1451-520F-B63A634AB314}"/>
              </a:ext>
            </a:extLst>
          </p:cNvPr>
          <p:cNvSpPr/>
          <p:nvPr/>
        </p:nvSpPr>
        <p:spPr>
          <a:xfrm>
            <a:off x="10068232" y="98323"/>
            <a:ext cx="2261420" cy="943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CA5FC2-873C-6058-5D4B-DD6CD020EB0C}"/>
              </a:ext>
            </a:extLst>
          </p:cNvPr>
          <p:cNvSpPr/>
          <p:nvPr/>
        </p:nvSpPr>
        <p:spPr>
          <a:xfrm>
            <a:off x="8711381" y="6361471"/>
            <a:ext cx="3480619" cy="324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0740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200</Words>
  <Application>Microsoft Office PowerPoint</Application>
  <PresentationFormat>와이드스크린</PresentationFormat>
  <Paragraphs>51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Noto Sans CJK KR Regular</vt:lpstr>
      <vt:lpstr>Arial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정혜미</cp:lastModifiedBy>
  <cp:revision>123</cp:revision>
  <dcterms:modified xsi:type="dcterms:W3CDTF">2025-04-01T08:23:36Z</dcterms:modified>
</cp:coreProperties>
</file>