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63" r:id="rId3"/>
    <p:sldId id="294" r:id="rId4"/>
    <p:sldId id="293" r:id="rId5"/>
    <p:sldId id="292" r:id="rId6"/>
    <p:sldId id="291" r:id="rId7"/>
    <p:sldId id="277" r:id="rId8"/>
    <p:sldId id="295" r:id="rId9"/>
    <p:sldId id="296" r:id="rId10"/>
    <p:sldId id="297" r:id="rId11"/>
    <p:sldId id="298" r:id="rId12"/>
    <p:sldId id="299" r:id="rId13"/>
    <p:sldId id="266" r:id="rId14"/>
    <p:sldId id="281" r:id="rId15"/>
    <p:sldId id="276" r:id="rId16"/>
    <p:sldId id="257" r:id="rId17"/>
    <p:sldId id="282" r:id="rId18"/>
    <p:sldId id="259" r:id="rId19"/>
    <p:sldId id="265" r:id="rId20"/>
    <p:sldId id="283" r:id="rId21"/>
    <p:sldId id="284" r:id="rId22"/>
    <p:sldId id="285" r:id="rId23"/>
    <p:sldId id="286" r:id="rId24"/>
    <p:sldId id="287" r:id="rId25"/>
    <p:sldId id="264" r:id="rId26"/>
    <p:sldId id="289" r:id="rId27"/>
    <p:sldId id="290" r:id="rId28"/>
    <p:sldId id="288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vertBarState="maximized">
    <p:restoredLeft sz="15620"/>
    <p:restoredTop sz="67568" autoAdjust="0"/>
  </p:normalViewPr>
  <p:slideViewPr>
    <p:cSldViewPr>
      <p:cViewPr varScale="1">
        <p:scale>
          <a:sx n="77" d="100"/>
          <a:sy n="77" d="100"/>
        </p:scale>
        <p:origin x="-26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9DF6F-E7E6-447F-9019-52056E760A14}" type="datetimeFigureOut">
              <a:rPr lang="ko-KR" altLang="en-US" smtClean="0"/>
              <a:pPr/>
              <a:t>2019-10-13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FCEBB-BAC4-43C5-ACB7-25AC3E396C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FCEBB-BAC4-43C5-ACB7-25AC3E396C1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FCEBB-BAC4-43C5-ACB7-25AC3E396C1A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FCEBB-BAC4-43C5-ACB7-25AC3E396C1A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FCEBB-BAC4-43C5-ACB7-25AC3E396C1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FCEBB-BAC4-43C5-ACB7-25AC3E396C1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FCEBB-BAC4-43C5-ACB7-25AC3E396C1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FCEBB-BAC4-43C5-ACB7-25AC3E396C1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FCEBB-BAC4-43C5-ACB7-25AC3E396C1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FCEBB-BAC4-43C5-ACB7-25AC3E396C1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ko-KR" altLang="en-US" dirty="0" smtClean="0"/>
              <a:t>글로벌 컨설팅 전문업체인 </a:t>
            </a:r>
            <a:r>
              <a:rPr lang="en-US" altLang="ko-KR" dirty="0" err="1" smtClean="0"/>
              <a:t>Mckinsey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2011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월에 </a:t>
            </a:r>
            <a:r>
              <a:rPr lang="ko-KR" altLang="en-US" dirty="0" err="1" smtClean="0"/>
              <a:t>빅데이터를</a:t>
            </a:r>
            <a:r>
              <a:rPr lang="ko-KR" altLang="en-US" dirty="0" smtClean="0"/>
              <a:t> 설명함에 있어서 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데이터의 규모에 초점을 맞추어 기존 데이터베이스 관리도구의 데이터 수집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 역량을 넘어서는 데이터로 정의한 바 있습니다</a:t>
            </a:r>
            <a:r>
              <a:rPr lang="en-US" altLang="ko-KR" dirty="0" smtClean="0"/>
              <a:t>.</a:t>
            </a:r>
          </a:p>
          <a:p>
            <a:pPr rtl="0"/>
            <a:endParaRPr lang="en-US" altLang="ko-KR" dirty="0" smtClean="0"/>
          </a:p>
          <a:p>
            <a:pPr rtl="0"/>
            <a:r>
              <a:rPr lang="ko-KR" altLang="en-US" dirty="0" smtClean="0"/>
              <a:t>또한 </a:t>
            </a:r>
            <a:r>
              <a:rPr lang="en-US" altLang="ko-KR" dirty="0" smtClean="0"/>
              <a:t>IDC(Internet Data Center)</a:t>
            </a:r>
            <a:r>
              <a:rPr lang="ko-KR" altLang="en-US" dirty="0" smtClean="0"/>
              <a:t>는 업무수행방식에 초점을 맞추어 다양한 종류의 대규모 데이터로부터 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저렴한 비용으로 가치를 추출하고 데이터의 빠른 수집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분석을 지원할 수 있도록 고안된 차세대 기술 및 아키텍처로 정의하고 있습니다</a:t>
            </a:r>
            <a:r>
              <a:rPr lang="en-US" altLang="ko-KR" dirty="0" smtClean="0"/>
              <a:t>.</a:t>
            </a:r>
          </a:p>
          <a:p>
            <a:pPr rtl="0"/>
            <a:endParaRPr lang="en-US" altLang="ko-KR" dirty="0" smtClean="0"/>
          </a:p>
          <a:p>
            <a:pPr rtl="0"/>
            <a:r>
              <a:rPr lang="ko-KR" altLang="en-US" dirty="0" smtClean="0"/>
              <a:t>또한 미국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분야의 리서치 기업 </a:t>
            </a:r>
            <a:r>
              <a:rPr lang="ko-KR" altLang="en-US" dirty="0" err="1" smtClean="0"/>
              <a:t>가트너는</a:t>
            </a:r>
            <a:r>
              <a:rPr lang="ko-KR" altLang="en-US" dirty="0" smtClean="0"/>
              <a:t> 데이터 크기</a:t>
            </a:r>
            <a:r>
              <a:rPr lang="en-US" altLang="ko-KR" dirty="0" smtClean="0"/>
              <a:t>(volume), </a:t>
            </a:r>
            <a:r>
              <a:rPr lang="ko-KR" altLang="en-US" dirty="0" smtClean="0"/>
              <a:t>다양성</a:t>
            </a:r>
            <a:r>
              <a:rPr lang="en-US" altLang="ko-KR" dirty="0" smtClean="0"/>
              <a:t>(variety), </a:t>
            </a:r>
            <a:r>
              <a:rPr lang="ko-KR" altLang="en-US" dirty="0" smtClean="0"/>
              <a:t>속도</a:t>
            </a:r>
            <a:r>
              <a:rPr lang="en-US" altLang="ko-KR" dirty="0" smtClean="0"/>
              <a:t>(velocity) </a:t>
            </a:r>
            <a:r>
              <a:rPr lang="ko-KR" altLang="en-US" dirty="0" smtClean="0"/>
              <a:t>등의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관점에서 </a:t>
            </a:r>
            <a:r>
              <a:rPr lang="ko-KR" altLang="en-US" dirty="0" err="1" smtClean="0"/>
              <a:t>빅데이터를</a:t>
            </a:r>
            <a:r>
              <a:rPr lang="ko-KR" altLang="en-US" dirty="0" smtClean="0"/>
              <a:t> 정의하고 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FCEBB-BAC4-43C5-ACB7-25AC3E396C1A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ko-KR" altLang="en-US" dirty="0" smtClean="0"/>
              <a:t>글로벌 컨설팅 전문업체인 </a:t>
            </a:r>
            <a:r>
              <a:rPr lang="en-US" altLang="ko-KR" dirty="0" err="1" smtClean="0"/>
              <a:t>Mckinsey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2011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월에 </a:t>
            </a:r>
            <a:r>
              <a:rPr lang="ko-KR" altLang="en-US" dirty="0" err="1" smtClean="0"/>
              <a:t>빅데이터를</a:t>
            </a:r>
            <a:r>
              <a:rPr lang="ko-KR" altLang="en-US" dirty="0" smtClean="0"/>
              <a:t> 설명함에 있어서 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데이터의 규모에 초점을 맞추어 기존 데이터베이스 관리도구의 데이터 수집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 역량을 넘어서는 데이터로 정의한 바 있습니다</a:t>
            </a:r>
            <a:r>
              <a:rPr lang="en-US" altLang="ko-KR" dirty="0" smtClean="0"/>
              <a:t>.</a:t>
            </a:r>
          </a:p>
          <a:p>
            <a:pPr rtl="0"/>
            <a:endParaRPr lang="en-US" altLang="ko-KR" dirty="0" smtClean="0"/>
          </a:p>
          <a:p>
            <a:pPr rtl="0"/>
            <a:r>
              <a:rPr lang="ko-KR" altLang="en-US" dirty="0" smtClean="0"/>
              <a:t>또한 </a:t>
            </a:r>
            <a:r>
              <a:rPr lang="en-US" altLang="ko-KR" dirty="0" smtClean="0"/>
              <a:t>IDC(Internet Data Center)</a:t>
            </a:r>
            <a:r>
              <a:rPr lang="ko-KR" altLang="en-US" dirty="0" smtClean="0"/>
              <a:t>는 업무수행방식에 초점을 맞추어 다양한 종류의 대규모 데이터로부터 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저렴한 비용으로 가치를 추출하고 데이터의 빠른 수집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분석을 지원할 수 있도록 고안된 차세대 기술 및 아키텍처로 정의하고 있습니다</a:t>
            </a:r>
            <a:r>
              <a:rPr lang="en-US" altLang="ko-KR" dirty="0" smtClean="0"/>
              <a:t>.</a:t>
            </a:r>
          </a:p>
          <a:p>
            <a:pPr rtl="0"/>
            <a:endParaRPr lang="en-US" altLang="ko-KR" dirty="0" smtClean="0"/>
          </a:p>
          <a:p>
            <a:pPr rtl="0"/>
            <a:r>
              <a:rPr lang="ko-KR" altLang="en-US" dirty="0" smtClean="0"/>
              <a:t>또한 미국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분야의 리서치 기업 </a:t>
            </a:r>
            <a:r>
              <a:rPr lang="ko-KR" altLang="en-US" dirty="0" err="1" smtClean="0"/>
              <a:t>가트너는</a:t>
            </a:r>
            <a:r>
              <a:rPr lang="ko-KR" altLang="en-US" dirty="0" smtClean="0"/>
              <a:t> 데이터 크기</a:t>
            </a:r>
            <a:r>
              <a:rPr lang="en-US" altLang="ko-KR" dirty="0" smtClean="0"/>
              <a:t>(volume), </a:t>
            </a:r>
            <a:r>
              <a:rPr lang="ko-KR" altLang="en-US" dirty="0" smtClean="0"/>
              <a:t>다양성</a:t>
            </a:r>
            <a:r>
              <a:rPr lang="en-US" altLang="ko-KR" dirty="0" smtClean="0"/>
              <a:t>(variety), </a:t>
            </a:r>
            <a:r>
              <a:rPr lang="ko-KR" altLang="en-US" dirty="0" smtClean="0"/>
              <a:t>속도</a:t>
            </a:r>
            <a:r>
              <a:rPr lang="en-US" altLang="ko-KR" dirty="0" smtClean="0"/>
              <a:t>(velocity) </a:t>
            </a:r>
            <a:r>
              <a:rPr lang="ko-KR" altLang="en-US" dirty="0" smtClean="0"/>
              <a:t>등의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관점에서 </a:t>
            </a:r>
            <a:r>
              <a:rPr lang="ko-KR" altLang="en-US" dirty="0" err="1" smtClean="0"/>
              <a:t>빅데이터를</a:t>
            </a:r>
            <a:r>
              <a:rPr lang="ko-KR" altLang="en-US" dirty="0" smtClean="0"/>
              <a:t> 정의하고 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FCEBB-BAC4-43C5-ACB7-25AC3E396C1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A6A1-67BF-4F5A-947D-CAAC70FF75AD}" type="datetimeFigureOut">
              <a:rPr lang="ko-KR" altLang="en-US" smtClean="0"/>
              <a:pPr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864B-7A32-4300-B014-F25A328E02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A6A1-67BF-4F5A-947D-CAAC70FF75AD}" type="datetimeFigureOut">
              <a:rPr lang="ko-KR" altLang="en-US" smtClean="0"/>
              <a:pPr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864B-7A32-4300-B014-F25A328E02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A6A1-67BF-4F5A-947D-CAAC70FF75AD}" type="datetimeFigureOut">
              <a:rPr lang="ko-KR" altLang="en-US" smtClean="0"/>
              <a:pPr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864B-7A32-4300-B014-F25A328E02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A6A1-67BF-4F5A-947D-CAAC70FF75AD}" type="datetimeFigureOut">
              <a:rPr lang="ko-KR" altLang="en-US" smtClean="0"/>
              <a:pPr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864B-7A32-4300-B014-F25A328E02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A6A1-67BF-4F5A-947D-CAAC70FF75AD}" type="datetimeFigureOut">
              <a:rPr lang="ko-KR" altLang="en-US" smtClean="0"/>
              <a:pPr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864B-7A32-4300-B014-F25A328E02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A6A1-67BF-4F5A-947D-CAAC70FF75AD}" type="datetimeFigureOut">
              <a:rPr lang="ko-KR" altLang="en-US" smtClean="0"/>
              <a:pPr/>
              <a:t>2019-10-13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864B-7A32-4300-B014-F25A328E02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A6A1-67BF-4F5A-947D-CAAC70FF75AD}" type="datetimeFigureOut">
              <a:rPr lang="ko-KR" altLang="en-US" smtClean="0"/>
              <a:pPr/>
              <a:t>2019-10-13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864B-7A32-4300-B014-F25A328E02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A6A1-67BF-4F5A-947D-CAAC70FF75AD}" type="datetimeFigureOut">
              <a:rPr lang="ko-KR" altLang="en-US" smtClean="0"/>
              <a:pPr/>
              <a:t>2019-10-13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864B-7A32-4300-B014-F25A328E02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A6A1-67BF-4F5A-947D-CAAC70FF75AD}" type="datetimeFigureOut">
              <a:rPr lang="ko-KR" altLang="en-US" smtClean="0"/>
              <a:pPr/>
              <a:t>2019-10-13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864B-7A32-4300-B014-F25A328E02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A6A1-67BF-4F5A-947D-CAAC70FF75AD}" type="datetimeFigureOut">
              <a:rPr lang="ko-KR" altLang="en-US" smtClean="0"/>
              <a:pPr/>
              <a:t>2019-10-13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864B-7A32-4300-B014-F25A328E02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A6A1-67BF-4F5A-947D-CAAC70FF75AD}" type="datetimeFigureOut">
              <a:rPr lang="ko-KR" altLang="en-US" smtClean="0"/>
              <a:pPr/>
              <a:t>2019-10-13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864B-7A32-4300-B014-F25A328E02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6A6A1-67BF-4F5A-947D-CAAC70FF75AD}" type="datetimeFigureOut">
              <a:rPr lang="ko-KR" altLang="en-US" smtClean="0"/>
              <a:pPr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A864B-7A32-4300-B014-F25A328E02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2500306"/>
            <a:ext cx="9144000" cy="1500198"/>
            <a:chOff x="0" y="1142984"/>
            <a:chExt cx="9144000" cy="1500198"/>
          </a:xfrm>
        </p:grpSpPr>
        <p:pic>
          <p:nvPicPr>
            <p:cNvPr id="9" name="Picture 2" descr="big data에 대한 이미지 검색결과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0" y="1142984"/>
              <a:ext cx="3143240" cy="1495426"/>
            </a:xfrm>
            <a:prstGeom prst="rect">
              <a:avLst/>
            </a:prstGeom>
            <a:noFill/>
          </p:spPr>
        </p:pic>
        <p:pic>
          <p:nvPicPr>
            <p:cNvPr id="10" name="Picture 4" descr="big data에 대한 이미지 검색결과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071802" y="1142984"/>
              <a:ext cx="3286148" cy="1500198"/>
            </a:xfrm>
            <a:prstGeom prst="rect">
              <a:avLst/>
            </a:prstGeom>
            <a:noFill/>
          </p:spPr>
        </p:pic>
        <p:pic>
          <p:nvPicPr>
            <p:cNvPr id="11" name="Picture 6" descr="big data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357918" y="1142984"/>
              <a:ext cx="2786082" cy="1500198"/>
            </a:xfrm>
            <a:prstGeom prst="rect">
              <a:avLst/>
            </a:prstGeom>
            <a:noFill/>
          </p:spPr>
        </p:pic>
      </p:grpSp>
      <p:grpSp>
        <p:nvGrpSpPr>
          <p:cNvPr id="12" name="그룹 11"/>
          <p:cNvGrpSpPr/>
          <p:nvPr/>
        </p:nvGrpSpPr>
        <p:grpSpPr>
          <a:xfrm>
            <a:off x="0" y="3929066"/>
            <a:ext cx="9144000" cy="1500198"/>
            <a:chOff x="0" y="1142984"/>
            <a:chExt cx="9144000" cy="1500198"/>
          </a:xfrm>
        </p:grpSpPr>
        <p:pic>
          <p:nvPicPr>
            <p:cNvPr id="13" name="Picture 2" descr="big data에 대한 이미지 검색결과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0" y="1142984"/>
              <a:ext cx="3143240" cy="1495426"/>
            </a:xfrm>
            <a:prstGeom prst="rect">
              <a:avLst/>
            </a:prstGeom>
            <a:noFill/>
          </p:spPr>
        </p:pic>
        <p:pic>
          <p:nvPicPr>
            <p:cNvPr id="14" name="Picture 4" descr="big data에 대한 이미지 검색결과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071802" y="1142984"/>
              <a:ext cx="3286148" cy="1500198"/>
            </a:xfrm>
            <a:prstGeom prst="rect">
              <a:avLst/>
            </a:prstGeom>
            <a:noFill/>
          </p:spPr>
        </p:pic>
        <p:pic>
          <p:nvPicPr>
            <p:cNvPr id="15" name="Picture 6" descr="big data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357918" y="1142984"/>
              <a:ext cx="2786082" cy="1500198"/>
            </a:xfrm>
            <a:prstGeom prst="rect">
              <a:avLst/>
            </a:prstGeom>
            <a:noFill/>
          </p:spPr>
        </p:pic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5786" y="2357430"/>
            <a:ext cx="7772400" cy="1470025"/>
          </a:xfrm>
        </p:spPr>
        <p:txBody>
          <a:bodyPr/>
          <a:lstStyle/>
          <a:p>
            <a:r>
              <a:rPr lang="ko-KR" altLang="en-US" b="1" dirty="0" err="1" smtClean="0"/>
              <a:t>빅</a:t>
            </a:r>
            <a:r>
              <a:rPr lang="ko-KR" altLang="en-US" b="1" dirty="0" smtClean="0"/>
              <a:t> 데이터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smtClean="0"/>
              <a:t>미래</a:t>
            </a:r>
            <a:endParaRPr lang="ko-KR" altLang="en-US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0" y="1000108"/>
            <a:ext cx="9144000" cy="1500198"/>
            <a:chOff x="0" y="1142984"/>
            <a:chExt cx="9144000" cy="1500198"/>
          </a:xfrm>
        </p:grpSpPr>
        <p:pic>
          <p:nvPicPr>
            <p:cNvPr id="36866" name="Picture 2" descr="big data에 대한 이미지 검색결과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142984"/>
              <a:ext cx="3143240" cy="1495426"/>
            </a:xfrm>
            <a:prstGeom prst="rect">
              <a:avLst/>
            </a:prstGeom>
            <a:noFill/>
          </p:spPr>
        </p:pic>
        <p:pic>
          <p:nvPicPr>
            <p:cNvPr id="36868" name="Picture 4" descr="big data에 대한 이미지 검색결과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71802" y="1142984"/>
              <a:ext cx="3286148" cy="1500198"/>
            </a:xfrm>
            <a:prstGeom prst="rect">
              <a:avLst/>
            </a:prstGeom>
            <a:noFill/>
          </p:spPr>
        </p:pic>
        <p:pic>
          <p:nvPicPr>
            <p:cNvPr id="36870" name="Picture 6" descr="big data에 대한 이미지 검색결과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57918" y="1142984"/>
              <a:ext cx="2786082" cy="150019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89154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0247" y="1600200"/>
            <a:ext cx="786350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9675" y="1243013"/>
            <a:ext cx="67246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인공지능과 </a:t>
            </a:r>
            <a:r>
              <a:rPr lang="ko-KR" altLang="en-US" dirty="0" err="1" smtClean="0"/>
              <a:t>딥러닝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57224" y="1428736"/>
            <a:ext cx="65722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642918"/>
            <a:ext cx="7072330" cy="308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929066"/>
            <a:ext cx="8072494" cy="208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7786710" cy="420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42910" y="1214422"/>
            <a:ext cx="799586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338" y="1142984"/>
            <a:ext cx="8624662" cy="43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09390" y="1600200"/>
            <a:ext cx="77252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8596" y="357166"/>
            <a:ext cx="8229600" cy="3551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509954"/>
            <a:ext cx="7763137" cy="3348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데이터분석 개요</a:t>
            </a:r>
            <a:endParaRPr lang="ko-KR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77527" y="1600200"/>
            <a:ext cx="678894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550"/>
            <a:ext cx="8943876" cy="5267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857232"/>
            <a:ext cx="8786842" cy="510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2984"/>
            <a:ext cx="8609330" cy="4748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928670"/>
            <a:ext cx="8581334" cy="483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468" y="571480"/>
            <a:ext cx="8955532" cy="537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사이언티스트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85860"/>
            <a:ext cx="7291091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 b="24120"/>
          <a:stretch>
            <a:fillRect/>
          </a:stretch>
        </p:blipFill>
        <p:spPr bwMode="auto">
          <a:xfrm>
            <a:off x="500034" y="3929066"/>
            <a:ext cx="7115192" cy="2696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785794"/>
            <a:ext cx="8574892" cy="514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7158" y="1239700"/>
            <a:ext cx="8572560" cy="533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48976" y="1600200"/>
            <a:ext cx="784604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042" y="1600200"/>
            <a:ext cx="723991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136" y="1600200"/>
            <a:ext cx="741972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88091"/>
            <a:ext cx="8229600" cy="435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2153651"/>
            <a:ext cx="8229600" cy="3419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0343"/>
            <a:ext cx="8229600" cy="408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7750" y="1939131"/>
            <a:ext cx="70485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59833"/>
            <a:ext cx="8229600" cy="4406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2189</TotalTime>
  <Words>214</Words>
  <Application>Microsoft Office PowerPoint</Application>
  <PresentationFormat>화면 슬라이드 쇼(4:3)</PresentationFormat>
  <Paragraphs>30</Paragraphs>
  <Slides>28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빅 데이터</vt:lpstr>
      <vt:lpstr>데이터분석 개요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인공지능과 딥러닝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데이터 사이언티스트</vt:lpstr>
      <vt:lpstr>슬라이드 26</vt:lpstr>
      <vt:lpstr>슬라이드 27</vt:lpstr>
      <vt:lpstr>슬라이드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 데이터</dc:title>
  <dc:creator>Ph.D Park K J</dc:creator>
  <cp:lastModifiedBy>Ph.D Park K J</cp:lastModifiedBy>
  <cp:revision>18</cp:revision>
  <dcterms:created xsi:type="dcterms:W3CDTF">2018-08-16T03:21:01Z</dcterms:created>
  <dcterms:modified xsi:type="dcterms:W3CDTF">2019-10-13T13:26:07Z</dcterms:modified>
</cp:coreProperties>
</file>