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50" r:id="rId2"/>
    <p:sldId id="351" r:id="rId3"/>
    <p:sldId id="299" r:id="rId4"/>
    <p:sldId id="300" r:id="rId5"/>
    <p:sldId id="301" r:id="rId6"/>
    <p:sldId id="342" r:id="rId7"/>
    <p:sldId id="302" r:id="rId8"/>
    <p:sldId id="303" r:id="rId9"/>
    <p:sldId id="305" r:id="rId10"/>
    <p:sldId id="343" r:id="rId11"/>
    <p:sldId id="306" r:id="rId12"/>
    <p:sldId id="337" r:id="rId13"/>
    <p:sldId id="312" r:id="rId14"/>
    <p:sldId id="309" r:id="rId15"/>
    <p:sldId id="336" r:id="rId16"/>
    <p:sldId id="339" r:id="rId17"/>
    <p:sldId id="340" r:id="rId18"/>
    <p:sldId id="338" r:id="rId19"/>
    <p:sldId id="310" r:id="rId20"/>
    <p:sldId id="311" r:id="rId21"/>
    <p:sldId id="341" r:id="rId22"/>
    <p:sldId id="316" r:id="rId23"/>
    <p:sldId id="346" r:id="rId24"/>
    <p:sldId id="315" r:id="rId25"/>
    <p:sldId id="335" r:id="rId26"/>
    <p:sldId id="344" r:id="rId27"/>
    <p:sldId id="317" r:id="rId28"/>
    <p:sldId id="347" r:id="rId29"/>
    <p:sldId id="348" r:id="rId30"/>
    <p:sldId id="349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30" r:id="rId42"/>
    <p:sldId id="331" r:id="rId43"/>
    <p:sldId id="33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ders-SHK" initials="C" lastIdx="2" clrIdx="0">
    <p:extLst>
      <p:ext uri="{19B8F6BF-5375-455C-9EA6-DF929625EA0E}">
        <p15:presenceInfo xmlns:p15="http://schemas.microsoft.com/office/powerpoint/2012/main" userId="Craders-S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20889-632A-4B2A-B004-66C7795C3F0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11E6E-2439-47AD-8BA9-9216FAA3F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11E6E-2439-47AD-8BA9-9216FAA3FE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9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요양 </a:t>
            </a:r>
            <a:r>
              <a:rPr lang="ko-KR" altLang="en-US" dirty="0" err="1"/>
              <a:t>보호사가</a:t>
            </a:r>
            <a:r>
              <a:rPr lang="ko-KR" altLang="en-US" dirty="0"/>
              <a:t> 플랫폼을 사용하는 시간대비 등 순위를 둬서 토큰의 가치를 증대시키는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11E6E-2439-47AD-8BA9-9216FAA3FE3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0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기저귀를 사용했는데 토큰을 생성해내는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11E6E-2439-47AD-8BA9-9216FAA3FE3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8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기저귀를 결제할 때 토큰을 소각시키는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11E6E-2439-47AD-8BA9-9216FAA3FE3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3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토큰을 </a:t>
            </a:r>
            <a:r>
              <a:rPr lang="ko-KR" altLang="en-US" dirty="0" err="1"/>
              <a:t>가진만큼</a:t>
            </a:r>
            <a:r>
              <a:rPr lang="ko-KR" altLang="en-US" dirty="0"/>
              <a:t> 서비스 혜택을 주는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11E6E-2439-47AD-8BA9-9216FAA3FE3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0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9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637" y="365295"/>
            <a:ext cx="10514727" cy="13261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2889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C095307-4D31-4E15-95AF-0A1CE814087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463949"/>
            <a:ext cx="10972800" cy="46622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13ED-237D-49DC-919F-35A483A4E924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DDC-B3D2-4E30-963C-E4CA0A92842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D3C7F92-D9CE-4C0C-9C11-C1A06B2FBBC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621762"/>
            <a:ext cx="10972800" cy="6120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BC8CA5-6877-423B-996D-B08B6077B74A}"/>
              </a:ext>
            </a:extLst>
          </p:cNvPr>
          <p:cNvGrpSpPr/>
          <p:nvPr userDrawn="1"/>
        </p:nvGrpSpPr>
        <p:grpSpPr>
          <a:xfrm>
            <a:off x="0" y="948"/>
            <a:ext cx="12192000" cy="460237"/>
            <a:chOff x="0" y="948"/>
            <a:chExt cx="12192000" cy="4602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4D0C8D-F8C6-4D89-BA81-2CEF568F8A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"/>
            <a:stretch/>
          </p:blipFill>
          <p:spPr>
            <a:xfrm>
              <a:off x="0" y="948"/>
              <a:ext cx="10776520" cy="4602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4CF9D2-C12D-4140-96FC-B2665B0E5092}"/>
                </a:ext>
              </a:extLst>
            </p:cNvPr>
            <p:cNvGrpSpPr/>
            <p:nvPr userDrawn="1"/>
          </p:nvGrpSpPr>
          <p:grpSpPr>
            <a:xfrm>
              <a:off x="10632504" y="948"/>
              <a:ext cx="1559496" cy="460237"/>
              <a:chOff x="10632504" y="948"/>
              <a:chExt cx="1559496" cy="46023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9CF6565-A62E-4F52-B353-AB3366216F1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2504" y="948"/>
                <a:ext cx="1559496" cy="46023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5827484-B94A-433A-8AFD-1E667D47839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97" t="32605" r="8354" b="35114"/>
              <a:stretch/>
            </p:blipFill>
            <p:spPr>
              <a:xfrm>
                <a:off x="10669079" y="15066"/>
                <a:ext cx="1486345" cy="432000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C39BE-421D-4C33-9C75-397C5B38B733}"/>
              </a:ext>
            </a:extLst>
          </p:cNvPr>
          <p:cNvSpPr txBox="1"/>
          <p:nvPr userDrawn="1"/>
        </p:nvSpPr>
        <p:spPr>
          <a:xfrm>
            <a:off x="70373" y="41037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DBEE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HYGERA</a:t>
            </a:r>
            <a:endParaRPr lang="ko-KR" altLang="en-US" b="1" dirty="0">
              <a:solidFill>
                <a:srgbClr val="DBEE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사각형: 둥근 모서리 21">
            <a:extLst>
              <a:ext uri="{FF2B5EF4-FFF2-40B4-BE49-F238E27FC236}">
                <a16:creationId xmlns:a16="http://schemas.microsoft.com/office/drawing/2014/main" id="{7EEE6B87-4345-42A1-AF62-57DE8E8214B2}"/>
              </a:ext>
            </a:extLst>
          </p:cNvPr>
          <p:cNvSpPr/>
          <p:nvPr userDrawn="1"/>
        </p:nvSpPr>
        <p:spPr>
          <a:xfrm>
            <a:off x="537212" y="728884"/>
            <a:ext cx="45719" cy="197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52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3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6EEE-2A16-4569-8203-3AFF1F48E20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FB58-72E5-454D-B2DA-5146A0CC5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zqp0731.tistory.com/105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tateofthedapps.com/ko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D%86%A0%ED%81%B0_%EC%9D%B4%EC%BD%94%EB%85%B8%EB%AF%B8#cite_note-.ED.86.A0.ED.81.B0_.EA.B0.80.EA.B2.A9-6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B%B8%94%EB%A1%9D%EC%B2%B4%EC%9D%B8" TargetMode="External"/><Relationship Id="rId7" Type="http://schemas.openxmlformats.org/officeDocument/2006/relationships/hyperlink" Target="http://wiki.hash.kr/index.php/%EC%95%94%ED%98%B8%ED%99%94%ED%8F%90_%EC%A7%80%EA%B0%9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iki.hash.kr/index.php/%ED%8A%B8%EB%9E%9C%EC%9E%AD%EC%85%98" TargetMode="External"/><Relationship Id="rId5" Type="http://schemas.openxmlformats.org/officeDocument/2006/relationships/hyperlink" Target="http://wiki.hash.kr/index.php/%EC%95%94%ED%98%B8%ED%99%94%ED%8F%90_%EA%B1%B0%EB%9E%98%EC%86%8C" TargetMode="External"/><Relationship Id="rId4" Type="http://schemas.openxmlformats.org/officeDocument/2006/relationships/hyperlink" Target="http://wiki.hash.kr/index.php/%ED%94%8C%EB%9E%AB%ED%8F%BC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C%9C%A0%ED%8B%B8%EB%A6%AC%ED%8B%B0_%ED%86%A0%ED%81%B0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the-curious-tale-of-tethers-6b0031eead87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ruddud920513" TargetMode="External"/><Relationship Id="rId2" Type="http://schemas.openxmlformats.org/officeDocument/2006/relationships/hyperlink" Target="https://blog.naver.com/ruddud920513/222480695219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유틸리티 토큰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</a:rPr>
              <a:t>2021.12.10</a:t>
            </a:r>
            <a:br>
              <a:rPr lang="en-US" altLang="ko-KR" dirty="0">
                <a:latin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</a:rPr>
              <a:t>Platform Team </a:t>
            </a:r>
            <a:r>
              <a:rPr lang="ko-KR" altLang="en-US" dirty="0">
                <a:latin typeface="맑은 고딕" panose="020B0503020000020004" pitchFamily="50" charset="-127"/>
              </a:rPr>
              <a:t>송혜미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89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r="43958"/>
          <a:stretch>
            <a:fillRect/>
          </a:stretch>
        </p:blipFill>
        <p:spPr bwMode="auto">
          <a:xfrm>
            <a:off x="6431667" y="114353"/>
            <a:ext cx="5523143" cy="646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73A0C7-BAD8-496D-A2DE-63B80412E018}"/>
              </a:ext>
            </a:extLst>
          </p:cNvPr>
          <p:cNvSpPr txBox="1">
            <a:spLocks/>
          </p:cNvSpPr>
          <p:nvPr/>
        </p:nvSpPr>
        <p:spPr>
          <a:xfrm>
            <a:off x="-471475" y="2420351"/>
            <a:ext cx="6903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/>
            <a:r>
              <a:rPr lang="ko-KR" altLang="en-US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토큰을 개발하려면</a:t>
            </a:r>
            <a:endParaRPr lang="en-US" altLang="ko-KR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이더리움과</a:t>
            </a:r>
            <a:r>
              <a: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디앱</a:t>
            </a:r>
            <a:endParaRPr lang="ko-KR" alt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5733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간략 개념 설명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909887" y="1405829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 err="1"/>
              <a:t>이더리움은</a:t>
            </a:r>
            <a:r>
              <a:rPr lang="ko-KR" altLang="en-US" b="1" dirty="0"/>
              <a:t> </a:t>
            </a:r>
            <a:r>
              <a:rPr lang="ko-KR" altLang="en-US" b="1" dirty="0" err="1"/>
              <a:t>비트코인의</a:t>
            </a:r>
            <a:r>
              <a:rPr lang="ko-KR" altLang="en-US" b="1" dirty="0"/>
              <a:t>  단점을  보완하는  새로운  </a:t>
            </a:r>
            <a:r>
              <a:rPr lang="ko-KR" altLang="en-US" b="1" dirty="0" err="1"/>
              <a:t>블록체인</a:t>
            </a:r>
            <a:r>
              <a:rPr lang="ko-KR" altLang="en-US" b="1" dirty="0"/>
              <a:t>  플랫폼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-  </a:t>
            </a:r>
            <a:r>
              <a:rPr lang="en-US" altLang="ko-KR" b="1" dirty="0" err="1"/>
              <a:t>Vitalick</a:t>
            </a:r>
            <a:r>
              <a:rPr lang="en-US" altLang="ko-KR" b="1" dirty="0"/>
              <a:t> </a:t>
            </a:r>
            <a:r>
              <a:rPr lang="en-US" altLang="ko-KR" b="1" dirty="0" err="1"/>
              <a:t>Buterin</a:t>
            </a:r>
            <a:r>
              <a:rPr lang="ko-KR" altLang="en-US" b="1" dirty="0"/>
              <a:t>이  개발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상태  저장  및  데이터  저장이  가능하다</a:t>
            </a:r>
            <a:r>
              <a:rPr lang="en-US" altLang="ko-KR" dirty="0"/>
              <a:t>. + </a:t>
            </a:r>
            <a:r>
              <a:rPr lang="ko-KR" altLang="en-US" dirty="0" err="1"/>
              <a:t>반복문</a:t>
            </a:r>
            <a:r>
              <a:rPr lang="ko-KR" altLang="en-US" dirty="0"/>
              <a:t>  실행이  가능하다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FF0000"/>
                </a:solidFill>
              </a:rPr>
              <a:t>튜링  </a:t>
            </a:r>
            <a:r>
              <a:rPr lang="ko-KR" altLang="en-US" dirty="0" err="1">
                <a:solidFill>
                  <a:srgbClr val="FF0000"/>
                </a:solidFill>
              </a:rPr>
              <a:t>완전언어</a:t>
            </a:r>
            <a:r>
              <a:rPr lang="en-US" altLang="ko-KR" dirty="0"/>
              <a:t>) -  Solidity </a:t>
            </a:r>
            <a:r>
              <a:rPr lang="ko-KR" altLang="en-US" dirty="0"/>
              <a:t>등  튜링완전언어를  통해  </a:t>
            </a:r>
            <a:r>
              <a:rPr lang="en-US" altLang="ko-KR" dirty="0" err="1">
                <a:solidFill>
                  <a:srgbClr val="FF0000"/>
                </a:solidFill>
              </a:rPr>
              <a:t>SmartContract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 </a:t>
            </a:r>
            <a:r>
              <a:rPr lang="ko-KR" altLang="en-US" dirty="0"/>
              <a:t>만들어진  </a:t>
            </a:r>
            <a:r>
              <a:rPr lang="en-US" altLang="ko-KR" dirty="0"/>
              <a:t>Smart Contract</a:t>
            </a:r>
            <a:r>
              <a:rPr lang="ko-KR" altLang="en-US" dirty="0"/>
              <a:t>는  </a:t>
            </a:r>
            <a:r>
              <a:rPr lang="en-US" altLang="ko-KR" b="1" dirty="0" err="1"/>
              <a:t>Dapp</a:t>
            </a:r>
            <a:r>
              <a:rPr lang="ko-KR" altLang="en-US" dirty="0"/>
              <a:t>을  거쳐  </a:t>
            </a:r>
            <a:r>
              <a:rPr lang="ko-KR" altLang="en-US" dirty="0" err="1"/>
              <a:t>블록체인을</a:t>
            </a:r>
            <a:r>
              <a:rPr lang="ko-KR" altLang="en-US" dirty="0"/>
              <a:t>  통해  배포  되고  실행된다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이더리움은</a:t>
            </a:r>
            <a:r>
              <a:rPr lang="ko-KR" altLang="en-US" dirty="0"/>
              <a:t> 또한 </a:t>
            </a:r>
            <a:r>
              <a:rPr lang="ko-KR" altLang="en-US" dirty="0" err="1"/>
              <a:t>디앱을</a:t>
            </a:r>
            <a:r>
              <a:rPr lang="ko-KR" altLang="en-US" dirty="0"/>
              <a:t> 위한 플랫폼 역할</a:t>
            </a:r>
            <a:r>
              <a:rPr lang="en-US" altLang="ko-KR" dirty="0"/>
              <a:t>, </a:t>
            </a:r>
            <a:r>
              <a:rPr lang="ko-KR" altLang="en-US" dirty="0"/>
              <a:t>수 많은 개발자들이 그 플랫폼에서 다양한 </a:t>
            </a:r>
            <a:r>
              <a:rPr lang="ko-KR" altLang="en-US" dirty="0" err="1"/>
              <a:t>디앱을</a:t>
            </a:r>
            <a:r>
              <a:rPr lang="ko-KR" altLang="en-US" dirty="0"/>
              <a:t> 만들어 가상의 화폐</a:t>
            </a:r>
            <a:r>
              <a:rPr lang="en-US" altLang="ko-KR" dirty="0"/>
              <a:t>(=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을 만들어 사고 파는 행위를 하기를 원했음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 </a:t>
            </a:r>
            <a:r>
              <a:rPr lang="ko-KR" altLang="en-US" dirty="0"/>
              <a:t>생태계 </a:t>
            </a:r>
            <a:r>
              <a:rPr lang="en-US" altLang="ko-KR" dirty="0"/>
              <a:t>: </a:t>
            </a:r>
            <a:r>
              <a:rPr lang="ko-KR" altLang="en-US" dirty="0" err="1"/>
              <a:t>이더리움에서</a:t>
            </a:r>
            <a:r>
              <a:rPr lang="en-US" altLang="ko-KR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운영체제 같은 개념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7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 탄생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7" y="1233762"/>
            <a:ext cx="8022183" cy="4995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0762" y="14720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기존 비트코인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튜링 불완전한 스크립트 언어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송금 외에 다른 기능 수행 불가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73287" y="1912387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7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인자 </a:t>
            </a:r>
            <a:r>
              <a:rPr lang="ko-KR" altLang="en-US" dirty="0" err="1"/>
              <a:t>비트코인과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인자 </a:t>
            </a:r>
            <a:r>
              <a:rPr lang="ko-KR" altLang="en-US" dirty="0" err="1"/>
              <a:t>이더리움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751626" y="1327638"/>
            <a:ext cx="10515600" cy="70162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/>
              <a:t>이더리움을</a:t>
            </a:r>
            <a:r>
              <a:rPr lang="ko-KR" altLang="en-US" sz="2000" dirty="0"/>
              <a:t> 선택한 전문가들은 기능성을 강조했다</a:t>
            </a:r>
            <a:r>
              <a:rPr lang="en-US" altLang="ko-KR" sz="2000" dirty="0"/>
              <a:t>. </a:t>
            </a:r>
            <a:r>
              <a:rPr lang="ko-KR" altLang="en-US" sz="2000" b="1" dirty="0"/>
              <a:t>탈중앙화금융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DeFi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유틸리티토큰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대체불가능토큰</a:t>
            </a:r>
            <a:r>
              <a:rPr lang="en-US" altLang="ko-KR" sz="2000" b="1" dirty="0"/>
              <a:t>(NFT) </a:t>
            </a:r>
            <a:r>
              <a:rPr lang="ko-KR" altLang="en-US" sz="2000" dirty="0"/>
              <a:t>등 주요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기술이 </a:t>
            </a:r>
            <a:r>
              <a:rPr lang="ko-KR" altLang="en-US" sz="2000" b="1" dirty="0" err="1"/>
              <a:t>이더리움의</a:t>
            </a:r>
            <a:r>
              <a:rPr lang="ko-KR" altLang="en-US" sz="2000" b="1" dirty="0"/>
              <a:t> 생태계 </a:t>
            </a:r>
            <a:r>
              <a:rPr lang="ko-KR" altLang="en-US" sz="2000" dirty="0"/>
              <a:t>안에 있다는 것이다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이더리움은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기술을 기반으로 활용되는 운영체제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OS·operating</a:t>
            </a:r>
            <a:r>
              <a:rPr lang="en-US" altLang="ko-KR" sz="2000" dirty="0"/>
              <a:t> system) </a:t>
            </a:r>
            <a:r>
              <a:rPr lang="ko-KR" altLang="en-US" sz="2000" dirty="0"/>
              <a:t>플랫폼이다</a:t>
            </a:r>
            <a:r>
              <a:rPr lang="en-US" altLang="ko-KR" sz="2000" dirty="0"/>
              <a:t>. </a:t>
            </a:r>
            <a:r>
              <a:rPr lang="ko-KR" altLang="en-US" sz="2000" dirty="0"/>
              <a:t>윈도우와 맥</a:t>
            </a:r>
            <a:r>
              <a:rPr lang="en-US" altLang="ko-KR" sz="2000" dirty="0"/>
              <a:t>, </a:t>
            </a:r>
            <a:r>
              <a:rPr lang="ko-KR" altLang="en-US" sz="2000" dirty="0"/>
              <a:t>안드로이드나 </a:t>
            </a:r>
            <a:r>
              <a:rPr lang="en-US" altLang="ko-KR" sz="2000" dirty="0"/>
              <a:t>iOS</a:t>
            </a:r>
            <a:r>
              <a:rPr lang="ko-KR" altLang="en-US" sz="2000" dirty="0"/>
              <a:t>와 같이 프로그램이나 앱을 실행하는 데 필요한 생태계인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 ‘</a:t>
            </a:r>
            <a:r>
              <a:rPr lang="ko-KR" altLang="en-US" sz="2000" dirty="0" err="1"/>
              <a:t>탈중앙화’라는</a:t>
            </a:r>
            <a:r>
              <a:rPr lang="ko-KR" altLang="en-US" sz="2000" dirty="0"/>
              <a:t> 특징을 살려 별도의 관리자 없이 사용자들끼리 데이터를 분산 저장하여 </a:t>
            </a:r>
            <a:r>
              <a:rPr lang="ko-KR" altLang="en-US" sz="2000" dirty="0" err="1"/>
              <a:t>보안성이</a:t>
            </a:r>
            <a:r>
              <a:rPr lang="ko-KR" altLang="en-US" sz="2000" dirty="0"/>
              <a:t> 높다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이더리움이</a:t>
            </a:r>
            <a:r>
              <a:rPr lang="ko-KR" altLang="en-US" sz="2000" dirty="0"/>
              <a:t> 발행하는 토큰 </a:t>
            </a:r>
            <a:r>
              <a:rPr lang="ko-KR" altLang="en-US" sz="2000" b="1" dirty="0" err="1"/>
              <a:t>이더</a:t>
            </a:r>
            <a:r>
              <a:rPr lang="en-US" altLang="ko-KR" sz="2000" b="1" dirty="0"/>
              <a:t>(ETH)</a:t>
            </a:r>
            <a:r>
              <a:rPr lang="ko-KR" altLang="en-US" sz="2000" dirty="0"/>
              <a:t>는 이 온라인 생태계에 접속하는 이용료다</a:t>
            </a:r>
            <a:r>
              <a:rPr lang="en-US" altLang="ko-KR" sz="2000" dirty="0"/>
              <a:t>. </a:t>
            </a:r>
            <a:r>
              <a:rPr lang="ko-KR" altLang="en-US" sz="2000" dirty="0"/>
              <a:t>최근 발전하고 있는 탈중앙화금융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DeFi</a:t>
            </a:r>
            <a:r>
              <a:rPr lang="en-US" altLang="ko-KR" sz="2000" dirty="0"/>
              <a:t>), </a:t>
            </a:r>
            <a:r>
              <a:rPr lang="ko-KR" altLang="en-US" sz="2000" dirty="0"/>
              <a:t>대체불가능토큰</a:t>
            </a:r>
            <a:r>
              <a:rPr lang="en-US" altLang="ko-KR" sz="2000" dirty="0"/>
              <a:t>(NFT), </a:t>
            </a:r>
            <a:r>
              <a:rPr lang="ko-KR" altLang="en-US" sz="2000" dirty="0"/>
              <a:t>유틸리티토큰 등이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생태계 안에서 활용된다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비트코인은 세계 최고의 </a:t>
            </a:r>
            <a:r>
              <a:rPr lang="ko-KR" altLang="en-US" sz="2000" dirty="0" err="1"/>
              <a:t>가상화폐로</a:t>
            </a:r>
            <a:r>
              <a:rPr lang="ko-KR" altLang="en-US" sz="2000" dirty="0"/>
              <a:t> 남을 가능성이 있고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이더리움은</a:t>
            </a:r>
            <a:r>
              <a:rPr lang="ko-KR" altLang="en-US" sz="2000" dirty="0"/>
              <a:t> 세계 최고의 </a:t>
            </a:r>
            <a:r>
              <a:rPr lang="ko-KR" altLang="en-US" sz="2000" dirty="0" err="1"/>
              <a:t>분산형</a:t>
            </a:r>
            <a:r>
              <a:rPr lang="ko-KR" altLang="en-US" sz="2000" dirty="0"/>
              <a:t> 소프트웨어 플랫폼으로 남을 가능성이 있다고 판단하였다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68551" y="1327637"/>
            <a:ext cx="4051495" cy="307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9429" y="1635368"/>
            <a:ext cx="2580248" cy="307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97214" y="3970947"/>
            <a:ext cx="1230923" cy="397180"/>
          </a:xfrm>
          <a:prstGeom prst="ellipse">
            <a:avLst/>
          </a:prstGeom>
          <a:noFill/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9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생태계란</a:t>
            </a:r>
            <a:r>
              <a:rPr lang="en-US" altLang="ko-KR" dirty="0"/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/>
              <a:t>이더리움은</a:t>
            </a:r>
            <a:r>
              <a:rPr lang="ko-KR" altLang="en-US" dirty="0"/>
              <a:t> 자체 </a:t>
            </a:r>
            <a:r>
              <a:rPr lang="ko-KR" altLang="en-US" dirty="0" err="1"/>
              <a:t>블록체인을</a:t>
            </a:r>
            <a:r>
              <a:rPr lang="ko-KR" altLang="en-US" dirty="0"/>
              <a:t> 기반으로 다양한 </a:t>
            </a:r>
            <a:r>
              <a:rPr lang="ko-KR" altLang="en-US" dirty="0" err="1"/>
              <a:t>탈중앙화</a:t>
            </a:r>
            <a:r>
              <a:rPr lang="ko-KR" altLang="en-US" dirty="0"/>
              <a:t> 된 애플리케이션들이 작동할 수 있도록 고안된 하나의 </a:t>
            </a:r>
            <a:r>
              <a:rPr lang="ko-KR" altLang="en-US" b="1" dirty="0"/>
              <a:t>플랫폼 네트워크 </a:t>
            </a:r>
            <a:r>
              <a:rPr lang="ko-KR" altLang="en-US" dirty="0"/>
              <a:t>입니다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내의 </a:t>
            </a:r>
            <a:r>
              <a:rPr lang="en-US" altLang="ko-KR" dirty="0" err="1"/>
              <a:t>DApp</a:t>
            </a:r>
            <a:r>
              <a:rPr lang="ko-KR" altLang="en-US" dirty="0"/>
              <a:t>은 </a:t>
            </a:r>
            <a:r>
              <a:rPr lang="ko-KR" altLang="en-US" dirty="0" err="1"/>
              <a:t>이더리움</a:t>
            </a:r>
            <a:r>
              <a:rPr lang="ko-KR" altLang="en-US" dirty="0"/>
              <a:t> 플랫폼 상에서 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이용하여 쉽고 빠르게 토큰을 발행 할 수 있으며 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내의 </a:t>
            </a:r>
            <a:r>
              <a:rPr lang="en-US" altLang="ko-KR" b="1" dirty="0" err="1"/>
              <a:t>DApp</a:t>
            </a:r>
            <a:r>
              <a:rPr lang="ko-KR" altLang="en-US" b="1" dirty="0"/>
              <a:t>들이 </a:t>
            </a:r>
            <a:r>
              <a:rPr lang="ko-KR" altLang="en-US" b="1" dirty="0" err="1"/>
              <a:t>모여있는것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ko-KR" altLang="en-US" b="1" dirty="0" err="1"/>
              <a:t>생태계</a:t>
            </a:r>
            <a:r>
              <a:rPr lang="ko-KR" altLang="en-US" dirty="0" err="1"/>
              <a:t>라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대표적으로 </a:t>
            </a:r>
            <a:r>
              <a:rPr lang="en-US" altLang="ko-KR" b="1" dirty="0">
                <a:solidFill>
                  <a:srgbClr val="FF0000"/>
                </a:solidFill>
              </a:rPr>
              <a:t>ERC-20</a:t>
            </a:r>
            <a:r>
              <a:rPr lang="en-US" altLang="ko-KR" dirty="0"/>
              <a:t>, ERC-721, ERC-223 </a:t>
            </a:r>
            <a:r>
              <a:rPr lang="ko-KR" altLang="en-US" dirty="0"/>
              <a:t>등이 있습니다</a:t>
            </a:r>
          </a:p>
        </p:txBody>
      </p:sp>
      <p:sp>
        <p:nvSpPr>
          <p:cNvPr id="6" name="타원 5"/>
          <p:cNvSpPr/>
          <p:nvPr/>
        </p:nvSpPr>
        <p:spPr>
          <a:xfrm>
            <a:off x="1995854" y="4712677"/>
            <a:ext cx="1178169" cy="640189"/>
          </a:xfrm>
          <a:prstGeom prst="ellipse">
            <a:avLst/>
          </a:prstGeom>
          <a:noFill/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4709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624504" y="1670537"/>
            <a:ext cx="6682154" cy="46423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여기까지 그림으로 설명</a:t>
            </a:r>
          </a:p>
        </p:txBody>
      </p:sp>
      <p:sp>
        <p:nvSpPr>
          <p:cNvPr id="3" name="타원 2"/>
          <p:cNvSpPr/>
          <p:nvPr/>
        </p:nvSpPr>
        <p:spPr>
          <a:xfrm>
            <a:off x="4141178" y="2636478"/>
            <a:ext cx="3648807" cy="2751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424621" y="3462954"/>
            <a:ext cx="1134208" cy="10990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36355" y="1295246"/>
            <a:ext cx="672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이더리움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지구라고 예시</a:t>
            </a:r>
            <a:r>
              <a:rPr lang="en-US" altLang="ko-KR" sz="2000" b="1" dirty="0"/>
              <a:t>) = </a:t>
            </a:r>
            <a:r>
              <a:rPr lang="ko-KR" altLang="en-US" sz="2000" b="1" dirty="0" err="1"/>
              <a:t>비트코인과</a:t>
            </a:r>
            <a:r>
              <a:rPr lang="ko-KR" altLang="en-US" sz="2000" b="1" dirty="0"/>
              <a:t> 같은 상위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1049" y="2329542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코인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국가라고 예시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86014" y="3636683"/>
            <a:ext cx="49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이더리움</a:t>
            </a:r>
            <a:r>
              <a:rPr lang="ko-KR" altLang="en-US" b="1" dirty="0"/>
              <a:t> 생태계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460" y="3666082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토큰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도시라고 예시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8478" y="1860701"/>
            <a:ext cx="552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블록체인이라는</a:t>
            </a:r>
            <a:r>
              <a:rPr lang="ko-KR" altLang="en-US" dirty="0"/>
              <a:t> 기술로</a:t>
            </a:r>
            <a:endParaRPr lang="en-US" altLang="ko-KR" dirty="0"/>
          </a:p>
          <a:p>
            <a:r>
              <a:rPr lang="ko-KR" altLang="en-US" dirty="0" err="1"/>
              <a:t>이더리움을</a:t>
            </a:r>
            <a:r>
              <a:rPr lang="ko-KR" altLang="en-US" dirty="0"/>
              <a:t>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61049" y="3154313"/>
            <a:ext cx="2209064" cy="17089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31485" y="2959036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디앱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2446" y="4237892"/>
            <a:ext cx="3884004" cy="238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유틸리티 토큰을 가장 빠르게 접근하여 개발하려면</a:t>
            </a:r>
            <a:r>
              <a:rPr lang="en-US" altLang="ko-KR" sz="1600" b="1" dirty="0"/>
              <a:t>?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오픈소스로 만들어진 </a:t>
            </a:r>
            <a:r>
              <a:rPr lang="ko-KR" altLang="en-US" sz="2000" b="1" dirty="0" err="1"/>
              <a:t>이더리움에서</a:t>
            </a:r>
            <a:r>
              <a:rPr lang="en-US" altLang="ko-KR" sz="2000" b="1" dirty="0"/>
              <a:t> ERC-20(</a:t>
            </a:r>
            <a:r>
              <a:rPr lang="ko-KR" altLang="en-US" sz="2000" b="1" dirty="0" err="1"/>
              <a:t>메인넷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기반하여 </a:t>
            </a:r>
            <a:r>
              <a:rPr lang="ko-KR" altLang="en-US" sz="2000" b="1" dirty="0" err="1"/>
              <a:t>디앱을</a:t>
            </a:r>
            <a:r>
              <a:rPr lang="ko-KR" altLang="en-US" sz="2000" b="1" dirty="0"/>
              <a:t> 개발해 토큰을 개발한다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202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전개도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29" y="1147384"/>
            <a:ext cx="9399050" cy="50380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435470" y="1667363"/>
            <a:ext cx="803175" cy="397180"/>
          </a:xfrm>
          <a:prstGeom prst="ellipse">
            <a:avLst/>
          </a:prstGeom>
          <a:noFill/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4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주요 개념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980226" y="1342048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스마트  </a:t>
            </a:r>
            <a:r>
              <a:rPr lang="ko-KR" altLang="en-US" b="1" dirty="0" err="1"/>
              <a:t>컨트랙트</a:t>
            </a:r>
            <a:r>
              <a:rPr lang="en-US" altLang="ko-KR" b="1" dirty="0"/>
              <a:t>(Smart Contract)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  </a:t>
            </a:r>
            <a:r>
              <a:rPr lang="ko-KR" altLang="en-US" dirty="0" err="1"/>
              <a:t>블록체인</a:t>
            </a:r>
            <a:r>
              <a:rPr lang="ko-KR" altLang="en-US" dirty="0"/>
              <a:t>  안에  저장되는 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  Solidity</a:t>
            </a:r>
            <a:r>
              <a:rPr lang="ko-KR" altLang="en-US" dirty="0"/>
              <a:t>로  만들어진  프로그램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/>
              <a:t> World Computer(Miner)</a:t>
            </a:r>
            <a:r>
              <a:rPr lang="ko-KR" altLang="en-US" dirty="0"/>
              <a:t>에  의해서  실행되는  프로그램 </a:t>
            </a:r>
            <a:endParaRPr lang="en-US" altLang="ko-KR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/>
              <a:t>dAPP</a:t>
            </a:r>
            <a:r>
              <a:rPr lang="en-US" altLang="ko-KR" b="1" dirty="0"/>
              <a:t> (Decentralized Application)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  Smart Contract</a:t>
            </a:r>
            <a:r>
              <a:rPr lang="ko-KR" altLang="en-US" dirty="0"/>
              <a:t>와  연동되어  동작하는  </a:t>
            </a:r>
            <a:r>
              <a:rPr lang="en-US" altLang="ko-KR" dirty="0"/>
              <a:t>Application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dirty="0"/>
              <a:t>Backend</a:t>
            </a:r>
            <a:r>
              <a:rPr lang="ko-KR" altLang="en-US" dirty="0"/>
              <a:t>가  </a:t>
            </a:r>
            <a:r>
              <a:rPr lang="en-US" altLang="ko-KR" dirty="0"/>
              <a:t>P2P </a:t>
            </a:r>
            <a:r>
              <a:rPr lang="ko-KR" altLang="en-US" dirty="0"/>
              <a:t>분산  네트워크  안에  존재하는  </a:t>
            </a:r>
            <a:r>
              <a:rPr lang="en-US" altLang="ko-KR" dirty="0"/>
              <a:t>Application -   Front-End </a:t>
            </a:r>
            <a:r>
              <a:rPr lang="ko-KR" altLang="en-US" dirty="0"/>
              <a:t>는  일반    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Application</a:t>
            </a:r>
            <a:r>
              <a:rPr lang="ko-KR" altLang="en-US" dirty="0"/>
              <a:t>과  같음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“</a:t>
            </a:r>
            <a:r>
              <a:rPr lang="ko-KR" altLang="en-US" dirty="0"/>
              <a:t>소리바다”</a:t>
            </a:r>
            <a:r>
              <a:rPr lang="en-US" altLang="ko-KR" dirty="0"/>
              <a:t>, uTorrent</a:t>
            </a:r>
            <a:r>
              <a:rPr lang="ko-KR" altLang="en-US" dirty="0"/>
              <a:t>라는 프로그램도 일종의 </a:t>
            </a:r>
            <a:r>
              <a:rPr lang="en-US" altLang="ko-KR" dirty="0" err="1"/>
              <a:t>dAPP</a:t>
            </a:r>
            <a:r>
              <a:rPr lang="ko-KR" altLang="en-US" dirty="0"/>
              <a:t>으로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3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err="1"/>
              <a:t>디앱</a:t>
            </a:r>
            <a:r>
              <a:rPr lang="ko-KR" altLang="en-US" dirty="0"/>
              <a:t> 프로그램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38" y="1415534"/>
            <a:ext cx="100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DApp의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0993" y="2374735"/>
            <a:ext cx="2747868" cy="120032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ko-KR" altLang="en-US" b="1" dirty="0"/>
              <a:t>보안</a:t>
            </a:r>
          </a:p>
          <a:p>
            <a:r>
              <a:rPr lang="ko-KR" altLang="en-US" dirty="0" err="1"/>
              <a:t>대칭키</a:t>
            </a:r>
            <a:r>
              <a:rPr lang="en-US" altLang="ko-KR" dirty="0"/>
              <a:t>, </a:t>
            </a:r>
            <a:r>
              <a:rPr lang="ko-KR" altLang="en-US" dirty="0" err="1"/>
              <a:t>비대칭키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) </a:t>
            </a:r>
            <a:r>
              <a:rPr lang="ko-KR" altLang="en-US" dirty="0"/>
              <a:t>해시</a:t>
            </a:r>
          </a:p>
          <a:p>
            <a:r>
              <a:rPr lang="en-US" altLang="ko-KR" dirty="0"/>
              <a:t>PKI, SSL, TLS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464" y="2459439"/>
            <a:ext cx="1895071" cy="92333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ko-KR" altLang="en-US" b="1" dirty="0"/>
              <a:t>네트워크</a:t>
            </a:r>
          </a:p>
          <a:p>
            <a:r>
              <a:rPr lang="en-US" altLang="ko-KR" dirty="0"/>
              <a:t>p2p</a:t>
            </a:r>
          </a:p>
          <a:p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27769" y="2433272"/>
            <a:ext cx="1047082" cy="92333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 err="1"/>
              <a:t>db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73315" y="4164933"/>
            <a:ext cx="188224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b="1" dirty="0" err="1"/>
              <a:t>웹서비스</a:t>
            </a:r>
            <a:endParaRPr lang="ko-KR" altLang="en-US" b="1" dirty="0"/>
          </a:p>
          <a:p>
            <a:r>
              <a:rPr lang="en-US" altLang="ko-KR" dirty="0" err="1"/>
              <a:t>nodejs</a:t>
            </a:r>
            <a:endParaRPr lang="en-US" altLang="ko-KR" dirty="0"/>
          </a:p>
          <a:p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자바스크립트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34907" y="4232946"/>
            <a:ext cx="2646485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ko-KR" altLang="en-US" b="1" dirty="0"/>
              <a:t>프로그래밍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스마트컨트랙트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2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이더리움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ERC-20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794190" y="1379599"/>
            <a:ext cx="5486429" cy="547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00" dirty="0"/>
              <a:t>보통 </a:t>
            </a:r>
            <a:r>
              <a:rPr lang="ko-KR" altLang="en-US" sz="1600" dirty="0" err="1"/>
              <a:t>이더리움</a:t>
            </a:r>
            <a:r>
              <a:rPr lang="ko-KR" altLang="en-US" sz="1600" dirty="0"/>
              <a:t> 기반 </a:t>
            </a:r>
            <a:r>
              <a:rPr lang="ko-KR" altLang="en-US" sz="1600" dirty="0" err="1"/>
              <a:t>토큰중</a:t>
            </a:r>
            <a:r>
              <a:rPr lang="ko-KR" altLang="en-US" sz="1600" dirty="0"/>
              <a:t> 가장 많이 </a:t>
            </a:r>
            <a:r>
              <a:rPr lang="en-US" altLang="ko-KR" sz="1600" b="1" dirty="0">
                <a:solidFill>
                  <a:srgbClr val="FF0000"/>
                </a:solidFill>
              </a:rPr>
              <a:t>ERC-20</a:t>
            </a:r>
            <a:r>
              <a:rPr lang="ko-KR" altLang="en-US" sz="1600" dirty="0"/>
              <a:t>으로 발행되는 </a:t>
            </a:r>
            <a:r>
              <a:rPr lang="ko-KR" altLang="en-US" sz="1600" dirty="0" err="1"/>
              <a:t>암호화폐가</a:t>
            </a:r>
            <a:r>
              <a:rPr lang="ko-KR" altLang="en-US" sz="1600" dirty="0"/>
              <a:t> 많은 이유는 호환성에 있다고 볼 수 있습니다</a:t>
            </a:r>
            <a:r>
              <a:rPr lang="en-US" altLang="ko-KR" sz="1600" dirty="0"/>
              <a:t>. </a:t>
            </a:r>
          </a:p>
          <a:p>
            <a:endParaRPr lang="en-US" altLang="ko-KR" sz="1600" b="1" dirty="0"/>
          </a:p>
          <a:p>
            <a:r>
              <a:rPr lang="en-US" altLang="ko-KR" sz="1800" b="1" dirty="0"/>
              <a:t>ERC-20</a:t>
            </a:r>
            <a:r>
              <a:rPr lang="ko-KR" altLang="en-US" sz="1800" b="1" dirty="0"/>
              <a:t>의 토큰은 서로 호환이 가능하며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토큰을 발행한 후에도 </a:t>
            </a:r>
            <a:r>
              <a:rPr lang="ko-KR" altLang="en-US" sz="1800" b="1" dirty="0" err="1"/>
              <a:t>테스트넷을</a:t>
            </a:r>
            <a:r>
              <a:rPr lang="ko-KR" altLang="en-US" sz="1800" b="1" dirty="0"/>
              <a:t> 거쳐 </a:t>
            </a:r>
            <a:r>
              <a:rPr lang="ko-KR" altLang="en-US" sz="1800" b="1" dirty="0" err="1"/>
              <a:t>메인넷을</a:t>
            </a:r>
            <a:r>
              <a:rPr lang="ko-KR" altLang="en-US" sz="1800" b="1" dirty="0"/>
              <a:t> 구축하여 독자적인 플랫폼을 구축할 수 있는 것이 가장 큰 </a:t>
            </a:r>
            <a:r>
              <a:rPr lang="ko-KR" altLang="en-US" sz="1800" b="1" dirty="0" err="1"/>
              <a:t>장점입니다</a:t>
            </a:r>
            <a:r>
              <a:rPr lang="ko-KR" altLang="en-US" sz="1800" dirty="0" err="1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많은 </a:t>
            </a:r>
            <a:r>
              <a:rPr lang="ko-KR" altLang="en-US" sz="1600" dirty="0" err="1"/>
              <a:t>암호화폐</a:t>
            </a:r>
            <a:r>
              <a:rPr lang="ko-KR" altLang="en-US" sz="1600" dirty="0"/>
              <a:t> 거래소들이 </a:t>
            </a:r>
            <a:r>
              <a:rPr lang="en-US" altLang="ko-KR" sz="1800" b="1" dirty="0"/>
              <a:t>ERC-20 </a:t>
            </a:r>
            <a:r>
              <a:rPr lang="ko-KR" altLang="en-US" sz="1800" b="1" dirty="0"/>
              <a:t>토큰이 같은 표준안</a:t>
            </a:r>
            <a:r>
              <a:rPr lang="ko-KR" altLang="en-US" sz="1600" dirty="0"/>
              <a:t>을 따르고 있기에 상장에 대한 그 절차도 쉽습니다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때문에 </a:t>
            </a:r>
            <a:r>
              <a:rPr lang="ko-KR" altLang="en-US" sz="1600" dirty="0" err="1"/>
              <a:t>메인넷의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암호화폐도</a:t>
            </a:r>
            <a:r>
              <a:rPr lang="ko-KR" altLang="en-US" sz="1600" dirty="0"/>
              <a:t> 거래소 상장을 위해 </a:t>
            </a:r>
            <a:r>
              <a:rPr lang="en-US" altLang="ko-KR" sz="1600" dirty="0"/>
              <a:t>ERC-20 </a:t>
            </a:r>
            <a:r>
              <a:rPr lang="ko-KR" altLang="en-US" sz="1600" dirty="0"/>
              <a:t>토큰을 일부러 발행하여 상장하는 경우도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거래소 내에서도 </a:t>
            </a:r>
            <a:r>
              <a:rPr lang="en-US" altLang="ko-KR" sz="1600" dirty="0"/>
              <a:t>ERC-20 </a:t>
            </a:r>
            <a:r>
              <a:rPr lang="ko-KR" altLang="en-US" sz="1600" dirty="0"/>
              <a:t>토큰을 선호하는 경향도 있습니다 마지막으로는 </a:t>
            </a:r>
            <a:r>
              <a:rPr lang="ko-KR" altLang="en-US" sz="1600" b="1" u="sng" dirty="0" err="1">
                <a:solidFill>
                  <a:srgbClr val="0070C0"/>
                </a:solidFill>
              </a:rPr>
              <a:t>이더리움</a:t>
            </a:r>
            <a:r>
              <a:rPr lang="ko-KR" altLang="en-US" sz="1600" b="1" u="sng" dirty="0">
                <a:solidFill>
                  <a:srgbClr val="0070C0"/>
                </a:solidFill>
              </a:rPr>
              <a:t> 기반은 다양한 오픈소스를 제공하고 </a:t>
            </a:r>
            <a:r>
              <a:rPr lang="ko-KR" altLang="en-US" sz="1600" u="sng" dirty="0" err="1">
                <a:solidFill>
                  <a:srgbClr val="0070C0"/>
                </a:solidFill>
              </a:rPr>
              <a:t>스마트컨트랙트를</a:t>
            </a:r>
            <a:r>
              <a:rPr lang="ko-KR" altLang="en-US" sz="1600" u="sng" dirty="0">
                <a:solidFill>
                  <a:srgbClr val="0070C0"/>
                </a:solidFill>
              </a:rPr>
              <a:t> 지원하기 때문에 </a:t>
            </a:r>
            <a:r>
              <a:rPr lang="ko-KR" altLang="en-US" sz="1600" b="1" u="sng" dirty="0">
                <a:solidFill>
                  <a:srgbClr val="0070C0"/>
                </a:solidFill>
              </a:rPr>
              <a:t>쉽고 빠르게 토큰을 발행할 수 있는 것</a:t>
            </a:r>
            <a:r>
              <a:rPr lang="ko-KR" altLang="en-US" sz="1600" u="sng" dirty="0">
                <a:solidFill>
                  <a:srgbClr val="0070C0"/>
                </a:solidFill>
              </a:rPr>
              <a:t>도 매우 큰 장점</a:t>
            </a:r>
            <a:r>
              <a:rPr lang="ko-KR" altLang="en-US" sz="1600" u="sng" dirty="0"/>
              <a:t> </a:t>
            </a:r>
            <a:r>
              <a:rPr lang="ko-KR" altLang="en-US" sz="1600" dirty="0"/>
              <a:t>입니다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8770" y="1347833"/>
            <a:ext cx="4985238" cy="443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블록체인</a:t>
            </a:r>
            <a:r>
              <a:rPr lang="ko-KR" altLang="en-US" b="1" dirty="0"/>
              <a:t>  기반의  분산  컴퓨팅  플랫폼  </a:t>
            </a:r>
            <a:r>
              <a:rPr lang="en-US" altLang="ko-KR" b="1" dirty="0"/>
              <a:t>(Distributed Computing Platform)</a:t>
            </a:r>
          </a:p>
          <a:p>
            <a:pPr algn="ctr"/>
            <a:r>
              <a:rPr lang="en-US" altLang="ko-KR" dirty="0"/>
              <a:t>-  </a:t>
            </a:r>
            <a:r>
              <a:rPr lang="ko-KR" altLang="en-US" dirty="0"/>
              <a:t>튜링  완전한  프로그래밍  언어를  내장</a:t>
            </a:r>
            <a:r>
              <a:rPr lang="en-US" altLang="ko-KR" dirty="0"/>
              <a:t>(built-in) </a:t>
            </a:r>
            <a:r>
              <a:rPr lang="ko-KR" altLang="en-US" dirty="0"/>
              <a:t>하고  있어  스마트  계약</a:t>
            </a:r>
            <a:r>
              <a:rPr lang="en-US" altLang="ko-KR" dirty="0"/>
              <a:t>(smart contract) </a:t>
            </a:r>
            <a:r>
              <a:rPr lang="ko-KR" altLang="en-US" dirty="0"/>
              <a:t>과 분산  어플리케이션  </a:t>
            </a:r>
            <a:r>
              <a:rPr lang="en-US" altLang="ko-KR" dirty="0"/>
              <a:t>(</a:t>
            </a:r>
            <a:r>
              <a:rPr lang="en-US" altLang="ko-KR" dirty="0" err="1"/>
              <a:t>Dapp</a:t>
            </a:r>
            <a:r>
              <a:rPr lang="en-US" altLang="ko-KR" dirty="0"/>
              <a:t>: decentralized applications) </a:t>
            </a:r>
            <a:r>
              <a:rPr lang="ko-KR" altLang="en-US" dirty="0"/>
              <a:t>를  구현할  수  있음</a:t>
            </a:r>
          </a:p>
          <a:p>
            <a:pPr algn="ctr"/>
            <a:r>
              <a:rPr lang="en-US" altLang="ko-KR" dirty="0"/>
              <a:t>-  </a:t>
            </a:r>
            <a:r>
              <a:rPr lang="ko-KR" altLang="en-US" dirty="0" err="1"/>
              <a:t>이더리움</a:t>
            </a:r>
            <a:r>
              <a:rPr lang="ko-KR" altLang="en-US" dirty="0"/>
              <a:t>  </a:t>
            </a:r>
            <a:r>
              <a:rPr lang="ko-KR" altLang="en-US" dirty="0" err="1"/>
              <a:t>가상머신</a:t>
            </a:r>
            <a:r>
              <a:rPr lang="ko-KR" altLang="en-US" dirty="0"/>
              <a:t>  </a:t>
            </a:r>
            <a:r>
              <a:rPr lang="en-US" altLang="ko-KR" dirty="0"/>
              <a:t>(EVM: </a:t>
            </a:r>
            <a:r>
              <a:rPr lang="en-US" altLang="ko-KR" dirty="0" err="1"/>
              <a:t>Ethereum</a:t>
            </a:r>
            <a:r>
              <a:rPr lang="en-US" altLang="ko-KR" dirty="0"/>
              <a:t> Virtual Machine) </a:t>
            </a:r>
            <a:r>
              <a:rPr lang="ko-KR" altLang="en-US" dirty="0"/>
              <a:t>을  통해  모든  참가자</a:t>
            </a:r>
            <a:r>
              <a:rPr lang="en-US" altLang="ko-KR" dirty="0"/>
              <a:t>(node) </a:t>
            </a:r>
            <a:r>
              <a:rPr lang="ko-KR" altLang="en-US" dirty="0"/>
              <a:t>들의 컴퓨터에서  동일한  연산을  수행하며  이를  통해  동일한  상태</a:t>
            </a:r>
            <a:r>
              <a:rPr lang="en-US" altLang="ko-KR" dirty="0"/>
              <a:t>(state) </a:t>
            </a:r>
            <a:r>
              <a:rPr lang="ko-KR" altLang="en-US" dirty="0"/>
              <a:t>에  합의</a:t>
            </a:r>
            <a:r>
              <a:rPr lang="en-US" altLang="ko-KR" dirty="0"/>
              <a:t>. </a:t>
            </a:r>
            <a:r>
              <a:rPr lang="ko-KR" altLang="en-US" dirty="0"/>
              <a:t>전  세계 모든  참가자가  동일한  하나의  컴퓨터를  돌리는  것과  같기  때문에  “세계  컴퓨터  </a:t>
            </a:r>
            <a:r>
              <a:rPr lang="en-US" altLang="ko-KR" dirty="0"/>
              <a:t>(world computer)” </a:t>
            </a:r>
            <a:r>
              <a:rPr lang="ko-KR" altLang="en-US" dirty="0"/>
              <a:t>라  고  불리기도 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83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73A0C7-BAD8-496D-A2DE-63B80412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/>
            <a:r>
              <a:rPr lang="en-US" altLang="ko-KR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idx="1"/>
          </p:nvPr>
        </p:nvSpPr>
        <p:spPr bwMode="auto">
          <a:xfrm>
            <a:off x="2455985" y="1500311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0000" anchor="ctr" anchorCtr="0">
            <a:noAutofit/>
          </a:bodyPr>
          <a:lstStyle/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암호화폐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코인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토큰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차이와 분류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유틸리티 토큰에 대하여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이더리움과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디앱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토큰 이코노미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유틸리티 토큰의 가치평가와 분류 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0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기반 코인 종류는</a:t>
            </a:r>
            <a:r>
              <a:rPr lang="en-US" altLang="ko-KR" dirty="0"/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0470" y="1602764"/>
            <a:ext cx="7735712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3912" y="1602764"/>
            <a:ext cx="3408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기반 </a:t>
            </a:r>
            <a:r>
              <a:rPr lang="en-US" altLang="ko-KR" b="1" dirty="0"/>
              <a:t>DAPP</a:t>
            </a:r>
            <a:r>
              <a:rPr lang="ko-KR" altLang="en-US" dirty="0"/>
              <a:t>은 등록된 것만 현재 </a:t>
            </a:r>
            <a:r>
              <a:rPr lang="en-US" altLang="ko-KR" b="1" dirty="0"/>
              <a:t>900</a:t>
            </a:r>
            <a:r>
              <a:rPr lang="ko-KR" altLang="en-US" b="1" dirty="0"/>
              <a:t>개</a:t>
            </a:r>
            <a:r>
              <a:rPr lang="ko-KR" altLang="en-US" dirty="0"/>
              <a:t>가 넘게 개발되고 있으며 </a:t>
            </a:r>
            <a:r>
              <a:rPr lang="ko-KR" altLang="en-US" dirty="0" err="1"/>
              <a:t>가상화폐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개중 </a:t>
            </a:r>
            <a:r>
              <a:rPr lang="en-US" altLang="ko-KR" dirty="0"/>
              <a:t>80% </a:t>
            </a:r>
            <a:r>
              <a:rPr lang="ko-KR" altLang="en-US" dirty="0"/>
              <a:t>이상은 </a:t>
            </a:r>
            <a:r>
              <a:rPr lang="ko-KR" altLang="en-US" dirty="0" err="1"/>
              <a:t>이더리움기반으로</a:t>
            </a:r>
            <a:r>
              <a:rPr lang="ko-KR" altLang="en-US" dirty="0"/>
              <a:t> 만들어진 </a:t>
            </a:r>
            <a:r>
              <a:rPr lang="ko-KR" altLang="en-US" dirty="0" err="1"/>
              <a:t>이더리움</a:t>
            </a:r>
            <a:r>
              <a:rPr lang="ko-KR" altLang="en-US" dirty="0"/>
              <a:t> 생태계라고 생각하시면 </a:t>
            </a:r>
            <a:r>
              <a:rPr lang="ko-KR" altLang="en-US" dirty="0" err="1"/>
              <a:t>될듯</a:t>
            </a:r>
            <a:r>
              <a:rPr lang="ko-KR" altLang="en-US" dirty="0"/>
              <a:t> 합니다 </a:t>
            </a:r>
          </a:p>
          <a:p>
            <a:r>
              <a:rPr lang="en-US" altLang="ko-KR" dirty="0">
                <a:hlinkClick r:id="rId3"/>
              </a:rPr>
              <a:t>https://mzqp0731.tistory.com/1057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https://www.stateofthedapps.com/ko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사이트의 검색을 통해 개발되고 있는 </a:t>
            </a:r>
            <a:r>
              <a:rPr lang="ko-KR" altLang="en-US" dirty="0" err="1"/>
              <a:t>이더리움</a:t>
            </a:r>
            <a:r>
              <a:rPr lang="ko-KR" altLang="en-US" dirty="0"/>
              <a:t> 기반 </a:t>
            </a:r>
            <a:r>
              <a:rPr lang="ko-KR" altLang="en-US" dirty="0" err="1"/>
              <a:t>디앱을</a:t>
            </a:r>
            <a:r>
              <a:rPr lang="ko-KR" altLang="en-US" dirty="0"/>
              <a:t> 검색 할 수 있으며</a:t>
            </a:r>
            <a:r>
              <a:rPr lang="en-US" altLang="ko-KR" dirty="0"/>
              <a:t>, </a:t>
            </a:r>
            <a:r>
              <a:rPr lang="ko-KR" altLang="en-US" dirty="0"/>
              <a:t>간략한 </a:t>
            </a:r>
            <a:r>
              <a:rPr lang="ko-KR" altLang="en-US" dirty="0" err="1"/>
              <a:t>진행사항도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84572" y="4682722"/>
            <a:ext cx="5117123" cy="183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이더리움</a:t>
            </a:r>
            <a:r>
              <a:rPr lang="ko-KR" altLang="en-US" b="1" dirty="0"/>
              <a:t> 기반 </a:t>
            </a:r>
            <a:r>
              <a:rPr lang="en-US" altLang="ko-KR" b="1" dirty="0"/>
              <a:t>“</a:t>
            </a:r>
            <a:r>
              <a:rPr lang="ko-KR" altLang="en-US" b="1" dirty="0"/>
              <a:t>유틸리티 토큰 종류</a:t>
            </a:r>
            <a:r>
              <a:rPr lang="en-US" altLang="ko-KR" b="1" dirty="0"/>
              <a:t>”</a:t>
            </a:r>
            <a:r>
              <a:rPr lang="ko-KR" altLang="en-US" b="1" dirty="0"/>
              <a:t>는</a:t>
            </a:r>
            <a:endParaRPr lang="en-US" altLang="ko-KR" b="1" dirty="0"/>
          </a:p>
          <a:p>
            <a:pPr algn="ctr"/>
            <a:r>
              <a:rPr lang="ko-KR" altLang="en-US" dirty="0" err="1"/>
              <a:t>이더리움</a:t>
            </a:r>
            <a:r>
              <a:rPr lang="ko-KR" altLang="en-US" dirty="0"/>
              <a:t> 플랫폼 예로 들면 </a:t>
            </a:r>
            <a:r>
              <a:rPr lang="ko-KR" altLang="en-US" u="sng" dirty="0"/>
              <a:t>메탈</a:t>
            </a:r>
            <a:r>
              <a:rPr lang="en-US" altLang="ko-KR" u="sng" dirty="0"/>
              <a:t>,</a:t>
            </a:r>
            <a:r>
              <a:rPr lang="ko-KR" altLang="en-US" u="sng" dirty="0" err="1"/>
              <a:t>엔진코인</a:t>
            </a:r>
            <a:r>
              <a:rPr lang="en-US" altLang="ko-KR" u="sng" dirty="0"/>
              <a:t>,</a:t>
            </a:r>
            <a:r>
              <a:rPr lang="ko-KR" altLang="en-US" u="sng" dirty="0" err="1"/>
              <a:t>샌드박스</a:t>
            </a:r>
            <a:r>
              <a:rPr lang="en-US" altLang="ko-KR" u="sng" dirty="0"/>
              <a:t>,</a:t>
            </a:r>
            <a:r>
              <a:rPr lang="ko-KR" altLang="en-US" u="sng" dirty="0" err="1"/>
              <a:t>오브스</a:t>
            </a:r>
            <a:r>
              <a:rPr lang="en-US" altLang="ko-KR" u="sng" dirty="0"/>
              <a:t>,</a:t>
            </a:r>
            <a:r>
              <a:rPr lang="ko-KR" altLang="en-US" u="sng" dirty="0" err="1"/>
              <a:t>알파쿼크</a:t>
            </a:r>
            <a:r>
              <a:rPr lang="en-US" altLang="ko-KR" u="sng" dirty="0"/>
              <a:t>,</a:t>
            </a:r>
            <a:r>
              <a:rPr lang="ko-KR" altLang="en-US" u="sng" dirty="0" err="1"/>
              <a:t>골렘</a:t>
            </a:r>
            <a:r>
              <a:rPr lang="en-US" altLang="ko-KR" u="sng" dirty="0"/>
              <a:t>,</a:t>
            </a:r>
            <a:r>
              <a:rPr lang="ko-KR" altLang="en-US" u="sng" dirty="0" err="1"/>
              <a:t>오미세고</a:t>
            </a:r>
            <a:r>
              <a:rPr lang="en-US" altLang="ko-KR" u="sng" dirty="0"/>
              <a:t>,</a:t>
            </a:r>
            <a:r>
              <a:rPr lang="ko-KR" altLang="en-US" u="sng" dirty="0"/>
              <a:t>아크 </a:t>
            </a:r>
            <a:r>
              <a:rPr lang="ko-KR" altLang="en-US" dirty="0"/>
              <a:t>등 다양한 유틸리티 토큰이 있습니다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2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r="43958"/>
          <a:stretch>
            <a:fillRect/>
          </a:stretch>
        </p:blipFill>
        <p:spPr bwMode="auto">
          <a:xfrm>
            <a:off x="6431667" y="114353"/>
            <a:ext cx="5523143" cy="646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73A0C7-BAD8-496D-A2DE-63B80412E018}"/>
              </a:ext>
            </a:extLst>
          </p:cNvPr>
          <p:cNvSpPr txBox="1">
            <a:spLocks/>
          </p:cNvSpPr>
          <p:nvPr/>
        </p:nvSpPr>
        <p:spPr>
          <a:xfrm>
            <a:off x="-407750" y="1490054"/>
            <a:ext cx="760040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토큰을 활용하여 </a:t>
            </a:r>
            <a:endParaRPr lang="en-US" altLang="ko-K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어떤 식으로 이익을 </a:t>
            </a:r>
            <a:endParaRPr lang="en-US" altLang="ko-K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창출 해야 할까</a:t>
            </a: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509B0-7E25-4704-99B0-97253C63278B}"/>
              </a:ext>
            </a:extLst>
          </p:cNvPr>
          <p:cNvSpPr txBox="1"/>
          <p:nvPr/>
        </p:nvSpPr>
        <p:spPr>
          <a:xfrm>
            <a:off x="1020100" y="3817550"/>
            <a:ext cx="6606184" cy="190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최근 </a:t>
            </a:r>
            <a:r>
              <a:rPr lang="en-US" altLang="ko-KR" b="1" dirty="0"/>
              <a:t>NFT</a:t>
            </a:r>
            <a:r>
              <a:rPr lang="ko-KR" altLang="en-US" b="1" dirty="0"/>
              <a:t>로 인해 시장이 과도기가 시작했다고 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조사한 바로 토큰은 </a:t>
            </a:r>
            <a:r>
              <a:rPr lang="en-US" altLang="ko-KR" b="1" dirty="0"/>
              <a:t>Erc-20</a:t>
            </a:r>
            <a:r>
              <a:rPr lang="ko-KR" altLang="en-US" b="1" dirty="0"/>
              <a:t>의 표준안을 따르면 만드는 거 자체는 오래 걸리지 않는다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하지만 사용자와 우리들에게 왜 토큰이 필요한지에 대한</a:t>
            </a:r>
            <a:endParaRPr lang="en-US" altLang="ko-KR" b="1" dirty="0"/>
          </a:p>
          <a:p>
            <a:r>
              <a:rPr lang="en-US" altLang="ko-KR" sz="2000" b="1" dirty="0"/>
              <a:t>“</a:t>
            </a:r>
            <a:r>
              <a:rPr lang="ko-KR" altLang="en-US" sz="2800" b="1" dirty="0">
                <a:solidFill>
                  <a:srgbClr val="002060"/>
                </a:solidFill>
              </a:rPr>
              <a:t>토큰 이코노미</a:t>
            </a:r>
            <a:r>
              <a:rPr lang="en-US" altLang="ko-KR" sz="2800" b="1" dirty="0">
                <a:solidFill>
                  <a:srgbClr val="002060"/>
                </a:solidFill>
              </a:rPr>
              <a:t>(</a:t>
            </a:r>
            <a:r>
              <a:rPr lang="ko-KR" altLang="en-US" sz="2800" b="1" dirty="0">
                <a:solidFill>
                  <a:srgbClr val="002060"/>
                </a:solidFill>
              </a:rPr>
              <a:t>토큰경제</a:t>
            </a:r>
            <a:r>
              <a:rPr lang="en-US" altLang="ko-KR" sz="2800" b="1" dirty="0">
                <a:solidFill>
                  <a:srgbClr val="002060"/>
                </a:solidFill>
              </a:rPr>
              <a:t>)</a:t>
            </a:r>
            <a:r>
              <a:rPr lang="en-US" altLang="ko-KR" sz="2000" b="1" dirty="0"/>
              <a:t>”</a:t>
            </a:r>
            <a:r>
              <a:rPr lang="ko-KR" altLang="en-US" b="1" dirty="0"/>
              <a:t>가 중요하다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195D21B-978A-4327-8684-77B2F4E36CDA}"/>
              </a:ext>
            </a:extLst>
          </p:cNvPr>
          <p:cNvSpPr/>
          <p:nvPr/>
        </p:nvSpPr>
        <p:spPr>
          <a:xfrm>
            <a:off x="1020100" y="3266803"/>
            <a:ext cx="6172551" cy="324393"/>
          </a:xfrm>
          <a:prstGeom prst="wedgeRoundRectCallout">
            <a:avLst>
              <a:gd name="adj1" fmla="val -3413"/>
              <a:gd name="adj2" fmla="val 9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24000" rtlCol="0" anchor="ctr"/>
          <a:lstStyle/>
          <a:p>
            <a:pPr algn="ctr"/>
            <a:r>
              <a:rPr lang="ko-KR" altLang="en-US" sz="1400" b="1" dirty="0" err="1"/>
              <a:t>가스비</a:t>
            </a:r>
            <a:r>
              <a:rPr lang="ko-KR" altLang="en-US" sz="1400" b="1" dirty="0"/>
              <a:t> 증가 </a:t>
            </a:r>
            <a:r>
              <a:rPr lang="en-US" altLang="ko-KR" sz="1400" b="1" dirty="0"/>
              <a:t>&amp; NFT </a:t>
            </a:r>
            <a:r>
              <a:rPr lang="ko-KR" altLang="en-US" sz="1400" b="1" dirty="0"/>
              <a:t>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확장 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Dapp</a:t>
            </a:r>
            <a:r>
              <a:rPr lang="ko-KR" altLang="en-US" sz="1400" b="1" dirty="0"/>
              <a:t>를 이용한 서비스의 활성화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6302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3364" y="703963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이코노미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경제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A50D4-00A8-4AFE-B619-F32AB9CDC093}"/>
              </a:ext>
            </a:extLst>
          </p:cNvPr>
          <p:cNvSpPr/>
          <p:nvPr/>
        </p:nvSpPr>
        <p:spPr>
          <a:xfrm>
            <a:off x="593364" y="2776999"/>
            <a:ext cx="11064711" cy="339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이코노미 구축</a:t>
            </a:r>
            <a:endParaRPr lang="ko-KR" altLang="en-US" sz="2000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이코노미를 구축하기 위해서는 참여자를 유도하고 발전할 수 있는 체계적인 방법을 구상해야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어떤 기준으로 참여자에게 줄 것인가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토큰이 가치를 갖게 할 것인가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토큰을 보유해야 할 요인은 무엇인가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발행량은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얼마나 하며 어떻게 분배할 것인가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성장과 토큰의 가치 상승을 어떻게 연동할 것인가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토큰의 가격 변동성은 어떻게 해결할 것인가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EDB4-AB3B-4EE5-9F2D-6AE4F681839E}"/>
              </a:ext>
            </a:extLst>
          </p:cNvPr>
          <p:cNvSpPr txBox="1"/>
          <p:nvPr/>
        </p:nvSpPr>
        <p:spPr>
          <a:xfrm>
            <a:off x="593364" y="1183894"/>
            <a:ext cx="1106471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토큰과 실물 경제 시스템 사이에 규칙을 설계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이는 게임이론과 인센티브 시스템에 기반을 두고 있으며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후원자 등 모든 토큰 참여자들이 사용하는 것을 기본으로 하고 있다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생태계 참여자 모두 참여도에 따라 적절한 보상이 돌아가는 경제구조를 말한다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00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 실패 사례 </a:t>
            </a:r>
            <a:r>
              <a:rPr lang="en-US" altLang="ko-KR" dirty="0"/>
              <a:t>:</a:t>
            </a:r>
            <a:r>
              <a:rPr lang="ko-KR" altLang="en-US" dirty="0"/>
              <a:t> 토큰 이코노미 없이 사용자의 재미</a:t>
            </a:r>
            <a:r>
              <a:rPr lang="en-US" altLang="ko-KR" dirty="0"/>
              <a:t>(</a:t>
            </a:r>
            <a:r>
              <a:rPr lang="ko-KR" altLang="en-US" dirty="0"/>
              <a:t>흥미만을</a:t>
            </a:r>
            <a:r>
              <a:rPr lang="en-US" altLang="ko-KR" dirty="0"/>
              <a:t>)</a:t>
            </a:r>
            <a:r>
              <a:rPr lang="ko-KR" altLang="en-US" dirty="0"/>
              <a:t>를 위해 태어난 코인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448D79-88B6-41E5-AFC3-B1F78DE1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2" y="1573703"/>
            <a:ext cx="7248525" cy="431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4BC70-7C0C-429B-A82C-A5E75040E81D}"/>
              </a:ext>
            </a:extLst>
          </p:cNvPr>
          <p:cNvSpPr txBox="1"/>
          <p:nvPr/>
        </p:nvSpPr>
        <p:spPr>
          <a:xfrm>
            <a:off x="8086725" y="1507715"/>
            <a:ext cx="35915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시바견과</a:t>
            </a:r>
            <a:r>
              <a:rPr lang="en-US" altLang="ko-KR" dirty="0"/>
              <a:t> </a:t>
            </a:r>
            <a:r>
              <a:rPr lang="ko-KR" altLang="en-US" dirty="0"/>
              <a:t>오징어게임은 단순히 유행하는 사진이나 영상에 따른 코인이다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도지 코인은 광고 후 조금 성장 했다가 계속 아주 조금만 있고 인기가 없는 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오징어 게임도 갑자기 엄청나게 급성장 했다가 </a:t>
            </a:r>
            <a:r>
              <a:rPr lang="en-US" altLang="ko-KR" dirty="0"/>
              <a:t>5</a:t>
            </a:r>
            <a:r>
              <a:rPr lang="ko-KR" altLang="en-US" dirty="0"/>
              <a:t>분만에 완전히 급 하락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사용자들에게 토큰을 왜 가져야 하는지에 대한 가치와 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토큰을 오래도록 보유해야 할 요인이 무엇인지가 중</a:t>
            </a:r>
            <a:r>
              <a:rPr lang="ko-KR" altLang="en-US" dirty="0"/>
              <a:t>요한걸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05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 성공 사례 </a:t>
            </a:r>
            <a:r>
              <a:rPr lang="en-US" altLang="ko-KR" dirty="0"/>
              <a:t>: </a:t>
            </a:r>
            <a:r>
              <a:rPr lang="ko-KR" altLang="en-US" dirty="0" err="1"/>
              <a:t>레딧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4572" y="1224435"/>
            <a:ext cx="112322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억 사용자를 거느린 대형 커뮤니티인 </a:t>
            </a:r>
            <a:r>
              <a:rPr lang="ko-KR" altLang="en-US" sz="1000" dirty="0" err="1"/>
              <a:t>레딧이</a:t>
            </a:r>
            <a:r>
              <a:rPr lang="ko-KR" altLang="en-US" sz="1000" dirty="0"/>
              <a:t> 사용자 보상 성격의 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기반 유틸리티 토큰 </a:t>
            </a:r>
            <a:r>
              <a:rPr lang="en-US" altLang="ko-KR" sz="1000" dirty="0"/>
              <a:t>2</a:t>
            </a:r>
            <a:r>
              <a:rPr lang="ko-KR" altLang="en-US" sz="1000" dirty="0"/>
              <a:t>종을 선보였다</a:t>
            </a:r>
            <a:r>
              <a:rPr lang="en-US" altLang="ko-KR" sz="1000" dirty="0"/>
              <a:t>. &lt;</a:t>
            </a:r>
            <a:r>
              <a:rPr lang="ko-KR" altLang="en-US" sz="1000" dirty="0" err="1"/>
              <a:t>레딧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기반 보상 토큰 띄운다</a:t>
            </a:r>
            <a:r>
              <a:rPr lang="en-US" altLang="ko-KR" sz="1000" dirty="0"/>
              <a:t>&gt;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그동안 다수 </a:t>
            </a:r>
            <a:r>
              <a:rPr lang="ko-KR" altLang="en-US" sz="1000" dirty="0" err="1"/>
              <a:t>블록체인</a:t>
            </a:r>
            <a:r>
              <a:rPr lang="ko-KR" altLang="en-US" sz="1000" dirty="0"/>
              <a:t> 서비스 업체와 기존 인터넷 서비스들이 사용자 보상 등을 위해 유틸리티 토큰을 대거 선보였지만 제대로 돌아가는 사례는 거의 없는 것이 현실</a:t>
            </a:r>
            <a:r>
              <a:rPr lang="en-US" altLang="ko-KR" sz="1000" dirty="0"/>
              <a:t>. </a:t>
            </a:r>
            <a:r>
              <a:rPr lang="ko-KR" altLang="en-US" sz="1000" dirty="0"/>
              <a:t>국내 유명 영상 스트리밍 서비스 업체인 </a:t>
            </a:r>
            <a:r>
              <a:rPr lang="ko-KR" altLang="en-US" sz="1000" dirty="0" err="1"/>
              <a:t>왓챠도</a:t>
            </a:r>
            <a:r>
              <a:rPr lang="ko-KR" altLang="en-US" sz="1000" dirty="0"/>
              <a:t> 콘텐츠 프로토콜 프로젝트를 앞세워 유틸리티 토큰 모델을 실험했지만 중도 하차했다</a:t>
            </a:r>
            <a:r>
              <a:rPr lang="en-US" altLang="ko-KR" sz="1000" dirty="0"/>
              <a:t>. 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일단 </a:t>
            </a:r>
            <a:r>
              <a:rPr lang="ko-KR" altLang="en-US" sz="1000" dirty="0" err="1"/>
              <a:t>레딧은</a:t>
            </a:r>
            <a:r>
              <a:rPr lang="ko-KR" altLang="en-US" sz="1000" dirty="0"/>
              <a:t> 양과 질적으로 중량급으로 볼 수 있는 대형 </a:t>
            </a:r>
            <a:r>
              <a:rPr lang="en-US" altLang="ko-KR" sz="1000" dirty="0"/>
              <a:t>SNS</a:t>
            </a:r>
            <a:r>
              <a:rPr lang="ko-KR" altLang="en-US" sz="1000" dirty="0"/>
              <a:t>가 사실상 처음으로 </a:t>
            </a:r>
            <a:r>
              <a:rPr lang="ko-KR" altLang="en-US" sz="1000" dirty="0" err="1"/>
              <a:t>블록체인을</a:t>
            </a:r>
            <a:r>
              <a:rPr lang="ko-KR" altLang="en-US" sz="1000" dirty="0"/>
              <a:t> 활용한 유틸리티 토큰을 실전에 투입하는 사례다</a:t>
            </a:r>
            <a:r>
              <a:rPr lang="en-US" altLang="ko-KR" sz="1000" dirty="0"/>
              <a:t>. </a:t>
            </a:r>
            <a:r>
              <a:rPr lang="ko-KR" altLang="en-US" sz="1000" dirty="0"/>
              <a:t>대형 </a:t>
            </a:r>
            <a:r>
              <a:rPr lang="en-US" altLang="ko-KR" sz="1000" dirty="0"/>
              <a:t>SNS</a:t>
            </a:r>
            <a:r>
              <a:rPr lang="ko-KR" altLang="en-US" sz="1000" dirty="0"/>
              <a:t>에서 유틸리티 토큰이 먹혀들 수 있는지 검증해볼 수 있는 의미 있는 시험대로 평가받는 것도 이 때문이다</a:t>
            </a:r>
            <a:r>
              <a:rPr lang="en-US" altLang="ko-KR" sz="1000" dirty="0"/>
              <a:t>. </a:t>
            </a:r>
            <a:r>
              <a:rPr lang="ko-KR" altLang="en-US" sz="1000" dirty="0"/>
              <a:t>현재 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블록체인에는 </a:t>
            </a:r>
            <a:r>
              <a:rPr lang="ko-KR" altLang="en-US" sz="1000" dirty="0" err="1"/>
              <a:t>주소수가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억개</a:t>
            </a:r>
            <a:r>
              <a:rPr lang="ko-KR" altLang="en-US" sz="1000" dirty="0"/>
              <a:t> 가량 인 것으로 파악되고 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 전체 사용자의 </a:t>
            </a:r>
            <a:r>
              <a:rPr lang="en-US" altLang="ko-KR" sz="1000" dirty="0"/>
              <a:t>4</a:t>
            </a:r>
            <a:r>
              <a:rPr lang="ko-KR" altLang="en-US" sz="1000" dirty="0"/>
              <a:t>분의 </a:t>
            </a:r>
            <a:r>
              <a:rPr lang="en-US" altLang="ko-KR" sz="1000" dirty="0"/>
              <a:t>1 </a:t>
            </a:r>
            <a:r>
              <a:rPr lang="ko-KR" altLang="en-US" sz="1000" dirty="0"/>
              <a:t>수준이다</a:t>
            </a:r>
            <a:r>
              <a:rPr lang="en-US" altLang="ko-KR" sz="1000" dirty="0"/>
              <a:t>. 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이런 가운데 블룸버그 기자 출신이자 </a:t>
            </a:r>
            <a:r>
              <a:rPr lang="ko-KR" altLang="en-US" sz="1000" dirty="0" err="1"/>
              <a:t>탈중앙화</a:t>
            </a:r>
            <a:r>
              <a:rPr lang="ko-KR" altLang="en-US" sz="1000" dirty="0"/>
              <a:t> 금융 관련 뉴스레터인 </a:t>
            </a:r>
            <a:r>
              <a:rPr lang="ko-KR" altLang="en-US" sz="1000" dirty="0" err="1"/>
              <a:t>디파이언트</a:t>
            </a:r>
            <a:r>
              <a:rPr lang="en-US" altLang="ko-KR" sz="1000" dirty="0"/>
              <a:t>(Defiant)</a:t>
            </a:r>
            <a:r>
              <a:rPr lang="ko-KR" altLang="en-US" sz="1000" dirty="0"/>
              <a:t>를 운영 중인 </a:t>
            </a:r>
            <a:r>
              <a:rPr lang="ko-KR" altLang="en-US" sz="1000" dirty="0" err="1"/>
              <a:t>카밀라</a:t>
            </a:r>
            <a:r>
              <a:rPr lang="ko-KR" altLang="en-US" sz="1000" dirty="0"/>
              <a:t> 루소는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 유틸리티 토큰 전략에 비교적 후한 평가를 내려 눈길을 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그는 </a:t>
            </a:r>
            <a:r>
              <a:rPr lang="ko-KR" altLang="en-US" sz="1000" dirty="0" err="1"/>
              <a:t>레딧이</a:t>
            </a:r>
            <a:r>
              <a:rPr lang="ko-KR" altLang="en-US" sz="1000" dirty="0"/>
              <a:t> 선보이는 토큰들에 대해 </a:t>
            </a:r>
            <a:r>
              <a:rPr lang="ko-KR" altLang="en-US" sz="1000" dirty="0" err="1"/>
              <a:t>텔레그램이나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리브라처럼</a:t>
            </a:r>
            <a:r>
              <a:rPr lang="ko-KR" altLang="en-US" sz="1000" dirty="0"/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규제와 충돌할 가능성이 적고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토큰 가치가 오르도록 메커니즘이 설계됐다는 점을 </a:t>
            </a:r>
            <a:r>
              <a:rPr lang="ko-KR" altLang="en-US" sz="1000" b="1" dirty="0">
                <a:solidFill>
                  <a:srgbClr val="FF0000"/>
                </a:solidFill>
              </a:rPr>
              <a:t>주목했다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</a:rPr>
              <a:t/>
            </a:r>
            <a:br>
              <a:rPr lang="ko-KR" altLang="en-US" sz="1000" b="1" dirty="0">
                <a:solidFill>
                  <a:srgbClr val="FF0000"/>
                </a:solidFill>
              </a:rPr>
            </a:br>
            <a:r>
              <a:rPr lang="ko-KR" altLang="en-US" sz="1000" b="1" dirty="0"/>
              <a:t/>
            </a:r>
            <a:br>
              <a:rPr lang="ko-KR" altLang="en-US" sz="1000" b="1" dirty="0"/>
            </a:br>
            <a:r>
              <a:rPr lang="ko-KR" altLang="en-US" sz="1000" dirty="0" err="1"/>
              <a:t>레딧</a:t>
            </a:r>
            <a:r>
              <a:rPr lang="ko-KR" altLang="en-US" sz="1000" dirty="0"/>
              <a:t> 사용성과 충돌하지 않고 연착륙</a:t>
            </a:r>
            <a:r>
              <a:rPr lang="en-US" altLang="ko-KR" sz="1000" dirty="0"/>
              <a:t>?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 err="1"/>
              <a:t>레딧은</a:t>
            </a:r>
            <a:r>
              <a:rPr lang="ko-KR" altLang="en-US" sz="1000" dirty="0"/>
              <a:t> 현재 주제별 포럼 성격인 </a:t>
            </a:r>
            <a:r>
              <a:rPr lang="ko-KR" altLang="en-US" sz="1000" dirty="0" err="1"/>
              <a:t>서브레딧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subreddits</a:t>
            </a:r>
            <a:r>
              <a:rPr lang="en-US" altLang="ko-KR" sz="1000" dirty="0"/>
              <a:t>)</a:t>
            </a:r>
            <a:r>
              <a:rPr lang="ko-KR" altLang="en-US" sz="1000" dirty="0"/>
              <a:t>에서 사용되는 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기반 토큰 </a:t>
            </a:r>
            <a:r>
              <a:rPr lang="en-US" altLang="ko-KR" sz="1000" dirty="0"/>
              <a:t>2</a:t>
            </a:r>
            <a:r>
              <a:rPr lang="ko-KR" altLang="en-US" sz="1000" dirty="0"/>
              <a:t>종을 커뮤니티 포인트 일환으로 테스트하고 있다</a:t>
            </a:r>
            <a:r>
              <a:rPr lang="en-US" altLang="ko-KR" sz="1000" dirty="0"/>
              <a:t>. </a:t>
            </a:r>
            <a:r>
              <a:rPr lang="ko-KR" altLang="en-US" sz="1000" dirty="0"/>
              <a:t>현재 테스트 중인 토큰은  </a:t>
            </a:r>
            <a:r>
              <a:rPr lang="ko-KR" altLang="en-US" sz="1000" dirty="0" err="1"/>
              <a:t>문스</a:t>
            </a:r>
            <a:r>
              <a:rPr lang="en-US" altLang="ko-KR" sz="1000" dirty="0"/>
              <a:t>(MOONS)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브릭스</a:t>
            </a:r>
            <a:r>
              <a:rPr lang="en-US" altLang="ko-KR" sz="1000" dirty="0"/>
              <a:t>(BRICKS)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서브레딧</a:t>
            </a:r>
            <a:r>
              <a:rPr lang="ko-KR" altLang="en-US" sz="1000" dirty="0"/>
              <a:t> 커뮤니티인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크립토커런시</a:t>
            </a:r>
            <a:r>
              <a:rPr lang="en-US" altLang="ko-KR" sz="1000" dirty="0"/>
              <a:t>(/r/Cryptocurrency)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포트나이트</a:t>
            </a:r>
            <a:r>
              <a:rPr lang="en-US" altLang="ko-KR" sz="1000" dirty="0"/>
              <a:t>BR(/r/</a:t>
            </a:r>
            <a:r>
              <a:rPr lang="en-US" altLang="ko-KR" sz="1000" dirty="0" err="1"/>
              <a:t>FortniteBR</a:t>
            </a:r>
            <a:r>
              <a:rPr lang="en-US" altLang="ko-KR" sz="1000" dirty="0"/>
              <a:t>) </a:t>
            </a:r>
            <a:r>
              <a:rPr lang="ko-KR" altLang="en-US" sz="1000" dirty="0"/>
              <a:t>회원들을 겨냥하고 있다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50" b="1" dirty="0">
                <a:solidFill>
                  <a:srgbClr val="FF0000"/>
                </a:solidFill>
              </a:rPr>
              <a:t>이들 </a:t>
            </a:r>
            <a:r>
              <a:rPr lang="ko-KR" altLang="en-US" sz="1050" b="1" dirty="0" err="1">
                <a:solidFill>
                  <a:srgbClr val="FF0000"/>
                </a:solidFill>
              </a:rPr>
              <a:t>서브레딧</a:t>
            </a:r>
            <a:r>
              <a:rPr lang="ko-KR" altLang="en-US" sz="1050" b="1" dirty="0">
                <a:solidFill>
                  <a:srgbClr val="FF0000"/>
                </a:solidFill>
              </a:rPr>
              <a:t> 회원들은 양질의 콘텐츠를 올리거나 댓글을 올려 받은 토큰을 </a:t>
            </a:r>
            <a:r>
              <a:rPr lang="ko-KR" altLang="en-US" sz="1050" b="1" dirty="0" err="1">
                <a:solidFill>
                  <a:srgbClr val="FF0000"/>
                </a:solidFill>
              </a:rPr>
              <a:t>레딧</a:t>
            </a:r>
            <a:r>
              <a:rPr lang="ko-KR" altLang="en-US" sz="1050" b="1" dirty="0">
                <a:solidFill>
                  <a:srgbClr val="FF0000"/>
                </a:solidFill>
              </a:rPr>
              <a:t> 커뮤니티내 투표 및 </a:t>
            </a:r>
            <a:r>
              <a:rPr lang="en-US" altLang="ko-KR" sz="1050" b="1" dirty="0">
                <a:solidFill>
                  <a:srgbClr val="FF0000"/>
                </a:solidFill>
              </a:rPr>
              <a:t>GIF</a:t>
            </a:r>
            <a:r>
              <a:rPr lang="ko-KR" altLang="en-US" sz="1050" b="1" dirty="0">
                <a:solidFill>
                  <a:srgbClr val="FF0000"/>
                </a:solidFill>
              </a:rPr>
              <a:t>나 </a:t>
            </a:r>
            <a:r>
              <a:rPr lang="ko-KR" altLang="en-US" sz="1050" b="1" dirty="0" err="1">
                <a:solidFill>
                  <a:srgbClr val="FF0000"/>
                </a:solidFill>
              </a:rPr>
              <a:t>이모지</a:t>
            </a:r>
            <a:r>
              <a:rPr lang="ko-KR" altLang="en-US" sz="1050" b="1" dirty="0">
                <a:solidFill>
                  <a:srgbClr val="FF0000"/>
                </a:solidFill>
              </a:rPr>
              <a:t> 등 아이템 구매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또는 콘텐츠 제작자들에게 팁으로도 줄 수 있다</a:t>
            </a:r>
            <a:r>
              <a:rPr lang="en-US" altLang="ko-KR" sz="1050" b="1" dirty="0">
                <a:solidFill>
                  <a:srgbClr val="FF0000"/>
                </a:solidFill>
              </a:rPr>
              <a:t>.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크립토커런시와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레딧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포트나이트</a:t>
            </a:r>
            <a:r>
              <a:rPr lang="en-US" altLang="ko-KR" sz="1000" dirty="0"/>
              <a:t>BR</a:t>
            </a:r>
            <a:r>
              <a:rPr lang="ko-KR" altLang="en-US" sz="1000" dirty="0"/>
              <a:t>는 각각 </a:t>
            </a:r>
            <a:r>
              <a:rPr lang="en-US" altLang="ko-KR" sz="1000" dirty="0"/>
              <a:t>100</a:t>
            </a:r>
            <a:r>
              <a:rPr lang="ko-KR" altLang="en-US" sz="1000" dirty="0"/>
              <a:t>만명과 </a:t>
            </a:r>
            <a:r>
              <a:rPr lang="en-US" altLang="ko-KR" sz="1000" dirty="0"/>
              <a:t>130</a:t>
            </a:r>
            <a:r>
              <a:rPr lang="ko-KR" altLang="en-US" sz="1000" dirty="0"/>
              <a:t>만명 규모 회원을 보유하고 있다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50" b="1" dirty="0">
                <a:solidFill>
                  <a:srgbClr val="FF0000"/>
                </a:solidFill>
              </a:rPr>
              <a:t>이들 토큰은 </a:t>
            </a:r>
            <a:r>
              <a:rPr lang="ko-KR" altLang="en-US" sz="1050" b="1" dirty="0" err="1">
                <a:solidFill>
                  <a:srgbClr val="FF0000"/>
                </a:solidFill>
              </a:rPr>
              <a:t>이더리움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ERC20 </a:t>
            </a:r>
            <a:r>
              <a:rPr lang="ko-KR" altLang="en-US" sz="1050" b="1" dirty="0">
                <a:solidFill>
                  <a:srgbClr val="FF0000"/>
                </a:solidFill>
              </a:rPr>
              <a:t>표준을 따르기 때문에 사용자는 개인 </a:t>
            </a:r>
            <a:r>
              <a:rPr lang="ko-KR" altLang="en-US" sz="1050" b="1" dirty="0" err="1">
                <a:solidFill>
                  <a:srgbClr val="FF0000"/>
                </a:solidFill>
              </a:rPr>
              <a:t>이더리움</a:t>
            </a:r>
            <a:r>
              <a:rPr lang="ko-KR" altLang="en-US" sz="1050" b="1" dirty="0">
                <a:solidFill>
                  <a:srgbClr val="FF0000"/>
                </a:solidFill>
              </a:rPr>
              <a:t> 주소에 토큰을 저장하고 비밀번호격인 프라이빗키를 통제할 수 있다</a:t>
            </a:r>
            <a:r>
              <a:rPr lang="en-US" altLang="ko-KR" sz="1050" b="1" dirty="0">
                <a:solidFill>
                  <a:srgbClr val="FF0000"/>
                </a:solidFill>
              </a:rPr>
              <a:t>. </a:t>
            </a:r>
            <a:r>
              <a:rPr lang="ko-KR" altLang="en-US" sz="1050" b="1" dirty="0">
                <a:solidFill>
                  <a:srgbClr val="FF0000"/>
                </a:solidFill>
              </a:rPr>
              <a:t>받은 토큰에 대한 소유권은 </a:t>
            </a:r>
            <a:r>
              <a:rPr lang="en-US" altLang="ko-KR" sz="1050" b="1" dirty="0">
                <a:solidFill>
                  <a:srgbClr val="FF0000"/>
                </a:solidFill>
              </a:rPr>
              <a:t>100% </a:t>
            </a:r>
            <a:r>
              <a:rPr lang="ko-KR" altLang="en-US" sz="1050" b="1" dirty="0">
                <a:solidFill>
                  <a:srgbClr val="FF0000"/>
                </a:solidFill>
              </a:rPr>
              <a:t>사용자에 있다는 얘기다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/>
            </a:r>
            <a:br>
              <a:rPr lang="ko-KR" altLang="en-US" sz="1000" dirty="0">
                <a:solidFill>
                  <a:srgbClr val="FF0000"/>
                </a:solidFill>
              </a:rPr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50" b="1" dirty="0" err="1">
                <a:solidFill>
                  <a:srgbClr val="FF0000"/>
                </a:solidFill>
              </a:rPr>
              <a:t>레딧이</a:t>
            </a:r>
            <a:r>
              <a:rPr lang="ko-KR" altLang="en-US" sz="1050" b="1" dirty="0">
                <a:solidFill>
                  <a:srgbClr val="FF0000"/>
                </a:solidFill>
              </a:rPr>
              <a:t> 발행한 토큰은 돈이나 </a:t>
            </a:r>
            <a:r>
              <a:rPr lang="ko-KR" altLang="en-US" sz="1050" b="1" dirty="0" err="1">
                <a:solidFill>
                  <a:srgbClr val="FF0000"/>
                </a:solidFill>
              </a:rPr>
              <a:t>가상자산</a:t>
            </a:r>
            <a:r>
              <a:rPr lang="en-US" altLang="ko-KR" sz="1050" b="1" dirty="0">
                <a:solidFill>
                  <a:srgbClr val="FF0000"/>
                </a:solidFill>
              </a:rPr>
              <a:t>(</a:t>
            </a:r>
            <a:r>
              <a:rPr lang="ko-KR" altLang="en-US" sz="1050" b="1" dirty="0" err="1">
                <a:solidFill>
                  <a:srgbClr val="FF0000"/>
                </a:solidFill>
              </a:rPr>
              <a:t>암호화폐</a:t>
            </a:r>
            <a:r>
              <a:rPr lang="en-US" altLang="ko-KR" sz="1050" b="1" dirty="0">
                <a:solidFill>
                  <a:srgbClr val="FF0000"/>
                </a:solidFill>
              </a:rPr>
              <a:t>)</a:t>
            </a:r>
            <a:r>
              <a:rPr lang="ko-KR" altLang="en-US" sz="1050" b="1" dirty="0">
                <a:solidFill>
                  <a:srgbClr val="FF0000"/>
                </a:solidFill>
              </a:rPr>
              <a:t>을 받고 파는 용도가 아니다</a:t>
            </a:r>
            <a:r>
              <a:rPr lang="en-US" altLang="ko-KR" sz="1050" b="1" dirty="0">
                <a:solidFill>
                  <a:srgbClr val="FF0000"/>
                </a:solidFill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</a:rPr>
              <a:t>개별 커뮤니티들에서 실제로 쓰이도록 하는데 초점이 맞춰져 있다</a:t>
            </a:r>
            <a:r>
              <a:rPr lang="en-US" altLang="ko-KR" sz="1100" b="1" dirty="0">
                <a:solidFill>
                  <a:srgbClr val="FF0000"/>
                </a:solidFill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</a:rPr>
              <a:t>토큰 가치는 커뮤니티 회원들이 어떻게 </a:t>
            </a:r>
            <a:r>
              <a:rPr lang="ko-KR" altLang="en-US" sz="1100" b="1" dirty="0" err="1">
                <a:solidFill>
                  <a:srgbClr val="FF0000"/>
                </a:solidFill>
              </a:rPr>
              <a:t>활동하느냐에</a:t>
            </a:r>
            <a:r>
              <a:rPr lang="ko-KR" altLang="en-US" sz="1100" b="1" dirty="0">
                <a:solidFill>
                  <a:srgbClr val="FF0000"/>
                </a:solidFill>
              </a:rPr>
              <a:t> 따라 달라진다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이 같은 성격은 규제 당국의 우려를 완화시킬 수 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 err="1"/>
              <a:t>레딧</a:t>
            </a:r>
            <a:r>
              <a:rPr lang="ko-KR" altLang="en-US" sz="1000" dirty="0"/>
              <a:t> 토큰이 별도 </a:t>
            </a:r>
            <a:r>
              <a:rPr lang="ko-KR" altLang="en-US" sz="1000" dirty="0" err="1"/>
              <a:t>블록체인</a:t>
            </a:r>
            <a:r>
              <a:rPr lang="ko-KR" altLang="en-US" sz="1000" dirty="0"/>
              <a:t> 플랫폼을 개발하지 않고 </a:t>
            </a:r>
            <a:r>
              <a:rPr lang="ko-KR" altLang="en-US" sz="1000" dirty="0" err="1"/>
              <a:t>퍼블릭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블록체인인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기반으로 토큰이 발행됐다는 점도 </a:t>
            </a:r>
            <a:r>
              <a:rPr lang="ko-KR" altLang="en-US" sz="1000" dirty="0" err="1"/>
              <a:t>리브라나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텔레그램</a:t>
            </a:r>
            <a:r>
              <a:rPr lang="ko-KR" altLang="en-US" sz="1000" dirty="0"/>
              <a:t> </a:t>
            </a:r>
            <a:r>
              <a:rPr lang="en-US" altLang="ko-KR" sz="1000" dirty="0"/>
              <a:t>TON</a:t>
            </a:r>
            <a:r>
              <a:rPr lang="ko-KR" altLang="en-US" sz="1000" dirty="0"/>
              <a:t>과는 차이점이다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이더리움</a:t>
            </a:r>
            <a:r>
              <a:rPr lang="ko-KR" altLang="en-US" sz="1000" dirty="0"/>
              <a:t> 네트워크는 미국 규제 당국에서 증권이 아니라 상품</a:t>
            </a:r>
            <a:r>
              <a:rPr lang="en-US" altLang="ko-KR" sz="1000" dirty="0"/>
              <a:t>(commodity)</a:t>
            </a:r>
            <a:r>
              <a:rPr lang="ko-KR" altLang="en-US" sz="1000" dirty="0"/>
              <a:t>로 볼 정도로 이미 </a:t>
            </a:r>
            <a:r>
              <a:rPr lang="ko-KR" altLang="en-US" sz="1000" dirty="0" err="1"/>
              <a:t>탈중앙화돼</a:t>
            </a:r>
            <a:r>
              <a:rPr lang="ko-KR" altLang="en-US" sz="1000" dirty="0"/>
              <a:t> 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증권법</a:t>
            </a:r>
            <a:r>
              <a:rPr lang="ko-KR" altLang="en-US" sz="1000" dirty="0"/>
              <a:t> 규제 대상에서 많이 벗어나 있다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 err="1"/>
              <a:t>레딧과</a:t>
            </a:r>
            <a:r>
              <a:rPr lang="ko-KR" altLang="en-US" sz="1000" dirty="0"/>
              <a:t> 비슷한 규모 사용자를 거느린 </a:t>
            </a:r>
            <a:r>
              <a:rPr lang="ko-KR" altLang="en-US" sz="1000" u="sng" dirty="0" err="1"/>
              <a:t>텔레그램은</a:t>
            </a:r>
            <a:r>
              <a:rPr lang="ko-KR" altLang="en-US" sz="1000" u="sng" dirty="0"/>
              <a:t> 미국 정부 </a:t>
            </a:r>
            <a:r>
              <a:rPr lang="ko-KR" altLang="en-US" sz="1000" u="sng" dirty="0" err="1"/>
              <a:t>증권법</a:t>
            </a:r>
            <a:r>
              <a:rPr lang="ko-KR" altLang="en-US" sz="1000" u="sng" dirty="0"/>
              <a:t> 규제와 충돌하면서 관심을 끌었던 </a:t>
            </a:r>
            <a:r>
              <a:rPr lang="ko-KR" altLang="en-US" sz="1000" u="sng" dirty="0" err="1"/>
              <a:t>텔레그램</a:t>
            </a:r>
            <a:r>
              <a:rPr lang="ko-KR" altLang="en-US" sz="1000" u="sng" dirty="0"/>
              <a:t> 오픈 네트워크</a:t>
            </a:r>
            <a:r>
              <a:rPr lang="en-US" altLang="ko-KR" sz="1000" u="sng" dirty="0"/>
              <a:t>(Telegram Open Network: TON) </a:t>
            </a:r>
            <a:r>
              <a:rPr lang="ko-KR" altLang="en-US" sz="1000" u="sng" dirty="0" err="1"/>
              <a:t>블록체인</a:t>
            </a:r>
            <a:r>
              <a:rPr lang="ko-KR" altLang="en-US" sz="1000" u="sng" dirty="0"/>
              <a:t> 프로젝트를 중단</a:t>
            </a:r>
            <a:r>
              <a:rPr lang="ko-KR" altLang="en-US" sz="1000" dirty="0"/>
              <a:t>한다고 밝혔고 수십억 사용자를 갖춘 </a:t>
            </a:r>
            <a:r>
              <a:rPr lang="ko-KR" altLang="en-US" sz="1000" u="sng" dirty="0"/>
              <a:t>페이스북도 </a:t>
            </a:r>
            <a:r>
              <a:rPr lang="ko-KR" altLang="en-US" sz="1000" u="sng" dirty="0" err="1"/>
              <a:t>스테이블코인인</a:t>
            </a:r>
            <a:r>
              <a:rPr lang="ko-KR" altLang="en-US" sz="1000" u="sng" dirty="0"/>
              <a:t> </a:t>
            </a:r>
            <a:r>
              <a:rPr lang="ko-KR" altLang="en-US" sz="1000" u="sng" dirty="0" err="1"/>
              <a:t>리브라를</a:t>
            </a:r>
            <a:r>
              <a:rPr lang="ko-KR" altLang="en-US" sz="1000" u="sng" dirty="0"/>
              <a:t> 개발하고 있지만 규제 장벽을 확실하게 넘어섰다고 보기는 힘든 상황이다</a:t>
            </a:r>
            <a:r>
              <a:rPr lang="en-US" altLang="ko-KR" sz="1000" dirty="0"/>
              <a:t>. 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디지털투데이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DigitalToday</a:t>
            </a:r>
            <a:r>
              <a:rPr lang="en-US" altLang="ko-KR" sz="1000" dirty="0"/>
              <a:t>)(http://www.digitaltoday.co.kr)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8176846" y="3103685"/>
            <a:ext cx="3640016" cy="536330"/>
          </a:xfrm>
          <a:prstGeom prst="wedgeRoundRectCallout">
            <a:avLst>
              <a:gd name="adj1" fmla="val -76389"/>
              <a:gd name="adj2" fmla="val 60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플랫폼과의 참여로 생성된 활동에 따라 보상</a:t>
            </a:r>
          </a:p>
        </p:txBody>
      </p:sp>
    </p:spTree>
    <p:extLst>
      <p:ext uri="{BB962C8B-B14F-4D97-AF65-F5344CB8AC3E}">
        <p14:creationId xmlns:p14="http://schemas.microsoft.com/office/powerpoint/2010/main" val="306108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 성공 사례 </a:t>
            </a:r>
            <a:r>
              <a:rPr lang="en-US" altLang="ko-KR" dirty="0"/>
              <a:t>: </a:t>
            </a:r>
            <a:r>
              <a:rPr lang="ko-KR" altLang="en-US" dirty="0" err="1"/>
              <a:t>레딧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5701" y="1338734"/>
            <a:ext cx="1123229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토큰 </a:t>
            </a:r>
            <a:r>
              <a:rPr lang="ko-KR" altLang="en-US" dirty="0" err="1"/>
              <a:t>매커니즘</a:t>
            </a:r>
            <a:r>
              <a:rPr lang="ko-KR" altLang="en-US" dirty="0"/>
              <a:t> 주목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dirty="0" err="1"/>
              <a:t>레딧에</a:t>
            </a:r>
            <a:r>
              <a:rPr lang="ko-KR" altLang="en-US" dirty="0"/>
              <a:t> 따르면 처음에 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기반 커뮤니티 포인트는 </a:t>
            </a:r>
            <a:r>
              <a:rPr lang="en-US" altLang="ko-KR" b="1" dirty="0"/>
              <a:t>5000</a:t>
            </a:r>
            <a:r>
              <a:rPr lang="ko-KR" altLang="en-US" b="1" dirty="0"/>
              <a:t>만개가 최근 </a:t>
            </a:r>
            <a:r>
              <a:rPr lang="ko-KR" altLang="en-US" b="1" dirty="0" err="1"/>
              <a:t>서브레딧에서</a:t>
            </a:r>
            <a:r>
              <a:rPr lang="ko-KR" altLang="en-US" b="1" dirty="0"/>
              <a:t> 쌓은 평판</a:t>
            </a:r>
            <a:r>
              <a:rPr lang="en-US" altLang="ko-KR" dirty="0"/>
              <a:t>, </a:t>
            </a:r>
            <a:r>
              <a:rPr lang="ko-KR" altLang="en-US" dirty="0" err="1"/>
              <a:t>레딧에서</a:t>
            </a:r>
            <a:r>
              <a:rPr lang="ko-KR" altLang="en-US" dirty="0"/>
              <a:t> 쓰이는 용어를 빌리면 </a:t>
            </a:r>
            <a:r>
              <a:rPr lang="ko-KR" altLang="en-US" dirty="0" err="1"/>
              <a:t>카르마</a:t>
            </a:r>
            <a:r>
              <a:rPr lang="en-US" altLang="ko-KR" dirty="0"/>
              <a:t>(karma) </a:t>
            </a:r>
            <a:r>
              <a:rPr lang="ko-KR" altLang="en-US" b="1" dirty="0"/>
              <a:t>기준으로 배포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b="1" dirty="0"/>
              <a:t>이후 포인트는 사용자들이 얼마나 많은 </a:t>
            </a:r>
            <a:r>
              <a:rPr lang="ko-KR" altLang="en-US" b="1" dirty="0" err="1"/>
              <a:t>카르마를</a:t>
            </a:r>
            <a:r>
              <a:rPr lang="ko-KR" altLang="en-US" b="1" dirty="0"/>
              <a:t> </a:t>
            </a:r>
            <a:r>
              <a:rPr lang="ko-KR" altLang="en-US" b="1" dirty="0" err="1"/>
              <a:t>모았는지에</a:t>
            </a:r>
            <a:r>
              <a:rPr lang="ko-KR" altLang="en-US" b="1" dirty="0"/>
              <a:t> 기반해 </a:t>
            </a:r>
            <a:r>
              <a:rPr lang="en-US" altLang="ko-KR" b="1" dirty="0"/>
              <a:t>4</a:t>
            </a:r>
            <a:r>
              <a:rPr lang="ko-KR" altLang="en-US" b="1" dirty="0"/>
              <a:t>주마다 한번씩 배포된다</a:t>
            </a:r>
            <a:r>
              <a:rPr lang="en-US" altLang="ko-KR" b="1" dirty="0"/>
              <a:t>. </a:t>
            </a:r>
            <a:r>
              <a:rPr lang="ko-KR" altLang="en-US" dirty="0"/>
              <a:t>각각의 토큰 배포 사이클에서 </a:t>
            </a:r>
            <a:r>
              <a:rPr lang="ko-KR" altLang="en-US" b="1" dirty="0" err="1"/>
              <a:t>레딧은</a:t>
            </a:r>
            <a:r>
              <a:rPr lang="ko-KR" altLang="en-US" b="1" dirty="0"/>
              <a:t> </a:t>
            </a:r>
            <a:r>
              <a:rPr lang="en-US" altLang="ko-KR" b="1" dirty="0"/>
              <a:t>20%</a:t>
            </a:r>
            <a:r>
              <a:rPr lang="ko-KR" altLang="en-US" b="1" dirty="0"/>
              <a:t>를 자기 몫</a:t>
            </a:r>
            <a:r>
              <a:rPr lang="ko-KR" altLang="en-US" dirty="0"/>
              <a:t>으로 가져간다</a:t>
            </a:r>
            <a:r>
              <a:rPr lang="en-US" altLang="ko-KR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b="1" dirty="0"/>
              <a:t/>
            </a:r>
            <a:br>
              <a:rPr lang="ko-KR" altLang="en-US" sz="1000" b="1" dirty="0"/>
            </a:br>
            <a:r>
              <a:rPr lang="ko-KR" altLang="en-US" b="1" dirty="0"/>
              <a:t>배포되는 토큰 양은 계속해서 감소한다</a:t>
            </a:r>
            <a:r>
              <a:rPr lang="en-US" altLang="ko-KR" b="1" dirty="0"/>
              <a:t>. </a:t>
            </a:r>
            <a:r>
              <a:rPr lang="ko-KR" altLang="en-US" b="1" dirty="0"/>
              <a:t>발행되는 전체 토큰 수</a:t>
            </a:r>
            <a:r>
              <a:rPr lang="en-US" altLang="ko-KR" b="1" dirty="0"/>
              <a:t>(CAP)</a:t>
            </a:r>
            <a:r>
              <a:rPr lang="ko-KR" altLang="en-US" b="1" dirty="0"/>
              <a:t>는 최대 </a:t>
            </a:r>
            <a:r>
              <a:rPr lang="en-US" altLang="ko-KR" b="1" dirty="0"/>
              <a:t>2</a:t>
            </a:r>
            <a:r>
              <a:rPr lang="ko-KR" altLang="en-US" b="1" dirty="0"/>
              <a:t>억</a:t>
            </a:r>
            <a:r>
              <a:rPr lang="en-US" altLang="ko-KR" b="1" dirty="0"/>
              <a:t>5000</a:t>
            </a:r>
            <a:r>
              <a:rPr lang="ko-KR" altLang="en-US" b="1" dirty="0"/>
              <a:t>만개 까지다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토큰은 사용자가 </a:t>
            </a:r>
            <a:r>
              <a:rPr lang="ko-KR" altLang="en-US" b="1" dirty="0" err="1"/>
              <a:t>레딧에서</a:t>
            </a:r>
            <a:r>
              <a:rPr lang="ko-KR" altLang="en-US" b="1" dirty="0"/>
              <a:t> 아이템 교환을 위해 사용할 때마다 소각된다</a:t>
            </a:r>
            <a:r>
              <a:rPr lang="en-US" altLang="ko-KR" b="1" dirty="0"/>
              <a:t>. </a:t>
            </a:r>
          </a:p>
          <a:p>
            <a:r>
              <a:rPr lang="ko-KR" altLang="en-US" dirty="0"/>
              <a:t>소각되는 토큰들 중 일부는 </a:t>
            </a:r>
            <a:r>
              <a:rPr lang="en-US" altLang="ko-KR" dirty="0"/>
              <a:t>CAP</a:t>
            </a:r>
            <a:r>
              <a:rPr lang="ko-KR" altLang="en-US" dirty="0"/>
              <a:t>가 찰 때까지 다시 유통된다</a:t>
            </a:r>
            <a:r>
              <a:rPr lang="en-US" altLang="ko-KR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dirty="0" err="1"/>
              <a:t>카밀라</a:t>
            </a:r>
            <a:r>
              <a:rPr lang="ko-KR" altLang="en-US" dirty="0"/>
              <a:t> 루소는 이 같은 메커니즘은 토큰 가치가 오르도록 하는데 도움이 될 수 있다고 평가했다</a:t>
            </a:r>
            <a:r>
              <a:rPr lang="en-US" altLang="ko-KR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b="1" dirty="0" err="1"/>
              <a:t>레딧에서</a:t>
            </a:r>
            <a:r>
              <a:rPr lang="ko-KR" altLang="en-US" b="1" dirty="0"/>
              <a:t> 발행된 토큰은 이후 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생태계에 있는 다른 프로젝트들과 융합할 잠재력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ko-KR" altLang="en-US" dirty="0" err="1"/>
              <a:t>카밀라</a:t>
            </a:r>
            <a:r>
              <a:rPr lang="ko-KR" altLang="en-US" dirty="0"/>
              <a:t> 루소는 </a:t>
            </a:r>
            <a:r>
              <a:rPr lang="en-US" altLang="ko-KR" dirty="0"/>
              <a:t>"</a:t>
            </a:r>
            <a:r>
              <a:rPr lang="ko-KR" altLang="en-US" dirty="0" err="1"/>
              <a:t>탈중앙화</a:t>
            </a:r>
            <a:r>
              <a:rPr lang="ko-KR" altLang="en-US" dirty="0"/>
              <a:t> 금융</a:t>
            </a:r>
            <a:r>
              <a:rPr lang="en-US" altLang="ko-KR" dirty="0"/>
              <a:t>(Decentralized Finance, </a:t>
            </a:r>
            <a:r>
              <a:rPr lang="en-US" altLang="ko-KR" dirty="0" err="1"/>
              <a:t>DeFi</a:t>
            </a:r>
            <a:r>
              <a:rPr lang="en-US" altLang="ko-KR" dirty="0"/>
              <a:t>·</a:t>
            </a:r>
            <a:r>
              <a:rPr lang="ko-KR" altLang="en-US" dirty="0" err="1"/>
              <a:t>디파이</a:t>
            </a:r>
            <a:r>
              <a:rPr lang="en-US" altLang="ko-KR" dirty="0"/>
              <a:t>) </a:t>
            </a:r>
            <a:r>
              <a:rPr lang="ko-KR" altLang="en-US" dirty="0"/>
              <a:t>개발자들은 </a:t>
            </a:r>
            <a:r>
              <a:rPr lang="ko-KR" altLang="en-US" dirty="0" err="1"/>
              <a:t>레딧</a:t>
            </a:r>
            <a:r>
              <a:rPr lang="ko-KR" altLang="en-US" dirty="0"/>
              <a:t> 토큰을 개발하는 서비스에 조만간 넣을 수 있을 것이다</a:t>
            </a:r>
            <a:r>
              <a:rPr lang="en-US" altLang="ko-KR" dirty="0"/>
              <a:t>.</a:t>
            </a:r>
            <a:r>
              <a:rPr lang="en-US" altLang="ko-KR" b="1" dirty="0"/>
              <a:t> </a:t>
            </a:r>
            <a:r>
              <a:rPr lang="ko-KR" altLang="en-US" b="1" dirty="0" err="1"/>
              <a:t>레딧</a:t>
            </a:r>
            <a:r>
              <a:rPr lang="ko-KR" altLang="en-US" b="1" dirty="0"/>
              <a:t> 토큰이 대출에 필요한 담보로도 활용되고 </a:t>
            </a:r>
            <a:r>
              <a:rPr lang="ko-KR" altLang="en-US" b="1" dirty="0" err="1"/>
              <a:t>토큰화된</a:t>
            </a:r>
            <a:r>
              <a:rPr lang="ko-KR" altLang="en-US" b="1" dirty="0"/>
              <a:t> 투자 포트 </a:t>
            </a:r>
            <a:r>
              <a:rPr lang="ko-KR" altLang="en-US" b="1" dirty="0" err="1"/>
              <a:t>폴리오에</a:t>
            </a:r>
            <a:r>
              <a:rPr lang="ko-KR" altLang="en-US" b="1" dirty="0"/>
              <a:t> 추가되거나 </a:t>
            </a:r>
            <a:r>
              <a:rPr lang="ko-KR" altLang="en-US" b="1" dirty="0" err="1"/>
              <a:t>유니스왑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탈중앙화거래소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에서 거래되는 것을 볼 수 있을 것</a:t>
            </a:r>
            <a:r>
              <a:rPr lang="ko-KR" altLang="en-US" dirty="0"/>
              <a:t>이다</a:t>
            </a:r>
            <a:r>
              <a:rPr lang="en-US" altLang="ko-KR" dirty="0"/>
              <a:t>"</a:t>
            </a:r>
            <a:r>
              <a:rPr lang="ko-KR" altLang="en-US" dirty="0"/>
              <a:t>고 내다봤다</a:t>
            </a:r>
            <a:r>
              <a:rPr lang="en-US" altLang="ko-KR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디지털투데이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DigitalToday</a:t>
            </a:r>
            <a:r>
              <a:rPr lang="en-US" altLang="ko-KR" sz="1400" dirty="0"/>
              <a:t>)(http://www.digitaltoday.co.kr)</a:t>
            </a:r>
            <a:endParaRPr lang="en-US" altLang="ko-KR" sz="1000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14E050-B1AD-47E2-ADF3-0491FE6BB431}"/>
              </a:ext>
            </a:extLst>
          </p:cNvPr>
          <p:cNvSpPr/>
          <p:nvPr/>
        </p:nvSpPr>
        <p:spPr>
          <a:xfrm>
            <a:off x="4015819" y="5786786"/>
            <a:ext cx="7154944" cy="593889"/>
          </a:xfrm>
          <a:prstGeom prst="wedgeRoundRectCallout">
            <a:avLst>
              <a:gd name="adj1" fmla="val -47579"/>
              <a:gd name="adj2" fmla="val -81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사용자들이 무료로 토큰을 상장할 수 있을 뿐만 아니라 </a:t>
            </a:r>
            <a:r>
              <a:rPr lang="ko-KR" altLang="en-US" sz="1600" b="1" dirty="0" err="1"/>
              <a:t>중앙화된</a:t>
            </a:r>
            <a:r>
              <a:rPr lang="ko-KR" altLang="en-US" sz="1600" b="1" dirty="0"/>
              <a:t> 암호화폐 거래소와 달리 감사도 받지 않기 때문</a:t>
            </a:r>
          </a:p>
        </p:txBody>
      </p:sp>
    </p:spTree>
    <p:extLst>
      <p:ext uri="{BB962C8B-B14F-4D97-AF65-F5344CB8AC3E}">
        <p14:creationId xmlns:p14="http://schemas.microsoft.com/office/powerpoint/2010/main" val="138162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r="43958"/>
          <a:stretch>
            <a:fillRect/>
          </a:stretch>
        </p:blipFill>
        <p:spPr bwMode="auto">
          <a:xfrm>
            <a:off x="6431667" y="114353"/>
            <a:ext cx="5523143" cy="646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73A0C7-BAD8-496D-A2DE-63B80412E018}"/>
              </a:ext>
            </a:extLst>
          </p:cNvPr>
          <p:cNvSpPr txBox="1">
            <a:spLocks/>
          </p:cNvSpPr>
          <p:nvPr/>
        </p:nvSpPr>
        <p:spPr>
          <a:xfrm>
            <a:off x="-803676" y="2423432"/>
            <a:ext cx="737674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토큰의 가치 </a:t>
            </a:r>
            <a:r>
              <a:rPr lang="ko-KR" alt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평가과</a:t>
            </a:r>
            <a:endParaRPr lang="en-US" altLang="ko-K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분류 </a:t>
            </a:r>
          </a:p>
        </p:txBody>
      </p:sp>
    </p:spTree>
    <p:extLst>
      <p:ext uri="{BB962C8B-B14F-4D97-AF65-F5344CB8AC3E}">
        <p14:creationId xmlns:p14="http://schemas.microsoft.com/office/powerpoint/2010/main" val="24537307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토큰을 분류하기 앞서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69" y="1252011"/>
            <a:ext cx="10726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유틸리티 토큰은 특정 어플리케이션 사용을 위해 디자인 된 </a:t>
            </a:r>
            <a:r>
              <a:rPr lang="ko-KR" altLang="en-US" sz="2000" b="1" dirty="0"/>
              <a:t>암호 화폐로 </a:t>
            </a:r>
            <a:r>
              <a:rPr lang="en-US" altLang="ko-KR" sz="2000" b="1" dirty="0"/>
              <a:t>2018</a:t>
            </a:r>
            <a:r>
              <a:rPr lang="ko-KR" altLang="en-US" sz="2000" b="1" dirty="0"/>
              <a:t>년 기준 현재 </a:t>
            </a:r>
            <a:r>
              <a:rPr lang="en-US" altLang="ko-KR" sz="2000" b="1" dirty="0"/>
              <a:t>ICO</a:t>
            </a:r>
            <a:r>
              <a:rPr lang="ko-KR" altLang="en-US" sz="2000" b="1" dirty="0"/>
              <a:t>가 가장 활발히 진행되고 있는 토큰 형태</a:t>
            </a:r>
            <a:r>
              <a:rPr lang="ko-KR" altLang="en-US" sz="2000" dirty="0"/>
              <a:t>이기도 하다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 txBox="1">
            <a:spLocks/>
          </p:cNvSpPr>
          <p:nvPr/>
        </p:nvSpPr>
        <p:spPr>
          <a:xfrm>
            <a:off x="609600" y="2776345"/>
            <a:ext cx="10972800" cy="35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유틸리티 토큰 가치 평가 기준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720969" y="3417216"/>
            <a:ext cx="1119451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/>
              <a:t>아라곤 네트워크의 </a:t>
            </a:r>
            <a:r>
              <a:rPr lang="en-US" altLang="ko-KR" sz="2000" dirty="0"/>
              <a:t>Luke Duncan</a:t>
            </a:r>
            <a:r>
              <a:rPr lang="ko-KR" altLang="en-US" sz="2000" dirty="0"/>
              <a:t>에 따르면 ‘특정 서비스를 제공하기 위해 고유 유인 체계를 가지고 있는 암호 화폐는 서비스 활용도</a:t>
            </a:r>
            <a:r>
              <a:rPr lang="en-US" altLang="ko-KR" sz="2000" dirty="0"/>
              <a:t>(</a:t>
            </a:r>
            <a:r>
              <a:rPr lang="ko-KR" altLang="en-US" sz="2000" dirty="0"/>
              <a:t>유틸리티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가치를 더해 간다</a:t>
            </a:r>
            <a:r>
              <a:rPr lang="en-US" altLang="ko-KR" sz="2000" dirty="0"/>
              <a:t>.’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말은 즉 슨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플랫폼에 건설적인 방향으로 </a:t>
            </a:r>
            <a:r>
              <a:rPr lang="ko-KR" altLang="en-US" sz="2000" b="1" dirty="0">
                <a:solidFill>
                  <a:srgbClr val="0070C0"/>
                </a:solidFill>
              </a:rPr>
              <a:t>토큰 사용자들의 행동을 유도하는 고유 유인 체계</a:t>
            </a:r>
            <a:r>
              <a:rPr lang="ko-KR" altLang="en-US" sz="2000" dirty="0"/>
              <a:t>가 </a:t>
            </a:r>
            <a:r>
              <a:rPr lang="ko-KR" altLang="en-US" sz="2000" b="1" dirty="0">
                <a:solidFill>
                  <a:srgbClr val="FF0000"/>
                </a:solidFill>
              </a:rPr>
              <a:t>유틸리티 토큰 분류의 기준</a:t>
            </a:r>
            <a:r>
              <a:rPr lang="ko-KR" altLang="en-US" sz="2000" dirty="0"/>
              <a:t>이 될 수 있다는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ko-KR" altLang="en-US" sz="2000" b="1" dirty="0"/>
              <a:t>이를 통해 어떤 방식으로 유틸리티토큰의 가치상승 유도를 하는지 파악할 수 있다</a:t>
            </a:r>
            <a:r>
              <a:rPr lang="en-US" altLang="ko-KR" sz="2000" b="1" dirty="0"/>
              <a:t>.(</a:t>
            </a:r>
            <a:r>
              <a:rPr lang="ko-KR" altLang="en-US" sz="2000" b="1" dirty="0" err="1"/>
              <a:t>토큰경제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05810" y="529017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5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3364" y="703963"/>
            <a:ext cx="10972800" cy="358966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크리스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버니스키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Chris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Burniske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)의 토큰 가치 평가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B9D86-B0DA-4391-8C12-B4214158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64" y="1811245"/>
            <a:ext cx="1103738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크리스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버니스키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Chris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Burniske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)의 토큰 가치 평가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MxV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PxQ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=총 자산의 크기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=자산 유통 속도(하루 동안 코인의 소유주가 바뀌는 평균 횟수)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=제공되는 디지털 자산의 가격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=제공되는 디지털 자산의 총량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Burniske의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정의를 사용하면, 가치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시가총액(PQ)을 계산한 후, 유통 속도(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)로 나눈 것이다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41506" y="694235"/>
            <a:ext cx="10972800" cy="358966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비탈릭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부테린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Vitalik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Buterin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)의 토큰 가치 평가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0A9A0FB-47BE-492D-A0AD-498BE8C4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07" y="1458106"/>
            <a:ext cx="11270280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*C=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­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=코인의 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발행량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C=통화의 가격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=거래량(시간당 거래량의 경제적 가치)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=1/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(사용자가 거래 하기 전까지 코인을 보유하고 있는 시간)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Buterin의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정의를 사용하면 토큰의 가격은 C=TH/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C=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VM으로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표현된다.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정의 모두에서 볼 수 있듯이, 토큰의 가치는 유통 속도에 반비례한다.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즉, 사람들이 토큰을 오래 보유할 수록 토큰의 가치가 높아진다.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반대로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유통 속도가 낮아지면 토큰의 가치가 높아지겠지만 0이 될 수는 없다.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모두 토큰을 보유하기만 하고 거래하지 않는다면 거래량 역시 0이 되어 수요도 없으므로 가격이 폭락할 것이다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kumimoji="0" lang="ko-KR" altLang="ko-KR" sz="1600" b="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[6]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정교하게 설계된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에쿼티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(Equity) 토큰의 경우 토큰의 가치 유지에 보다 덜 힘을 쏟아도 되겠지만 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토큰(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Utility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토큰의 경우 높은 유통 속도를 제어하지 못하면 토큰의 가치를 안정적으로 유지시키지 못할 것이다. 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위해 유틸리티 토큰의 유통 속도를 낮출 수 있는 몇 가지 방법을 소개한다.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암호화폐 </a:t>
            </a:r>
            <a:r>
              <a:rPr lang="en-US" altLang="ko-KR" dirty="0"/>
              <a:t>: </a:t>
            </a:r>
            <a:r>
              <a:rPr lang="ko-KR" altLang="en-US" dirty="0"/>
              <a:t>코인</a:t>
            </a:r>
            <a:r>
              <a:rPr lang="en-US" altLang="ko-KR" dirty="0"/>
              <a:t>? </a:t>
            </a:r>
            <a:r>
              <a:rPr lang="ko-KR" altLang="en-US" dirty="0"/>
              <a:t>토큰</a:t>
            </a:r>
            <a:r>
              <a:rPr lang="en-US" altLang="ko-KR" dirty="0"/>
              <a:t>? </a:t>
            </a:r>
            <a:r>
              <a:rPr lang="ko-KR" altLang="en-US" dirty="0"/>
              <a:t>차이점과 분류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5812" y="2016004"/>
            <a:ext cx="11599595" cy="4113691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4057782" y="1036552"/>
            <a:ext cx="5270855" cy="754050"/>
          </a:xfrm>
          <a:prstGeom prst="wedgeRoundRectCallout">
            <a:avLst>
              <a:gd name="adj1" fmla="val -47514"/>
              <a:gd name="adj2" fmla="val 76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메인넷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mainnet</a:t>
            </a:r>
            <a:r>
              <a:rPr lang="en-US" altLang="ko-KR" sz="1000" dirty="0"/>
              <a:t>)</a:t>
            </a:r>
            <a:r>
              <a:rPr lang="ko-KR" altLang="en-US" sz="1000" dirty="0"/>
              <a:t>은 </a:t>
            </a:r>
            <a:r>
              <a:rPr lang="ko-KR" altLang="en-US" sz="1000" dirty="0" err="1">
                <a:hlinkClick r:id="rId3" tooltip="블록체인"/>
              </a:rPr>
              <a:t>블록체인</a:t>
            </a:r>
            <a:r>
              <a:rPr lang="ko-KR" altLang="en-US" sz="1000" dirty="0"/>
              <a:t> 프로젝트를 실제 출시하여 운영하는 네트워크이다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메인넷은</a:t>
            </a:r>
            <a:r>
              <a:rPr lang="ko-KR" altLang="en-US" sz="1000" dirty="0"/>
              <a:t> 독립적인 </a:t>
            </a:r>
            <a:r>
              <a:rPr lang="ko-KR" altLang="en-US" sz="1000" dirty="0">
                <a:hlinkClick r:id="rId4" tooltip="플랫폼"/>
              </a:rPr>
              <a:t>플랫폼</a:t>
            </a:r>
            <a:r>
              <a:rPr lang="ko-KR" altLang="en-US" sz="1000" dirty="0"/>
              <a:t>으로서 </a:t>
            </a:r>
            <a:r>
              <a:rPr lang="ko-KR" altLang="en-US" sz="1000" dirty="0" err="1">
                <a:hlinkClick r:id="rId5" tooltip="암호화폐 거래소"/>
              </a:rPr>
              <a:t>암호화폐</a:t>
            </a:r>
            <a:r>
              <a:rPr lang="ko-KR" altLang="en-US" sz="1000" dirty="0">
                <a:hlinkClick r:id="rId5" tooltip="암호화폐 거래소"/>
              </a:rPr>
              <a:t> 거래소</a:t>
            </a:r>
            <a:r>
              <a:rPr lang="en-US" altLang="ko-KR" sz="1000" dirty="0"/>
              <a:t>, </a:t>
            </a:r>
            <a:r>
              <a:rPr lang="ko-KR" altLang="en-US" sz="1000" dirty="0"/>
              <a:t>개인 지갑 거래간 </a:t>
            </a:r>
            <a:r>
              <a:rPr lang="ko-KR" altLang="en-US" sz="1000" dirty="0">
                <a:hlinkClick r:id="rId6" tooltip="트랜잭션"/>
              </a:rPr>
              <a:t>트랜잭션</a:t>
            </a:r>
            <a:r>
              <a:rPr lang="en-US" altLang="ko-KR" sz="1000" dirty="0"/>
              <a:t>(</a:t>
            </a:r>
            <a:r>
              <a:rPr lang="ko-KR" altLang="en-US" sz="1000" dirty="0"/>
              <a:t>처리</a:t>
            </a:r>
            <a:r>
              <a:rPr lang="en-US" altLang="ko-KR" sz="1000" dirty="0"/>
              <a:t>)</a:t>
            </a:r>
            <a:r>
              <a:rPr lang="ko-KR" altLang="en-US" sz="1000" dirty="0"/>
              <a:t>을 비롯해 생태계를 구성하고 </a:t>
            </a:r>
            <a:r>
              <a:rPr lang="ko-KR" altLang="en-US" sz="1000" dirty="0" err="1">
                <a:hlinkClick r:id="rId7" tooltip="암호화폐 지갑"/>
              </a:rPr>
              <a:t>암호화폐</a:t>
            </a:r>
            <a:r>
              <a:rPr lang="ko-KR" altLang="en-US" sz="1000" dirty="0">
                <a:hlinkClick r:id="rId7" tooltip="암호화폐 지갑"/>
              </a:rPr>
              <a:t> 지갑</a:t>
            </a:r>
            <a:r>
              <a:rPr lang="ko-KR" altLang="en-US" sz="1000" dirty="0"/>
              <a:t>을 생성하는 것이다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6540" y="388186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6540" y="4339063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2115" y="5033656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86389" y="2476261"/>
            <a:ext cx="360040" cy="234855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36730" y="2016004"/>
            <a:ext cx="433899" cy="234854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9464" y="2016004"/>
            <a:ext cx="360040" cy="234855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48597" y="3776088"/>
            <a:ext cx="6278879" cy="211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02831" y="3987640"/>
            <a:ext cx="867798" cy="225402"/>
          </a:xfrm>
          <a:prstGeom prst="ellipse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90682" y="4233287"/>
            <a:ext cx="3655841" cy="211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41506" y="694235"/>
            <a:ext cx="10972800" cy="358966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i="0" u="none" strike="noStrike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 tooltip="유틸리티 토큰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ko-KR" altLang="en-US" i="0" u="sng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 tooltip="유틸리티 토큰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유틸리티 토큰</a:t>
            </a:r>
            <a:r>
              <a:rPr lang="ko-KR" altLang="en-US" i="0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유통속도를 감소시키는 방법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9E02C2-65A8-4FE8-92E3-02BB22653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06" y="1163749"/>
            <a:ext cx="10715869" cy="5363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2539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이익 공유 메커니즘 도입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AUGUR (REP)의 경우 네트워크 작업을 수행하기 위해 REP 보유자에게 비용을 지불한다. 이런 수익 공유 메커니즘은 토큰의 유통 속도를 감소시킬 수 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Staking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기능의 추가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참여자가 토큰을 걸게(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)되면 일정기간 토큰에 묶여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있게 되므로 토큰의 유통속도가 줄어드는 효과가 나타날 수 있다. 이 때,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수량이 많고 기간이 길어질수록 유통속도는 더욱 낮아진다.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-and-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메커니즘 도입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factom은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BME(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Equilibrium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)을 사용한다.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Factom은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ERC20이 아닌 자체 네트워크를 사용하며 매일 일정량의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FCT가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생성된다. 또한 매일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FCT가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소각되는데 이는 네트워크 사용량에 의해 결정된다. 참여자가 적으면 소각되는 양이 적고 생성되는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FCT의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양이 더 많게 된다. 네트워크 수요에 따라서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FCT가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선형적으로 움직이기 때문에 가격 변동의 예측이 가능하다.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토큰 보유자들의 흥미를 유발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컨텐츠를 시청할 때 보유한 토큰으로 컨텐츠에 투표해 순위를 높일 수 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거나 컨텐츠 내용을 제안해서 제작에 반영시킨다면 토큰 보유자에게 흥미를 유발시켜 속도를 낮출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가치저장 수단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가치가 있다고 믿는다면 토큰을 판매하기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보유할 확률이 높다. 가격이 상승할 것이라고 기대하기 때문이다. 이렇게 되기까지는 매우 어려운 일이다. 가장 쉬운 방법은 토큰을 통해 재화와 서비스를 실제로 구입할 수 있게 보여줌으로써 믿음을 주는 것이다. 예를 들면 스토리지 서비스의 경우 토큰 보유자가 사용자이면서 서비스 제공자가 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6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96440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 분류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1041772" y="2150941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Work Token </a:t>
            </a:r>
            <a:r>
              <a:rPr lang="ko-KR" altLang="en-US" dirty="0"/>
              <a:t>노동 토큰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Burn &amp; Mint Token </a:t>
            </a:r>
            <a:r>
              <a:rPr lang="ko-KR" altLang="en-US" dirty="0"/>
              <a:t>소각 </a:t>
            </a:r>
            <a:r>
              <a:rPr lang="en-US" altLang="ko-KR" dirty="0"/>
              <a:t>&amp; </a:t>
            </a:r>
            <a:r>
              <a:rPr lang="ko-KR" altLang="en-US" dirty="0"/>
              <a:t>발행 토큰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Discount Token </a:t>
            </a:r>
            <a:r>
              <a:rPr lang="ko-KR" altLang="en-US" dirty="0"/>
              <a:t>할인 토큰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Usage Token </a:t>
            </a:r>
            <a:r>
              <a:rPr lang="ko-KR" altLang="en-US" dirty="0"/>
              <a:t>사용 토큰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Stable Token </a:t>
            </a:r>
            <a:r>
              <a:rPr lang="ko-KR" altLang="en-US" dirty="0"/>
              <a:t>가치 안정화 토큰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56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Work Token </a:t>
            </a:r>
            <a:r>
              <a:rPr lang="ko-KR" altLang="en-US" dirty="0"/>
              <a:t>노동 토큰 </a:t>
            </a:r>
            <a:r>
              <a:rPr lang="en-US" altLang="ko-KR" dirty="0"/>
              <a:t>: 1. Pure Work Token </a:t>
            </a:r>
            <a:r>
              <a:rPr lang="ko-KR" altLang="en-US" dirty="0"/>
              <a:t>순수 노동 토큰</a:t>
            </a:r>
            <a:endParaRPr lang="en-US" altLang="ko-KR" dirty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104655"/>
            <a:ext cx="10515600" cy="54456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  <a:p>
            <a:r>
              <a:rPr lang="en-US" altLang="ko-KR" sz="2400" dirty="0"/>
              <a:t>A. </a:t>
            </a:r>
            <a:r>
              <a:rPr lang="ko-KR" altLang="en-US" sz="2400" dirty="0"/>
              <a:t>토큰을 플랫폼 내에 ‘</a:t>
            </a:r>
            <a:r>
              <a:rPr lang="en-US" altLang="ko-KR" sz="2400" dirty="0"/>
              <a:t>Staking’ </a:t>
            </a:r>
            <a:r>
              <a:rPr lang="ko-KR" altLang="en-US" sz="2400" dirty="0"/>
              <a:t>혹은 ‘</a:t>
            </a:r>
            <a:r>
              <a:rPr lang="en-US" altLang="ko-KR" sz="2400" dirty="0"/>
              <a:t>lock-up’</a:t>
            </a:r>
            <a:r>
              <a:rPr lang="ko-KR" altLang="en-US" sz="2400" dirty="0"/>
              <a:t>하는 방식으로 더 큰 보상의 기회를 제공하는 것을 특징으로 한다</a:t>
            </a:r>
            <a:r>
              <a:rPr lang="en-US" altLang="ko-KR" sz="2400" dirty="0"/>
              <a:t>: Augur, </a:t>
            </a:r>
            <a:r>
              <a:rPr lang="en-US" altLang="ko-KR" sz="2400" dirty="0" err="1"/>
              <a:t>Numerai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Filecoin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Truebit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Livepeer</a:t>
            </a:r>
            <a:endParaRPr lang="en-US" altLang="ko-KR" sz="2400" dirty="0"/>
          </a:p>
          <a:p>
            <a:r>
              <a:rPr lang="en-US" altLang="ko-KR" sz="2400" dirty="0"/>
              <a:t>B. </a:t>
            </a: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예측 시장에 사용되는 순수 노동 토큰은 미래 발생 가능한 이벤트에 베팅을 하는 구조로 자신이 베팅한 결과에 따라 더 많은 보상을 얻을 수도</a:t>
            </a:r>
            <a:r>
              <a:rPr lang="en-US" altLang="ko-KR" sz="2400" dirty="0"/>
              <a:t>, </a:t>
            </a:r>
            <a:r>
              <a:rPr lang="ko-KR" altLang="en-US" sz="2400" dirty="0"/>
              <a:t>베팅한 토큰을 잃을 수도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b="1" dirty="0"/>
              <a:t>C. </a:t>
            </a:r>
            <a:r>
              <a:rPr lang="ko-KR" altLang="en-US" sz="2400" b="1" dirty="0"/>
              <a:t>가치 증대</a:t>
            </a:r>
            <a:r>
              <a:rPr lang="en-US" altLang="ko-KR" sz="2400" dirty="0"/>
              <a:t>: </a:t>
            </a:r>
            <a:r>
              <a:rPr lang="ko-KR" altLang="en-US" sz="2400" dirty="0"/>
              <a:t>보유 토큰을 가지고 더 큰 보상을 얻고자 하는 시장 참여자의 증가로 인해 수요가 증가하게 되면 전체 플랫폼 가치가 상승하는 </a:t>
            </a:r>
            <a:r>
              <a:rPr lang="en-US" altLang="ko-KR" sz="2400" dirty="0"/>
              <a:t>Demand-driven, </a:t>
            </a:r>
            <a:r>
              <a:rPr lang="ko-KR" altLang="en-US" sz="2400" dirty="0"/>
              <a:t>즉 수요 견인 가치 증대가 가능하다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01177" y="5146040"/>
            <a:ext cx="5810467" cy="12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600" b="1" dirty="0"/>
              <a:t>또는 만일 우리 토큰이 다른 플랫폼과 융합할 수 있다면</a:t>
            </a:r>
            <a:r>
              <a:rPr lang="en-US" altLang="ko-KR" sz="1600" b="1" dirty="0"/>
              <a:t>?</a:t>
            </a:r>
          </a:p>
          <a:p>
            <a:pPr algn="ctr"/>
            <a:r>
              <a:rPr lang="en-US" altLang="ko-KR" sz="1600" b="1" dirty="0"/>
              <a:t>Erc-20</a:t>
            </a:r>
            <a:r>
              <a:rPr lang="ko-KR" altLang="en-US" sz="1600" b="1" dirty="0"/>
              <a:t>토큰이라면 이 방법론이 가능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투자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단점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증권법</a:t>
            </a:r>
            <a:r>
              <a:rPr lang="ko-KR" altLang="en-US" sz="1600" b="1" dirty="0"/>
              <a:t> 규제를 받는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자산형 토큰으로 보여질 수 있음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B3EE0C64-B176-4D7C-9A02-66188CF25863}"/>
              </a:ext>
            </a:extLst>
          </p:cNvPr>
          <p:cNvSpPr/>
          <p:nvPr/>
        </p:nvSpPr>
        <p:spPr>
          <a:xfrm>
            <a:off x="1338606" y="5146040"/>
            <a:ext cx="4397602" cy="1084083"/>
          </a:xfrm>
          <a:prstGeom prst="wedgeRectCallout">
            <a:avLst>
              <a:gd name="adj1" fmla="val -21261"/>
              <a:gd name="adj2" fmla="val -68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토큰을 이용하여 </a:t>
            </a:r>
            <a:r>
              <a:rPr lang="en-US" altLang="ko-KR" b="1" dirty="0"/>
              <a:t>NFT</a:t>
            </a:r>
            <a:r>
              <a:rPr lang="ko-KR" altLang="en-US" b="1" dirty="0"/>
              <a:t>를 구매한다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보유 토큰으로 더 큰 가치를 가진 것을 구매하는 것이다 </a:t>
            </a:r>
            <a:r>
              <a:rPr lang="en-US" altLang="ko-KR" b="1" dirty="0"/>
              <a:t>: </a:t>
            </a:r>
            <a:r>
              <a:rPr lang="ko-KR" altLang="en-US" b="1" dirty="0"/>
              <a:t>투자성향</a:t>
            </a:r>
          </a:p>
        </p:txBody>
      </p:sp>
    </p:spTree>
    <p:extLst>
      <p:ext uri="{BB962C8B-B14F-4D97-AF65-F5344CB8AC3E}">
        <p14:creationId xmlns:p14="http://schemas.microsoft.com/office/powerpoint/2010/main" val="30413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2. Token Curated Registry </a:t>
            </a:r>
            <a:r>
              <a:rPr lang="ko-KR" altLang="en-US" dirty="0"/>
              <a:t>토큰 평가 리스트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917331" y="1397978"/>
            <a:ext cx="10515600" cy="53457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dirty="0"/>
              <a:t>A. </a:t>
            </a:r>
            <a:r>
              <a:rPr lang="ko-KR" altLang="en-US" sz="1800" dirty="0"/>
              <a:t>분산화 평가 모델을 구현한 노동 토큰의 한 종류로 보다 객관적이고 수준 높은 순위 리스트 혹은 ‘</a:t>
            </a:r>
            <a:r>
              <a:rPr lang="ko-KR" altLang="en-US" sz="1800" dirty="0" err="1"/>
              <a:t>랭킹’을</a:t>
            </a:r>
            <a:r>
              <a:rPr lang="ko-KR" altLang="en-US" sz="1800" dirty="0"/>
              <a:t> 제공하는 토큰이다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AdChain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Paratii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Medcredits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Relevent</a:t>
            </a:r>
            <a:endParaRPr lang="en-US" altLang="ko-KR" sz="1800" dirty="0"/>
          </a:p>
          <a:p>
            <a:r>
              <a:rPr lang="en-US" altLang="ko-KR" sz="1800" dirty="0"/>
              <a:t>B. </a:t>
            </a: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학자금 부담이 가장 적은 대학 순위 리스트를 분산 관리하는 가상의 </a:t>
            </a:r>
            <a:r>
              <a:rPr lang="en-US" altLang="ko-KR" sz="1800" dirty="0"/>
              <a:t>UNI TCR </a:t>
            </a:r>
            <a:r>
              <a:rPr lang="ko-KR" altLang="en-US" sz="1800" dirty="0"/>
              <a:t>토큰</a:t>
            </a:r>
          </a:p>
          <a:p>
            <a:r>
              <a:rPr lang="en-US" altLang="ko-KR" sz="1800" dirty="0"/>
              <a:t>C. TCR </a:t>
            </a:r>
            <a:r>
              <a:rPr lang="ko-KR" altLang="en-US" sz="1800" dirty="0"/>
              <a:t>토큰에는 </a:t>
            </a:r>
            <a:r>
              <a:rPr lang="en-US" altLang="ko-KR" sz="1800" dirty="0"/>
              <a:t>Propose(</a:t>
            </a:r>
            <a:r>
              <a:rPr lang="ko-KR" altLang="en-US" sz="1800" dirty="0"/>
              <a:t>제안</a:t>
            </a:r>
            <a:r>
              <a:rPr lang="en-US" altLang="ko-KR" sz="1800" dirty="0"/>
              <a:t>) — Challenge(</a:t>
            </a:r>
            <a:r>
              <a:rPr lang="ko-KR" altLang="en-US" sz="1800" dirty="0"/>
              <a:t>반론 및 평가</a:t>
            </a:r>
            <a:r>
              <a:rPr lang="en-US" altLang="ko-KR" sz="1800" dirty="0"/>
              <a:t>) </a:t>
            </a:r>
            <a:r>
              <a:rPr lang="ko-KR" altLang="en-US" sz="1800" dirty="0"/>
              <a:t>모델이 존재한다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 err="1"/>
              <a:t>i</a:t>
            </a:r>
            <a:r>
              <a:rPr lang="en-US" altLang="ko-KR" sz="1800" dirty="0"/>
              <a:t>. Propose: UNI TCR </a:t>
            </a:r>
            <a:r>
              <a:rPr lang="ko-KR" altLang="en-US" sz="1800" dirty="0"/>
              <a:t>순위 리스트에 이름을 올리고자 하는 </a:t>
            </a:r>
            <a:r>
              <a:rPr lang="en-US" altLang="ko-KR" sz="1800" dirty="0"/>
              <a:t>A </a:t>
            </a:r>
            <a:r>
              <a:rPr lang="ko-KR" altLang="en-US" sz="1800" dirty="0"/>
              <a:t>대학은 </a:t>
            </a:r>
            <a:r>
              <a:rPr lang="en-US" altLang="ko-KR" sz="1800" dirty="0"/>
              <a:t>UNI TCR </a:t>
            </a:r>
            <a:r>
              <a:rPr lang="ko-KR" altLang="en-US" sz="1800" dirty="0"/>
              <a:t>토큰을 </a:t>
            </a:r>
            <a:r>
              <a:rPr lang="en-US" altLang="ko-KR" sz="1800" dirty="0"/>
              <a:t>Staking</a:t>
            </a:r>
            <a:r>
              <a:rPr lang="ko-KR" altLang="en-US" sz="1800" dirty="0"/>
              <a:t>하여 </a:t>
            </a:r>
            <a:r>
              <a:rPr lang="en-US" altLang="ko-KR" sz="1800" dirty="0"/>
              <a:t>UNI TCR </a:t>
            </a:r>
            <a:r>
              <a:rPr lang="ko-KR" altLang="en-US" sz="1800" dirty="0"/>
              <a:t>리스트를 관리하는 커뮤니티에 제안을 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ii. Challenge: UNI TCR </a:t>
            </a:r>
            <a:r>
              <a:rPr lang="ko-KR" altLang="en-US" sz="1800" dirty="0"/>
              <a:t>토큰 보유자들은 제안한 </a:t>
            </a:r>
            <a:r>
              <a:rPr lang="en-US" altLang="ko-KR" sz="1800" dirty="0"/>
              <a:t>A </a:t>
            </a:r>
            <a:r>
              <a:rPr lang="ko-KR" altLang="en-US" sz="1800" dirty="0"/>
              <a:t>대학이 자신들의 리스트에 적절한지 여부를 평가 하고 거절 혹은 승인 할 수 있다</a:t>
            </a:r>
            <a:r>
              <a:rPr lang="en-US" altLang="ko-KR" sz="1800" dirty="0"/>
              <a:t>. A </a:t>
            </a:r>
            <a:r>
              <a:rPr lang="ko-KR" altLang="en-US" sz="1800" dirty="0"/>
              <a:t>대학을 거절하게 될 경우 </a:t>
            </a:r>
            <a:r>
              <a:rPr lang="en-US" altLang="ko-KR" sz="1800" dirty="0"/>
              <a:t>UNI TCR </a:t>
            </a:r>
            <a:r>
              <a:rPr lang="ko-KR" altLang="en-US" sz="1800" dirty="0"/>
              <a:t>보유자들은 </a:t>
            </a:r>
            <a:r>
              <a:rPr lang="en-US" altLang="ko-KR" sz="1800" dirty="0"/>
              <a:t>A </a:t>
            </a:r>
            <a:r>
              <a:rPr lang="ko-KR" altLang="en-US" sz="1800" dirty="0"/>
              <a:t>대학이 </a:t>
            </a:r>
            <a:r>
              <a:rPr lang="en-US" altLang="ko-KR" sz="1800" dirty="0"/>
              <a:t>Staking</a:t>
            </a:r>
            <a:r>
              <a:rPr lang="ko-KR" altLang="en-US" sz="1800" dirty="0"/>
              <a:t>한 토큰을 나누어 갖게 되고 승인하게 될 경우 </a:t>
            </a:r>
            <a:r>
              <a:rPr lang="en-US" altLang="ko-KR" sz="1800" dirty="0"/>
              <a:t>A </a:t>
            </a:r>
            <a:r>
              <a:rPr lang="ko-KR" altLang="en-US" sz="1800" dirty="0"/>
              <a:t>대학은 </a:t>
            </a:r>
            <a:r>
              <a:rPr lang="en-US" altLang="ko-KR" sz="1800" dirty="0"/>
              <a:t>Staking</a:t>
            </a:r>
            <a:r>
              <a:rPr lang="ko-KR" altLang="en-US" sz="1800" dirty="0"/>
              <a:t>한 </a:t>
            </a:r>
            <a:r>
              <a:rPr lang="en-US" altLang="ko-KR" sz="1800" dirty="0"/>
              <a:t>UNI TCR </a:t>
            </a:r>
            <a:r>
              <a:rPr lang="ko-KR" altLang="en-US" sz="1800" dirty="0"/>
              <a:t>토큰을 돌려 받게 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iii. Demand: </a:t>
            </a:r>
            <a:r>
              <a:rPr lang="ko-KR" altLang="en-US" sz="1800" dirty="0"/>
              <a:t>객관적으로 작성된 수준 높은 리스트를 구매할 의사가 있는 고객의 수요를 의미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b="1" dirty="0"/>
              <a:t>D. </a:t>
            </a:r>
            <a:r>
              <a:rPr lang="ko-KR" altLang="en-US" sz="1800" b="1" dirty="0"/>
              <a:t>가치 증대</a:t>
            </a:r>
            <a:r>
              <a:rPr lang="en-US" altLang="ko-KR" sz="1800" dirty="0"/>
              <a:t>: TCR </a:t>
            </a:r>
            <a:r>
              <a:rPr lang="ko-KR" altLang="en-US" sz="1800" dirty="0"/>
              <a:t>토큰 보유자들은 단기 이익을 위해 모든 제안을 거절할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지속적인 이익을 보장하지 못한다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</a:t>
            </a:r>
            <a:r>
              <a:rPr lang="en-US" altLang="ko-KR" sz="1800" dirty="0"/>
              <a:t>TCR </a:t>
            </a:r>
            <a:r>
              <a:rPr lang="ko-KR" altLang="en-US" sz="1800" dirty="0"/>
              <a:t>유인 체계는 토큰 보유자로 하여금 장기적인 관점에서 꾸준히 순위 리스트의 질을 향상하여 더 많은 제안</a:t>
            </a:r>
            <a:r>
              <a:rPr lang="en-US" altLang="ko-KR" sz="1800" dirty="0"/>
              <a:t>(Proposal)</a:t>
            </a:r>
            <a:r>
              <a:rPr lang="ko-KR" altLang="en-US" sz="1800" dirty="0"/>
              <a:t>과 시장 수요</a:t>
            </a:r>
            <a:r>
              <a:rPr lang="en-US" altLang="ko-KR" sz="1800" dirty="0"/>
              <a:t>(Demand)</a:t>
            </a:r>
            <a:r>
              <a:rPr lang="ko-KR" altLang="en-US" sz="1800" dirty="0"/>
              <a:t>를 유치하게끔 유도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자연적으로 수준 높은 랭킹을 유지하는 </a:t>
            </a:r>
            <a:r>
              <a:rPr lang="en-US" altLang="ko-KR" sz="1800" dirty="0"/>
              <a:t>TCR</a:t>
            </a:r>
            <a:r>
              <a:rPr lang="ko-KR" altLang="en-US" sz="1800" dirty="0"/>
              <a:t>에 더 많은 수요자가 존재하게 되며 수요 증가는 가치 증대로 이어진다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1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3. Access Based Tokens </a:t>
            </a:r>
            <a:r>
              <a:rPr lang="ko-KR" altLang="en-US" dirty="0"/>
              <a:t>접근 권한 토큰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776653" y="1585180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A. </a:t>
            </a:r>
            <a:r>
              <a:rPr lang="ko-KR" altLang="en-US" sz="2400" dirty="0"/>
              <a:t>접근 권한 토큰은 </a:t>
            </a:r>
            <a:r>
              <a:rPr lang="en-US" altLang="ko-KR" sz="2400" dirty="0"/>
              <a:t>Staking </a:t>
            </a:r>
            <a:r>
              <a:rPr lang="ko-KR" altLang="en-US" sz="2400" dirty="0"/>
              <a:t>토큰과 </a:t>
            </a:r>
            <a:r>
              <a:rPr lang="en-US" altLang="ko-KR" sz="2400" dirty="0"/>
              <a:t>Fee </a:t>
            </a:r>
            <a:r>
              <a:rPr lang="ko-KR" altLang="en-US" sz="2400" dirty="0"/>
              <a:t>지불 토큰으로 구분 되는데</a:t>
            </a:r>
            <a:r>
              <a:rPr lang="en-US" altLang="ko-KR" sz="2400" dirty="0"/>
              <a:t>, </a:t>
            </a:r>
            <a:r>
              <a:rPr lang="en-US" altLang="ko-KR" sz="2400" b="1" dirty="0"/>
              <a:t>Staking </a:t>
            </a:r>
            <a:r>
              <a:rPr lang="ko-KR" altLang="en-US" sz="2400" b="1" dirty="0"/>
              <a:t>토큰을 사용하여 특정 플랫폼 내의 </a:t>
            </a:r>
            <a:r>
              <a:rPr lang="en-US" altLang="ko-KR" sz="2400" b="1" dirty="0"/>
              <a:t>Fee </a:t>
            </a:r>
            <a:r>
              <a:rPr lang="ko-KR" altLang="en-US" sz="2400" b="1" dirty="0"/>
              <a:t>지불 수단으로 활용 가능한 </a:t>
            </a:r>
            <a:r>
              <a:rPr lang="en-US" altLang="ko-KR" sz="2400" b="1" dirty="0"/>
              <a:t>Fee </a:t>
            </a:r>
            <a:r>
              <a:rPr lang="ko-KR" altLang="en-US" sz="2400" b="1" dirty="0"/>
              <a:t>지불 토큰을 발행해 내는 구조</a:t>
            </a:r>
            <a:r>
              <a:rPr lang="ko-KR" altLang="en-US" sz="2400" dirty="0"/>
              <a:t>를 가지고 있다</a:t>
            </a:r>
            <a:r>
              <a:rPr lang="en-US" altLang="ko-KR" sz="2400" dirty="0"/>
              <a:t>: Gnosis, </a:t>
            </a:r>
            <a:r>
              <a:rPr lang="en-US" altLang="ko-KR" sz="2400" dirty="0" err="1"/>
              <a:t>SpankCoin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Vechain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B. </a:t>
            </a:r>
            <a:r>
              <a:rPr lang="ko-KR" altLang="en-US" sz="2400" b="1" dirty="0"/>
              <a:t>플랫폼 사용이 증가 할수록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Staking </a:t>
            </a:r>
            <a:r>
              <a:rPr lang="ko-KR" altLang="en-US" sz="2400" b="1" dirty="0"/>
              <a:t>토큰이 생성해 내는 </a:t>
            </a:r>
            <a:r>
              <a:rPr lang="en-US" altLang="ko-KR" sz="2400" b="1" dirty="0"/>
              <a:t>Fee </a:t>
            </a:r>
            <a:r>
              <a:rPr lang="ko-KR" altLang="en-US" sz="2400" b="1" dirty="0"/>
              <a:t>지불 토큰의 양이 높아지는 구조</a:t>
            </a:r>
            <a:r>
              <a:rPr lang="ko-KR" altLang="en-US" sz="2400" dirty="0"/>
              <a:t>를 가지고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C. </a:t>
            </a:r>
            <a:r>
              <a:rPr lang="ko-KR" altLang="en-US" sz="2400" b="1" dirty="0"/>
              <a:t>가치 증대</a:t>
            </a:r>
            <a:r>
              <a:rPr lang="en-US" altLang="ko-KR" sz="2400" dirty="0"/>
              <a:t>: </a:t>
            </a:r>
            <a:r>
              <a:rPr lang="ko-KR" altLang="en-US" sz="2400" dirty="0"/>
              <a:t>플랫폼 사용이 증가할수록 </a:t>
            </a:r>
            <a:r>
              <a:rPr lang="en-US" altLang="ko-KR" sz="2400" dirty="0"/>
              <a:t>Fee </a:t>
            </a:r>
            <a:r>
              <a:rPr lang="ko-KR" altLang="en-US" sz="2400" dirty="0"/>
              <a:t>토큰의 수요가 높아지며</a:t>
            </a:r>
            <a:r>
              <a:rPr lang="en-US" altLang="ko-KR" sz="2400" dirty="0"/>
              <a:t>, Fee </a:t>
            </a:r>
            <a:r>
              <a:rPr lang="ko-KR" altLang="en-US" sz="2400" dirty="0"/>
              <a:t>토큰의 수요가 높아지면 </a:t>
            </a:r>
            <a:r>
              <a:rPr lang="en-US" altLang="ko-KR" sz="2400" dirty="0"/>
              <a:t>Staking </a:t>
            </a:r>
            <a:r>
              <a:rPr lang="ko-KR" altLang="en-US" sz="2400" dirty="0"/>
              <a:t>토큰 수요가 상승하게 된다</a:t>
            </a:r>
            <a:r>
              <a:rPr lang="en-US" altLang="ko-KR" sz="2400" dirty="0"/>
              <a:t>. </a:t>
            </a:r>
            <a:r>
              <a:rPr lang="ko-KR" altLang="en-US" sz="2400" dirty="0"/>
              <a:t>접근 권한 토큰 역시 수요 견인 가치 증대가 가능하다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11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2156" y="677586"/>
            <a:ext cx="10972800" cy="35896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Burn and Mint Token </a:t>
            </a:r>
            <a:r>
              <a:rPr lang="ko-KR" altLang="en-US" dirty="0"/>
              <a:t>소각 </a:t>
            </a:r>
            <a:r>
              <a:rPr lang="en-US" altLang="ko-KR" dirty="0"/>
              <a:t>&amp; </a:t>
            </a:r>
            <a:r>
              <a:rPr lang="ko-KR" altLang="en-US" dirty="0"/>
              <a:t>발행 토큰 </a:t>
            </a:r>
            <a:r>
              <a:rPr lang="en-US" altLang="ko-KR" dirty="0"/>
              <a:t>: 1. Proof-of-Burn Token </a:t>
            </a:r>
            <a:r>
              <a:rPr lang="ko-KR" altLang="en-US" dirty="0"/>
              <a:t>소각 증명 토큰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901094" y="1262918"/>
            <a:ext cx="10515600" cy="4768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/>
              <a:t>A. </a:t>
            </a:r>
            <a:r>
              <a:rPr lang="ko-KR" altLang="en-US" sz="2000" dirty="0"/>
              <a:t>소각 증명 토큰은 주로 결제 수단으로 사용 된다</a:t>
            </a:r>
            <a:r>
              <a:rPr lang="en-US" altLang="ko-KR" sz="2000" dirty="0"/>
              <a:t>. </a:t>
            </a:r>
            <a:r>
              <a:rPr lang="ko-KR" altLang="en-US" sz="2000" dirty="0"/>
              <a:t>결제에 사용된 토큰은 구매자로부터 </a:t>
            </a:r>
            <a:r>
              <a:rPr lang="ko-KR" altLang="en-US" sz="2000" dirty="0" err="1"/>
              <a:t>판매자에게</a:t>
            </a:r>
            <a:r>
              <a:rPr lang="ko-KR" altLang="en-US" sz="2000" dirty="0"/>
              <a:t> 전달 되어 시장에 유통 되는 구조가 아니라 결제가 완료 되면 결제에 사용된 토큰이 소각</a:t>
            </a:r>
            <a:r>
              <a:rPr lang="en-US" altLang="ko-KR" sz="2000" dirty="0"/>
              <a:t>(Burn) </a:t>
            </a:r>
            <a:r>
              <a:rPr lang="ko-KR" altLang="en-US" sz="2000" dirty="0"/>
              <a:t>되는 구조이다</a:t>
            </a:r>
            <a:r>
              <a:rPr lang="en-US" altLang="ko-KR" sz="2000" dirty="0"/>
              <a:t>. </a:t>
            </a:r>
            <a:r>
              <a:rPr lang="ko-KR" altLang="en-US" sz="2000" dirty="0"/>
              <a:t>서비스 제공자에게는 직접 토큰이 전달되는 대신</a:t>
            </a:r>
            <a:r>
              <a:rPr lang="en-US" altLang="ko-KR" sz="2000" dirty="0"/>
              <a:t>, ‘~</a:t>
            </a:r>
            <a:r>
              <a:rPr lang="ko-KR" altLang="en-US" sz="2000" dirty="0"/>
              <a:t>양의 토큰이 소각 되었습니다</a:t>
            </a:r>
            <a:r>
              <a:rPr lang="en-US" altLang="ko-KR" sz="2000" dirty="0"/>
              <a:t>.’ </a:t>
            </a:r>
            <a:r>
              <a:rPr lang="ko-KR" altLang="en-US" sz="2000" dirty="0"/>
              <a:t>라는 소각 정보</a:t>
            </a:r>
            <a:r>
              <a:rPr lang="en-US" altLang="ko-KR" sz="2000" dirty="0"/>
              <a:t>(reference)</a:t>
            </a:r>
            <a:r>
              <a:rPr lang="ko-KR" altLang="en-US" sz="2000" dirty="0"/>
              <a:t>가 제공되며 소각 정보를 바탕으로 비율에 맞게 새로 발행</a:t>
            </a:r>
            <a:r>
              <a:rPr lang="en-US" altLang="ko-KR" sz="2000" dirty="0"/>
              <a:t>(Mint) </a:t>
            </a:r>
            <a:r>
              <a:rPr lang="ko-KR" altLang="en-US" sz="2000" dirty="0"/>
              <a:t>되는 토큰을 서비스 제공자에게 전달 된다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Factom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Blockstack</a:t>
            </a:r>
            <a:r>
              <a:rPr lang="en-US" altLang="ko-KR" sz="2000" dirty="0"/>
              <a:t>, Counterparty</a:t>
            </a:r>
          </a:p>
          <a:p>
            <a:r>
              <a:rPr lang="en-US" altLang="ko-KR" sz="2000" dirty="0"/>
              <a:t>B.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b="1" dirty="0"/>
              <a:t>총 </a:t>
            </a:r>
            <a:r>
              <a:rPr lang="en-US" altLang="ko-KR" sz="2000" b="1" dirty="0"/>
              <a:t>50</a:t>
            </a:r>
            <a:r>
              <a:rPr lang="ko-KR" altLang="en-US" sz="2000" b="1" dirty="0"/>
              <a:t>개의 토큰 중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개의 토큰이 서비스 제공자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의 서비스를 구매할 당시 소각 되었다면</a:t>
            </a:r>
            <a:r>
              <a:rPr lang="en-US" altLang="ko-KR" sz="2000" b="1" dirty="0"/>
              <a:t>, A</a:t>
            </a:r>
            <a:r>
              <a:rPr lang="ko-KR" altLang="en-US" sz="2000" b="1" dirty="0"/>
              <a:t>는 새로 발행되는 토큰의 </a:t>
            </a:r>
            <a:r>
              <a:rPr lang="en-US" altLang="ko-KR" sz="2000" b="1" dirty="0"/>
              <a:t>2%</a:t>
            </a:r>
            <a:r>
              <a:rPr lang="ko-KR" altLang="en-US" sz="2000" b="1" dirty="0"/>
              <a:t>를 제공받게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C. </a:t>
            </a:r>
            <a:r>
              <a:rPr lang="ko-KR" altLang="en-US" sz="2000" dirty="0"/>
              <a:t>소각 증명 토큰은 토큰의 공급</a:t>
            </a:r>
            <a:r>
              <a:rPr lang="en-US" altLang="ko-KR" sz="2000" dirty="0"/>
              <a:t>(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  <a:r>
              <a:rPr lang="ko-KR" altLang="en-US" sz="2000" dirty="0"/>
              <a:t>과 수요</a:t>
            </a:r>
            <a:r>
              <a:rPr lang="en-US" altLang="ko-KR" sz="2000" dirty="0"/>
              <a:t>(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  <a:r>
              <a:rPr lang="ko-KR" altLang="en-US" sz="2000" dirty="0"/>
              <a:t>를 ‘소각’ 시스템을 사용하여 분리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최초의 소각 증명 토큰인 </a:t>
            </a:r>
            <a:r>
              <a:rPr lang="en-US" altLang="ko-KR" sz="2000" dirty="0" err="1"/>
              <a:t>Factom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네트워크는 이를 바탕으로 토큰의 공급을 담당하는 채굴자로부터 독립된 고정 수수료</a:t>
            </a:r>
            <a:r>
              <a:rPr lang="en-US" altLang="ko-KR" sz="2000" dirty="0"/>
              <a:t>($0.001) </a:t>
            </a:r>
            <a:r>
              <a:rPr lang="ko-KR" altLang="en-US" sz="2000" dirty="0"/>
              <a:t>정책을 구현 하였다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D. </a:t>
            </a:r>
            <a:r>
              <a:rPr lang="ko-KR" altLang="en-US" sz="2000" b="1" dirty="0"/>
              <a:t>가치 증대</a:t>
            </a:r>
            <a:r>
              <a:rPr lang="en-US" altLang="ko-KR" sz="2000" dirty="0"/>
              <a:t>: </a:t>
            </a:r>
            <a:r>
              <a:rPr lang="ko-KR" altLang="en-US" sz="2000" dirty="0"/>
              <a:t>플랫폼 사용이 늘수록 소각이 되는 토큰의 양이 많아지게 되며 시장에 유통되는 토큰의 양이 줄어들게 된다</a:t>
            </a:r>
            <a:r>
              <a:rPr lang="en-US" altLang="ko-KR" sz="2000" dirty="0"/>
              <a:t>. </a:t>
            </a:r>
            <a:r>
              <a:rPr lang="ko-KR" altLang="en-US" sz="2000" u="sng" dirty="0"/>
              <a:t>토큰이 시장에 유입되는 속도 보다 사라지는</a:t>
            </a:r>
            <a:r>
              <a:rPr lang="en-US" altLang="ko-KR" sz="2000" u="sng" dirty="0"/>
              <a:t>(</a:t>
            </a:r>
            <a:r>
              <a:rPr lang="ko-KR" altLang="en-US" sz="2000" u="sng" dirty="0"/>
              <a:t>소각되는</a:t>
            </a:r>
            <a:r>
              <a:rPr lang="en-US" altLang="ko-KR" sz="2000" u="sng" dirty="0"/>
              <a:t>) </a:t>
            </a:r>
            <a:r>
              <a:rPr lang="ko-KR" altLang="en-US" sz="2000" u="sng" dirty="0"/>
              <a:t>속도가 더 빨라지게 되면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결국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토큰 공급을 축소시키는 효과를 가져오게 되어 전체 네트워크 가치 상승</a:t>
            </a:r>
            <a:r>
              <a:rPr lang="ko-KR" altLang="en-US" sz="2000" dirty="0"/>
              <a:t>을 유도하게 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2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2. Buy-Back Token </a:t>
            </a:r>
            <a:r>
              <a:rPr lang="ko-KR" altLang="en-US" dirty="0"/>
              <a:t>재 구매 토큰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A. ICO </a:t>
            </a:r>
            <a:r>
              <a:rPr lang="ko-KR" altLang="en-US" dirty="0"/>
              <a:t>초기에 발행된 토큰을 미래에 발생할 영업 이익으로 재 구매 하는 토큰 모델이다</a:t>
            </a:r>
            <a:r>
              <a:rPr lang="en-US" altLang="ko-KR" dirty="0"/>
              <a:t>: </a:t>
            </a:r>
            <a:r>
              <a:rPr lang="en-US" altLang="ko-KR" dirty="0" err="1"/>
              <a:t>Iconomi</a:t>
            </a:r>
            <a:r>
              <a:rPr lang="en-US" altLang="ko-KR" dirty="0"/>
              <a:t>, </a:t>
            </a:r>
            <a:r>
              <a:rPr lang="en-US" altLang="ko-KR" dirty="0" err="1"/>
              <a:t>Refind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B. </a:t>
            </a:r>
            <a:r>
              <a:rPr lang="ko-KR" altLang="en-US" b="1" dirty="0"/>
              <a:t>가치 증대</a:t>
            </a:r>
            <a:r>
              <a:rPr lang="en-US" altLang="ko-KR" dirty="0"/>
              <a:t>: </a:t>
            </a:r>
            <a:r>
              <a:rPr lang="ko-KR" altLang="en-US" dirty="0"/>
              <a:t>토큰의 발행 주체가 직접 시장에 유통되어 있는 토큰의 양을 축소하여 토큰 가격 상승을 유도하는 방식으로</a:t>
            </a:r>
            <a:r>
              <a:rPr lang="en-US" altLang="ko-KR" dirty="0"/>
              <a:t>, </a:t>
            </a:r>
            <a:r>
              <a:rPr lang="ko-KR" altLang="en-US" dirty="0"/>
              <a:t>토큰 보유자들에게 보다 효과적인 가치 상승 포착 기회를 제공하는 것을 특징으로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26D30-69E4-488C-92E7-B789CD1B9262}"/>
              </a:ext>
            </a:extLst>
          </p:cNvPr>
          <p:cNvSpPr/>
          <p:nvPr/>
        </p:nvSpPr>
        <p:spPr>
          <a:xfrm>
            <a:off x="4748945" y="5024488"/>
            <a:ext cx="6714159" cy="146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pPr algn="ctr"/>
            <a:r>
              <a:rPr lang="ko-KR" altLang="en-US" b="1" dirty="0"/>
              <a:t>토큰을 적게 공급해 가격 상승 유도</a:t>
            </a:r>
            <a:r>
              <a:rPr lang="en-US" altLang="ko-KR" b="1" dirty="0"/>
              <a:t>, </a:t>
            </a:r>
            <a:r>
              <a:rPr lang="ko-KR" altLang="en-US" b="1" dirty="0"/>
              <a:t>이는</a:t>
            </a:r>
            <a:r>
              <a:rPr lang="en-US" altLang="ko-KR" b="1" dirty="0"/>
              <a:t> </a:t>
            </a:r>
            <a:r>
              <a:rPr lang="ko-KR" altLang="en-US" b="1" dirty="0"/>
              <a:t>토큰 보유자들에게 가치 상승 기회</a:t>
            </a:r>
            <a:r>
              <a:rPr lang="en-US" altLang="ko-KR" b="1" dirty="0"/>
              <a:t>(</a:t>
            </a:r>
            <a:r>
              <a:rPr lang="ko-KR" altLang="en-US" b="1" dirty="0"/>
              <a:t>토큰을 오래 갖게 됨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b="1" dirty="0"/>
              <a:t>토큰이 거래되는 일반적으로 우리가 아는 코인과 비슷하지만</a:t>
            </a:r>
            <a:endParaRPr lang="en-US" altLang="ko-KR" b="1" dirty="0"/>
          </a:p>
          <a:p>
            <a:pPr algn="ctr"/>
            <a:r>
              <a:rPr lang="ko-KR" altLang="en-US" b="1" dirty="0"/>
              <a:t>사용자가 이를 가져서 어떤 자산을 얻을 수 있는지가 중요하다</a:t>
            </a:r>
            <a:r>
              <a:rPr lang="en-US" altLang="ko-KR" b="1" dirty="0"/>
              <a:t>.(</a:t>
            </a:r>
            <a:r>
              <a:rPr lang="ko-KR" altLang="en-US" b="1" dirty="0"/>
              <a:t>가치 있는 무언가를 </a:t>
            </a:r>
            <a:r>
              <a:rPr lang="ko-KR" altLang="en-US" b="1" dirty="0" err="1"/>
              <a:t>탈중앙화거래소에서</a:t>
            </a:r>
            <a:r>
              <a:rPr lang="ko-KR" altLang="en-US" b="1" dirty="0"/>
              <a:t> 거래되게 한다</a:t>
            </a:r>
            <a:r>
              <a:rPr lang="en-US" altLang="ko-KR" b="1" dirty="0"/>
              <a:t>?)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1284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Discount Token </a:t>
            </a:r>
            <a:r>
              <a:rPr lang="ko-KR" altLang="en-US" dirty="0"/>
              <a:t>할인 토큰 </a:t>
            </a:r>
            <a:r>
              <a:rPr lang="en-US" altLang="ko-KR" dirty="0"/>
              <a:t>: 1. Perpetual Discount Token </a:t>
            </a:r>
            <a:r>
              <a:rPr lang="ko-KR" altLang="en-US" dirty="0"/>
              <a:t>영구 할인 토큰</a:t>
            </a:r>
            <a:r>
              <a:rPr lang="en-US" altLang="ko-KR" dirty="0"/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759069" y="177287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dirty="0"/>
              <a:t>A. </a:t>
            </a:r>
            <a:r>
              <a:rPr lang="ko-KR" altLang="en-US" sz="2400" dirty="0"/>
              <a:t>보유한 토큰의 수량에 따라 특정 서비스 혜택을 받는 토큰 모델이다</a:t>
            </a:r>
            <a:r>
              <a:rPr lang="en-US" altLang="ko-KR" sz="2400" dirty="0"/>
              <a:t>: TAY, </a:t>
            </a:r>
            <a:r>
              <a:rPr lang="en-US" altLang="ko-KR" sz="2400" dirty="0" err="1"/>
              <a:t>Sweetbridge</a:t>
            </a:r>
            <a:endParaRPr lang="en-US" altLang="ko-KR" sz="2400" dirty="0"/>
          </a:p>
          <a:p>
            <a:r>
              <a:rPr lang="en-US" altLang="ko-KR" sz="2400" dirty="0"/>
              <a:t>B. </a:t>
            </a:r>
            <a:r>
              <a:rPr lang="ko-KR" altLang="en-US" sz="2400" dirty="0"/>
              <a:t>예</a:t>
            </a:r>
            <a:r>
              <a:rPr lang="en-US" altLang="ko-KR" sz="2400" dirty="0"/>
              <a:t>) TAY </a:t>
            </a:r>
            <a:r>
              <a:rPr lang="ko-KR" altLang="en-US" sz="2400" dirty="0"/>
              <a:t>토큰의 경우 거래소 토큰으로 </a:t>
            </a:r>
            <a:r>
              <a:rPr lang="en-US" altLang="ko-KR" sz="2400" dirty="0"/>
              <a:t>TAY </a:t>
            </a:r>
            <a:r>
              <a:rPr lang="ko-KR" altLang="en-US" sz="2400" dirty="0"/>
              <a:t>토큰을 보유하고 있는 사람들에게 거래소 내 수수료 할인 서비스를 제공해 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C. </a:t>
            </a:r>
            <a:r>
              <a:rPr lang="ko-KR" altLang="en-US" sz="2400" dirty="0"/>
              <a:t>토큰의 가치를 제공되는 서비스 혜택의 질과 연동하는 것이 영구 할인 토큰의 큰 특징이다</a:t>
            </a:r>
            <a:r>
              <a:rPr lang="en-US" altLang="ko-KR" sz="2400" dirty="0"/>
              <a:t>. </a:t>
            </a:r>
            <a:r>
              <a:rPr lang="ko-KR" altLang="en-US" sz="2400" u="sng" dirty="0"/>
              <a:t>다만</a:t>
            </a:r>
            <a:r>
              <a:rPr lang="en-US" altLang="ko-KR" sz="2400" u="sng" dirty="0"/>
              <a:t>, </a:t>
            </a:r>
            <a:r>
              <a:rPr lang="ko-KR" altLang="en-US" sz="2400" u="sng" dirty="0"/>
              <a:t>해당 서비스를 사용하지 않는 투기성 토큰 보유자 및 수동적 투자자들은 토큰의 전체 가치를 누리지 못한다는 단점</a:t>
            </a:r>
            <a:r>
              <a:rPr lang="ko-KR" altLang="en-US" sz="2400" dirty="0"/>
              <a:t>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b="1" dirty="0"/>
              <a:t>D. </a:t>
            </a:r>
            <a:r>
              <a:rPr lang="ko-KR" altLang="en-US" sz="2400" b="1" dirty="0"/>
              <a:t>가치 증대</a:t>
            </a:r>
            <a:r>
              <a:rPr lang="en-US" altLang="ko-KR" sz="2400" dirty="0"/>
              <a:t>: </a:t>
            </a:r>
            <a:r>
              <a:rPr lang="ko-KR" altLang="en-US" sz="2400" dirty="0"/>
              <a:t>토큰 보유량에 따라 서비스 혜택이 계단식으로 상승하는 구조로 더 큰 혜택을 위해 더 많은 토큰을 보유하려는 유인이 형성 된다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3501" y="5869232"/>
            <a:ext cx="651058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pPr algn="ctr"/>
            <a:r>
              <a:rPr lang="ko-KR" altLang="en-US" sz="1600" b="1" dirty="0"/>
              <a:t>토큰을 가진 만큼 서비스 혜택을 주는 방법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121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2. One-Time Discount 1</a:t>
            </a:r>
            <a:r>
              <a:rPr lang="ko-KR" altLang="en-US" dirty="0"/>
              <a:t>회 할인 토큰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2036641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A. </a:t>
            </a:r>
            <a:r>
              <a:rPr lang="en-US" altLang="ko-KR" b="1" dirty="0"/>
              <a:t>1</a:t>
            </a:r>
            <a:r>
              <a:rPr lang="ko-KR" altLang="en-US" b="1" dirty="0"/>
              <a:t>회 서비스 사용권으로 토큰을 사용하는 모델</a:t>
            </a:r>
            <a:r>
              <a:rPr lang="ko-KR" altLang="en-US" dirty="0"/>
              <a:t>이다</a:t>
            </a:r>
            <a:r>
              <a:rPr lang="en-US" altLang="ko-KR" dirty="0"/>
              <a:t>: Paid-API Key Model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/>
              <a:t>영구 할인 토큰 모델의 원형 모델로 실제로 사용하는 토큰은 존재하지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175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Usage Token </a:t>
            </a:r>
            <a:r>
              <a:rPr lang="ko-KR" altLang="en-US" dirty="0"/>
              <a:t>활용 토큰 </a:t>
            </a:r>
            <a:r>
              <a:rPr lang="en-US" altLang="ko-KR" dirty="0"/>
              <a:t>: Triple Token Stable System 3</a:t>
            </a:r>
            <a:r>
              <a:rPr lang="ko-KR" altLang="en-US" dirty="0"/>
              <a:t>중 토큰 시스템 </a:t>
            </a:r>
            <a:r>
              <a:rPr lang="en-US" altLang="ko-KR" dirty="0"/>
              <a:t>(</a:t>
            </a:r>
            <a:r>
              <a:rPr lang="en-US" altLang="ko-KR" dirty="0" err="1"/>
              <a:t>Steem</a:t>
            </a:r>
            <a:r>
              <a:rPr lang="en-US" altLang="ko-KR" dirty="0"/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715107" y="1350840"/>
            <a:ext cx="10515600" cy="467189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800" dirty="0"/>
              <a:t>A. </a:t>
            </a:r>
            <a:r>
              <a:rPr lang="ko-KR" altLang="en-US" sz="1800" dirty="0"/>
              <a:t>플랫폼 진입을 위한 토큰</a:t>
            </a:r>
            <a:r>
              <a:rPr lang="en-US" altLang="ko-KR" sz="1800" dirty="0"/>
              <a:t>, </a:t>
            </a:r>
            <a:r>
              <a:rPr lang="ko-KR" altLang="en-US" sz="1800" dirty="0"/>
              <a:t>자산</a:t>
            </a:r>
            <a:r>
              <a:rPr lang="en-US" altLang="ko-KR" sz="1800" dirty="0"/>
              <a:t>(</a:t>
            </a:r>
            <a:r>
              <a:rPr lang="ko-KR" altLang="en-US" sz="1800" dirty="0"/>
              <a:t>부채</a:t>
            </a:r>
            <a:r>
              <a:rPr lang="en-US" altLang="ko-KR" sz="1800" dirty="0"/>
              <a:t>) </a:t>
            </a:r>
            <a:r>
              <a:rPr lang="ko-KR" altLang="en-US" sz="1800" dirty="0"/>
              <a:t>토큰</a:t>
            </a:r>
            <a:r>
              <a:rPr lang="en-US" altLang="ko-KR" sz="1800" dirty="0"/>
              <a:t>, </a:t>
            </a:r>
            <a:r>
              <a:rPr lang="ko-KR" altLang="en-US" sz="1800" dirty="0"/>
              <a:t>지분 토큰으로 나뉘는 것을 큰 특징으로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B.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Power (SP),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Backed Dollar (SBD)</a:t>
            </a:r>
            <a:r>
              <a:rPr lang="ko-KR" altLang="en-US" sz="1800" dirty="0"/>
              <a:t>로 구분 된다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</a:t>
            </a:r>
            <a:r>
              <a:rPr lang="ko-KR" altLang="en-US" sz="1800" dirty="0"/>
              <a:t>플랫폼 진입을 위해 사용하는 토큰으로 </a:t>
            </a:r>
            <a:r>
              <a:rPr lang="en-US" altLang="ko-KR" sz="1800" dirty="0"/>
              <a:t>SBD</a:t>
            </a:r>
            <a:r>
              <a:rPr lang="ko-KR" altLang="en-US" sz="1800" dirty="0"/>
              <a:t>와 </a:t>
            </a:r>
            <a:r>
              <a:rPr lang="en-US" altLang="ko-KR" sz="1800" dirty="0"/>
              <a:t>SP</a:t>
            </a:r>
            <a:r>
              <a:rPr lang="ko-KR" altLang="en-US" sz="1800" dirty="0"/>
              <a:t>로 변환할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C.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Power</a:t>
            </a:r>
            <a:r>
              <a:rPr lang="ko-KR" altLang="en-US" sz="1800" dirty="0"/>
              <a:t>는 스팀 내에 </a:t>
            </a:r>
            <a:r>
              <a:rPr lang="ko-KR" altLang="en-US" sz="1800" dirty="0" err="1"/>
              <a:t>지분력을</a:t>
            </a:r>
            <a:r>
              <a:rPr lang="ko-KR" altLang="en-US" sz="1800" dirty="0"/>
              <a:t> 나타내는 포인트로 </a:t>
            </a:r>
            <a:r>
              <a:rPr lang="en-US" altLang="ko-KR" sz="1800" dirty="0"/>
              <a:t>SP</a:t>
            </a:r>
            <a:r>
              <a:rPr lang="ko-KR" altLang="en-US" sz="1800" dirty="0"/>
              <a:t>가 높을수록 스팀 플랫폼 내에 영향력이 높아지게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SP</a:t>
            </a:r>
            <a:r>
              <a:rPr lang="ko-KR" altLang="en-US" sz="1800" dirty="0"/>
              <a:t>가 높은 사람에게 ‘</a:t>
            </a:r>
            <a:r>
              <a:rPr lang="en-US" altLang="ko-KR" sz="1800" dirty="0" err="1"/>
              <a:t>Upvote</a:t>
            </a:r>
            <a:r>
              <a:rPr lang="en-US" altLang="ko-KR" sz="1800" dirty="0"/>
              <a:t>’</a:t>
            </a:r>
            <a:r>
              <a:rPr lang="ko-KR" altLang="en-US" sz="1800" dirty="0"/>
              <a:t>를 받은 게시물은 </a:t>
            </a:r>
            <a:r>
              <a:rPr lang="en-US" altLang="ko-KR" sz="1800" dirty="0"/>
              <a:t>SP</a:t>
            </a:r>
            <a:r>
              <a:rPr lang="ko-KR" altLang="en-US" sz="1800" dirty="0"/>
              <a:t>가 낮은 사람에게 ‘</a:t>
            </a:r>
            <a:r>
              <a:rPr lang="en-US" altLang="ko-KR" sz="1800" dirty="0" err="1"/>
              <a:t>Upvote</a:t>
            </a:r>
            <a:r>
              <a:rPr lang="en-US" altLang="ko-KR" sz="1800" dirty="0"/>
              <a:t>’</a:t>
            </a:r>
            <a:r>
              <a:rPr lang="ko-KR" altLang="en-US" sz="1800" dirty="0"/>
              <a:t>를 받은 다른 게시물 보다 더 많은 금전적 혜택을 받을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D.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Backed Dollar (SBD)</a:t>
            </a:r>
            <a:r>
              <a:rPr lang="ko-KR" altLang="en-US" sz="1800" dirty="0"/>
              <a:t>는 최소 </a:t>
            </a:r>
            <a:r>
              <a:rPr lang="en-US" altLang="ko-KR" sz="1800" dirty="0"/>
              <a:t>$1 USD </a:t>
            </a:r>
            <a:r>
              <a:rPr lang="ko-KR" altLang="en-US" sz="1800" dirty="0"/>
              <a:t>가치를 보장해 주는 안정화 토큰의 한 종류이다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현재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의 가치가 </a:t>
            </a:r>
            <a:r>
              <a:rPr lang="en-US" altLang="ko-KR" sz="1800" dirty="0"/>
              <a:t>$0.5 USD</a:t>
            </a:r>
            <a:r>
              <a:rPr lang="ko-KR" altLang="en-US" sz="1800" dirty="0"/>
              <a:t>일 경우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SBD</a:t>
            </a:r>
            <a:r>
              <a:rPr lang="ko-KR" altLang="en-US" sz="1800" dirty="0"/>
              <a:t>로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을 교환해 주게 된다</a:t>
            </a:r>
            <a:r>
              <a:rPr lang="en-US" altLang="ko-KR" sz="1800" dirty="0"/>
              <a:t>. SBD</a:t>
            </a:r>
            <a:r>
              <a:rPr lang="ko-KR" altLang="en-US" sz="1800" dirty="0"/>
              <a:t>는 보유자의 입장에서 자산 토큰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</a:t>
            </a:r>
            <a:r>
              <a:rPr lang="ko-KR" altLang="en-US" sz="1800" dirty="0"/>
              <a:t>플랫폼 입장에서 부채 토큰의 성격을 띠는데 </a:t>
            </a:r>
            <a:r>
              <a:rPr lang="en-US" altLang="ko-KR" sz="1800" dirty="0"/>
              <a:t>SBD </a:t>
            </a:r>
            <a:r>
              <a:rPr lang="ko-KR" altLang="en-US" sz="1800" dirty="0"/>
              <a:t>보유자에게 안정적인 이자 수익을 보장해 주기 때문이다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안정적인 이자 수익의 보장은 플랫폼 내에 지속적인 자금의 유입이 전제되어야 한다는 이유로 ‘폰지’ 사기 라는 비판을 받기도 했다</a:t>
            </a:r>
            <a:r>
              <a:rPr lang="en-US" altLang="ko-KR" sz="1800" dirty="0"/>
              <a:t>. </a:t>
            </a:r>
            <a:r>
              <a:rPr lang="ko-KR" altLang="en-US" sz="1800" dirty="0"/>
              <a:t>현재 </a:t>
            </a:r>
            <a:r>
              <a:rPr lang="en-US" altLang="ko-KR" sz="1800" dirty="0"/>
              <a:t>SBD </a:t>
            </a:r>
            <a:r>
              <a:rPr lang="ko-KR" altLang="en-US" sz="1800" dirty="0"/>
              <a:t>이자 수익은 스팀 내 블록 </a:t>
            </a:r>
            <a:r>
              <a:rPr lang="ko-KR" altLang="en-US" sz="1800" dirty="0" err="1"/>
              <a:t>생성자들의</a:t>
            </a:r>
            <a:r>
              <a:rPr lang="ko-KR" altLang="en-US" sz="1800" dirty="0"/>
              <a:t> 합의에 의해 결정 된다</a:t>
            </a:r>
            <a:r>
              <a:rPr lang="en-US" altLang="ko-KR" sz="1800" dirty="0"/>
              <a:t>.</a:t>
            </a:r>
          </a:p>
          <a:p>
            <a:r>
              <a:rPr lang="en-US" altLang="ko-KR" sz="1800" b="1" dirty="0"/>
              <a:t>E. </a:t>
            </a:r>
            <a:r>
              <a:rPr lang="ko-KR" altLang="en-US" sz="1800" b="1" dirty="0"/>
              <a:t>가치 증대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의 </a:t>
            </a:r>
            <a:r>
              <a:rPr lang="en-US" altLang="ko-KR" sz="1800" dirty="0"/>
              <a:t>3</a:t>
            </a:r>
            <a:r>
              <a:rPr lang="ko-KR" altLang="en-US" sz="1800" dirty="0"/>
              <a:t>중 토큰 시스템의 가장 큰 특징은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</a:t>
            </a:r>
            <a:r>
              <a:rPr lang="ko-KR" altLang="en-US" sz="1800" dirty="0"/>
              <a:t>토큰을 보유하여 지속적인 인플레이션에 노출이 되는 것 보다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Power </a:t>
            </a:r>
            <a:r>
              <a:rPr lang="ko-KR" altLang="en-US" sz="1800" dirty="0"/>
              <a:t>혹은 </a:t>
            </a:r>
            <a:r>
              <a:rPr lang="en-US" altLang="ko-KR" sz="1800" dirty="0" err="1"/>
              <a:t>Steem</a:t>
            </a:r>
            <a:r>
              <a:rPr lang="en-US" altLang="ko-KR" sz="1800" dirty="0"/>
              <a:t> Backed Dollar</a:t>
            </a:r>
            <a:r>
              <a:rPr lang="ko-KR" altLang="en-US" sz="1800" dirty="0"/>
              <a:t>로 변환하여 플랫폼 내 부가 수익 창출 기회를 얻는 것이 사용자들에게 더 큰 유인을 제공한다는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사용자 들은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을 </a:t>
            </a:r>
            <a:r>
              <a:rPr lang="en-US" altLang="ko-KR" sz="1800" dirty="0"/>
              <a:t>SP </a:t>
            </a:r>
            <a:r>
              <a:rPr lang="ko-KR" altLang="en-US" sz="1800" dirty="0"/>
              <a:t>혹은 </a:t>
            </a:r>
            <a:r>
              <a:rPr lang="en-US" altLang="ko-KR" sz="1800" dirty="0"/>
              <a:t>SBD</a:t>
            </a:r>
            <a:r>
              <a:rPr lang="ko-KR" altLang="en-US" sz="1800" dirty="0"/>
              <a:t>로 변환 하여 시장에 존재하는 </a:t>
            </a:r>
            <a:r>
              <a:rPr lang="en-US" altLang="ko-KR" sz="1800" dirty="0" err="1"/>
              <a:t>Steem</a:t>
            </a:r>
            <a:r>
              <a:rPr lang="ko-KR" altLang="en-US" sz="1800" dirty="0"/>
              <a:t>의 공급 감소를 유발하게 되며 이는 결국 전체 플랫폼의 가치 상승을 유도하게 된다</a:t>
            </a:r>
            <a:r>
              <a:rPr lang="en-US" altLang="ko-KR" sz="1800" dirty="0"/>
              <a:t>.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095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유형에 따른 </a:t>
            </a:r>
            <a:r>
              <a:rPr lang="ko-KR" altLang="en-US" dirty="0" err="1"/>
              <a:t>암호화폐</a:t>
            </a:r>
            <a:r>
              <a:rPr lang="ko-KR" altLang="en-US" dirty="0"/>
              <a:t> 분류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1772" y="1481119"/>
            <a:ext cx="10515600" cy="30427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880172" y="2413548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6101862" y="4352192"/>
            <a:ext cx="5908430" cy="2109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유틸리티 토큰</a:t>
            </a:r>
            <a:r>
              <a:rPr lang="ko-KR" altLang="en-US" sz="1200" dirty="0"/>
              <a:t>의 경우에는 </a:t>
            </a:r>
            <a:r>
              <a:rPr lang="ko-KR" altLang="en-US" sz="1200" b="1" dirty="0"/>
              <a:t>발행한 회사의 자산을 가질 수 없지만</a:t>
            </a:r>
            <a:r>
              <a:rPr lang="en-US" altLang="ko-KR" sz="1200" dirty="0"/>
              <a:t>, </a:t>
            </a:r>
            <a:r>
              <a:rPr lang="ko-KR" altLang="en-US" sz="1200" b="1" dirty="0" err="1"/>
              <a:t>증권형</a:t>
            </a:r>
            <a:r>
              <a:rPr lang="ko-KR" altLang="en-US" sz="1200" b="1" dirty="0"/>
              <a:t> 토큰</a:t>
            </a:r>
            <a:r>
              <a:rPr lang="ko-KR" altLang="en-US" sz="1200" dirty="0"/>
              <a:t>의 경우에는 회사의 자산을 가질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여기서 말하는 </a:t>
            </a:r>
            <a:r>
              <a:rPr lang="ko-KR" altLang="en-US" sz="1200" b="1" dirty="0"/>
              <a:t>회사 자산이란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토큰을 발행한 회사가 얻는 수익의 일부  또는 회사 경영권 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지분</a:t>
            </a:r>
            <a:r>
              <a:rPr lang="ko-KR" altLang="en-US" sz="1200" dirty="0"/>
              <a:t>을 말한다고 보시면 </a:t>
            </a:r>
            <a:r>
              <a:rPr lang="ko-KR" altLang="en-US" sz="1200" dirty="0" err="1"/>
              <a:t>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.)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 </a:t>
            </a:r>
            <a:r>
              <a:rPr lang="ko-KR" altLang="en-US" sz="1200" b="1" dirty="0"/>
              <a:t>토큰을 발행한 회사의 이익의 일부를 배당으로 받을 수 있거나 발행한 회사의 경영권 일부를 가질 수 있는지에 따라서 유틸리티 토큰인지 </a:t>
            </a:r>
            <a:r>
              <a:rPr lang="ko-KR" altLang="en-US" sz="1200" b="1" dirty="0" err="1"/>
              <a:t>증권형</a:t>
            </a:r>
            <a:r>
              <a:rPr lang="ko-KR" altLang="en-US" sz="1200" b="1" dirty="0"/>
              <a:t> 토큰인지를 판별</a:t>
            </a:r>
            <a:r>
              <a:rPr lang="ko-KR" altLang="en-US" sz="1200" dirty="0"/>
              <a:t>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2516" y="4795818"/>
            <a:ext cx="538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 → </a:t>
            </a:r>
            <a:r>
              <a:rPr lang="ko-KR" altLang="en-US" b="1" dirty="0" err="1">
                <a:solidFill>
                  <a:srgbClr val="FF0000"/>
                </a:solidFill>
              </a:rPr>
              <a:t>증권법</a:t>
            </a:r>
            <a:r>
              <a:rPr lang="ko-KR" altLang="en-US" b="1" dirty="0">
                <a:solidFill>
                  <a:srgbClr val="FF0000"/>
                </a:solidFill>
              </a:rPr>
              <a:t> 적용 받지 않음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 → </a:t>
            </a:r>
            <a:r>
              <a:rPr lang="ko-KR" altLang="en-US" b="1" dirty="0" err="1">
                <a:solidFill>
                  <a:srgbClr val="FF0000"/>
                </a:solidFill>
              </a:rPr>
              <a:t>자금세탁법</a:t>
            </a:r>
            <a:r>
              <a:rPr lang="ko-KR" altLang="en-US" b="1" dirty="0">
                <a:solidFill>
                  <a:srgbClr val="FF0000"/>
                </a:solidFill>
              </a:rPr>
              <a:t> 적용 받지 않음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 예외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발행 시점 시 투자 성격이면 </a:t>
            </a:r>
            <a:r>
              <a:rPr lang="ko-KR" altLang="en-US" b="1" dirty="0" err="1">
                <a:solidFill>
                  <a:srgbClr val="FF0000"/>
                </a:solidFill>
              </a:rPr>
              <a:t>증권법</a:t>
            </a:r>
            <a:r>
              <a:rPr lang="ko-KR" altLang="en-US" b="1" dirty="0">
                <a:solidFill>
                  <a:srgbClr val="FF0000"/>
                </a:solidFill>
              </a:rPr>
              <a:t> 적용을 받는 </a:t>
            </a:r>
            <a:r>
              <a:rPr lang="ko-KR" altLang="en-US" b="1" dirty="0" err="1">
                <a:solidFill>
                  <a:srgbClr val="FF0000"/>
                </a:solidFill>
              </a:rPr>
              <a:t>자산형</a:t>
            </a:r>
            <a:r>
              <a:rPr lang="ko-KR" altLang="en-US" b="1" dirty="0">
                <a:solidFill>
                  <a:srgbClr val="FF0000"/>
                </a:solidFill>
              </a:rPr>
              <a:t> 토큰으로 보일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727572" y="2699239"/>
            <a:ext cx="1657466" cy="8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0DFCD66-31C1-4DCB-B2CB-E5A522815814}"/>
              </a:ext>
            </a:extLst>
          </p:cNvPr>
          <p:cNvSpPr/>
          <p:nvPr/>
        </p:nvSpPr>
        <p:spPr>
          <a:xfrm>
            <a:off x="7192763" y="677586"/>
            <a:ext cx="4232525" cy="983112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우리는 이 암호화폐 중 무엇을 만들어야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20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Stable Tokens </a:t>
            </a:r>
            <a:r>
              <a:rPr lang="ko-KR" altLang="en-US" dirty="0"/>
              <a:t>가치 안정화 토큰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73370" y="2414710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가치 안정화 토큰은 암호 화폐의 심한 변동성을 해결하기 위해 디자인 된 토큰이다</a:t>
            </a:r>
            <a:r>
              <a:rPr lang="en-US" altLang="ko-KR" dirty="0"/>
              <a:t>. </a:t>
            </a:r>
            <a:r>
              <a:rPr lang="ko-KR" altLang="en-US" dirty="0"/>
              <a:t>현재 세 가지 종류의 가치 안정화 토큰이 존재한다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49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 Centralized Issuance </a:t>
            </a:r>
            <a:r>
              <a:rPr lang="ko-KR" altLang="en-US" dirty="0"/>
              <a:t>중앙 발행 기관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13172" y="1552247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중앙 발행 기관이 존재하는 안정화 토큰으로 </a:t>
            </a:r>
            <a:r>
              <a:rPr lang="en-US" altLang="ko-KR" dirty="0"/>
              <a:t>Tether</a:t>
            </a:r>
            <a:r>
              <a:rPr lang="ko-KR" altLang="en-US" dirty="0"/>
              <a:t>와 </a:t>
            </a:r>
            <a:r>
              <a:rPr lang="en-US" altLang="ko-KR" dirty="0" err="1"/>
              <a:t>Digix</a:t>
            </a:r>
            <a:r>
              <a:rPr lang="ko-KR" altLang="en-US" dirty="0"/>
              <a:t>를 들 수 있다</a:t>
            </a:r>
            <a:r>
              <a:rPr lang="en-US" altLang="ko-KR" dirty="0"/>
              <a:t>. </a:t>
            </a:r>
            <a:r>
              <a:rPr lang="ko-KR" altLang="en-US" dirty="0"/>
              <a:t>중앙 발행 기관이 연계 된 통화와 </a:t>
            </a:r>
            <a:r>
              <a:rPr lang="en-US" altLang="ko-KR" dirty="0"/>
              <a:t>1:1 </a:t>
            </a:r>
            <a:r>
              <a:rPr lang="ko-KR" altLang="en-US" dirty="0"/>
              <a:t>비율로 안정화 토큰을 발행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USDT (US Dollars based Tether)</a:t>
            </a:r>
            <a:r>
              <a:rPr lang="ko-KR" altLang="en-US" dirty="0"/>
              <a:t>코인의 경우 </a:t>
            </a:r>
            <a:r>
              <a:rPr lang="en-US" altLang="ko-KR" dirty="0"/>
              <a:t>1</a:t>
            </a:r>
            <a:r>
              <a:rPr lang="ko-KR" altLang="en-US" dirty="0"/>
              <a:t>달러가 중앙 발행 기관에 예치가 되면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Tether</a:t>
            </a:r>
            <a:r>
              <a:rPr lang="ko-KR" altLang="en-US" dirty="0"/>
              <a:t>를 발행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/>
              <a:t>이러한 중앙 발행 기관의 도덕적 해이 문제가 지속적으로 제시됨에 따라 중앙 발행 기관이 존재하는 안정화 코인은 신뢰를 잃고 있다</a:t>
            </a:r>
            <a:r>
              <a:rPr lang="en-US" altLang="ko-KR" dirty="0"/>
              <a:t>. </a:t>
            </a:r>
            <a:r>
              <a:rPr lang="en-US" altLang="ko-KR" u="sng" dirty="0">
                <a:hlinkClick r:id="rId2"/>
              </a:rPr>
              <a:t>https://hackernoon.com/the-curious-tale-of-tethers-6b0031eead87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47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2. Collateral-Backed </a:t>
            </a:r>
            <a:r>
              <a:rPr lang="ko-KR" altLang="en-US" dirty="0"/>
              <a:t>담보물 보장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담보물로 걸 수 있는 암호 화폐가 스마트 </a:t>
            </a:r>
            <a:r>
              <a:rPr lang="ko-KR" altLang="en-US" dirty="0" err="1"/>
              <a:t>컨트랙트에</a:t>
            </a:r>
            <a:r>
              <a:rPr lang="ko-KR" altLang="en-US" dirty="0"/>
              <a:t> 자동으로 예치 되고 안정화 토큰이 발행되는 구조 이다</a:t>
            </a:r>
            <a:r>
              <a:rPr lang="en-US" altLang="ko-KR" dirty="0"/>
              <a:t>. </a:t>
            </a:r>
            <a:r>
              <a:rPr lang="en-US" altLang="ko-KR" dirty="0" err="1"/>
              <a:t>Bitshares</a:t>
            </a:r>
            <a:r>
              <a:rPr lang="ko-KR" altLang="en-US" dirty="0"/>
              <a:t>와 </a:t>
            </a:r>
            <a:r>
              <a:rPr lang="en-US" altLang="ko-KR" dirty="0"/>
              <a:t>Maker DAO</a:t>
            </a:r>
            <a:r>
              <a:rPr lang="ko-KR" altLang="en-US" dirty="0"/>
              <a:t>가 대표적인 예이다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통해 중앙 발행 기관 없이 토큰을 발행할 수 있지만 담보를 걸게 되는 암호 화폐 자체의 변동성으로 인해 담보물의 가치가 지나치게 높아지거나 미달하게 되는 리스크를 안고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7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Seigniorage</a:t>
            </a:r>
            <a:r>
              <a:rPr lang="en-US" altLang="ko-KR" dirty="0"/>
              <a:t> Shares </a:t>
            </a:r>
            <a:r>
              <a:rPr lang="ko-KR" altLang="en-US" dirty="0" err="1"/>
              <a:t>시뇨리지</a:t>
            </a:r>
            <a:r>
              <a:rPr lang="ko-KR" altLang="en-US" dirty="0"/>
              <a:t> 지분</a:t>
            </a:r>
            <a:r>
              <a:rPr lang="en-US" altLang="ko-KR" dirty="0"/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838200" y="1385432"/>
            <a:ext cx="10515600" cy="47949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900" dirty="0"/>
              <a:t>A. </a:t>
            </a:r>
            <a:r>
              <a:rPr lang="ko-KR" altLang="en-US" sz="1900" dirty="0"/>
              <a:t>대표적인 </a:t>
            </a:r>
            <a:r>
              <a:rPr lang="ko-KR" altLang="en-US" sz="1900" dirty="0" err="1"/>
              <a:t>시뇨리지</a:t>
            </a:r>
            <a:r>
              <a:rPr lang="ko-KR" altLang="en-US" sz="1900" dirty="0"/>
              <a:t> 지분 안정화 토큰의 예로 </a:t>
            </a:r>
            <a:r>
              <a:rPr lang="en-US" altLang="ko-KR" sz="1900" dirty="0" err="1"/>
              <a:t>Basecoin</a:t>
            </a:r>
            <a:r>
              <a:rPr lang="ko-KR" altLang="en-US" sz="1900" dirty="0"/>
              <a:t>을 들 수 있다</a:t>
            </a:r>
            <a:r>
              <a:rPr lang="en-US" altLang="ko-KR" sz="1900" dirty="0"/>
              <a:t>. </a:t>
            </a:r>
            <a:r>
              <a:rPr lang="ko-KR" altLang="en-US" sz="1900" dirty="0" err="1"/>
              <a:t>시뇨리지란</a:t>
            </a:r>
            <a:r>
              <a:rPr lang="ko-KR" altLang="en-US" sz="1900" dirty="0"/>
              <a:t> 화폐를 새로 발행하여 얻는 수익을 의미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B. </a:t>
            </a:r>
            <a:r>
              <a:rPr lang="ko-KR" altLang="en-US" sz="1900" dirty="0" err="1"/>
              <a:t>시뇨리지</a:t>
            </a:r>
            <a:r>
              <a:rPr lang="ko-KR" altLang="en-US" sz="1900" dirty="0"/>
              <a:t> 안정화 토큰은 특정 화폐와 연동이 된다 </a:t>
            </a:r>
            <a:r>
              <a:rPr lang="en-US" altLang="ko-KR" sz="1900" dirty="0"/>
              <a:t>(</a:t>
            </a:r>
            <a:r>
              <a:rPr lang="ko-KR" altLang="en-US" sz="1900" dirty="0"/>
              <a:t>예</a:t>
            </a:r>
            <a:r>
              <a:rPr lang="en-US" altLang="ko-KR" sz="1900" dirty="0"/>
              <a:t>, USD).</a:t>
            </a:r>
          </a:p>
          <a:p>
            <a:r>
              <a:rPr lang="en-US" altLang="ko-KR" sz="1900" dirty="0"/>
              <a:t>C. </a:t>
            </a:r>
            <a:r>
              <a:rPr lang="ko-KR" altLang="en-US" sz="1900" dirty="0"/>
              <a:t>첫째</a:t>
            </a:r>
            <a:r>
              <a:rPr lang="en-US" altLang="ko-KR" sz="1900" dirty="0"/>
              <a:t>, </a:t>
            </a:r>
            <a:r>
              <a:rPr lang="ko-KR" altLang="en-US" sz="1900" dirty="0"/>
              <a:t>토큰의 수요가 높아지면 가격 상승 압력이 커지게 되는데 이 경우 더 많은 토큰을 발행하여 토큰 공급 증가로 인한 가격 하락을 도모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D. </a:t>
            </a:r>
            <a:r>
              <a:rPr lang="ko-KR" altLang="en-US" sz="1900" dirty="0"/>
              <a:t>둘째</a:t>
            </a:r>
            <a:r>
              <a:rPr lang="en-US" altLang="ko-KR" sz="1900" dirty="0"/>
              <a:t>, </a:t>
            </a:r>
            <a:r>
              <a:rPr lang="ko-KR" altLang="en-US" sz="1900" dirty="0"/>
              <a:t>토큰의 수요가 낮아지면 가격 하락 압력이 커지게 되는데 이 경우 미래 추가 발행 될 토큰을 담보로 채권을 발행하여 시장에 판매 한다</a:t>
            </a:r>
            <a:r>
              <a:rPr lang="en-US" altLang="ko-KR" sz="1900" dirty="0"/>
              <a:t>. </a:t>
            </a:r>
            <a:r>
              <a:rPr lang="ko-KR" altLang="en-US" sz="1900" dirty="0"/>
              <a:t>발행된 채권은 구매자가 토큰으로 구매를 하기 때문에 시장에 유통중인 토큰을 흡수하는 기능을 수행 한다</a:t>
            </a:r>
            <a:r>
              <a:rPr lang="en-US" altLang="ko-KR" sz="1900" dirty="0"/>
              <a:t>. </a:t>
            </a:r>
            <a:r>
              <a:rPr lang="ko-KR" altLang="en-US" sz="1900" dirty="0"/>
              <a:t>따라서</a:t>
            </a:r>
            <a:r>
              <a:rPr lang="en-US" altLang="ko-KR" sz="1900" dirty="0"/>
              <a:t>, </a:t>
            </a:r>
            <a:r>
              <a:rPr lang="ko-KR" altLang="en-US" sz="1900" dirty="0"/>
              <a:t>토큰의 총 공급량이 줄어들게 되고 가격 상승 효과를 낳는다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E. </a:t>
            </a:r>
            <a:r>
              <a:rPr lang="ko-KR" altLang="en-US" sz="1900" dirty="0"/>
              <a:t>셋째</a:t>
            </a:r>
            <a:r>
              <a:rPr lang="en-US" altLang="ko-KR" sz="1900" dirty="0"/>
              <a:t>, </a:t>
            </a:r>
            <a:r>
              <a:rPr lang="ko-KR" altLang="en-US" sz="1900" dirty="0"/>
              <a:t>추후 다시 토큰 가격 상승 장이 돌아오면 가격 상승 압력을 상쇄하기 위해 토큰을 발행하게 되는데</a:t>
            </a:r>
            <a:r>
              <a:rPr lang="en-US" altLang="ko-KR" sz="1900" dirty="0"/>
              <a:t>, </a:t>
            </a:r>
            <a:r>
              <a:rPr lang="ko-KR" altLang="en-US" sz="1900" dirty="0"/>
              <a:t>이 경우</a:t>
            </a:r>
            <a:r>
              <a:rPr lang="en-US" altLang="ko-KR" sz="1900" dirty="0"/>
              <a:t>, </a:t>
            </a:r>
            <a:r>
              <a:rPr lang="ko-KR" altLang="en-US" sz="1900" dirty="0"/>
              <a:t>채권 보유자의 만기 지불 금액과 이자를 먼저 지불한 후 시장에 유통 시킨다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F. </a:t>
            </a:r>
            <a:r>
              <a:rPr lang="ko-KR" altLang="en-US" sz="1900" dirty="0"/>
              <a:t>현재 미국의 연방준비은행과 동일한 방법으로 통화의 가치 안정화를 도모 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G. </a:t>
            </a:r>
            <a:r>
              <a:rPr lang="ko-KR" altLang="en-US" sz="1900" dirty="0"/>
              <a:t>토큰의 총 공급량이 지속적으로 증가 한다</a:t>
            </a:r>
            <a:r>
              <a:rPr lang="en-US" altLang="ko-KR" sz="19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9822" y="686378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참조 유틸리티 코인 정리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775072" y="1375629"/>
            <a:ext cx="10782300" cy="52801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ko-KR" sz="1600" dirty="0"/>
              <a:t>유틸리티 </a:t>
            </a:r>
            <a:r>
              <a:rPr lang="ko-KR" altLang="ko-KR" sz="1600" dirty="0" err="1"/>
              <a:t>코인는</a:t>
            </a:r>
            <a:r>
              <a:rPr lang="ko-KR" altLang="ko-KR" sz="1600" dirty="0"/>
              <a:t> </a:t>
            </a:r>
            <a:r>
              <a:rPr lang="ko-KR" altLang="ko-KR" sz="1600" b="1" dirty="0"/>
              <a:t>실제 특정 서비스를 구현하기 위해 발행</a:t>
            </a:r>
            <a:r>
              <a:rPr lang="ko-KR" altLang="ko-KR" sz="1600" dirty="0"/>
              <a:t>되는 </a:t>
            </a:r>
            <a:r>
              <a:rPr lang="ko-KR" altLang="ko-KR" sz="1600" dirty="0" err="1"/>
              <a:t>암호화폐</a:t>
            </a:r>
            <a:r>
              <a:rPr lang="ko-KR" altLang="ko-KR" sz="1600" dirty="0"/>
              <a:t> 입니다. </a:t>
            </a:r>
          </a:p>
          <a:p>
            <a:r>
              <a:rPr lang="ko-KR" altLang="ko-KR" sz="1600" dirty="0"/>
              <a:t>자체적으로 </a:t>
            </a:r>
            <a:r>
              <a:rPr lang="ko-KR" altLang="ko-KR" sz="1600" dirty="0" err="1"/>
              <a:t>블록체인을</a:t>
            </a:r>
            <a:r>
              <a:rPr lang="ko-KR" altLang="ko-KR" sz="1600" dirty="0"/>
              <a:t> 구현할 수도 있고, 특정 플랫폼에서 서비스 구현이 가능합니다.</a:t>
            </a:r>
          </a:p>
          <a:p>
            <a:r>
              <a:rPr lang="ko-KR" altLang="ko-KR" sz="1600" dirty="0" err="1"/>
              <a:t>블록체인</a:t>
            </a:r>
            <a:r>
              <a:rPr lang="ko-KR" altLang="ko-KR" sz="1600" dirty="0"/>
              <a:t> 플랫폼을 활용한 서비스를 </a:t>
            </a:r>
            <a:r>
              <a:rPr lang="ko-KR" altLang="ko-KR" sz="1600" dirty="0" err="1"/>
              <a:t>탈중앙화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App</a:t>
            </a:r>
            <a:r>
              <a:rPr lang="ko-KR" altLang="ko-KR" sz="1600" dirty="0"/>
              <a:t>(</a:t>
            </a:r>
            <a:r>
              <a:rPr lang="ko-KR" altLang="ko-KR" sz="1600" dirty="0" err="1"/>
              <a:t>디앱</a:t>
            </a:r>
            <a:r>
              <a:rPr lang="ko-KR" altLang="ko-KR" sz="1600" dirty="0"/>
              <a:t>)이라 불리며, </a:t>
            </a:r>
            <a:r>
              <a:rPr lang="ko-KR" altLang="ko-KR" sz="1600" dirty="0" err="1"/>
              <a:t>디앱에서</a:t>
            </a:r>
            <a:r>
              <a:rPr lang="ko-KR" altLang="ko-KR" sz="1600" dirty="0"/>
              <a:t> 사용되는 </a:t>
            </a:r>
            <a:r>
              <a:rPr lang="ko-KR" altLang="ko-KR" sz="1600" dirty="0" err="1"/>
              <a:t>암호화폐가</a:t>
            </a:r>
            <a:r>
              <a:rPr lang="ko-KR" altLang="ko-KR" sz="1600" dirty="0"/>
              <a:t> 유틸리티 </a:t>
            </a:r>
            <a:r>
              <a:rPr lang="ko-KR" altLang="ko-KR" sz="1600" dirty="0" err="1"/>
              <a:t>암호화폐</a:t>
            </a:r>
            <a:r>
              <a:rPr lang="ko-KR" altLang="ko-KR" sz="1600" dirty="0"/>
              <a:t> 입니다.</a:t>
            </a:r>
            <a:endParaRPr lang="en-US" altLang="ko-KR" sz="1600" b="1" dirty="0"/>
          </a:p>
          <a:p>
            <a:r>
              <a:rPr lang="ko-KR" altLang="ko-KR" sz="1600" dirty="0"/>
              <a:t>유틸리티 </a:t>
            </a:r>
            <a:r>
              <a:rPr lang="ko-KR" altLang="ko-KR" sz="1600" dirty="0" err="1"/>
              <a:t>암호화폐</a:t>
            </a:r>
            <a:r>
              <a:rPr lang="en-US" altLang="ko-KR" sz="1600" dirty="0"/>
              <a:t>(=</a:t>
            </a:r>
            <a:r>
              <a:rPr lang="ko-KR" altLang="en-US" sz="1600" dirty="0"/>
              <a:t>유틸리티코인</a:t>
            </a:r>
            <a:r>
              <a:rPr lang="en-US" altLang="ko-KR" sz="1600" dirty="0"/>
              <a:t>)</a:t>
            </a:r>
            <a:r>
              <a:rPr lang="ko-KR" altLang="ko-KR" sz="1600" dirty="0"/>
              <a:t>는 자체적으로 </a:t>
            </a:r>
            <a:r>
              <a:rPr lang="ko-KR" altLang="ko-KR" sz="1600" dirty="0" err="1"/>
              <a:t>블록체인을</a:t>
            </a:r>
            <a:r>
              <a:rPr lang="ko-KR" altLang="ko-KR" sz="1600" dirty="0"/>
              <a:t> 구현할 수 있는데 이러한 </a:t>
            </a:r>
            <a:r>
              <a:rPr lang="ko-KR" altLang="ko-KR" sz="1600" dirty="0" err="1"/>
              <a:t>블록체인을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메인넷이라</a:t>
            </a:r>
            <a:r>
              <a:rPr lang="ko-KR" altLang="ko-KR" sz="1600" dirty="0"/>
              <a:t> 합니다.</a:t>
            </a:r>
          </a:p>
          <a:p>
            <a:r>
              <a:rPr lang="ko-KR" altLang="ko-KR" sz="1600" dirty="0" err="1"/>
              <a:t>이더리움</a:t>
            </a:r>
            <a:r>
              <a:rPr lang="ko-KR" altLang="ko-KR" sz="1600" dirty="0"/>
              <a:t> 기반 앱(</a:t>
            </a:r>
            <a:r>
              <a:rPr lang="ko-KR" altLang="ko-KR" sz="1600" dirty="0" err="1"/>
              <a:t>디앱</a:t>
            </a:r>
            <a:r>
              <a:rPr lang="ko-KR" altLang="ko-KR" sz="1600" dirty="0"/>
              <a:t>)</a:t>
            </a:r>
            <a:r>
              <a:rPr lang="ko-KR" altLang="ko-KR" sz="1600" dirty="0" err="1"/>
              <a:t>으로</a:t>
            </a:r>
            <a:r>
              <a:rPr lang="ko-KR" altLang="ko-KR" sz="1600" dirty="0"/>
              <a:t> 출발했다가 특정 산업, 분야에 특화된 </a:t>
            </a:r>
            <a:r>
              <a:rPr lang="ko-KR" altLang="ko-KR" sz="1600" u="sng" dirty="0"/>
              <a:t>플랫폼으로 진화</a:t>
            </a:r>
            <a:r>
              <a:rPr lang="ko-KR" altLang="ko-KR" sz="1600" dirty="0"/>
              <a:t>되어 유틸리티 </a:t>
            </a:r>
            <a:r>
              <a:rPr lang="ko-KR" altLang="ko-KR" sz="1600" dirty="0" err="1"/>
              <a:t>암호화폐를</a:t>
            </a:r>
            <a:r>
              <a:rPr lang="ko-KR" altLang="ko-KR" sz="1600" dirty="0"/>
              <a:t> 사용합니다. </a:t>
            </a:r>
          </a:p>
          <a:p>
            <a:r>
              <a:rPr lang="ko-KR" altLang="ko-KR" sz="1600" dirty="0"/>
              <a:t>이런 점은 플랫폼 </a:t>
            </a:r>
            <a:r>
              <a:rPr lang="ko-KR" altLang="ko-KR" sz="1600" dirty="0" err="1"/>
              <a:t>암호화폐</a:t>
            </a:r>
            <a:r>
              <a:rPr lang="ko-KR" altLang="ko-KR" sz="1600" dirty="0"/>
              <a:t>, 유틸리티 </a:t>
            </a:r>
            <a:r>
              <a:rPr lang="ko-KR" altLang="ko-KR" sz="1600" dirty="0" err="1"/>
              <a:t>암호화폐를</a:t>
            </a:r>
            <a:r>
              <a:rPr lang="ko-KR" altLang="ko-KR" sz="1600" dirty="0"/>
              <a:t> 구분하기 어렵게 만듭니다.</a:t>
            </a:r>
            <a:endParaRPr lang="en-US" altLang="ko-KR" sz="1600" dirty="0"/>
          </a:p>
          <a:p>
            <a:endParaRPr lang="en-US" altLang="ko-KR" sz="1400" b="1" dirty="0"/>
          </a:p>
          <a:p>
            <a:r>
              <a:rPr lang="ko-KR" altLang="ko-KR" sz="1400" dirty="0"/>
              <a:t>유틸리티 </a:t>
            </a:r>
            <a:r>
              <a:rPr lang="ko-KR" altLang="ko-KR" sz="1400" dirty="0" err="1"/>
              <a:t>암호화폐는</a:t>
            </a:r>
            <a:r>
              <a:rPr lang="ko-KR" altLang="ko-KR" sz="1400" dirty="0"/>
              <a:t> 실제 서비스로 이어지는 사례가 많지 않아서 플랫폼 암호화폐보다 투자자들의 관심도가 낮은 상태입니다. </a:t>
            </a:r>
          </a:p>
          <a:p>
            <a:r>
              <a:rPr lang="ko-KR" altLang="ko-KR" sz="1400" dirty="0"/>
              <a:t>시장이 성숙해지려면 어느정도 시간이 걸릴 것으로 전망됩니다</a:t>
            </a:r>
            <a:r>
              <a:rPr lang="en-US" altLang="ko-KR" sz="1400" dirty="0"/>
              <a:t>.</a:t>
            </a:r>
            <a:endParaRPr lang="en-US" altLang="ko-KR" sz="1400" b="1" dirty="0"/>
          </a:p>
          <a:p>
            <a:endParaRPr lang="en-US" altLang="ko-KR" sz="800" b="1" dirty="0"/>
          </a:p>
          <a:p>
            <a:r>
              <a:rPr lang="ko-KR" altLang="ko-KR" sz="800" b="1" dirty="0"/>
              <a:t>[출처]</a:t>
            </a:r>
            <a:r>
              <a:rPr lang="ko-KR" altLang="ko-KR" sz="800" dirty="0"/>
              <a:t> </a:t>
            </a:r>
            <a:r>
              <a:rPr lang="ko-KR" altLang="ko-KR" sz="800" dirty="0">
                <a:hlinkClick r:id="rId2"/>
              </a:rPr>
              <a:t>코인 종류 알아보기 : 플랫폼, 유틸리티 코인 </a:t>
            </a:r>
            <a:r>
              <a:rPr lang="ko-KR" altLang="ko-KR" sz="800" dirty="0" err="1">
                <a:hlinkClick r:id="rId2"/>
              </a:rPr>
              <a:t>등</a:t>
            </a:r>
            <a:r>
              <a:rPr lang="ko-KR" altLang="ko-KR" sz="800" dirty="0" err="1"/>
              <a:t>|</a:t>
            </a:r>
            <a:r>
              <a:rPr lang="ko-KR" altLang="ko-KR" sz="800" b="1" dirty="0" err="1"/>
              <a:t>작성자</a:t>
            </a:r>
            <a:r>
              <a:rPr lang="ko-KR" altLang="ko-KR" sz="800" dirty="0"/>
              <a:t> </a:t>
            </a:r>
            <a:r>
              <a:rPr lang="ko-KR" altLang="ko-KR" sz="800" dirty="0" err="1">
                <a:hlinkClick r:id="rId3"/>
              </a:rPr>
              <a:t>까마귀박사</a:t>
            </a:r>
            <a:endParaRPr lang="ko-KR" altLang="ko-KR" sz="800" dirty="0"/>
          </a:p>
          <a:p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7007469" y="4554415"/>
            <a:ext cx="4255477" cy="179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원래 개념에선 </a:t>
            </a:r>
            <a:endParaRPr lang="en-US" altLang="ko-KR" b="1" dirty="0"/>
          </a:p>
          <a:p>
            <a:pPr algn="ctr"/>
            <a:r>
              <a:rPr lang="ko-KR" altLang="en-US" b="1" dirty="0"/>
              <a:t>토큰과 차이가 있는 건데 </a:t>
            </a:r>
            <a:endParaRPr lang="en-US" altLang="ko-KR" b="1" dirty="0"/>
          </a:p>
          <a:p>
            <a:pPr algn="ctr"/>
            <a:r>
              <a:rPr lang="ko-KR" altLang="en-US" b="1" dirty="0"/>
              <a:t>지금은 그 경계가 모호해져 사람들이 혼동하여 같은 말이 듯이 얘기하고 기사를 쓰는 듯하다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5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r="43958"/>
          <a:stretch>
            <a:fillRect/>
          </a:stretch>
        </p:blipFill>
        <p:spPr bwMode="auto">
          <a:xfrm>
            <a:off x="6431667" y="114353"/>
            <a:ext cx="5523143" cy="646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73A0C7-BAD8-496D-A2DE-63B80412E018}"/>
              </a:ext>
            </a:extLst>
          </p:cNvPr>
          <p:cNvSpPr txBox="1">
            <a:spLocks/>
          </p:cNvSpPr>
          <p:nvPr/>
        </p:nvSpPr>
        <p:spPr>
          <a:xfrm>
            <a:off x="671027" y="1878769"/>
            <a:ext cx="57606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/>
            <a:r>
              <a:rPr lang="en-US" altLang="ko-KR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토큰</a:t>
            </a: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47482" y="2557943"/>
            <a:ext cx="6336704" cy="384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0000" anchor="ctr" anchorCtr="0">
            <a:noAutofit/>
          </a:bodyPr>
          <a:lstStyle/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유틸리티 토큰에 대하여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유틸리티 토큰 사용처 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유틸리티 토큰은 왜 만들어졌나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defTabSz="898525">
              <a:lnSpc>
                <a:spcPct val="150000"/>
              </a:lnSpc>
              <a:buFontTx/>
              <a:buAutoNum type="arabicPeriod"/>
            </a:pP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defTabSz="898525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Cre고딕 B" pitchFamily="18" charset="-127"/>
                <a:ea typeface="Cre고딕 B" pitchFamily="18" charset="-127"/>
              </a:rPr>
              <a:t/>
            </a:r>
            <a:br>
              <a:rPr lang="en-US" altLang="ko-KR" sz="2000" b="1" dirty="0">
                <a:solidFill>
                  <a:schemeClr val="accent1"/>
                </a:solidFill>
                <a:latin typeface="Cre고딕 B" pitchFamily="18" charset="-127"/>
                <a:ea typeface="Cre고딕 B" pitchFamily="18" charset="-127"/>
              </a:rPr>
            </a:br>
            <a:endParaRPr lang="en-US" altLang="ko-KR" sz="2000" b="1" dirty="0">
              <a:solidFill>
                <a:schemeClr val="accent1"/>
              </a:solidFill>
              <a:latin typeface="Cre고딕 B" pitchFamily="18" charset="-127"/>
              <a:ea typeface="Cre고딕 B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B0D467-6A3F-44F9-99E0-9DBECBF9E2A0}"/>
              </a:ext>
            </a:extLst>
          </p:cNvPr>
          <p:cNvSpPr txBox="1">
            <a:spLocks/>
          </p:cNvSpPr>
          <p:nvPr/>
        </p:nvSpPr>
        <p:spPr>
          <a:xfrm>
            <a:off x="623546" y="1672101"/>
            <a:ext cx="57606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r"/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9123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75405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토큰에 대하여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772142" y="1855178"/>
            <a:ext cx="10515600" cy="512591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토큰은 디지털 자산</a:t>
            </a:r>
            <a:r>
              <a:rPr lang="en-US" altLang="ko-KR" dirty="0"/>
              <a:t>-&gt;</a:t>
            </a:r>
            <a:r>
              <a:rPr lang="ko-KR" altLang="en-US" dirty="0"/>
              <a:t>이미 가치를 가진 그 무엇을 디지털화 한 것을 의미</a:t>
            </a:r>
            <a:r>
              <a:rPr lang="en-US" altLang="ko-KR" dirty="0"/>
              <a:t>. [</a:t>
            </a:r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ko-KR" altLang="en-US" dirty="0"/>
              <a:t>블록체인해설서</a:t>
            </a:r>
            <a:r>
              <a:rPr lang="en-US" altLang="ko-KR" dirty="0"/>
              <a:t>(209-212p)]</a:t>
            </a:r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유틸리티 토큰은 </a:t>
            </a:r>
            <a:r>
              <a:rPr lang="ko-KR" altLang="en-US" b="1" dirty="0"/>
              <a:t>단순한 화폐가 목적이 아닌 </a:t>
            </a:r>
            <a:r>
              <a:rPr lang="ko-KR" altLang="en-US" b="1" dirty="0">
                <a:solidFill>
                  <a:srgbClr val="FF0000"/>
                </a:solidFill>
              </a:rPr>
              <a:t>하나의 사업이나 서비스에 대한 지불 수단이나 도구</a:t>
            </a:r>
            <a:r>
              <a:rPr lang="ko-KR" altLang="en-US" dirty="0"/>
              <a:t>로서 사용이 되는 토큰입니다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유틸리티 토큰이란 </a:t>
            </a:r>
            <a:r>
              <a:rPr lang="ko-KR" altLang="en-US" b="1" dirty="0">
                <a:solidFill>
                  <a:srgbClr val="FF0000"/>
                </a:solidFill>
              </a:rPr>
              <a:t>자체 플랫폼이 아니라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특정 플랫폼 블록체인상의 스마트 </a:t>
            </a:r>
            <a:r>
              <a:rPr lang="ko-KR" altLang="en-US" b="1" dirty="0" err="1"/>
              <a:t>콘트랙트</a:t>
            </a:r>
            <a:r>
              <a:rPr lang="ko-KR" altLang="en-US" b="1" dirty="0"/>
              <a:t> 기능을 활용해 생성</a:t>
            </a:r>
            <a:r>
              <a:rPr lang="en-US" altLang="ko-KR" b="1" dirty="0"/>
              <a:t>·</a:t>
            </a:r>
            <a:r>
              <a:rPr lang="ko-KR" altLang="en-US" b="1" dirty="0"/>
              <a:t>관리되는 </a:t>
            </a:r>
            <a:r>
              <a:rPr lang="ko-KR" altLang="en-US" b="1" dirty="0" err="1"/>
              <a:t>암호화폐</a:t>
            </a:r>
            <a:r>
              <a:rPr lang="ko-KR" altLang="en-US" dirty="0" err="1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일반적으로 플랫폼 코인 위에서 작동하는 </a:t>
            </a:r>
            <a:r>
              <a:rPr lang="ko-KR" altLang="en-US" dirty="0" err="1"/>
              <a:t>탈중앙화앱</a:t>
            </a:r>
            <a:r>
              <a:rPr lang="ko-KR" altLang="en-US" dirty="0"/>
              <a:t> 이라고 생각하면 됩니다 비유하자면 </a:t>
            </a:r>
            <a:r>
              <a:rPr lang="ko-KR" altLang="en-US" b="1" dirty="0"/>
              <a:t>플랫폼 코인이 </a:t>
            </a:r>
            <a:r>
              <a:rPr lang="en-US" altLang="ko-KR" b="1" dirty="0"/>
              <a:t>＇</a:t>
            </a:r>
            <a:r>
              <a:rPr lang="ko-KR" altLang="en-US" b="1" dirty="0"/>
              <a:t>운영체제</a:t>
            </a:r>
            <a:r>
              <a:rPr lang="en-US" altLang="ko-KR" b="1" dirty="0"/>
              <a:t>(OS)＇ </a:t>
            </a:r>
            <a:r>
              <a:rPr lang="ko-KR" altLang="en-US" b="1" dirty="0"/>
              <a:t>내지는 </a:t>
            </a:r>
            <a:r>
              <a:rPr lang="en-US" altLang="ko-KR" b="1" dirty="0"/>
              <a:t>＇</a:t>
            </a:r>
            <a:r>
              <a:rPr lang="ko-KR" altLang="en-US" b="1" dirty="0"/>
              <a:t>인터넷 망</a:t>
            </a:r>
            <a:r>
              <a:rPr lang="en-US" altLang="ko-KR" b="1" dirty="0"/>
              <a:t>＇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b="1" dirty="0"/>
              <a:t>유틸리티 토큰은 그 위에서 실행되는 개별 프로그램 또는 앱</a:t>
            </a:r>
            <a:r>
              <a:rPr lang="ko-KR" altLang="en-US" dirty="0"/>
              <a:t>인 셈입니다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 marL="0" indent="0">
              <a:buNone/>
            </a:pPr>
            <a:r>
              <a:rPr lang="ko-KR" altLang="en-US" sz="2000" dirty="0"/>
              <a:t> 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587395" y="754056"/>
            <a:ext cx="5216770" cy="923192"/>
          </a:xfrm>
          <a:prstGeom prst="wedgeRoundRectCallout">
            <a:avLst>
              <a:gd name="adj1" fmla="val -73586"/>
              <a:gd name="adj2" fmla="val 4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 코인은 국가 </a:t>
            </a:r>
            <a:r>
              <a:rPr lang="en-US" altLang="ko-KR" dirty="0"/>
              <a:t>, </a:t>
            </a:r>
            <a:r>
              <a:rPr lang="ko-KR" altLang="en-US" dirty="0"/>
              <a:t>토큰은 도시로 보면 되고</a:t>
            </a:r>
            <a:endParaRPr lang="en-US" altLang="ko-KR" dirty="0"/>
          </a:p>
          <a:p>
            <a:pPr algn="ctr"/>
            <a:r>
              <a:rPr lang="ko-KR" altLang="en-US" dirty="0"/>
              <a:t>국가의 요건이 </a:t>
            </a:r>
            <a:r>
              <a:rPr lang="ko-KR" altLang="en-US" dirty="0" err="1"/>
              <a:t>메인넷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토큰은 </a:t>
            </a:r>
            <a:r>
              <a:rPr lang="ko-KR" altLang="en-US" dirty="0" err="1"/>
              <a:t>메인넷</a:t>
            </a:r>
            <a:r>
              <a:rPr lang="ko-KR" altLang="en-US" dirty="0"/>
              <a:t> 기반으로 만들어진 </a:t>
            </a:r>
            <a:r>
              <a:rPr lang="ko-KR" altLang="en-US" dirty="0" err="1"/>
              <a:t>가상자산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1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1311368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 사용처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698872" y="149085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유틸리티 토큰의 사용처는</a:t>
            </a:r>
            <a:r>
              <a:rPr lang="ko-KR" altLang="en-US" b="1" dirty="0"/>
              <a:t> 토큰을 발행한 회사 제품이나 서비스를 이용하는데 사용</a:t>
            </a:r>
            <a:r>
              <a:rPr lang="ko-KR" altLang="en-US" dirty="0"/>
              <a:t>되거나</a:t>
            </a:r>
            <a:r>
              <a:rPr lang="en-US" altLang="ko-KR" dirty="0"/>
              <a:t>, </a:t>
            </a:r>
            <a:r>
              <a:rPr lang="ko-KR" altLang="en-US" b="1" dirty="0"/>
              <a:t>서비스내에서 제품 생산자에게 보상을 주는 형태로 지급</a:t>
            </a:r>
            <a:r>
              <a:rPr lang="ko-KR" altLang="en-US" dirty="0"/>
              <a:t>되는 용도로 사용이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 txBox="1">
            <a:spLocks/>
          </p:cNvSpPr>
          <p:nvPr/>
        </p:nvSpPr>
        <p:spPr>
          <a:xfrm>
            <a:off x="698872" y="3729929"/>
            <a:ext cx="10972800" cy="35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유틸리티 토큰은 왜 만들어졌을까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927472" y="3729929"/>
            <a:ext cx="10515600" cy="4812567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ko-KR" altLang="en-US" u="sng" dirty="0"/>
              <a:t>하나의 서비스를 위해서 </a:t>
            </a:r>
            <a:r>
              <a:rPr lang="ko-KR" altLang="en-US" u="sng" dirty="0" err="1"/>
              <a:t>블록체인을</a:t>
            </a:r>
            <a:r>
              <a:rPr lang="ko-KR" altLang="en-US" u="sng" dirty="0"/>
              <a:t> 만드는 것은 어찌 보면 비효율 적인 일</a:t>
            </a:r>
            <a:r>
              <a:rPr lang="ko-KR" altLang="en-US" dirty="0"/>
              <a:t>로서  </a:t>
            </a:r>
            <a:r>
              <a:rPr lang="ko-KR" altLang="en-US" b="1" dirty="0"/>
              <a:t>주로 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ko-KR" altLang="en-US" b="1" dirty="0" err="1"/>
              <a:t>블록체인과</a:t>
            </a:r>
            <a:r>
              <a:rPr lang="ko-KR" altLang="en-US" b="1" dirty="0"/>
              <a:t> 같은 다른 플랫폼 코인의 </a:t>
            </a:r>
            <a:r>
              <a:rPr lang="ko-KR" altLang="en-US" b="1" dirty="0" err="1"/>
              <a:t>블록체인을</a:t>
            </a:r>
            <a:r>
              <a:rPr lang="ko-KR" altLang="en-US" b="1" dirty="0"/>
              <a:t> 활용</a:t>
            </a:r>
            <a:r>
              <a:rPr lang="ko-KR" altLang="en-US" dirty="0"/>
              <a:t>합니다</a:t>
            </a:r>
            <a:r>
              <a:rPr lang="en-US" altLang="ko-KR" dirty="0"/>
              <a:t>.  </a:t>
            </a:r>
            <a:r>
              <a:rPr lang="ko-KR" altLang="en-US" dirty="0"/>
              <a:t>따라서 새로 나온 코인의 백서를 읽다 보면 </a:t>
            </a:r>
            <a:r>
              <a:rPr lang="ko-KR" altLang="en-US" b="1" dirty="0" err="1"/>
              <a:t>이더리움</a:t>
            </a:r>
            <a:r>
              <a:rPr lang="ko-KR" altLang="en-US" b="1" dirty="0"/>
              <a:t> 기반의 코인</a:t>
            </a:r>
            <a:r>
              <a:rPr lang="ko-KR" altLang="en-US" dirty="0"/>
              <a:t>이라는 내용을 확인할 수가 있습니다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5C323A8-8646-4014-A07B-50C31D434161}"/>
              </a:ext>
            </a:extLst>
          </p:cNvPr>
          <p:cNvSpPr/>
          <p:nvPr/>
        </p:nvSpPr>
        <p:spPr>
          <a:xfrm>
            <a:off x="7060424" y="3128071"/>
            <a:ext cx="4336330" cy="952107"/>
          </a:xfrm>
          <a:prstGeom prst="wedgeRoundRectCallout">
            <a:avLst>
              <a:gd name="adj1" fmla="val -34529"/>
              <a:gd name="adj2" fmla="val -72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  <a:r>
              <a:rPr lang="en-US" altLang="ko-KR" dirty="0"/>
              <a:t>①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 </a:t>
            </a:r>
            <a:r>
              <a:rPr lang="ko-KR" altLang="en-US" dirty="0" err="1"/>
              <a:t>서비스랑</a:t>
            </a:r>
            <a:r>
              <a:rPr lang="ko-KR" altLang="en-US" dirty="0"/>
              <a:t> 제품을 더 많이 사용하도록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646D853-0DC6-4946-8704-BE95D569D3A1}"/>
              </a:ext>
            </a:extLst>
          </p:cNvPr>
          <p:cNvSpPr/>
          <p:nvPr/>
        </p:nvSpPr>
        <p:spPr>
          <a:xfrm>
            <a:off x="7458173" y="5842190"/>
            <a:ext cx="3994326" cy="796886"/>
          </a:xfrm>
          <a:prstGeom prst="wedgeRoundRectCallout">
            <a:avLst>
              <a:gd name="adj1" fmla="val -43869"/>
              <a:gd name="adj2" fmla="val -132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  <a:r>
              <a:rPr lang="en-US" altLang="ko-KR" dirty="0"/>
              <a:t>②  </a:t>
            </a:r>
            <a:r>
              <a:rPr lang="ko-KR" altLang="en-US" dirty="0"/>
              <a:t>블록체인 기술은 필요로 하하는데</a:t>
            </a:r>
            <a:r>
              <a:rPr lang="en-US" altLang="ko-KR" dirty="0"/>
              <a:t>..</a:t>
            </a:r>
            <a:r>
              <a:rPr lang="ko-KR" altLang="en-US" dirty="0"/>
              <a:t> 비교적 만드는 시간이 빠름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06F75A2-A110-40B6-8D42-4FA7A642B904}"/>
              </a:ext>
            </a:extLst>
          </p:cNvPr>
          <p:cNvSpPr txBox="1">
            <a:spLocks/>
          </p:cNvSpPr>
          <p:nvPr/>
        </p:nvSpPr>
        <p:spPr>
          <a:xfrm>
            <a:off x="609600" y="714375"/>
            <a:ext cx="10972800" cy="35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왜 유틸리티 토큰을 만들려고 하나요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34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E0DE4-2F9A-45C7-AE2F-4370697A060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4572" y="677586"/>
            <a:ext cx="10972800" cy="35896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유틸리티 토큰 과 </a:t>
            </a:r>
            <a:r>
              <a:rPr lang="ko-KR" altLang="en-US" dirty="0" err="1"/>
              <a:t>디앱</a:t>
            </a:r>
            <a:r>
              <a:rPr lang="en-US" altLang="ko-KR" dirty="0"/>
              <a:t>(D</a:t>
            </a:r>
            <a:r>
              <a:rPr lang="ko-KR" altLang="ko-KR" dirty="0"/>
              <a:t> </a:t>
            </a:r>
            <a:r>
              <a:rPr lang="ko-KR" altLang="ko-KR" dirty="0" err="1"/>
              <a:t>App</a:t>
            </a:r>
            <a:r>
              <a:rPr lang="en-US" altLang="ko-KR" dirty="0"/>
              <a:t>)</a:t>
            </a:r>
            <a:r>
              <a:rPr lang="ko-KR" altLang="en-US" dirty="0"/>
              <a:t> 간략 정리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813172" y="1197738"/>
            <a:ext cx="10515600" cy="49268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200" dirty="0"/>
              <a:t>유틸리티 토큰</a:t>
            </a:r>
            <a:r>
              <a:rPr lang="en-US" altLang="ko-KR" sz="2200" dirty="0"/>
              <a:t>(Utility token) = </a:t>
            </a:r>
            <a:r>
              <a:rPr lang="ko-KR" altLang="en-US" sz="2200" dirty="0"/>
              <a:t>플랫폼 또는 특정 서비스에서 사용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디앱</a:t>
            </a:r>
            <a:r>
              <a:rPr lang="en-US" altLang="ko-KR" sz="2200" dirty="0"/>
              <a:t>(</a:t>
            </a:r>
            <a:r>
              <a:rPr lang="en-US" altLang="ko-KR" sz="2200" dirty="0" err="1"/>
              <a:t>DApp</a:t>
            </a:r>
            <a:r>
              <a:rPr lang="en-US" altLang="ko-KR" sz="2200" dirty="0"/>
              <a:t>) </a:t>
            </a:r>
            <a:r>
              <a:rPr lang="ko-KR" altLang="en-US" sz="2200" dirty="0"/>
              <a:t>방식으로 개발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b="1" dirty="0" err="1"/>
              <a:t>디앱이란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ko-KR" sz="2000" b="1" dirty="0" err="1"/>
              <a:t>Decentralized</a:t>
            </a:r>
            <a:r>
              <a:rPr lang="ko-KR" altLang="ko-KR" sz="2000" b="1" dirty="0"/>
              <a:t> </a:t>
            </a:r>
            <a:r>
              <a:rPr lang="ko-KR" altLang="ko-KR" sz="2000" b="1" dirty="0" err="1"/>
              <a:t>Application</a:t>
            </a:r>
            <a:r>
              <a:rPr lang="ko-KR" altLang="ko-KR" sz="2000" b="1" dirty="0"/>
              <a:t>(분산 </a:t>
            </a:r>
            <a:r>
              <a:rPr lang="ko-KR" altLang="ko-KR" sz="2000" b="1" dirty="0" err="1"/>
              <a:t>App</a:t>
            </a:r>
            <a:r>
              <a:rPr lang="ko-KR" altLang="ko-KR" sz="2000" b="1" dirty="0"/>
              <a:t>)</a:t>
            </a:r>
            <a:r>
              <a:rPr lang="en-US" altLang="ko-KR" sz="2000" b="1" dirty="0"/>
              <a:t> =</a:t>
            </a:r>
            <a:r>
              <a:rPr lang="ko-KR" altLang="ko-KR" sz="2000" b="1" dirty="0" err="1"/>
              <a:t>탈중앙화된</a:t>
            </a:r>
            <a:r>
              <a:rPr lang="ko-KR" altLang="ko-KR" sz="2000" b="1" dirty="0"/>
              <a:t> 운용프로그램</a:t>
            </a:r>
            <a:endParaRPr lang="en-US" altLang="ko-KR" sz="2000" b="1" dirty="0"/>
          </a:p>
          <a:p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dirty="0" err="1"/>
              <a:t>디앱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DApp</a:t>
            </a:r>
            <a:r>
              <a:rPr lang="en-US" altLang="ko-KR" sz="2000" dirty="0"/>
              <a:t>) </a:t>
            </a:r>
            <a:r>
              <a:rPr lang="ko-KR" altLang="en-US" sz="2000" dirty="0"/>
              <a:t>또는  </a:t>
            </a:r>
            <a:r>
              <a:rPr lang="ko-KR" altLang="en-US" sz="2000" dirty="0" err="1"/>
              <a:t>댑이란</a:t>
            </a:r>
            <a:r>
              <a:rPr lang="ko-KR" altLang="en-US" sz="2000" dirty="0"/>
              <a:t>  </a:t>
            </a:r>
            <a:r>
              <a:rPr lang="en-US" altLang="ko-KR" sz="2000" dirty="0"/>
              <a:t>Decentralized Application</a:t>
            </a:r>
            <a:r>
              <a:rPr lang="ko-KR" altLang="en-US" sz="2000" dirty="0"/>
              <a:t>의 약자로서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이더리움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큐텀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이오스</a:t>
            </a:r>
            <a:r>
              <a:rPr lang="ko-KR" altLang="en-US" sz="2000" dirty="0"/>
              <a:t>  같은  플랫폼 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 위에서  작동하는 </a:t>
            </a:r>
            <a:r>
              <a:rPr lang="ko-KR" altLang="en-US" sz="2000" dirty="0" err="1"/>
              <a:t>탈중앙화</a:t>
            </a:r>
            <a:r>
              <a:rPr lang="ko-KR" altLang="en-US" sz="2000" dirty="0"/>
              <a:t>  분산  애플리케이션을  말한다</a:t>
            </a:r>
            <a:r>
              <a:rPr lang="en-US" altLang="ko-KR" sz="2000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간략히  </a:t>
            </a:r>
            <a:r>
              <a:rPr lang="ko-KR" altLang="en-US" sz="2000" dirty="0" err="1"/>
              <a:t>분산앱이라고도</a:t>
            </a:r>
            <a:r>
              <a:rPr lang="ko-KR" altLang="en-US" sz="2000" dirty="0"/>
              <a:t> 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플랫폼  위에서  작동하는  </a:t>
            </a:r>
            <a:r>
              <a:rPr lang="ko-KR" altLang="en-US" sz="2000" b="1" dirty="0" err="1"/>
              <a:t>디앱의</a:t>
            </a:r>
            <a:r>
              <a:rPr lang="ko-KR" altLang="en-US" sz="2000" b="1" dirty="0"/>
              <a:t>  </a:t>
            </a:r>
            <a:r>
              <a:rPr lang="ko-KR" altLang="en-US" sz="2000" b="1" dirty="0" err="1"/>
              <a:t>암호화폐는</a:t>
            </a:r>
            <a:r>
              <a:rPr lang="ko-KR" altLang="en-US" sz="2000" b="1" dirty="0"/>
              <a:t>  코인</a:t>
            </a:r>
            <a:r>
              <a:rPr lang="en-US" altLang="ko-KR" sz="2000" b="1" dirty="0"/>
              <a:t>(coin)</a:t>
            </a:r>
            <a:r>
              <a:rPr lang="ko-KR" altLang="en-US" sz="2000" b="1" dirty="0"/>
              <a:t>이라고 하지  않고  토큰</a:t>
            </a:r>
            <a:r>
              <a:rPr lang="en-US" altLang="ko-KR" sz="2000" b="1" dirty="0"/>
              <a:t>(token)</a:t>
            </a:r>
            <a:r>
              <a:rPr lang="ko-KR" altLang="en-US" sz="2000" b="1" dirty="0"/>
              <a:t>이라고 구별</a:t>
            </a:r>
            <a:r>
              <a:rPr lang="ko-KR" altLang="en-US" sz="2000" dirty="0"/>
              <a:t>하여  부르기도  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‘</a:t>
            </a:r>
            <a:r>
              <a:rPr lang="en-US" altLang="ko-KR" sz="2000" dirty="0" err="1"/>
              <a:t>Dapp</a:t>
            </a:r>
            <a:r>
              <a:rPr lang="en-US" altLang="ko-KR" sz="2000" dirty="0"/>
              <a:t>’ </a:t>
            </a:r>
            <a:r>
              <a:rPr lang="ko-KR" altLang="en-US" sz="2000" dirty="0"/>
              <a:t>또는  ‘</a:t>
            </a:r>
            <a:r>
              <a:rPr lang="en-US" altLang="ko-KR" sz="2000" dirty="0" err="1"/>
              <a:t>dApp</a:t>
            </a:r>
            <a:r>
              <a:rPr lang="en-US" altLang="ko-KR" sz="2000" dirty="0"/>
              <a:t>’</a:t>
            </a:r>
            <a:r>
              <a:rPr lang="ko-KR" altLang="en-US" sz="2000" dirty="0"/>
              <a:t>이라고도  쓴다</a:t>
            </a:r>
            <a:r>
              <a:rPr lang="en-US" altLang="ko-KR" sz="2000" dirty="0"/>
              <a:t>. </a:t>
            </a:r>
            <a:r>
              <a:rPr lang="ko-KR" altLang="en-US" sz="2000" dirty="0"/>
              <a:t>단수형이  아니라  복수형으로  표현하여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디앱스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DApps</a:t>
            </a:r>
            <a:r>
              <a:rPr lang="en-US" altLang="ko-KR" sz="2000" dirty="0"/>
              <a:t>) </a:t>
            </a:r>
            <a:r>
              <a:rPr lang="ko-KR" altLang="en-US" sz="2000" dirty="0"/>
              <a:t>또는  </a:t>
            </a:r>
            <a:r>
              <a:rPr lang="ko-KR" altLang="en-US" sz="2000" dirty="0" err="1"/>
              <a:t>댑스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dApps</a:t>
            </a:r>
            <a:r>
              <a:rPr lang="en-US" altLang="ko-KR" sz="2000" dirty="0"/>
              <a:t>)</a:t>
            </a:r>
            <a:r>
              <a:rPr lang="ko-KR" altLang="en-US" sz="2000" dirty="0"/>
              <a:t>라고도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9407770" y="1156301"/>
            <a:ext cx="803175" cy="397180"/>
          </a:xfrm>
          <a:prstGeom prst="ellipse">
            <a:avLst/>
          </a:prstGeom>
          <a:noFill/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04185" y="5380885"/>
            <a:ext cx="4607170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유틸리티토큰 개발 하려면</a:t>
            </a:r>
            <a:endParaRPr lang="en-US" altLang="ko-KR" dirty="0"/>
          </a:p>
          <a:p>
            <a:pPr algn="ctr"/>
            <a:r>
              <a:rPr lang="ko-KR" altLang="en-US" dirty="0"/>
              <a:t>유틸리티 토큰</a:t>
            </a:r>
            <a:r>
              <a:rPr lang="en-US" altLang="ko-KR" dirty="0"/>
              <a:t>-&gt; </a:t>
            </a:r>
            <a:r>
              <a:rPr lang="ko-KR" altLang="en-US" dirty="0" err="1"/>
              <a:t>디앱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72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4739</Words>
  <Application>Microsoft Office PowerPoint</Application>
  <PresentationFormat>와이드스크린</PresentationFormat>
  <Paragraphs>319</Paragraphs>
  <Slides>43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Cre고딕 B</vt:lpstr>
      <vt:lpstr>맑은 고딕</vt:lpstr>
      <vt:lpstr>Arial</vt:lpstr>
      <vt:lpstr>Courier New</vt:lpstr>
      <vt:lpstr>Office 테마</vt:lpstr>
      <vt:lpstr>유틸리티 토큰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유틸리티 토큰</dc:title>
  <dc:creator>Craders-SHK</dc:creator>
  <cp:lastModifiedBy>Craders-SHK</cp:lastModifiedBy>
  <cp:revision>139</cp:revision>
  <dcterms:created xsi:type="dcterms:W3CDTF">2021-11-19T08:36:32Z</dcterms:created>
  <dcterms:modified xsi:type="dcterms:W3CDTF">2022-06-02T08:16:30Z</dcterms:modified>
</cp:coreProperties>
</file>