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9" r:id="rId5"/>
    <p:sldId id="264" r:id="rId6"/>
    <p:sldId id="261" r:id="rId7"/>
    <p:sldId id="292" r:id="rId8"/>
    <p:sldId id="267" r:id="rId9"/>
    <p:sldId id="273" r:id="rId10"/>
    <p:sldId id="274" r:id="rId11"/>
    <p:sldId id="277" r:id="rId12"/>
    <p:sldId id="276" r:id="rId13"/>
    <p:sldId id="278" r:id="rId14"/>
    <p:sldId id="279" r:id="rId15"/>
    <p:sldId id="298" r:id="rId16"/>
    <p:sldId id="293" r:id="rId17"/>
    <p:sldId id="294" r:id="rId18"/>
    <p:sldId id="295" r:id="rId19"/>
    <p:sldId id="280" r:id="rId20"/>
    <p:sldId id="296" r:id="rId21"/>
    <p:sldId id="297" r:id="rId22"/>
    <p:sldId id="281" r:id="rId23"/>
    <p:sldId id="282" r:id="rId24"/>
    <p:sldId id="286" r:id="rId25"/>
    <p:sldId id="284" r:id="rId26"/>
    <p:sldId id="285" r:id="rId27"/>
    <p:sldId id="287" r:id="rId28"/>
    <p:sldId id="288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2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5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2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9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9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1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4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ADBB-0A54-4722-AD61-B4FC1C9BDC6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6EC2-6E58-41D5-9287-A99CBDE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184073"/>
            <a:ext cx="12192000" cy="2673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12109" y="1173020"/>
            <a:ext cx="7767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mtClean="0">
                <a:latin typeface="+mj-lt"/>
              </a:rPr>
              <a:t>UI, </a:t>
            </a:r>
            <a:r>
              <a:rPr lang="ko-KR" altLang="en-US" sz="8000" b="1" smtClean="0">
                <a:latin typeface="+mj-lt"/>
              </a:rPr>
              <a:t>기능</a:t>
            </a:r>
            <a:r>
              <a:rPr lang="en-US" altLang="ko-KR" sz="8000" b="1" smtClean="0">
                <a:latin typeface="+mj-lt"/>
              </a:rPr>
              <a:t> </a:t>
            </a:r>
            <a:r>
              <a:rPr lang="ko-KR" altLang="en-US" sz="8000" b="1" smtClean="0">
                <a:latin typeface="+mj-lt"/>
              </a:rPr>
              <a:t>명세</a:t>
            </a:r>
            <a:endParaRPr lang="ko-KR" altLang="en-US" sz="80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4415976"/>
            <a:ext cx="6019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latin typeface="+mj-lt"/>
              </a:rPr>
              <a:t>OSG</a:t>
            </a:r>
            <a:r>
              <a:rPr lang="ko-KR" altLang="en-US" sz="4000" b="1" smtClean="0">
                <a:latin typeface="+mj-lt"/>
              </a:rPr>
              <a:t>조</a:t>
            </a:r>
            <a:endParaRPr lang="en-US" altLang="ko-KR" sz="4000" b="1" dirty="0" smtClean="0">
              <a:latin typeface="+mj-lt"/>
            </a:endParaRPr>
          </a:p>
          <a:p>
            <a:endParaRPr lang="en-US" altLang="ko-KR" sz="4000" b="1" dirty="0" smtClean="0">
              <a:latin typeface="+mj-lt"/>
            </a:endParaRPr>
          </a:p>
          <a:p>
            <a:r>
              <a:rPr lang="ko-KR" altLang="en-US" sz="2800" b="1" dirty="0" smtClean="0">
                <a:latin typeface="+mj-lt"/>
              </a:rPr>
              <a:t>팀장 </a:t>
            </a:r>
            <a:r>
              <a:rPr lang="en-US" altLang="ko-KR" sz="2800" b="1" dirty="0" smtClean="0">
                <a:latin typeface="+mj-lt"/>
              </a:rPr>
              <a:t>– </a:t>
            </a:r>
            <a:r>
              <a:rPr lang="ko-KR" altLang="en-US" sz="2800" b="1" dirty="0" smtClean="0">
                <a:latin typeface="+mj-lt"/>
              </a:rPr>
              <a:t>이주형</a:t>
            </a:r>
            <a:endParaRPr lang="en-US" altLang="ko-KR" sz="2800" b="1" dirty="0" smtClean="0">
              <a:latin typeface="+mj-lt"/>
            </a:endParaRPr>
          </a:p>
          <a:p>
            <a:r>
              <a:rPr lang="ko-KR" altLang="en-US" sz="2800" b="1" dirty="0" smtClean="0">
                <a:latin typeface="+mj-lt"/>
              </a:rPr>
              <a:t>팀원 </a:t>
            </a:r>
            <a:r>
              <a:rPr lang="en-US" altLang="ko-KR" sz="2800" b="1" dirty="0"/>
              <a:t>– </a:t>
            </a:r>
            <a:r>
              <a:rPr lang="ko-KR" altLang="en-US" sz="2800" b="1" dirty="0" smtClean="0"/>
              <a:t>박우연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/>
              <a:t>장보문</a:t>
            </a:r>
            <a:endParaRPr lang="en-US" altLang="ko-KR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63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1" y="855075"/>
            <a:ext cx="4106391" cy="354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Member – Join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-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회원가입은 모든 정보가 옳은 형식일 때 회원가입 버튼이 활성화 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-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취소버튼을 누를 경우 메인페이지로 이동합니다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① 아이디는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Ajax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를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이용해 중복검사를 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비밀번호는 정규식을통해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6~16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자 영문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숫자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특수문자가 입력가능합니다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endParaRPr lang="en-US" altLang="ko-KR" sz="1000" b="0" i="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비밀번호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확인은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위와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동일한지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확인하며</m:t>
                      </m:r>
                    </m:oMath>
                  </m:oMathPara>
                </a14:m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비밀번호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값이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변경될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경우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자동으로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비밀번호</m:t>
                      </m:r>
                    </m:oMath>
                  </m:oMathPara>
                </a14:m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확인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값도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검사해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경고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태그를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</a:rPr>
                        <m:t>바꿉니다</m:t>
                      </m:r>
                      <m:r>
                        <m:rPr>
                          <m:nor/>
                        </m:rP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</a:rPr>
                        <m:t>.</m:t>
                      </m:r>
                    </m:oMath>
                  </m:oMathPara>
                </a14:m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b="0" smtClean="0">
                    <a:solidFill>
                      <a:schemeClr val="tx1"/>
                    </a:solidFill>
                  </a:rPr>
                  <a:t>④ 이름이 입력가능하며 한글도 입력이 가능합니다</a:t>
                </a:r>
                <a:r>
                  <a:rPr lang="en-US" altLang="ko-KR" sz="1000" b="0" smtClean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영문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숫자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한글 이외에 다른 문자는 제외됩니다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.</a:t>
                </a:r>
                <a:endParaRPr lang="en-US" altLang="ko-KR" sz="1000" b="0" smtClean="0">
                  <a:solidFill>
                    <a:schemeClr val="tx1"/>
                  </a:solidFill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⑤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이메일은 정규식을 통해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@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와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 ‘.’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의 기준으로 전후를 검사합니다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⑥ Jquery Date Picker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를 이용해 달력에서 날짜를 선택하면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yyyy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년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MM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월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dd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일과 같은 형식으로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input tag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에 입력됩니다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Birth day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를 이용해 자신의 나이를 구해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DB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에 저장됩니다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3"/>
                <a:stretch>
                  <a:fillRect r="-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295621" y="18158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5621" y="211792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5621" y="24440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5621" y="27264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5621" y="30129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68370" y="3280304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⑥</m:t>
                      </m:r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70" y="3280304"/>
                <a:ext cx="393056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63586"/>
            <a:ext cx="3467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649374"/>
            <a:ext cx="34480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264507"/>
            <a:ext cx="35147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987651"/>
            <a:ext cx="3457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552701"/>
            <a:ext cx="3429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3231359"/>
            <a:ext cx="3438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825492"/>
            <a:ext cx="3429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396992"/>
            <a:ext cx="34766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5153025"/>
            <a:ext cx="3409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5724525"/>
            <a:ext cx="3429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4384"/>
            <a:ext cx="34099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38775"/>
            <a:ext cx="203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4676775" y="21051"/>
            <a:ext cx="3486150" cy="11902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76775" y="1264506"/>
            <a:ext cx="3486150" cy="25478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676775" y="3847089"/>
            <a:ext cx="3486150" cy="1324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76775" y="5172075"/>
            <a:ext cx="3486150" cy="1324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4672" y="4563174"/>
            <a:ext cx="4106390" cy="13994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229601" y="506890"/>
            <a:ext cx="67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ID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8229601" y="2297031"/>
            <a:ext cx="295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PWD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229601" y="5808761"/>
            <a:ext cx="295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Email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84671" y="6175276"/>
            <a:ext cx="295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09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59" y="1062516"/>
            <a:ext cx="4220515" cy="444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2" y="1063395"/>
            <a:ext cx="3302208" cy="276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Member – MemberDetail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MemberDetail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에서는 자신의 정보가 출력됩니다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① 정보 수정 버튼 </a:t>
                </a: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 :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정보 수정 페이지로 이동합니다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회원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탈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퇴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회원 탈퇴하고 메인 페이지로 이동합니다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MyCard</m:t>
                      </m:r>
                    </m:oMath>
                  </m:oMathPara>
                </a14:m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자신이 보유한 카드를 보여줍니다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또 열고 닫을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 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08216" y="237570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19020" y="2558764"/>
            <a:ext cx="89124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4672" y="3561009"/>
            <a:ext cx="3302208" cy="269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63897" y="23574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395" y="33239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81758" y="1042125"/>
            <a:ext cx="4076441" cy="269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14370" y="2558764"/>
            <a:ext cx="89124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3752850" y="2697263"/>
            <a:ext cx="438150" cy="2840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2" y="953937"/>
            <a:ext cx="5022046" cy="37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Member – UpdateMember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UpdateMember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페이지에서는 자신의 정보 수정이 가능합니다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 b="1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① 회원가입과 같은 정규식으로 유효성검사를 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나이는 단순한 크기 비교를 통해 유형성검사를 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③</m:t>
                    </m:r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이메일은 회원가입과 같은 방식으로 유효성검사를 합니다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b="0" smtClean="0">
                    <a:solidFill>
                      <a:schemeClr val="tx1"/>
                    </a:solidFill>
                  </a:rPr>
                  <a:t>④ 수정완료 버튼 </a:t>
                </a:r>
                <a:r>
                  <a:rPr lang="en-US" altLang="ko-KR" sz="1000" b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수정을 완료하고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MemberDetial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페이지로 이동합니다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⑤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취소버튼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1000" b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 : 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MemberDetial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페이지로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이동합니다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311715" y="25486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670819" y="3068048"/>
            <a:ext cx="1348731" cy="22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69319" y="2770989"/>
            <a:ext cx="1350231" cy="240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42280" y="3649054"/>
            <a:ext cx="1303239" cy="370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13215" y="28921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3215" y="319139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2506" y="34677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5675" y="35004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78844" y="3349998"/>
            <a:ext cx="1348731" cy="22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813880" y="3649054"/>
            <a:ext cx="1303239" cy="370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2" y="1720506"/>
            <a:ext cx="16287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2215806"/>
            <a:ext cx="29908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1" y="2688002"/>
            <a:ext cx="16859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42386" y="1626692"/>
            <a:ext cx="3206313" cy="15756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586536" y="1155293"/>
            <a:ext cx="67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나이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12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6" y="3125732"/>
            <a:ext cx="3628139" cy="97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49" y="997973"/>
            <a:ext cx="3869501" cy="332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2" y="1063235"/>
            <a:ext cx="3953954" cy="153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Admin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관리자 페이지에서 관리자는 카드를 추가 할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모든 입력란에 올바른 값이 들어가면 등록이 가능합니다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-  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클릭이벤트로 열고 닫을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①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Ajax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로 카드 중복검사를 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연회비와 전월기준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전월에 얼마 이상 사용해야 혜택받을 수 있는지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는 숫자인지 아닌지만 유효성 검사를 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상세내용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카드이미지</m:t>
                      </m:r>
                    </m:oMath>
                  </m:oMathPara>
                </a14:m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: 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상세내용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혜택 상세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를 이미지로 표현해 줍니다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파일이 여러 개 업로드 됨으로 멀티업로드를 사용합니다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각 이미지는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/imgaes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에 저장 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 marL="228600" indent="-228600">
                  <a:buAutoNum type="circleNumDbPlain" startAt="4"/>
                </a:pPr>
                <a:r>
                  <a:rPr lang="en-US" altLang="ko-KR" sz="1000" b="0" smtClean="0">
                    <a:solidFill>
                      <a:schemeClr val="tx1"/>
                    </a:solidFill>
                  </a:rPr>
                  <a:t>Ajax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로 모든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 StoreId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를 가져와서 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select tag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로</a:t>
                </a:r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</a:rPr>
                  <a:t>출력해 줍니다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ko-KR" sz="10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추가를 하면 그림과 같이 가장 하단  추가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</a:rPr>
                  <a:t>삭제버튼은 추가 되고 위에 혜택란들의 버튼은 사라집니다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en-US" altLang="ko-KR" sz="1000" b="0" smtClean="0">
                  <a:solidFill>
                    <a:schemeClr val="tx1"/>
                  </a:solidFill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413329" y="11608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795019" y="1380607"/>
            <a:ext cx="1472556" cy="274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8016" y="1187759"/>
            <a:ext cx="199254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82342" y="3134964"/>
            <a:ext cx="2018058" cy="219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413329" y="24230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3329" y="29879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3788" y="29872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5019" y="2561567"/>
            <a:ext cx="1472556" cy="491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92165" y="3126403"/>
            <a:ext cx="1701156" cy="594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4436299" y="2317464"/>
            <a:ext cx="438150" cy="2840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4436299" y="3720804"/>
            <a:ext cx="438150" cy="2840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2" y="1060861"/>
            <a:ext cx="4258463" cy="153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Admin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874" y="155275"/>
            <a:ext cx="3000375" cy="639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관리자 페이지에서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관리자는 혜택 대상이 되는 가게를 등록할 수 있습니다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모든 입력란에 올바른 값이 들어가면 등록이 가능합니다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+mn-ea"/>
              </a:rPr>
              <a:t>-  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클릭이벤트로 열고 닫을 수 있습니다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4672" y="1677846"/>
            <a:ext cx="199254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400" y="1192440"/>
            <a:ext cx="3521300" cy="130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오른쪽 화살표 23"/>
          <p:cNvSpPr/>
          <p:nvPr/>
        </p:nvSpPr>
        <p:spPr>
          <a:xfrm>
            <a:off x="4689250" y="1727159"/>
            <a:ext cx="438150" cy="2840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300" y="2337684"/>
            <a:ext cx="3758836" cy="267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2" y="1063235"/>
            <a:ext cx="3953954" cy="153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Admin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관리자 페이지에서 관리자는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사용자의 카드 사용내역을 등록가능합니다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모든 입력란에 올바른 값이 들어가면 등록이 가능합니다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-  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클릭이벤트로 열고 닫을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①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Ajax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로 모든 사용자를 보여줍니다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Ajax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로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위에 정해진 사용자의 보유카드를 보여줍니다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select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에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저희가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사용하는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테마들과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그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테마에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1000" b="0" i="1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:r>
                  <a:rPr lang="ko-KR" altLang="en-US" sz="1000" b="0" smtClean="0">
                    <a:solidFill>
                      <a:schemeClr val="tx1"/>
                    </a:solidFill>
                  </a:rPr>
                  <a:t>해당하는 가게들을 볼 수 있습니다</a:t>
                </a:r>
                <a:r>
                  <a:rPr lang="en-US" altLang="ko-KR" sz="1000" b="0" smtClean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altLang="ko-KR" sz="1000" b="0" smtClean="0">
                  <a:solidFill>
                    <a:schemeClr val="tx1"/>
                  </a:solidFill>
                </a:endParaRPr>
              </a:p>
              <a:p>
                <a:pPr/>
                <a:endParaRPr lang="en-US" altLang="ko-KR" sz="1000" b="0" smtClean="0">
                  <a:solidFill>
                    <a:schemeClr val="tx1"/>
                  </a:solidFill>
                </a:endParaRPr>
              </a:p>
              <a:p>
                <a:pPr/>
                <a:r>
                  <a:rPr lang="ko-KR" altLang="en-US" sz="1000" smtClean="0">
                    <a:solidFill>
                      <a:schemeClr val="tx1"/>
                    </a:solidFill>
                  </a:rPr>
                  <a:t>④ 가격은 지불한 금액이며 숫자인지 아닌지만 유효성 검사를 합니다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:endParaRPr lang="en-US" altLang="ko-KR" sz="100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⑤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datepicker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을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이용해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날짜를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선택할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수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있습니다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sz="1000" b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637616" y="26119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89910" y="2802174"/>
            <a:ext cx="671923" cy="249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8016" y="2210939"/>
            <a:ext cx="199254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28990" y="28889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990" y="313496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11738" y="36870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4341280" y="2317464"/>
            <a:ext cx="438150" cy="2840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95668" y="3049460"/>
            <a:ext cx="666165" cy="249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95668" y="3303395"/>
            <a:ext cx="666165" cy="53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89910" y="3836302"/>
            <a:ext cx="1295894" cy="267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89910" y="4117266"/>
            <a:ext cx="1295894" cy="267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11738" y="393965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37" y="1062516"/>
            <a:ext cx="3778331" cy="208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49" y="1062516"/>
            <a:ext cx="3773686" cy="49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Card – </a:t>
            </a:r>
            <a:r>
              <a:rPr lang="en-US" altLang="ko-KR" sz="2800" b="1" dirty="0" err="1" smtClean="0"/>
              <a:t>CardThemeForm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CardThemeForm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에서는 원하는 테마의 카드를 추천 받기 위해 테마를 선택합니다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① 테마 선택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3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가지 이하의 테마를 선택 할 수 있습니다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검색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선택된 테마 정보에 해당하는 카드를 출력하는 페이지로 이동합니다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선택된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테마</m:t>
                      </m:r>
                    </m:oMath>
                  </m:oMathPara>
                </a14:m>
                <a:endParaRPr lang="en-US" altLang="ko-KR" sz="10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선택된 테마는 색이 변하며 다시 눌렀을 경우 해제됩니다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47115" y="13013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73759" y="2880369"/>
            <a:ext cx="155387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0953" y="1535784"/>
            <a:ext cx="3766681" cy="1295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84365" y="282659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09362" y="13112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28437" y="1535783"/>
            <a:ext cx="797292" cy="647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290287" y="2041706"/>
            <a:ext cx="438150" cy="2840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Card – </a:t>
            </a:r>
            <a:r>
              <a:rPr lang="en-US" altLang="ko-KR" sz="2800" b="1" dirty="0" err="1" smtClean="0"/>
              <a:t>CardThemeList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CardThemeList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에서는 선택된 테마에 해당되는 카드들을 출력합니다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① 카드 클릭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카드의 상세내용 페이지로 이동합니다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카드신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청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 신청 페이지로 넘어갑니다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만약 보유하고 있는 카드일 경우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알림창이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뜨고 페이지 전환이 일어나지 않습니다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상세보기</m:t>
                      </m:r>
                    </m:oMath>
                  </m:oMathPara>
                </a14:m>
                <a:endParaRPr lang="en-US" altLang="ko-KR" sz="10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카드의 상세내용 페이지로 이동합니다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smtClean="0">
                          <a:solidFill>
                            <a:schemeClr val="tx1"/>
                          </a:solidFill>
                          <a:latin typeface="Cambria Math"/>
                        </a:rPr>
                        <m:t>④</m:t>
                      </m:r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i="1">
                          <a:solidFill>
                            <a:schemeClr val="tx1"/>
                          </a:solidFill>
                          <a:latin typeface="Cambria Math"/>
                        </a:rPr>
                        <m:t>상세보기</m:t>
                      </m:r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카드의 간략한 주요 정보를 보여줍니다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smtClean="0">
                          <a:solidFill>
                            <a:schemeClr val="tx1"/>
                          </a:solidFill>
                          <a:latin typeface="Cambria Math"/>
                        </a:rPr>
                        <m:t>⑤</m:t>
                      </m:r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스크롤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이벤트</m:t>
                      </m:r>
                    </m:oMath>
                  </m:oMathPara>
                </a14:m>
                <a:endParaRPr lang="en-US" altLang="ko-KR" sz="10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스크롤이 하단으로 내려갈 경우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5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개씩 추가적으로 출력합니다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9" y="1200725"/>
            <a:ext cx="6069810" cy="436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5657" y="1818234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49187" y="2540698"/>
            <a:ext cx="505610" cy="26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2796" y="2044375"/>
            <a:ext cx="1157802" cy="752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39327" y="2324715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1263" y="2316430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33122" y="3278402"/>
            <a:ext cx="3869332" cy="545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62915" y="2538225"/>
            <a:ext cx="505610" cy="26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18611" y="3045016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9995" y="5589226"/>
            <a:ext cx="6058624" cy="408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7673" y="53572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3506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0" y="987459"/>
            <a:ext cx="6075480" cy="429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Card – </a:t>
            </a:r>
            <a:r>
              <a:rPr lang="en-US" altLang="ko-KR" sz="2800" b="1" dirty="0" err="1"/>
              <a:t>RecommendCardList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R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  <a:latin typeface="+mn-ea"/>
                  </a:rPr>
                  <a:t>ecommendCardList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에서는 회원의 사용내역을 가져와 다른 카드로 결제 했을 때의 혜택 순서로 상위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4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개의 카드를 출력합니다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① 카드 클릭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카드의 상세내용 페이지로 이동합니다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카드신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청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 신청 페이지로 넘어갑니다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만약 보유하고 있는 카드일 경우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알림창이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뜨고 페이지 전환이 일어나지 않습니다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상세보기</m:t>
                      </m:r>
                    </m:oMath>
                  </m:oMathPara>
                </a14:m>
                <a:endParaRPr lang="en-US" altLang="ko-KR" sz="10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카드의 상세내용 페이지로 이동합니다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smtClean="0">
                          <a:solidFill>
                            <a:schemeClr val="tx1"/>
                          </a:solidFill>
                          <a:latin typeface="Cambria Math"/>
                        </a:rPr>
                        <m:t>④</m:t>
                      </m:r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i="1">
                          <a:solidFill>
                            <a:schemeClr val="tx1"/>
                          </a:solidFill>
                          <a:latin typeface="Cambria Math"/>
                        </a:rPr>
                        <m:t>상세보기</m:t>
                      </m:r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카드의 간략한 주요 정보를 보여줍니다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smtClean="0">
                          <a:solidFill>
                            <a:schemeClr val="tx1"/>
                          </a:solidFill>
                          <a:latin typeface="Cambria Math"/>
                        </a:rPr>
                        <m:t>⑤</m:t>
                      </m:r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예상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할인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금액</m:t>
                      </m:r>
                    </m:oMath>
                  </m:oMathPara>
                </a14:m>
                <a:endParaRPr lang="en-US" altLang="ko-KR" sz="10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카드로 기존 사용 했던 내역을 결제 했다면 얼마의 혜택을 받았는지를 알려줍니다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15657" y="1604968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49187" y="2327432"/>
            <a:ext cx="505610" cy="26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2796" y="1831109"/>
            <a:ext cx="1157802" cy="752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39327" y="2111449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1263" y="2103164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33122" y="3065136"/>
            <a:ext cx="3869332" cy="836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62915" y="2324959"/>
            <a:ext cx="505610" cy="26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13836" y="2822225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0" y="5260935"/>
            <a:ext cx="6075480" cy="129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539213" y="4338877"/>
            <a:ext cx="946447" cy="204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366891" y="4106930"/>
            <a:ext cx="5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6716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6" y="1085391"/>
            <a:ext cx="3519487" cy="423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75" y="1085391"/>
            <a:ext cx="3313703" cy="305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Card - CardList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전체 카드리스트를 보여줍니다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b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</a:b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DB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에 전월 기준은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NUMBER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입니다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이를 만원 단위로 바꿔서 출력해 줍니다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각 카드의 브랜드는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DB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에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VARCHAR2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로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저장 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/images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에 저장된 이미지와 매칭해 이미지 파일을 불러옵니다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사용자가 보유한 카드는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‘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이미 보유한 카드 입니다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.’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라고 경고창이 뜹니다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비로그인 상태에서는 카드신청 할 경우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loginForm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으로 이동합니다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①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카드신청 페이지로 이동합니다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카드의 상세정보를 볼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더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보기버튼을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누르면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𝐴𝐽𝐴𝑋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를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통해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5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개씩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추가로</m:t>
                      </m:r>
                    </m:oMath>
                  </m:oMathPara>
                </a14:m>
                <a:endParaRPr lang="en-US" altLang="ko-KR" sz="1000" b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카드를 보여줍니다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모든 카드를 출력하면 더보기 버튼이 사라집니다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endParaRPr lang="en-US" altLang="ko-KR" sz="1000">
                  <a:solidFill>
                    <a:schemeClr val="tx1"/>
                  </a:solidFill>
                </a:endParaRP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4"/>
                <a:stretch>
                  <a:fillRect r="-10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515849" y="13187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54403" y="1500216"/>
            <a:ext cx="498397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63493" y="12773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395" y="49139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350" y="5082111"/>
            <a:ext cx="3486303" cy="241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4202047" y="1833591"/>
            <a:ext cx="438150" cy="2840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65095" y="1494636"/>
            <a:ext cx="498397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75" y="4425494"/>
            <a:ext cx="3313703" cy="976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8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837" y="304799"/>
            <a:ext cx="11979563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2800" b="1" dirty="0"/>
          </a:p>
          <a:p>
            <a:pPr algn="ctr"/>
            <a:r>
              <a:rPr lang="ko-KR" altLang="en-US" sz="3600" b="1" dirty="0" smtClean="0"/>
              <a:t>목차</a:t>
            </a:r>
            <a:endParaRPr lang="en-US" altLang="ko-KR" sz="3600" b="1" dirty="0"/>
          </a:p>
          <a:p>
            <a:pPr algn="ctr"/>
            <a:endParaRPr lang="ko-KR" altLang="en-US" sz="2800" b="1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10836" y="255355"/>
            <a:ext cx="11979563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10835" y="679225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06218" y="1853946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23587" y="2296898"/>
            <a:ext cx="26564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Layout</a:t>
            </a: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2. Member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smtClean="0"/>
              <a:t>. Admin</a:t>
            </a:r>
          </a:p>
          <a:p>
            <a:endParaRPr lang="en-US" altLang="ko-KR" smtClean="0"/>
          </a:p>
          <a:p>
            <a:r>
              <a:rPr lang="en-US" altLang="ko-KR" smtClean="0"/>
              <a:t>4. Card</a:t>
            </a:r>
          </a:p>
          <a:p>
            <a:endParaRPr lang="en-US" altLang="ko-KR"/>
          </a:p>
          <a:p>
            <a:r>
              <a:rPr lang="en-US" altLang="ko-KR" smtClean="0"/>
              <a:t>5. Chatting &amp; Franchise</a:t>
            </a:r>
          </a:p>
          <a:p>
            <a:endParaRPr lang="en-US" altLang="ko-KR"/>
          </a:p>
          <a:p>
            <a:r>
              <a:rPr lang="en-US" altLang="ko-KR" smtClean="0"/>
              <a:t>6. UsageHistory</a:t>
            </a:r>
          </a:p>
          <a:p>
            <a:endParaRPr lang="en-US" altLang="ko-KR"/>
          </a:p>
          <a:p>
            <a:r>
              <a:rPr lang="en-US" altLang="ko-KR" smtClean="0"/>
              <a:t>7. HouseKeepingBook</a:t>
            </a:r>
            <a:endParaRPr lang="en-US" altLang="ko-KR" dirty="0" smtClean="0"/>
          </a:p>
        </p:txBody>
      </p:sp>
      <p:sp>
        <p:nvSpPr>
          <p:cNvPr id="2" name="양쪽 대괄호 1"/>
          <p:cNvSpPr/>
          <p:nvPr/>
        </p:nvSpPr>
        <p:spPr>
          <a:xfrm>
            <a:off x="1489166" y="2055223"/>
            <a:ext cx="9170125" cy="451104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44" y="1111222"/>
            <a:ext cx="4318106" cy="450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5" y="1111222"/>
            <a:ext cx="4048149" cy="450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Card – </a:t>
            </a:r>
            <a:r>
              <a:rPr lang="en-US" altLang="ko-KR" sz="2800" b="1" dirty="0" err="1" smtClean="0"/>
              <a:t>CardDetail</a:t>
            </a:r>
            <a:r>
              <a:rPr lang="en-US" altLang="ko-KR" sz="2800" b="1" dirty="0" smtClean="0"/>
              <a:t> 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CardDetail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에서는 하나의 카드에 대해서 상세한 설명과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댓글을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통해 회원들끼리 정보를 교환 할 수 있습니다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① 카드 이미지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카드의 이미지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카드 상세내용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카드에 대한 혜택의 상세 내용을 볼 수 있습니다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카드신청</m:t>
                      </m:r>
                    </m:oMath>
                  </m:oMathPara>
                </a14:m>
                <a:endParaRPr lang="en-US" altLang="ko-KR" sz="10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카드를 신청 할 수 있는 카드 신청 페이지로 이동합니다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smtClean="0">
                          <a:solidFill>
                            <a:schemeClr val="tx1"/>
                          </a:solidFill>
                          <a:latin typeface="Cambria Math"/>
                        </a:rPr>
                        <m:t>④</m:t>
                      </m:r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댓글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작성</m:t>
                      </m:r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로그인 된 계정으로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댓글을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작성 할 수 있습니다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smtClean="0">
                          <a:solidFill>
                            <a:schemeClr val="tx1"/>
                          </a:solidFill>
                          <a:latin typeface="Cambria Math"/>
                        </a:rPr>
                        <m:t>⑤</m:t>
                      </m:r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댓글</m:t>
                      </m:r>
                    </m:oMath>
                  </m:oMathPara>
                </a14:m>
                <a:endParaRPr lang="en-US" altLang="ko-KR" sz="10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카드 상세 페이지에서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작성된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댓글을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볼 수 있습니다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7245" y="885081"/>
            <a:ext cx="309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4384" y="1974989"/>
            <a:ext cx="4048149" cy="3639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4383" y="1111222"/>
            <a:ext cx="788171" cy="501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4614" y="1741604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5888" y="1348495"/>
            <a:ext cx="44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77344" y="1570290"/>
            <a:ext cx="3869332" cy="836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77541" y="1570290"/>
            <a:ext cx="804992" cy="288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58058" y="1327379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77343" y="2913200"/>
            <a:ext cx="4324537" cy="2701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05022" y="2681253"/>
            <a:ext cx="33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49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44" y="616036"/>
            <a:ext cx="4269032" cy="233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7" y="865416"/>
            <a:ext cx="3746196" cy="544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       Card – </a:t>
            </a:r>
            <a:r>
              <a:rPr lang="en-US" altLang="ko-KR" sz="2800" b="1" dirty="0" err="1" smtClean="0"/>
              <a:t>CardDetail</a:t>
            </a:r>
            <a:r>
              <a:rPr lang="en-US" altLang="ko-KR" sz="2800" b="1" dirty="0" smtClean="0"/>
              <a:t> 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CardDetail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에서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부분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① 베스트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댓글들의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좋아요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하트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)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수가 높은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4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개의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댓글에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대해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BEST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라는 태그들 달아 줍니다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삭제 버튼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댓글을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삭제 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삭제 권한은 관리자에 경우 모든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댓글에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대한 삭제 권한을 갖고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회원들은 본인이 작성한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댓글에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대해서만 삭제 권한을 갖게 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좋아요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버튼</m:t>
                      </m:r>
                    </m:oMath>
                  </m:oMathPara>
                </a14:m>
                <a:endParaRPr lang="en-US" altLang="ko-KR" sz="10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회원이 유용하다고 느낀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댓글에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좋아요를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눌러 좋은 정보가 상단에 노출 될 수 있는 가능성을 높일 수 있습니다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smtClean="0">
                          <a:solidFill>
                            <a:schemeClr val="tx1"/>
                          </a:solidFill>
                          <a:latin typeface="Cambria Math"/>
                        </a:rPr>
                        <m:t>④</m:t>
                      </m:r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전체보기</m:t>
                      </m:r>
                    </m:oMath>
                  </m:oMathPara>
                </a14:m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처음 출력된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7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개의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외 다른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댓글은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전체보기 버튼을 누르면 나머지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댓글들을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가져와 출력합니다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smtClean="0">
                          <a:solidFill>
                            <a:schemeClr val="tx1"/>
                          </a:solidFill>
                          <a:latin typeface="Cambria Math"/>
                        </a:rPr>
                        <m:t>⑤</m:t>
                      </m:r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댓글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버튼</m:t>
                      </m:r>
                    </m:oMath>
                  </m:oMathPara>
                </a14:m>
                <a:endParaRPr lang="en-US" altLang="ko-KR" sz="10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댓글에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작성한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댓글로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해당 게시물의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댓글을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볼 수 있습니다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한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게시글의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버튼을 눌렀을 때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다른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게시글의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댓글이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출력 되어 있으면 그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댓글은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close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되고 새로운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댓글창이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open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⑥</a:t>
                </a:r>
                <a14:m>
                  <m:oMath xmlns:m="http://schemas.openxmlformats.org/officeDocument/2006/math">
                    <m:r>
                      <a:rPr lang="ko-KR" altLang="en-US" sz="1000" i="1">
                        <a:solidFill>
                          <a:schemeClr val="tx1"/>
                        </a:solidFill>
                        <a:latin typeface="Cambria Math"/>
                      </a:rPr>
                      <m:t>댓글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작성</m:t>
                    </m:r>
                  </m:oMath>
                </a14:m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해당 게시물에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댓글을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작성 할 수 있습니다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⑦</a:t>
                </a:r>
                <a14:m>
                  <m:oMath xmlns:m="http://schemas.openxmlformats.org/officeDocument/2006/math">
                    <m:r>
                      <a:rPr lang="ko-KR" altLang="en-US" sz="1000" dirty="0">
                        <a:solidFill>
                          <a:schemeClr val="tx1"/>
                        </a:solidFill>
                        <a:latin typeface="Cambria Math"/>
                      </a:rPr>
                      <m:t>접</m:t>
                    </m:r>
                    <m:r>
                      <a:rPr lang="ko-KR" altLang="en-US" sz="1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기</m:t>
                    </m:r>
                    <m:r>
                      <a:rPr lang="en-US" altLang="ko-KR" sz="1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버튼</m:t>
                    </m:r>
                  </m:oMath>
                </a14:m>
                <a:endParaRPr lang="en-US" altLang="ko-KR" sz="10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모든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+mn-ea"/>
                  </a:rPr>
                  <a:t>댓글이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출력 되었던 화면을 간략하게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7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개만 출력 합니다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84671" y="1002719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54587" y="1228860"/>
            <a:ext cx="505610" cy="26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1809" y="1228860"/>
            <a:ext cx="3698387" cy="255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444727" y="1012877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68989" y="1982089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566" y="6066503"/>
            <a:ext cx="3698387" cy="239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78442" y="2203884"/>
            <a:ext cx="505610" cy="26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5886" y="5833118"/>
            <a:ext cx="279542" cy="23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71116" y="1228860"/>
            <a:ext cx="492813" cy="204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5138" y="1006745"/>
            <a:ext cx="35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⑤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96" y="3088532"/>
            <a:ext cx="3932280" cy="321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739396" y="6055625"/>
            <a:ext cx="3932280" cy="250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43637" y="5814747"/>
            <a:ext cx="29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02644" y="1993202"/>
            <a:ext cx="4269032" cy="858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20963" y="1759817"/>
            <a:ext cx="32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" name="왼쪽/오른쪽 화살표 1"/>
          <p:cNvSpPr/>
          <p:nvPr/>
        </p:nvSpPr>
        <p:spPr>
          <a:xfrm>
            <a:off x="4184052" y="4375354"/>
            <a:ext cx="555344" cy="361414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74" y="762884"/>
            <a:ext cx="35336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Card - Application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874" y="155275"/>
            <a:ext cx="3000375" cy="639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모두동의를 해야 다음 페이지로 이동 할 수 있습니다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이는 체크박스로 하지 않고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a tag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와 함수를 통해 이벤트를 처리했습니다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- 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동의 버튼을 누르면 카드신청 페이지로 이동합니다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- 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취소버튼을 누르면 카드리스트 페이지로 이동합니다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① 모두 선택을 누르면 모두 선택되고 해제시 모두 해제 됩니다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②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모든 부분선택을 체크하면 전체 선택이 체크됩니다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반대로 모든 선택된 상태에서 일부 부분석택 체크를 해제하면 모든 선택이 해제됩니다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5413" y="8768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3967" y="887722"/>
            <a:ext cx="235384" cy="255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73824" y="1346870"/>
            <a:ext cx="255527" cy="397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45888" y="12958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71" y="686944"/>
            <a:ext cx="4695825" cy="586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Card - Application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신청서 작성 페이지에서는 카드에 신청에 필요한 개인정보가 출력되며 결제정보를 입력할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모든 입력란에 올바른 값이 들어가면 등록이 가능합니다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취소버튼을 누르면 카드리스트 페이지로 이동합니다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신청 버튼을 누르면 카드신청완료 페이지로 이동합니다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①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datepicker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을 이용해 날짜를 선택합니다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select tag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로 은행을 선택하고 계좌번호를 입력합니다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계좌번호는 숫자만 입력가능합니다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000">
                        <a:solidFill>
                          <a:schemeClr val="tx1"/>
                        </a:solidFill>
                        <a:latin typeface="Cambria Math"/>
                      </a:rPr>
                      <m:t>③</m:t>
                    </m:r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000" b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b="0" smtClean="0">
                    <a:solidFill>
                      <a:schemeClr val="tx1"/>
                    </a:solidFill>
                    <a:latin typeface="+mn-ea"/>
                  </a:rPr>
                  <a:t>자주 사용되는 한도는 손쉽게 </a:t>
                </a:r>
                <a:r>
                  <a:rPr lang="en-US" altLang="ko-KR" sz="1000" b="0" smtClean="0">
                    <a:solidFill>
                      <a:schemeClr val="tx1"/>
                    </a:solidFill>
                    <a:latin typeface="+mn-ea"/>
                  </a:rPr>
                  <a:t>select tag</a:t>
                </a:r>
                <a:r>
                  <a:rPr lang="ko-KR" altLang="en-US" sz="1000" b="0" smtClean="0">
                    <a:solidFill>
                      <a:schemeClr val="tx1"/>
                    </a:solidFill>
                    <a:latin typeface="+mn-ea"/>
                  </a:rPr>
                  <a:t>를 이용해 선택이 가능하고 직접 작성도 가능합니다</a:t>
                </a:r>
                <a:r>
                  <a:rPr lang="en-US" altLang="ko-KR" sz="1000" b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>
                  <a:solidFill>
                    <a:schemeClr val="tx1"/>
                  </a:solidFill>
                </a:endParaRP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160272" y="384919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89301" y="3948819"/>
            <a:ext cx="1359049" cy="248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09657" y="40504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9905" y="54286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91061" y="4211160"/>
            <a:ext cx="1981139" cy="232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04907" y="5570569"/>
            <a:ext cx="2291118" cy="232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368" y="3619500"/>
            <a:ext cx="3290381" cy="217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2" y="1005694"/>
            <a:ext cx="4411154" cy="454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Card </a:t>
            </a:r>
            <a:r>
              <a:rPr lang="en-US" altLang="ko-KR" sz="2800" b="1"/>
              <a:t>- Application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신청자 정보와 신청한 카드 정보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상세내용을 볼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상세내용은 클릭으로 열고 닫을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카드리스트로 돌아가기 버튼을 통해 카드리스트로 이동할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① 신청자의 정보가 출력됩니다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신청한 카드의 은행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브랜드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기본 연회비등이 표기됩니다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000">
                        <a:solidFill>
                          <a:schemeClr val="tx1"/>
                        </a:solidFill>
                        <a:latin typeface="Cambria Math"/>
                      </a:rPr>
                      <m:t>③</m:t>
                    </m:r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카드의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상세내용</m:t>
                    </m:r>
                  </m:oMath>
                </a14:m>
                <a:r>
                  <a:rPr lang="ko-KR" altLang="en-US" sz="1000" smtClean="0">
                    <a:solidFill>
                      <a:schemeClr val="tx1"/>
                    </a:solidFill>
                  </a:rPr>
                  <a:t>이 출력됩니다</a:t>
                </a:r>
                <a:r>
                  <a:rPr lang="en-US" altLang="ko-KR" sz="100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</a:endParaRP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-54478" y="1595890"/>
            <a:ext cx="10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5710" y="1743915"/>
            <a:ext cx="2055540" cy="1108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-54479" y="2981329"/>
            <a:ext cx="226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86493" y="43771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5707" y="3118221"/>
            <a:ext cx="4370119" cy="1346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3216" y="4512094"/>
            <a:ext cx="4402135" cy="65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859272" y="4464469"/>
            <a:ext cx="438150" cy="2840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57" y="854494"/>
            <a:ext cx="4274031" cy="540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0" y="917083"/>
            <a:ext cx="24574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Chatting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5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사용자들이 카드에대해 서로 소통할수있는 장입니다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소켓통신을 이용해 서로 접속합니다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- 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비회원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/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회원 모두 가능하며 입장 시 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자신의 채팅내용은 왼쪽에 나오고 상대방은 모두 오른 쪽에 나옵니다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 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  </a:t>
                </a: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① 아무값이나 입력 가능합니다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입장시 입장버튼은 비활성화 되고 나가기 버튼이 활성화 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또 채팅입력란이 활성화됩니다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나가기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버튼을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누르면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입장버튼이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활성화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됩니다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sz="1000" b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</a:rPr>
                  <a:t>.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</a:endParaRPr>
              </a:p>
              <a:p>
                <a:endParaRPr lang="en-US" altLang="ko-KR" sz="1000">
                  <a:solidFill>
                    <a:schemeClr val="tx1"/>
                  </a:solidFill>
                </a:endParaRP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08913" y="10700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8171" y="1255112"/>
            <a:ext cx="199254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8913" y="16596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913" y="21003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8170" y="1849110"/>
            <a:ext cx="199254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24722" y="2306000"/>
            <a:ext cx="199254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Franchise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5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874" y="155275"/>
            <a:ext cx="3000375" cy="639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Geolocation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을 통해 자신의 위치를 검색하고 자신의 위치 주변에 자신이 보유한 카드로 받을 수 있는 혜택가맹점을 보여줍니다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보기 쉽게 각 혜택 테마마다 다른 마커가 표시 됩니다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다음에서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키를 받아 다음맵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를 사용했습니다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93" y="702274"/>
            <a:ext cx="4953000" cy="543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 descr="C:\Users\hkedu\Desktop\my\m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5" y="2256083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C:\Users\hkedu\Desktop\my\m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02" y="4952330"/>
            <a:ext cx="372146" cy="37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C:\Users\hkedu\Desktop\my\m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5" y="3148929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Picture 7" descr="C:\Users\hkedu\Desktop\my\m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950" y="1497929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C:\Users\hkedu\Desktop\my\m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5" y="355292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1" name="Picture 9" descr="C:\Users\hkedu\Desktop\my\m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950" y="2729829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C:\Users\hkedu\Desktop\my\mc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5" y="4020987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Picture 11" descr="C:\Users\hkedu\Desktop\my\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5" y="1910679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Picture 12" descr="C:\Users\hkedu\Desktop\my\mf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5" y="4444329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305549" y="1497929"/>
            <a:ext cx="457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통신</a:t>
            </a:r>
            <a:endParaRPr lang="en-US" altLang="ko-KR" sz="90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305548" y="1910679"/>
            <a:ext cx="457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교육</a:t>
            </a:r>
            <a:endParaRPr lang="en-US" altLang="ko-KR" sz="90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305549" y="2279251"/>
            <a:ext cx="457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주유</a:t>
            </a:r>
            <a:endParaRPr lang="en-US" altLang="ko-KR" sz="90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305549" y="2745033"/>
            <a:ext cx="457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교통</a:t>
            </a:r>
            <a:endParaRPr lang="en-US" altLang="ko-KR" sz="90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305549" y="3187972"/>
            <a:ext cx="542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편의</a:t>
            </a:r>
            <a:r>
              <a:rPr lang="ko-KR" altLang="en-US" sz="900"/>
              <a:t>점</a:t>
            </a:r>
            <a:endParaRPr lang="en-US" altLang="ko-KR" sz="90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305549" y="3576088"/>
            <a:ext cx="457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</a:t>
            </a:r>
            <a:endParaRPr lang="en-US" altLang="ko-KR" sz="90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305547" y="4044155"/>
            <a:ext cx="457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문화</a:t>
            </a:r>
            <a:endParaRPr lang="en-US" altLang="ko-KR" sz="90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305549" y="4481758"/>
            <a:ext cx="742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음식</a:t>
            </a:r>
            <a:r>
              <a:rPr lang="en-US" altLang="ko-KR" sz="900" smtClean="0"/>
              <a:t>, </a:t>
            </a:r>
            <a:r>
              <a:rPr lang="ko-KR" altLang="en-US" sz="900" smtClean="0"/>
              <a:t>음료</a:t>
            </a:r>
            <a:endParaRPr lang="en-US" altLang="ko-KR" sz="900" smtClean="0"/>
          </a:p>
        </p:txBody>
      </p:sp>
      <p:sp>
        <p:nvSpPr>
          <p:cNvPr id="45" name="TextBox 44"/>
          <p:cNvSpPr txBox="1"/>
          <p:nvPr/>
        </p:nvSpPr>
        <p:spPr>
          <a:xfrm>
            <a:off x="6284572" y="5022987"/>
            <a:ext cx="763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놀이동</a:t>
            </a:r>
            <a:r>
              <a:rPr lang="ko-KR" altLang="en-US" sz="900"/>
              <a:t>산</a:t>
            </a:r>
            <a:endParaRPr lang="en-US" altLang="ko-KR" sz="900" smtClean="0"/>
          </a:p>
        </p:txBody>
      </p:sp>
    </p:spTree>
    <p:extLst>
      <p:ext uri="{BB962C8B-B14F-4D97-AF65-F5344CB8AC3E}">
        <p14:creationId xmlns:p14="http://schemas.microsoft.com/office/powerpoint/2010/main" val="18489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3" y="2472688"/>
            <a:ext cx="8287828" cy="244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1" y="905052"/>
            <a:ext cx="8287829" cy="131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UsageHistory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6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자신의 사용내역 통계를 볼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① 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일년 지불기존금액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한달 지불기존금액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이번달 할인 받은 금액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이번달 실제 지불액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을 볼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, </a:t>
                </a:r>
                <a14:m>
                  <m:oMath xmlns:m="http://schemas.openxmlformats.org/officeDocument/2006/math">
                    <m:r>
                      <a:rPr lang="en-US" altLang="ko-KR" sz="1000">
                        <a:solidFill>
                          <a:schemeClr val="tx1"/>
                        </a:solidFill>
                        <a:latin typeface="Cambria Math"/>
                      </a:rPr>
                      <m:t>③</m:t>
                    </m:r>
                  </m:oMath>
                </a14:m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지출에 대한 통계를 또 다른 형태로 볼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오늘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기존금액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할인금액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지출액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이번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달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기존금액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할인금액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지출액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올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해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기존금액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할인금액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>
                    <a:solidFill>
                      <a:schemeClr val="tx1"/>
                    </a:solidFill>
                    <a:latin typeface="+mn-ea"/>
                  </a:rPr>
                  <a:t>지출액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0" y="7665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016" y="905052"/>
            <a:ext cx="8274484" cy="1306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5473" y="2660031"/>
            <a:ext cx="1397677" cy="232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221897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4061" y="27953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31871" y="3009381"/>
            <a:ext cx="2140630" cy="1954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4" y="670767"/>
            <a:ext cx="6489788" cy="436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62" y="4737015"/>
            <a:ext cx="4008063" cy="173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 </a:t>
            </a:r>
            <a:r>
              <a:rPr lang="en-US" altLang="ko-KR" sz="2800" b="1" smtClean="0"/>
              <a:t>      UsageHistory  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6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874" y="155275"/>
            <a:ext cx="3000375" cy="639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자신의 모든 사용내역을 볼 수 있습니다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사용한 카드와 사용내역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결제일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기존금액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실제 지불액을 볼 수 있습니다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① 자신의 원하는 날짜에 지출한 사용내역을 검색할 수 있고 검색 후 목록버튼으로 모든 사용내역을 볼 수 있습니다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②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모든 사용내역을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개 씩 묶어 페이징 처리를 했고 리스트는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개 씩 묶어어서 처리했습니다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&lt;&lt;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맨 처음 페이지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&lt;  5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페이지 전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&gt;  5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페이지 후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&gt;&gt;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맨 끝 페이지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395" y="8743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3741" y="1079912"/>
            <a:ext cx="1530783" cy="305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94827" y="43083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76231" y="4475388"/>
            <a:ext cx="1638594" cy="261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4178237" y="4891055"/>
            <a:ext cx="438150" cy="2840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39" y="798150"/>
            <a:ext cx="603885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HouseKeepingBook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7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874" y="155275"/>
            <a:ext cx="3000375" cy="639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자신의 대략적인 지출을 달력으로 출력합니다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버튼을 통해 년월을 바꿀 수 있습니다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&lt; : 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이전 달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&gt; : 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다음 달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&lt;&lt; : 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작 년</a:t>
            </a: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&gt;&gt; : 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내 년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① 이번 달 총 지출액과 카드사용으로 받은 혜택금액을 보여줍니다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②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마우스가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enter event, leave event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가 발생하면 색을 바꾸거나 되돌립니다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내용이 많아질경우 스크롤 바가 생깁니다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000" smtClean="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1867" y="7358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32356" y="902716"/>
            <a:ext cx="2006544" cy="468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718927" y="22933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57481" y="2560863"/>
            <a:ext cx="1124244" cy="1163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Layout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2" y="795367"/>
            <a:ext cx="8864780" cy="437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83" y="5171769"/>
            <a:ext cx="8863200" cy="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 flipV="1">
            <a:off x="246570" y="714225"/>
            <a:ext cx="8992679" cy="724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43489" y="1457921"/>
            <a:ext cx="8995760" cy="3904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43489" y="5383815"/>
            <a:ext cx="8995760" cy="74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55274" y="845417"/>
            <a:ext cx="295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Header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555274" y="3140495"/>
            <a:ext cx="295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Container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9707674" y="5600306"/>
            <a:ext cx="295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Footer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3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9" y="616036"/>
            <a:ext cx="774382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</a:t>
            </a:r>
            <a:r>
              <a:rPr lang="en-US" altLang="ko-KR" sz="2800" b="1"/>
              <a:t> </a:t>
            </a:r>
            <a:r>
              <a:rPr lang="en-US" altLang="ko-KR" sz="2800" b="1" smtClean="0"/>
              <a:t>     HouseKeepingBook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7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자신의 일일 사용내역을 자세히 볼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즉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자신의 사용내역을 다양한 통계로 볼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① 자신의 그날 소비한 테마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카드이름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장소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지출 날짜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기존 가격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지출액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혜택받은 금액을 볼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카드 별로 총지출액과 총 혜택받은 금액을 볼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endParaRPr lang="en-US" altLang="ko-KR" sz="1000">
                  <a:solidFill>
                    <a:schemeClr val="tx1"/>
                  </a:solidFill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000">
                        <a:solidFill>
                          <a:schemeClr val="tx1"/>
                        </a:solidFill>
                        <a:latin typeface="Cambria Math"/>
                      </a:rPr>
                      <m:t>③</m:t>
                    </m:r>
                  </m:oMath>
                </a14:m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테마 별로 총지출액과 총 혜택받은 금액을 볼 수 있습니다</a:t>
                </a:r>
                <a:r>
                  <a:rPr lang="en-US" altLang="ko-KR" sz="100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08693" y="10884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491" y="1265053"/>
            <a:ext cx="7512484" cy="305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0118" y="35344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1070" y="3732028"/>
            <a:ext cx="7512484" cy="305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0441" y="4880493"/>
            <a:ext cx="7512484" cy="305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0118" y="46796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Layout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– Header(</a:t>
            </a:r>
            <a:r>
              <a:rPr lang="ko-KR" altLang="en-US" sz="2800" b="1" smtClean="0"/>
              <a:t>비로그인</a:t>
            </a:r>
            <a:r>
              <a:rPr lang="en-US" altLang="ko-KR" sz="2800" b="1" smtClean="0"/>
              <a:t>)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1" y="862768"/>
            <a:ext cx="8311224" cy="85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2969981" y="1476673"/>
            <a:ext cx="511824" cy="204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1" y="2817604"/>
            <a:ext cx="23050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101" idx="2"/>
            <a:endCxn id="1028" idx="0"/>
          </p:cNvCxnSpPr>
          <p:nvPr/>
        </p:nvCxnSpPr>
        <p:spPr>
          <a:xfrm flipH="1">
            <a:off x="1710366" y="1681037"/>
            <a:ext cx="1515527" cy="113656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49" y="2834858"/>
            <a:ext cx="2257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874" y="155275"/>
            <a:ext cx="3000375" cy="639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smtClean="0">
                <a:solidFill>
                  <a:schemeClr val="tx1"/>
                </a:solidFill>
              </a:rPr>
              <a:t>Header</a:t>
            </a:r>
            <a:r>
              <a:rPr lang="ko-KR" altLang="en-US" sz="1000">
                <a:solidFill>
                  <a:schemeClr val="tx1"/>
                </a:solidFill>
              </a:rPr>
              <a:t>에서는 </a:t>
            </a:r>
            <a:r>
              <a:rPr lang="en-US" altLang="ko-KR" sz="1000">
                <a:solidFill>
                  <a:schemeClr val="tx1"/>
                </a:solidFill>
              </a:rPr>
              <a:t>hover</a:t>
            </a:r>
            <a:r>
              <a:rPr lang="ko-KR" altLang="en-US" sz="1000">
                <a:solidFill>
                  <a:schemeClr val="tx1"/>
                </a:solidFill>
              </a:rPr>
              <a:t>를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이용해 숨겨진 </a:t>
            </a:r>
            <a:r>
              <a:rPr lang="en-US" altLang="ko-KR" sz="1000">
                <a:solidFill>
                  <a:schemeClr val="tx1"/>
                </a:solidFill>
              </a:rPr>
              <a:t>div</a:t>
            </a:r>
            <a:r>
              <a:rPr lang="ko-KR" altLang="en-US" sz="1000">
                <a:solidFill>
                  <a:schemeClr val="tx1"/>
                </a:solidFill>
              </a:rPr>
              <a:t>를 </a:t>
            </a:r>
            <a:r>
              <a:rPr lang="en-US" altLang="ko-KR" sz="1000">
                <a:solidFill>
                  <a:schemeClr val="tx1"/>
                </a:solidFill>
              </a:rPr>
              <a:t>display:block</a:t>
            </a:r>
            <a:r>
              <a:rPr lang="ko-KR" altLang="en-US" sz="1000">
                <a:solidFill>
                  <a:schemeClr val="tx1"/>
                </a:solidFill>
              </a:rPr>
              <a:t>과 같이 바꿔 줍니다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smtClean="0">
              <a:solidFill>
                <a:schemeClr val="tx1"/>
              </a:solidFill>
            </a:endParaRP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① </a:t>
            </a:r>
            <a:r>
              <a:rPr lang="en-US" altLang="ko-KR" sz="1000" smtClean="0">
                <a:solidFill>
                  <a:schemeClr val="tx1"/>
                </a:solidFill>
              </a:rPr>
              <a:t>card</a:t>
            </a:r>
            <a:r>
              <a:rPr lang="ko-KR" altLang="en-US" sz="1000" smtClean="0">
                <a:solidFill>
                  <a:schemeClr val="tx1"/>
                </a:solidFill>
              </a:rPr>
              <a:t>메뉴에</a:t>
            </a:r>
            <a:r>
              <a:rPr lang="en-US" altLang="ko-KR" sz="1000" smtClean="0">
                <a:solidFill>
                  <a:schemeClr val="tx1"/>
                </a:solidFill>
              </a:rPr>
              <a:t> mouseenter</a:t>
            </a:r>
            <a:r>
              <a:rPr lang="ko-KR" altLang="en-US" sz="1000" smtClean="0">
                <a:solidFill>
                  <a:schemeClr val="tx1"/>
                </a:solidFill>
              </a:rPr>
              <a:t>하면</a:t>
            </a:r>
            <a:endParaRPr lang="en-US" altLang="ko-KR" sz="1000" smtClean="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- </a:t>
            </a:r>
            <a:r>
              <a:rPr lang="ko-KR" altLang="en-US" sz="1000" smtClean="0">
                <a:solidFill>
                  <a:schemeClr val="tx1"/>
                </a:solidFill>
              </a:rPr>
              <a:t>혜택별 추천 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사용자가 원하는 옵션을 통해 카드를 추천 받을 수 있습니다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- </a:t>
            </a:r>
            <a:r>
              <a:rPr lang="ko-KR" altLang="en-US" sz="1000" smtClean="0">
                <a:solidFill>
                  <a:schemeClr val="tx1"/>
                </a:solidFill>
              </a:rPr>
              <a:t>갓뱅크 추천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>
                <a:solidFill>
                  <a:schemeClr val="tx1"/>
                </a:solidFill>
              </a:rPr>
              <a:t>회원의 </a:t>
            </a:r>
            <a:r>
              <a:rPr lang="ko-KR" altLang="en-US" sz="1000" smtClean="0">
                <a:solidFill>
                  <a:schemeClr val="tx1"/>
                </a:solidFill>
              </a:rPr>
              <a:t>사용내역을 </a:t>
            </a:r>
            <a:r>
              <a:rPr lang="ko-KR" altLang="en-US" sz="1000">
                <a:solidFill>
                  <a:schemeClr val="tx1"/>
                </a:solidFill>
              </a:rPr>
              <a:t>다른 </a:t>
            </a:r>
            <a:r>
              <a:rPr lang="ko-KR" altLang="en-US" sz="1000" smtClean="0">
                <a:solidFill>
                  <a:schemeClr val="tx1"/>
                </a:solidFill>
              </a:rPr>
              <a:t>카드로 결제 </a:t>
            </a:r>
            <a:r>
              <a:rPr lang="ko-KR" altLang="en-US" sz="1000">
                <a:solidFill>
                  <a:schemeClr val="tx1"/>
                </a:solidFill>
              </a:rPr>
              <a:t>했을 때를 </a:t>
            </a:r>
            <a:r>
              <a:rPr lang="ko-KR" altLang="en-US" sz="1000" smtClean="0">
                <a:solidFill>
                  <a:schemeClr val="tx1"/>
                </a:solidFill>
              </a:rPr>
              <a:t>가정하여 지출에 </a:t>
            </a:r>
            <a:r>
              <a:rPr lang="ko-KR" altLang="en-US" sz="1000">
                <a:solidFill>
                  <a:schemeClr val="tx1"/>
                </a:solidFill>
              </a:rPr>
              <a:t>대한 혜택 비율이 높은 </a:t>
            </a:r>
            <a:r>
              <a:rPr lang="en-US" altLang="ko-KR" sz="1000" smtClean="0">
                <a:solidFill>
                  <a:schemeClr val="tx1"/>
                </a:solidFill>
              </a:rPr>
              <a:t>4</a:t>
            </a:r>
            <a:r>
              <a:rPr lang="ko-KR" altLang="en-US" sz="1000">
                <a:solidFill>
                  <a:schemeClr val="tx1"/>
                </a:solidFill>
              </a:rPr>
              <a:t>개의 카드를 </a:t>
            </a:r>
            <a:r>
              <a:rPr lang="ko-KR" altLang="en-US" sz="1000" smtClean="0">
                <a:solidFill>
                  <a:schemeClr val="tx1"/>
                </a:solidFill>
              </a:rPr>
              <a:t>추천</a:t>
            </a:r>
            <a:endParaRPr lang="en-US" altLang="ko-KR" sz="100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②</a:t>
            </a:r>
            <a:r>
              <a:rPr lang="en-US" altLang="ko-KR" sz="1000" smtClean="0">
                <a:solidFill>
                  <a:schemeClr val="tx1"/>
                </a:solidFill>
              </a:rPr>
              <a:t>FRANCHISE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- </a:t>
            </a:r>
            <a:r>
              <a:rPr lang="ko-KR" altLang="en-US" sz="1000" smtClean="0">
                <a:solidFill>
                  <a:schemeClr val="tx1"/>
                </a:solidFill>
              </a:rPr>
              <a:t>주변 가맹점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사용자의 소지한 카드를 바탕으로 혜택받을 수 있는 가맹점을 보여줍니다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③</a:t>
            </a:r>
            <a:r>
              <a:rPr lang="en-US" altLang="ko-KR" sz="1000" smtClean="0">
                <a:solidFill>
                  <a:schemeClr val="tx1"/>
                </a:solidFill>
              </a:rPr>
              <a:t>PREVIEW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- </a:t>
            </a:r>
            <a:r>
              <a:rPr lang="ko-KR" altLang="en-US" sz="1000" smtClean="0">
                <a:solidFill>
                  <a:schemeClr val="tx1"/>
                </a:solidFill>
              </a:rPr>
              <a:t>카드 리스트 </a:t>
            </a:r>
            <a:r>
              <a:rPr lang="en-US" altLang="ko-KR" sz="1000" smtClean="0">
                <a:solidFill>
                  <a:schemeClr val="tx1"/>
                </a:solidFill>
              </a:rPr>
              <a:t>:  </a:t>
            </a:r>
            <a:r>
              <a:rPr lang="ko-KR" altLang="en-US" sz="1000" smtClean="0">
                <a:solidFill>
                  <a:schemeClr val="tx1"/>
                </a:solidFill>
              </a:rPr>
              <a:t>카드 전체리스트를 보여줍니다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- </a:t>
            </a:r>
            <a:r>
              <a:rPr lang="ko-KR" altLang="en-US" sz="1000" smtClean="0">
                <a:solidFill>
                  <a:schemeClr val="tx1"/>
                </a:solidFill>
              </a:rPr>
              <a:t>사용자 채팅 </a:t>
            </a:r>
            <a:r>
              <a:rPr lang="en-US" altLang="ko-KR" sz="1000" smtClean="0">
                <a:solidFill>
                  <a:schemeClr val="tx1"/>
                </a:solidFill>
              </a:rPr>
              <a:t>:  </a:t>
            </a:r>
            <a:r>
              <a:rPr lang="ko-KR" altLang="en-US" sz="1000" smtClean="0">
                <a:solidFill>
                  <a:schemeClr val="tx1"/>
                </a:solidFill>
              </a:rPr>
              <a:t>회원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</a:rPr>
              <a:t>비회원 모두 채팅에 참여 할 수 있습니다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b="1" smtClean="0">
              <a:solidFill>
                <a:schemeClr val="tx1"/>
              </a:solidFill>
            </a:endParaRPr>
          </a:p>
          <a:p>
            <a:endParaRPr lang="en-US" altLang="ko-KR" sz="1000" b="1">
              <a:solidFill>
                <a:schemeClr val="tx1"/>
              </a:solidFill>
            </a:endParaRPr>
          </a:p>
          <a:p>
            <a:endParaRPr lang="en-US" altLang="ko-KR" sz="1000" b="1" smtClean="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5" y="2834858"/>
            <a:ext cx="23145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직사각형 131"/>
          <p:cNvSpPr/>
          <p:nvPr/>
        </p:nvSpPr>
        <p:spPr>
          <a:xfrm>
            <a:off x="4160976" y="1467446"/>
            <a:ext cx="620574" cy="204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5478973" y="1467148"/>
            <a:ext cx="511824" cy="204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2" idx="2"/>
            <a:endCxn id="1029" idx="0"/>
          </p:cNvCxnSpPr>
          <p:nvPr/>
        </p:nvCxnSpPr>
        <p:spPr>
          <a:xfrm flipH="1">
            <a:off x="4471262" y="1671810"/>
            <a:ext cx="1" cy="116304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030" idx="0"/>
          </p:cNvCxnSpPr>
          <p:nvPr/>
        </p:nvCxnSpPr>
        <p:spPr>
          <a:xfrm>
            <a:off x="5734885" y="1681037"/>
            <a:ext cx="1227888" cy="115382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41472" y="12897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95020" y="12897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94487" y="12897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Layout</a:t>
            </a:r>
            <a:r>
              <a:rPr lang="en-US" altLang="ko-KR" sz="2800" b="1"/>
              <a:t>– </a:t>
            </a:r>
            <a:r>
              <a:rPr lang="en-US" altLang="ko-KR" sz="2800" b="1" smtClean="0"/>
              <a:t>Header(</a:t>
            </a:r>
            <a:r>
              <a:rPr lang="ko-KR" altLang="en-US" sz="2800" b="1" smtClean="0"/>
              <a:t>로그인</a:t>
            </a:r>
            <a:r>
              <a:rPr lang="en-US" altLang="ko-KR" sz="2800" b="1" smtClean="0"/>
              <a:t>)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874" y="155275"/>
            <a:ext cx="3000375" cy="639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① 로그인 이후에는 </a:t>
            </a:r>
            <a:r>
              <a:rPr lang="en-US" altLang="ko-KR" sz="1000" smtClean="0">
                <a:solidFill>
                  <a:schemeClr val="tx1"/>
                </a:solidFill>
              </a:rPr>
              <a:t>MyPage</a:t>
            </a:r>
            <a:r>
              <a:rPr lang="ko-KR" altLang="en-US" sz="1000" smtClean="0">
                <a:solidFill>
                  <a:schemeClr val="tx1"/>
                </a:solidFill>
              </a:rPr>
              <a:t>를 이용가능 합니다</a:t>
            </a:r>
            <a:endParaRPr lang="en-US" altLang="ko-KR" sz="1000" smtClean="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로그아웃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로그 아웃합니다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-  </a:t>
            </a:r>
            <a:r>
              <a:rPr lang="ko-KR" altLang="en-US" sz="1000" smtClean="0">
                <a:solidFill>
                  <a:schemeClr val="tx1"/>
                </a:solidFill>
              </a:rPr>
              <a:t>내 걔정 정보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자신의 정보와 자신의 소유한 카드를 볼수 있습니다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나 가계부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자신의 가계부를 볼 수 있습니다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내 카드 사용내역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자신의 사용내역을 볼 수 있습니다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smtClean="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0" y="787704"/>
            <a:ext cx="8383079" cy="85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101" idx="2"/>
          </p:cNvCxnSpPr>
          <p:nvPr/>
        </p:nvCxnSpPr>
        <p:spPr>
          <a:xfrm flipH="1">
            <a:off x="4939341" y="1590424"/>
            <a:ext cx="1515527" cy="113656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66" y="2511132"/>
            <a:ext cx="22764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60402" y="12112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198956" y="1386060"/>
            <a:ext cx="511824" cy="204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2437" y="106194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Layout </a:t>
            </a:r>
            <a:r>
              <a:rPr lang="en-US" altLang="ko-KR" sz="2800" b="1"/>
              <a:t>- </a:t>
            </a:r>
            <a:r>
              <a:rPr lang="en-US" altLang="ko-KR" sz="2800" b="1" smtClean="0"/>
              <a:t>Header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96" y="2499721"/>
            <a:ext cx="71818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905874" y="155275"/>
            <a:ext cx="3000375" cy="639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- Header</a:t>
            </a:r>
            <a:r>
              <a:rPr lang="ko-KR" altLang="en-US" sz="1000">
                <a:solidFill>
                  <a:schemeClr val="tx1"/>
                </a:solidFill>
              </a:rPr>
              <a:t>에서는 </a:t>
            </a:r>
            <a:r>
              <a:rPr lang="en-US" altLang="ko-KR" sz="1000">
                <a:solidFill>
                  <a:schemeClr val="tx1"/>
                </a:solidFill>
              </a:rPr>
              <a:t>bootstrap, jquery </a:t>
            </a:r>
            <a:r>
              <a:rPr lang="ko-KR" altLang="en-US" sz="1000">
                <a:solidFill>
                  <a:schemeClr val="tx1"/>
                </a:solidFill>
              </a:rPr>
              <a:t>등 스크립트</a:t>
            </a:r>
            <a:r>
              <a:rPr lang="en-US" altLang="ko-KR" sz="1000">
                <a:solidFill>
                  <a:schemeClr val="tx1"/>
                </a:solidFill>
              </a:rPr>
              <a:t>, css</a:t>
            </a:r>
            <a:r>
              <a:rPr lang="ko-KR" altLang="en-US" sz="1000">
                <a:solidFill>
                  <a:schemeClr val="tx1"/>
                </a:solidFill>
              </a:rPr>
              <a:t>들을 </a:t>
            </a:r>
            <a:r>
              <a:rPr lang="en-US" altLang="ko-KR" sz="1000">
                <a:solidFill>
                  <a:schemeClr val="tx1"/>
                </a:solidFill>
              </a:rPr>
              <a:t>CDN</a:t>
            </a:r>
            <a:r>
              <a:rPr lang="ko-KR" altLang="en-US" sz="1000">
                <a:solidFill>
                  <a:schemeClr val="tx1"/>
                </a:solidFill>
              </a:rPr>
              <a:t>방식과 직접 디렉토리를 찾아 가는 방식으로 접근합니다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endParaRPr lang="ko-KR" altLang="en-US" sz="1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1" y="1894481"/>
            <a:ext cx="3610855" cy="35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89" y="1684426"/>
            <a:ext cx="3651123" cy="406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2437" y="106194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Layout </a:t>
            </a:r>
            <a:r>
              <a:rPr lang="en-US" altLang="ko-KR" sz="2800" b="1"/>
              <a:t>-Main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905874" y="155275"/>
            <a:ext cx="3000375" cy="639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메인페이지는 둘로 나눌 수 있습니다</a:t>
            </a:r>
            <a:r>
              <a:rPr lang="en-US" altLang="ko-KR" sz="1000" smtClean="0">
                <a:solidFill>
                  <a:schemeClr val="tx1"/>
                </a:solidFill>
              </a:rPr>
              <a:t>. </a:t>
            </a:r>
            <a:r>
              <a:rPr lang="ko-KR" altLang="en-US" sz="1000" smtClean="0">
                <a:solidFill>
                  <a:schemeClr val="tx1"/>
                </a:solidFill>
              </a:rPr>
              <a:t>로그인 전과 로그인 후 페이지로 나눌 수 있습니다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en-US" altLang="ko-KR" sz="1000" b="1">
              <a:solidFill>
                <a:schemeClr val="tx1"/>
              </a:solidFill>
            </a:endParaRPr>
          </a:p>
          <a:p>
            <a:endParaRPr lang="en-US" altLang="ko-KR" sz="1000" b="1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① </a:t>
            </a:r>
            <a:r>
              <a:rPr lang="ko-KR" altLang="en-US" sz="1000" smtClean="0">
                <a:solidFill>
                  <a:schemeClr val="tx1"/>
                </a:solidFill>
              </a:rPr>
              <a:t>로그인 </a:t>
            </a:r>
            <a:r>
              <a:rPr lang="ko-KR" altLang="en-US" sz="1000">
                <a:solidFill>
                  <a:schemeClr val="tx1"/>
                </a:solidFill>
              </a:rPr>
              <a:t>후에는 </a:t>
            </a:r>
            <a:r>
              <a:rPr lang="en-US" altLang="ko-KR" sz="1000">
                <a:solidFill>
                  <a:schemeClr val="tx1"/>
                </a:solidFill>
              </a:rPr>
              <a:t>MyCard</a:t>
            </a:r>
            <a:r>
              <a:rPr lang="ko-KR" altLang="en-US" sz="1000">
                <a:solidFill>
                  <a:schemeClr val="tx1"/>
                </a:solidFill>
              </a:rPr>
              <a:t>를 클릭하면 자신의 보유한 카드를 볼 수 있습니다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② 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웹 회원가입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회원가입 페이지로 이동합니다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0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혜택별 카드 추천 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혜택별 카드 추천페이지로 이동합니다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-</a:t>
            </a:r>
            <a:r>
              <a:rPr lang="ko-KR" altLang="en-US" sz="1000" smtClean="0">
                <a:solidFill>
                  <a:schemeClr val="tx1"/>
                </a:solidFill>
              </a:rPr>
              <a:t>내 주변 가맹점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로그인 후에만 사용가능하며 내 주변 가맹점 페이지로 이동합니다</a:t>
            </a:r>
            <a:r>
              <a:rPr lang="en-US" altLang="ko-KR" sz="1000" smtClean="0">
                <a:solidFill>
                  <a:schemeClr val="tx1"/>
                </a:solidFill>
              </a:rPr>
              <a:t>. </a:t>
            </a: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-</a:t>
            </a:r>
            <a:r>
              <a:rPr lang="ko-KR" altLang="en-US" sz="1000" smtClean="0">
                <a:solidFill>
                  <a:schemeClr val="tx1"/>
                </a:solidFill>
              </a:rPr>
              <a:t>나만의 혜택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로그인 후에만 사용가능하며 갓뱅크 추천 페이지로 이동합니다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1244" y="15459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3598" y="20952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97714" y="1693698"/>
            <a:ext cx="3609598" cy="401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00764" y="2095266"/>
            <a:ext cx="3606548" cy="3651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064725" y="3706241"/>
            <a:ext cx="438150" cy="2840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79825" y="1101392"/>
            <a:ext cx="2715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Login Before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962235" y="1110861"/>
            <a:ext cx="2715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Login After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17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Layout – Footer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874" y="155275"/>
            <a:ext cx="3000375" cy="639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smtClean="0">
                <a:solidFill>
                  <a:schemeClr val="tx1"/>
                </a:solidFill>
              </a:rPr>
              <a:t>Conatiner</a:t>
            </a:r>
            <a:r>
              <a:rPr lang="ko-KR" altLang="en-US" sz="1000" smtClean="0">
                <a:solidFill>
                  <a:schemeClr val="tx1"/>
                </a:solidFill>
              </a:rPr>
              <a:t>의 </a:t>
            </a:r>
            <a:r>
              <a:rPr lang="en-US" altLang="ko-KR" sz="1000" smtClean="0">
                <a:solidFill>
                  <a:schemeClr val="tx1"/>
                </a:solidFill>
              </a:rPr>
              <a:t>height</a:t>
            </a:r>
            <a:r>
              <a:rPr lang="ko-KR" altLang="en-US" sz="1000" smtClean="0">
                <a:solidFill>
                  <a:schemeClr val="tx1"/>
                </a:solidFill>
              </a:rPr>
              <a:t>를 </a:t>
            </a:r>
            <a:r>
              <a:rPr lang="en-US" altLang="ko-KR" sz="1000" smtClean="0">
                <a:solidFill>
                  <a:schemeClr val="tx1"/>
                </a:solidFill>
              </a:rPr>
              <a:t>%</a:t>
            </a:r>
            <a:r>
              <a:rPr lang="ko-KR" altLang="en-US" sz="1000" smtClean="0">
                <a:solidFill>
                  <a:schemeClr val="tx1"/>
                </a:solidFill>
              </a:rPr>
              <a:t>로 정하고 </a:t>
            </a:r>
            <a:r>
              <a:rPr lang="en-US" altLang="ko-KR" sz="1000" smtClean="0">
                <a:solidFill>
                  <a:schemeClr val="tx1"/>
                </a:solidFill>
              </a:rPr>
              <a:t>Footer</a:t>
            </a:r>
            <a:r>
              <a:rPr lang="ko-KR" altLang="en-US" sz="1000" smtClean="0">
                <a:solidFill>
                  <a:schemeClr val="tx1"/>
                </a:solidFill>
              </a:rPr>
              <a:t>의 </a:t>
            </a:r>
            <a:r>
              <a:rPr lang="en-US" altLang="ko-KR" sz="1000" smtClean="0">
                <a:solidFill>
                  <a:schemeClr val="tx1"/>
                </a:solidFill>
              </a:rPr>
              <a:t>miargin-bottom</a:t>
            </a:r>
            <a:r>
              <a:rPr lang="ko-KR" altLang="en-US" sz="1000" smtClean="0">
                <a:solidFill>
                  <a:schemeClr val="tx1"/>
                </a:solidFill>
              </a:rPr>
              <a:t>을 </a:t>
            </a:r>
            <a:r>
              <a:rPr lang="en-US" altLang="ko-KR" sz="1000" smtClean="0">
                <a:solidFill>
                  <a:schemeClr val="tx1"/>
                </a:solidFill>
              </a:rPr>
              <a:t>0</a:t>
            </a:r>
            <a:r>
              <a:rPr lang="ko-KR" altLang="en-US" sz="1000" smtClean="0">
                <a:solidFill>
                  <a:schemeClr val="tx1"/>
                </a:solidFill>
              </a:rPr>
              <a:t>으로 설정함으로써 바닦에 고정합니다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이미지 외에 다른 링크와 연결은 없습니다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0" y="1090613"/>
            <a:ext cx="8384401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3" y="1560424"/>
            <a:ext cx="2333625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35" y="1598250"/>
            <a:ext cx="2333625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218" y="92816"/>
            <a:ext cx="119795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       Member – Login Before/After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671" y="92816"/>
            <a:ext cx="5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</a:t>
            </a:r>
            <a:endParaRPr lang="ko-KR" altLang="en-US" sz="28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06218" y="6735233"/>
            <a:ext cx="1197956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672" y="155275"/>
            <a:ext cx="586596" cy="4250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763000" y="155275"/>
            <a:ext cx="0" cy="652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회원가입을 제외한 모든 페이지는 왼쪽에 로그인 여부에 따라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Login Before/After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가 위치합니다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로그인 실패 시 에는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loginForm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으로 이동하며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로그인 버튼을 누를 시 아이디 또는 비밀 번호다틀렸다면 하단에 경교표시를 뛰웁니다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① 아이디와 비밀번호를 입력하고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DB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에 이와 맞는 멤버가 있다면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Login After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로 바뀝니다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②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회원가입 버튼 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회원 가입 페이지로 이동합니다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③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내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정보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태그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내정보 태그를 클릭하면 사용자  상세정보를 볼 수 있고 자신이 소유한 카드를 볼 수 있습니다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b="0" smtClean="0">
                    <a:solidFill>
                      <a:schemeClr val="tx1"/>
                    </a:solidFill>
                  </a:rPr>
                  <a:t>④ </a:t>
                </a:r>
                <a14:m>
                  <m:oMath xmlns:m="http://schemas.openxmlformats.org/officeDocument/2006/math">
                    <m:r>
                      <a:rPr lang="ko-KR" altLang="en-US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관리자</m:t>
                    </m:r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페이지</m:t>
                    </m:r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태그는</m:t>
                    </m:r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오직</m:t>
                    </m:r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관리자</m:t>
                    </m:r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등급</m:t>
                    </m:r>
                    <m:r>
                      <a:rPr lang="en-US" altLang="ko-KR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계정만</m:t>
                    </m:r>
                  </m:oMath>
                </a14:m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볼  수 있으며 관리자 페이지로 이동합니다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⑤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메인페이지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태그는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메인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페이지로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이동합니다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⑥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로그아웃 버튼 </a:t>
                </a:r>
                <a:endParaRPr lang="en-US" altLang="ko-KR" sz="100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로그 아웃 할 수 있으며 모든 페이지는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Login Before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+mn-ea"/>
                  </a:rPr>
                  <a:t>가 됩니다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00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4" y="155275"/>
                <a:ext cx="3000375" cy="6397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13040" y="25492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65869" y="3078266"/>
            <a:ext cx="687619" cy="204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65869" y="2744890"/>
            <a:ext cx="199254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43135" y="2256813"/>
            <a:ext cx="592370" cy="180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43135" y="2446753"/>
            <a:ext cx="867290" cy="180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41287" y="2626034"/>
            <a:ext cx="716768" cy="180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43135" y="2809164"/>
            <a:ext cx="2015704" cy="269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03515" y="286356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70957" y="20987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0957" y="22796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70957" y="24606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242382" y="2651153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⑥</m:t>
                      </m:r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382" y="2651153"/>
                <a:ext cx="393056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65869" y="1026564"/>
            <a:ext cx="2715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Login Before</a:t>
            </a:r>
            <a:endParaRPr lang="ko-KR" alt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43135" y="1044808"/>
            <a:ext cx="2715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Login After</a:t>
            </a:r>
            <a:endParaRPr lang="ko-KR" altLang="en-US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35" y="4153058"/>
            <a:ext cx="2667772" cy="1990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165869" y="3636414"/>
            <a:ext cx="2715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Login Fail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188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2050</Words>
  <Application>Microsoft Office PowerPoint</Application>
  <PresentationFormat>사용자 지정</PresentationFormat>
  <Paragraphs>551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hk000002</dc:creator>
  <cp:lastModifiedBy>hkedu</cp:lastModifiedBy>
  <cp:revision>155</cp:revision>
  <dcterms:created xsi:type="dcterms:W3CDTF">2017-07-20T06:25:02Z</dcterms:created>
  <dcterms:modified xsi:type="dcterms:W3CDTF">2017-08-08T05:49:43Z</dcterms:modified>
</cp:coreProperties>
</file>