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5"/>
  </p:notesMasterIdLst>
  <p:sldIdLst>
    <p:sldId id="461" r:id="rId2"/>
    <p:sldId id="452" r:id="rId3"/>
    <p:sldId id="481" r:id="rId4"/>
    <p:sldId id="441" r:id="rId5"/>
    <p:sldId id="463" r:id="rId6"/>
    <p:sldId id="477" r:id="rId7"/>
    <p:sldId id="480" r:id="rId8"/>
    <p:sldId id="483" r:id="rId9"/>
    <p:sldId id="485" r:id="rId10"/>
    <p:sldId id="484" r:id="rId11"/>
    <p:sldId id="487" r:id="rId12"/>
    <p:sldId id="488" r:id="rId13"/>
    <p:sldId id="489" r:id="rId14"/>
    <p:sldId id="492" r:id="rId15"/>
    <p:sldId id="490" r:id="rId16"/>
    <p:sldId id="491" r:id="rId17"/>
    <p:sldId id="499" r:id="rId18"/>
    <p:sldId id="500" r:id="rId19"/>
    <p:sldId id="501" r:id="rId20"/>
    <p:sldId id="502" r:id="rId21"/>
    <p:sldId id="503" r:id="rId22"/>
    <p:sldId id="504" r:id="rId23"/>
    <p:sldId id="468" r:id="rId24"/>
    <p:sldId id="469" r:id="rId25"/>
    <p:sldId id="493" r:id="rId26"/>
    <p:sldId id="510" r:id="rId27"/>
    <p:sldId id="494" r:id="rId28"/>
    <p:sldId id="495" r:id="rId29"/>
    <p:sldId id="496" r:id="rId30"/>
    <p:sldId id="497" r:id="rId31"/>
    <p:sldId id="498" r:id="rId32"/>
    <p:sldId id="506" r:id="rId33"/>
    <p:sldId id="507" r:id="rId34"/>
    <p:sldId id="508" r:id="rId35"/>
    <p:sldId id="509" r:id="rId36"/>
    <p:sldId id="471" r:id="rId37"/>
    <p:sldId id="472" r:id="rId38"/>
    <p:sldId id="473" r:id="rId39"/>
    <p:sldId id="474" r:id="rId40"/>
    <p:sldId id="511" r:id="rId41"/>
    <p:sldId id="475" r:id="rId42"/>
    <p:sldId id="476" r:id="rId43"/>
    <p:sldId id="512" r:id="rId4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3842" autoAdjust="0"/>
  </p:normalViewPr>
  <p:slideViewPr>
    <p:cSldViewPr snapToGrid="0">
      <p:cViewPr varScale="1">
        <p:scale>
          <a:sx n="85" d="100"/>
          <a:sy n="85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1:25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1924 1276 24575,'-45'0'0,"-7"0"0,6 8 0,1 9 0,-18-5 0,15 19 0,-18-19 0,0 15 0,8-1 0,-7-5 0,10 6 0,0-9 0,10-1 0,-8 1 0,18-1 0,-8 0 0,0-8 0,8-1 0,-18 0 0,18-6 0,-8 13 0,0-13 0,7 5 0,-6-7 0,8 0 0,1 0 0,0 0 0,0 0 0,-15 0 0,19 0 0,-17 0 0,21 0 0,-8 0 0,0 0 0,0 0 0,8 0 0,-7 0 0,15-6 0,-20-10 0,10-2 0,-6-12 0,2 11 0,13-12 0,-6 13 0,8-13 0,1 14 0,-2-14 0,2 6 0,-2-8 0,8 0 0,-6-15 0,6 11 0,0-11 0,1 15 0,8 0 0,0-1 0,0-8 0,0 6 0,0-7 0,0 10 0,0 0 0,0 0 0,0-1 0,0 1 0,0 8 0,0-6 0,8 6 0,1-8 0,6 8 0,2-6 0,-2 5 0,1 1 0,0-6 0,0 6 0,8-8 0,-7 8 0,14-6 0,4 4 0,0 1 0,8-7 0,5-8 0,-2 11 0,4-16 0,-7 27 0,-10-13 0,9 13 0,-6-5 0,16 6 0,-17 1 0,18-1 0,-18 1 0,8 7 0,-1 3 0,-6-1 0,6 6 0,-9-5 0,0 7 0,10 0 0,7 0 0,-4 0 0,2 0 0,-15 0 0,0 0 0,0 0 0,0 0 0,0 0 0,0 0 0,0 7 0,0 2 0,-8 7 0,6 0 0,-6 0 0,0 0 0,6 0 0,-14-1 0,14 1 0,-14-1 0,14 2 0,-14-2 0,6 8 0,0-5 0,-5 5 0,5 0 0,-8-6 0,1 6 0,-1-8 0,-1 0 0,2 8 0,6 0 0,-5 2 0,4-4 0,-5 2 0,-8-6 0,6 12 0,-6-12 0,0 4 0,6-6 0,-13 0 0,6-1 0,-1 1 0,-4 0 0,5 0 0,-7 0 0,6-1 0,-4 1 0,4 0 0,-6 0 0,0 0 0,0-1 0,0 8 0,0-6 0,0 6 0,0-8 0,0 1 0,0 0 0,0 0 0,0 0 0,0-1 0,0 1 0,0 0 0,0 0 0,0 0 0,0-1 0,0 1 0,0 0 0,0 0 0,0 0 0,0-1 0,-6-5 0,4 4 0,-5-5 0,1 7 0,4 0 0,-11-7 0,11 5 0,-11-11 0,11 11 0,-11-12 0,11 6 0,-4-7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1:25:0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2297 1461 24575,'-24'0'0,"-15"0"0,21 0 0,-30 0 0,12 0 0,-16 0 0,0 0 0,0 0 0,0 8 0,-1 2 0,1 8 0,-11 1 0,9-9 0,-9 7 0,11-15 0,-11 6 0,8 1 0,-8-7 0,1 6 0,7-8 0,-8 0 0,11 0 0,-11 0 0,8 0 0,-18 0 0,18 0 0,-31 0 0,28 0 0,-17 0 0,32 0 0,-7-9 0,16 0 0,-16-1 0,16-5 0,-16 5 0,17-6 0,-22-17 0,20 13 0,-4-19 0,9 21 0,6-6 0,-1 0 0,-5 6 0,13-14 0,-5 15 0,7-7 0,-7 1 0,5-2 0,1 0 0,2-6 0,6 14 0,-8-29 0,8 17 0,-5-10 0,11-7 0,-4 17 0,6-11 0,0 9 0,0 6 0,0-8 0,0-15 0,0 19 0,0-17 0,0 21 0,0 0 0,6 2 0,2 8 0,7-8 0,-1 6 0,1-6 0,-1 8 0,1-8 0,7-2 0,2-1 0,14-13 0,-4 11 0,-4-4 0,0 8 0,-6 1 0,7 5 0,0-6 0,10-2 0,-7 7 0,6-6 0,-8 8 0,8 0 0,3-1 0,0 1 0,7-2 0,-16 3 0,15-2 0,-6 8 0,0-5 0,7 5 0,-16 0 0,15-6 0,-15 14 0,16-6 0,-16 8 0,15 0 0,-15 0 0,7 0 0,-1 0 0,-6 0 0,7 0 0,-1 0 0,-6 0 0,7 0 0,4 0 0,-10 0 0,10 0 0,-13 0 0,-1 0 0,1 0 0,-1 0 0,1 0 0,-1 7 0,0 2 0,1 0 0,-1 6 0,1-6 0,-1 7 0,1 1 0,-1-8 0,-7 5 0,5-5 0,-5 6 0,0 1 0,19 8 0,-23-8 0,23 8 0,-27-9 0,6 1 0,0-1 0,-6 0 0,6 1 0,0-1 0,-6 0 0,5 1 0,-7-2 0,8 2 0,-6-1 0,6 0 0,-8 0 0,1 8 0,-1-6 0,1 6 0,-1-8 0,1 8 0,-1-7 0,1 7 0,-7-8 0,5 15 0,-5-12 0,0 11 0,6-6 0,-13-6 0,6 6 0,-7 0 0,7-6 0,-6 14 0,5-6 0,-6 0 0,0 6 0,0-6 0,0 8 0,0-8 0,0 6 0,0-7 0,0 1 0,0 6 0,0-6 0,0 0 0,0 6 0,0-14 0,0 14 0,0 1 0,0-6 0,0 4 0,0-8 0,0-5 0,0 6 0,0-8 0,0 0 0,0 0 0,0-1 0,0 1 0,-6 0 0,5 0 0,-6 0 0,1-1 0,4 1 0,-10-7 0,10 6 0,-11-13 0,5 12 0,-6-11 0,0 5 0,0-7 0,-1 0 0,1 0 0,0 0 0,0 0 0,-1 0 0,1 0 0,0 0 0,0 0 0,-1 0 0,1 0 0,0 0 0,0 0 0,-1 0 0,1 0 0,0 0 0,0 0 0,6-7 0,-5 5 0,12-4 0,-6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1:25:1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4371 24575,'0'-37'0,"0"-4"0,0 7 0,0-11 0,0-10 0,0 0 0,0-11 0,0 8 0,9-19 0,10 20 0,-6-33 0,20 19-271,-15 11 0,0 1 271,14-7 0,-6 16 0,-1-1 0,6-21 0,20-14 0,-30 40 0,2-1 0,8 4 0,0 1 0,11-39 0,-12 39 0,2-1 0,3-11 0,-1 1 0,-5 7 0,0 2 0,9-5 0,-1 1 0,3-19 0,20-4 0,-14 16 0,-1-2 0,-14 10 0,1 1-343,25-18 0,-3 2 343,-11-7 0,1 12 0,-1 3 0,-1-2 0,4-13 0,0 1 0,-4 12 0,-4 2 0,1-3 0,14-15 0,-16 22 0,3 0 0,-3 6 0,3-2 0,18-18 0,2 0 0,-13 17 0,0 0-188,6-12 1,-1 3 187,18-8 0,-39 23 0,2 1 0,18 3 0,3 1 0,-13 3 0,0-1 0,14-7 0,-1 4 0,24-5-433,-8 2 433,10 2 0,12 6 0,-44 12 0,-1-2 0,37-18 0,-26 13 0,1-1 0,-10 4 0,1-1 0,12-5 0,1 3 0,-9 6 0,-1 2 0,-6-1 0,-2 1 0,34-3 656,-10-6-656,-3 9 0,-12 0 0,1 9 907,0-6-907,-10 14 470,-3-14-470,-9 14 3,15-12-3,-19 12 0,16-6 0,-28 8 0,6 0 0,-8 0 0,0 0 0,7 0 0,-5 0 0,6 0 0,-8 0 0,0 0 0,-7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1:25:1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24575,'25'0'0,"6"0"0,-14 0 0,14 0 0,-15 0 0,7 0 0,-8 0 0,0 6 0,8-4 0,-6 11 0,6-11 0,-9 4 0,1 1 0,0-5 0,0 4 0,0 1 0,-1 1 0,1 0 0,0 5 0,0-4 0,0-1 0,-1 5 0,1-11 0,0 11 0,0-11 0,0 11 0,-1-12 0,-5 12 0,4-11 0,-5 5 0,0-1 0,-1 3 0,-7 5 0,0 1 0,0 0 0,0 0 0,0 0 0,-8 7 0,0-5 0,-8 14 0,0-14 0,-7 14 0,6-14 0,-15 29 0,7-25 0,0 25 0,1-29 0,1 21 0,6-20 0,-6 20 0,15-21 0,-6 6 0,6-9 0,-1 1 0,-4 0 0,11 0 0,-4 0 0,-1-7 0,5 5 0,-4-5 0,-1 0 0,5-1 0,-4-7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3:28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1331 1091 24575,'0'13'0,"0"1"0,0-1 0,0 0 0,0 1 0,0 6 0,0-5 0,0 6 0,-13-7 0,10-1 0,-16 1 0,11-1 0,1 1 0,-12-1 0,9 1 0,-10 0 0,6-1 0,0 8 0,0-6 0,-7 6 0,6-8 0,-6 1 0,1 0 0,4 0 0,-12 0 0,13 0 0,-13 0 0,6 0 0,-8-5 0,0 4 0,0-12 0,1 12 0,-1-11 0,0 11 0,0-11 0,1 4 0,6-6 0,-5 7 0,-8-6 0,3 6 0,-10-7 0,14 0 0,6 0 0,-5 0 0,6 0 0,-1 0 0,-5 0 0,6 0 0,-1 0 0,-5 0 0,13 0 0,-6 0 0,1 0 0,4-6 0,-4-1 0,6-7 0,-12-6 0,9 5 0,-10-12 0,13 12 0,0-6 0,0 0 0,0-1 0,5-1 0,-4-5 0,5 6 0,-6-1 0,5-5 0,-3 6 0,4-1 0,0-5 0,-4 6 0,10-8 0,-5 0 0,1 8 0,5-6 0,-12-8 0,12 3 0,-6-3 0,0 8 0,6 6 0,-6-1 0,7-5 0,0 6 0,0-1 0,0-5 0,0 13 0,0-13 0,0 13 0,0-13 0,0 13 0,0-13 0,0 13 0,0-6 0,0 0 0,0 6 0,0-6 0,0 8 0,0-8 0,0 6 0,0-6 0,0 8 0,7-8 0,0 6 0,1-6 0,4 8 0,2-14 0,-5 10 0,9-9 0,-10 12 0,6-6 0,-1 4 0,1-4 0,-1 6 0,1-6 0,0 4 0,0-4 0,-1 6 0,0 1 0,0-1 0,1 1 0,-1 0 0,0-1 0,0 1 0,1-1 0,-1 7 0,0-5 0,8 4 0,0-6 0,1 6 0,-3-4 0,-6 11 0,1-5 0,-1 0 0,0 4 0,0-4 0,1 6 0,-1-6 0,0 5 0,1-5 0,-1 0 0,0 4 0,0-4 0,1 6 0,-1 0 0,0 0 0,0 0 0,1 0 0,-1 0 0,0 0 0,1 0 0,-1 0 0,0 0 0,0 0 0,1 0 0,-1 0 0,0 0 0,1 0 0,-1 0 0,0 0 0,0 0 0,1 6 0,-1-4 0,0 4 0,0 0 0,1-5 0,5 11 0,-4-5 0,4 7 0,-6-7 0,0 5 0,1-5 0,-1 6 0,0 1 0,1-1 0,-1 0 0,0 1 0,0-1 0,1 0 0,-1 0 0,0 1 0,0-1 0,1 0 0,-1 0 0,0 1 0,1-1 0,-1 0 0,-6 1 0,5-1 0,-5 0 0,1 0 0,4 1 0,-11-1 0,11 0 0,-11 1 0,12 6 0,-12-5 0,12 6 0,-12-8 0,5 0 0,0 1 0,-4-1 0,4 0 0,-6 0 0,5 7 0,-3-6 0,4 5 0,-6-5 0,6 6 0,-4-5 0,5 6 0,-7-8 0,0 0 0,0 1 0,0-1 0,0 0 0,0 1 0,0-1 0,0 0 0,0 0 0,0 1 0,0-1 0,0 0 0,0 1 0,0 5 0,0-5 0,0 6 0,0-7 0,0 0 0,0 0 0,0 1 0,0-1 0,0 0 0,0 1 0,0-1 0,0 0 0,0 0 0,0 1 0,0-1 0,0 0 0,0 8 0,0-6 0,0 5 0,0-6 0,0-1 0,0 0 0,0 1 0,0-1 0,0 0 0,0 0 0,0 1 0,0-1 0,0 0 0,0 0 0,0-5 0,0-2 0</inkml:trace>
  <inkml:trace contextRef="#ctx0" brushRef="#br0" timeOffset="2298">1287 954 24575,'0'-23'0,"0"3"0,13-1 0,3-2 0,14-6 0,-7-1 0,13-1 0,-9-8 0,20 12 0,-5-12 0,7 21 0,0-13 0,0 13 0,-9 1 0,-1 3 0,-1 5 0,2-6 0,1 5 0,6 3 0,-16 7 0,8 0 0,-1 0 0,-6 0 0,6 0 0,0 0 0,-6 0 0,6 0 0,-8 0 0,-8 0 0,6 7 0,-6 1 0,1 13 0,4 8 0,-4 2 0,0 5 0,-2-7 0,-6 1 0,-1 0 0,-5-1 0,3-7 0,-10 6 0,3-5 0,-5-1 0,0 6 0,0-6 0,0 1 0,0 4 0,0-4 0,0-1 0,0 6 0,0-13 0,0 13 0,0-6 0,0 0 0,0 6 0,0-13 0,0 26 0,0-22 0,0 14 0,-6-12 0,-2-6 0,0 6 0,-4-8 0,5 0 0,-7 0 0,1-5 0,-1-2 0,1-6 0,0 0 0,-1 0 0,1 0 0,5-6 0,2-9 0,6 0 0,0-13 0,0 13 0,0-13 0,0 12 0,0-12 0,0 13 0,7-13 0,1 6 0,6-1 0,1-5 0,-2 13 0,2-13 0,5 12 0,-3-12 0,4 12 0,-8-4 0,8-1 0,-6 6 0,13-7 0,-12 1 0,12 5 0,-5-12 0,6 11 0,1-4 0,30 5 0,-14 0 0,25 7 0,-22 2 0,10-1 0,-8 6 0,18-6 0,-8 8 0,22 0 0,-9 0 0,9 0 0,-1 0-657,4 0 657,11 0 0,-1 0 0,-10 0 0,-33 0 0,0 0 0,36 0 0,-14 0 0,2 0 0,-23 0 0,0 0 0,16 0 0,0 0 0,26 0 0,1 8 0,-12 3 0,9 8 0,-8-1 0,-32-8 0,1 0 0,34 9 0,-23-8 0,1-1 0,25 9 0,-36-9 0,0 0 0,38 9 0,4 1 0,-48-11 0,0 1 0,5 0 0,-1 0 0,43 9 0,0 0 0,-12 0 0,9 0 0,-20-1 0,-1 0 0,-14-1 0,0 0 0,-16-1 0,14 1 0,-25-3 0,6 2 657,-9-1-657,1-1 0,-8 0 0,6 1 0,-13-7 0,6 4 0,-8-11 0,6 11 0,3-10 0,-1 10 0,0-11 0,-8 5 0,0-6 0,1 0 0,-1 6 0,0-5 0,-5 11 0,3-10 0,-9 9 0,4-9 0,-6 4 0</inkml:trace>
  <inkml:trace contextRef="#ctx0" brushRef="#br0" timeOffset="3810">6764 981 24575,'0'4'0,"0"6"0,-6 11 0,10 0 0,-8-8 0,23 1 0,-10-6 0,12 11 0,-7-9 0,7 11 0,-6-8 0,0 1 0,4 0 0,-9 7 0,10-6 0,1 7 0,-5-9 0,4 1 0,-7-1 0,1 8 0,0-6 0,0 5 0,-1-6 0,0-1 0,0 0 0,1 1 0,-1-7 0,0 5 0,1-5 0,-1 6 0,0 1 0,0-1 0,1 0 0,-1 1 0,-6-1 0,5-6 0,-10 5 0,4-5 0,-6 7 0,0-1 0,0 0 0,0 0 0,0 1 0,-6-1 0,-2 0 0,-13 1 0,-1 0 0,-8 1 0,0 0 0,1 0 0,-1-1 0,0-6 0,0 6 0,1-6 0,-1 0 0,0 5 0,8-11 0,-6 4 0,12 0 0,-12-4 0,13 9 0,-6-9 0,8 4 0,0-6 0,-1 6 0,1-5 0,-1 5 0,7 0 0,-5-5 0,10 5 0,-3-6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2:36:2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584 656 24575,'-14'0'0,"1"0"0,0 0 0,-1 0 0,1 0 0,-1 0 0,1 0 0,-8 0 0,6 0 0,-6 0 0,8 0 0,-1 0 0,1 0 0,-8 0 0,6 0 0,-6 0 0,8 0 0,-6 0 0,4 0 0,-5 0 0,7 0 0,-1 0 0,1 0 0,0 0 0,-7-6 0,5 5 0,-4-5 0,6 6 0,-1-6 0,1 4 0,-1-9 0,1 3 0,-1 1 0,7-5 0,-5 4 0,11-5 0,-11-1 0,10 1 0,-10 0 0,11-1 0,-11 1 0,10-14 0,-10 10 0,11-9 0,-5 12 0,6-6 0,0 4 0,0-4 0,0-7 0,0 10 0,0-9 0,0 12 0,0-7 0,0 0 0,0-1 0,0 3 0,0 5 0,0 1 0,0-1 0,0 1 0,0 0 0,0-7 0,0 5 0,0-4 0,6 5 0,1 1 0,1 0 0,3 5 0,-3-4 0,5 11 0,-6-11 0,5 10 0,-4-4 0,5 6 0,0 0 0,0 0 0,1 0 0,-1 0 0,0 0 0,0 0 0,1 0 0,-1 0 0,0 0 0,1 0 0,-1 0 0,0 0 0,0 0 0,1 0 0,-1 6 0,0 2 0,1-1 0,-1 5 0,0-11 0,0 11 0,1-5 0,-1 1 0,-6 4 0,5-11 0,-5 11 0,7-5 0,-1 1 0,0 9 0,1-8 0,-1 10 0,-6-5 0,5-1 0,-5 6 0,7-4 0,-7 4 0,5-6 0,-11 8 0,11-6 0,-10 5 0,4-6 0,-1-1 0,-3 8 0,4-6 0,0 17 0,-5-16 0,12 22 0,-12-21 0,6 15 0,-7-17 0,6 4 0,-5-5 0,5-1 0,-6 6 0,0-4 0,0 4 0,0-6 0,0 1 0,0-1 0,6-6 0,1-1 0,7-12 0,-1 5 0,0-5 0,0 6 0,1 0 0,-1 0 0,0 0 0,8 0 0,10 0 0,1 0 0,14 0 0,-5 0 0,8 0 0,0 7 0,0-5 0,0 12 0,0-12 0,32 13 0,-24-6 0,23 0 0,-31 5 0,1-12 0,20 5 0,-15-7 0,37 8 0,-37-7 0,16 7 0,-22-8 0,13 0 0,-10 0 0,10 0 0,9 0 0,-16 0 0,16 0 0,-22 0 0,0 0 0,10 0 0,14 0 0,-9 0 0,20 0 0,-32 0 0,32-8 0,-29-1 0,16 0 0,-22-6 0,0 6 0,0-7 0,0-1 0,35-13 0,-26 10 0,26-3 0,-35 8 0,0 6 0,0-8 0,0 1 0,0 0 0,-9 0 0,29-8 0,-23 7 0,16 0 0,-15 2 0,-16 7 0,29-22 0,-24 12 0,15-11 0,-21 14 0,-1 0 0,1 1 0,-1-1 0,1 0 0,0 0 0,-1 0 0,1 0 0,0 0 0,6-13 0,-5 10 0,-2-10 0,-1 14 0,-13 0 0,13 6 0,-13-4 0,11 5 0,-11-7 0,4 1 0,-6 5 0,1 2 0,-1 0 0,0 5 0,0-5 0,-5 6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12:36:2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24575,'13'0'0,"1"6"0,-1-4 0,8 10 0,-6-4 0,5 0 0,1 4 0,-6-10 0,5 10 0,1-10 0,0 10 0,1-5 0,4 0 0,-11 5 0,6-10 0,-8 4 0,1-1 0,-1-3 0,0 4 0,0-6 0,1 6 0,-1-5 0,0 5 0,0 0 0,1 1 0,-1 1 0,0-2 0,1 0 0,-1-5 0,-6 11 0,-1-5 0,-6 7 0,0-1 0,0 0 0,0 0 0,0 1 0,0-1 0,0 0 0,0 0 0,0 1 0,0-1 0,0 0 0,0 1 0,0-1 0,0 0 0,0 0 0,0 1 0,0 5 0,-6 9 0,-1-6 0,-1 5 0,-4-7 0,10-5 0,-11 6 0,12-1 0,-11 1 0,5 1 0,-1-2 0,-4-7 0,11 0 0,-5 0 0,0 1 0,-2 11 0,1-9 0,1 9 0,0-18 0,4 5 0,-9-4 0,9 5 0,-10-6 0,11 5 0,-11-5 0,10 7 0,-10-7 0,11 5 0,-5-5 0,0 1 0,4 4 0,-4-17 0,6 3 0,0-5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2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6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Initial%20Data%20Set.xls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 Case Specification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7B458-79EF-4112-9904-3FEB6F453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010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카테고리에 따라 추천할 브랜드 추출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5E687F-C4E0-8744-BDD5-ABE878FEB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4" y="1445137"/>
            <a:ext cx="2592000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204A4B-FB7D-3046-B848-EFC74E5565FE}"/>
              </a:ext>
            </a:extLst>
          </p:cNvPr>
          <p:cNvSpPr/>
          <p:nvPr/>
        </p:nvSpPr>
        <p:spPr>
          <a:xfrm>
            <a:off x="397460" y="1338810"/>
            <a:ext cx="4572000" cy="4212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100" dirty="0"/>
              <a:t>시스템은 사용자가</a:t>
            </a:r>
            <a:r>
              <a:rPr lang="en-US" altLang="ko-KR" kern="100" dirty="0"/>
              <a:t> </a:t>
            </a:r>
            <a:r>
              <a:rPr lang="ko-KR" altLang="en-US" kern="100" dirty="0"/>
              <a:t>선택한 카테고리 내에서</a:t>
            </a:r>
            <a:r>
              <a:rPr lang="en-US" altLang="ko-KR" kern="100" dirty="0"/>
              <a:t>, </a:t>
            </a:r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사용자와 </a:t>
            </a:r>
            <a:r>
              <a:rPr lang="ko-KR" altLang="en-US" b="1" kern="100" dirty="0"/>
              <a:t>성별</a:t>
            </a:r>
            <a:r>
              <a:rPr lang="en-US" altLang="ko-KR" b="1" kern="100" dirty="0"/>
              <a:t>/</a:t>
            </a:r>
            <a:r>
              <a:rPr lang="ko-KR" altLang="en-US" b="1" kern="100" dirty="0"/>
              <a:t>연령이 일치</a:t>
            </a:r>
            <a:r>
              <a:rPr lang="ko-KR" altLang="en-US" kern="100" dirty="0"/>
              <a:t>하는 타 사용자들이 선호하는 브랜드</a:t>
            </a:r>
            <a:endParaRPr lang="en-US" altLang="ko-KR" kern="100" dirty="0"/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사용자와 </a:t>
            </a:r>
            <a:r>
              <a:rPr lang="ko-KR" altLang="en-US" b="1" kern="100" dirty="0"/>
              <a:t>비슷한 총점</a:t>
            </a:r>
            <a:r>
              <a:rPr lang="ko-KR" altLang="en-US" kern="100" dirty="0"/>
              <a:t>을 매긴 타 사용자들의 선호 브랜드</a:t>
            </a:r>
            <a:endParaRPr lang="en-US" altLang="ko-KR" kern="100" dirty="0"/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사용자의 </a:t>
            </a:r>
            <a:r>
              <a:rPr lang="ko-KR" altLang="en-US" b="1" kern="100" dirty="0"/>
              <a:t>선호도가 높은 </a:t>
            </a:r>
            <a:r>
              <a:rPr lang="ko-KR" altLang="en-US" kern="100" dirty="0"/>
              <a:t>브랜드들과 </a:t>
            </a:r>
            <a:r>
              <a:rPr lang="ko-KR" altLang="en-US" b="1" kern="100" dirty="0"/>
              <a:t>속성</a:t>
            </a:r>
            <a:r>
              <a:rPr lang="en-US" altLang="ko-KR" b="1" kern="100" dirty="0"/>
              <a:t>(</a:t>
            </a:r>
            <a:r>
              <a:rPr lang="ko-KR" altLang="en-US" b="1" kern="100" dirty="0"/>
              <a:t>가격대 등</a:t>
            </a:r>
            <a:r>
              <a:rPr lang="en-US" altLang="ko-KR" b="1" kern="100" dirty="0"/>
              <a:t>)</a:t>
            </a:r>
            <a:r>
              <a:rPr lang="ko-KR" altLang="en-US" b="1" kern="100" dirty="0"/>
              <a:t>이 비슷한 </a:t>
            </a:r>
            <a:r>
              <a:rPr lang="ko-KR" altLang="en-US" kern="100" dirty="0"/>
              <a:t>브랜드들을 추출한다</a:t>
            </a:r>
            <a:r>
              <a:rPr lang="en-US" altLang="ko-KR" kern="100" dirty="0"/>
              <a:t>.</a:t>
            </a:r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추출한 브랜드들을 취합하여 </a:t>
            </a:r>
            <a:r>
              <a:rPr lang="ko-KR" altLang="en-US" kern="100" dirty="0" err="1"/>
              <a:t>카테고리별</a:t>
            </a:r>
            <a:r>
              <a:rPr lang="ko-KR" altLang="en-US" kern="100" dirty="0"/>
              <a:t> 최종 추천 브랜드들을 리스트업한다</a:t>
            </a:r>
            <a:r>
              <a:rPr lang="en-US" altLang="ko-KR" kern="100" dirty="0"/>
              <a:t>. =&gt;</a:t>
            </a:r>
          </a:p>
        </p:txBody>
      </p:sp>
    </p:spTree>
    <p:extLst>
      <p:ext uri="{BB962C8B-B14F-4D97-AF65-F5344CB8AC3E}">
        <p14:creationId xmlns:p14="http://schemas.microsoft.com/office/powerpoint/2010/main" val="303078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사용자의 확인 및 수정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204A4B-FB7D-3046-B848-EFC74E5565FE}"/>
              </a:ext>
            </a:extLst>
          </p:cNvPr>
          <p:cNvSpPr/>
          <p:nvPr/>
        </p:nvSpPr>
        <p:spPr>
          <a:xfrm>
            <a:off x="464695" y="1445137"/>
            <a:ext cx="4572000" cy="23034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사용자는 브랜드 리스트를 확인하고</a:t>
            </a:r>
            <a:r>
              <a:rPr lang="en-US" altLang="ko-KR" kern="100" dirty="0"/>
              <a:t>, </a:t>
            </a:r>
            <a:r>
              <a:rPr lang="ko-KR" altLang="en-US" kern="100" dirty="0" err="1"/>
              <a:t>확인완료</a:t>
            </a:r>
            <a:r>
              <a:rPr lang="ko-KR" altLang="en-US" kern="100" dirty="0"/>
              <a:t> 버튼을 클릭한다</a:t>
            </a:r>
            <a:r>
              <a:rPr lang="en-US" altLang="ko-KR" kern="100" dirty="0"/>
              <a:t>.</a:t>
            </a:r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사용자의 마음에 들지 않는 브랜드가 있을 경우</a:t>
            </a:r>
            <a:r>
              <a:rPr lang="en-US" altLang="ko-KR" kern="100" dirty="0"/>
              <a:t>, </a:t>
            </a:r>
            <a:r>
              <a:rPr lang="ko-KR" altLang="en-US" kern="100" dirty="0" err="1"/>
              <a:t>제거버튼</a:t>
            </a:r>
            <a:r>
              <a:rPr lang="en-US" altLang="ko-KR" kern="100" dirty="0"/>
              <a:t>(-)</a:t>
            </a:r>
            <a:r>
              <a:rPr lang="ko-KR" altLang="en-US" kern="100" dirty="0"/>
              <a:t>을 눌러 삭제한다</a:t>
            </a:r>
            <a:r>
              <a:rPr lang="en-US" altLang="ko-KR" kern="100" dirty="0"/>
              <a:t>. </a:t>
            </a:r>
          </a:p>
          <a:p>
            <a:pPr>
              <a:lnSpc>
                <a:spcPct val="115000"/>
              </a:lnSpc>
            </a:pPr>
            <a:endParaRPr lang="en-US" altLang="ko-KR" b="1" kern="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A6694-BCFB-9141-B8EC-675448A8B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8" y="1505529"/>
            <a:ext cx="2592000" cy="432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105ECA9-B8A1-E64A-B732-DC035C58DF8F}"/>
                  </a:ext>
                </a:extLst>
              </p14:cNvPr>
              <p14:cNvContentPartPr/>
              <p14:nvPr/>
            </p14:nvContentPartPr>
            <p14:xfrm>
              <a:off x="7187058" y="5375951"/>
              <a:ext cx="730440" cy="574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105ECA9-B8A1-E64A-B732-DC035C58DF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8058" y="5366951"/>
                <a:ext cx="74808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40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사용자의 확인 및 수정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A6694-BCFB-9141-B8EC-675448A8B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3" y="1935865"/>
            <a:ext cx="2592000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5B3B60-72D5-694A-88B6-386D0F7DC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98" y="937337"/>
            <a:ext cx="2602800" cy="433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C2BAD8D-8839-1B4D-910D-B44722A99E48}"/>
                  </a:ext>
                </a:extLst>
              </p14:cNvPr>
              <p14:cNvContentPartPr/>
              <p14:nvPr/>
            </p14:nvContentPartPr>
            <p14:xfrm>
              <a:off x="1683319" y="5801185"/>
              <a:ext cx="939960" cy="565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C2BAD8D-8839-1B4D-910D-B44722A99E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679" y="5792545"/>
                <a:ext cx="9576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E341744-44A8-044D-9224-1D1E2F8744A2}"/>
                  </a:ext>
                </a:extLst>
              </p14:cNvPr>
              <p14:cNvContentPartPr/>
              <p14:nvPr/>
            </p14:nvContentPartPr>
            <p14:xfrm>
              <a:off x="2430083" y="4300945"/>
              <a:ext cx="1521000" cy="15739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E341744-44A8-044D-9224-1D1E2F8744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1083" y="4291945"/>
                <a:ext cx="1538640" cy="15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440A197-7988-C546-91D9-E621A822058E}"/>
                  </a:ext>
                </a:extLst>
              </p14:cNvPr>
              <p14:cNvContentPartPr/>
              <p14:nvPr/>
            </p14:nvContentPartPr>
            <p14:xfrm>
              <a:off x="3857843" y="4235849"/>
              <a:ext cx="186480" cy="2772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440A197-7988-C546-91D9-E621A82205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9203" y="4227209"/>
                <a:ext cx="204120" cy="2948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CC111-D153-7547-BDAF-C7002B65CDC5}"/>
              </a:ext>
            </a:extLst>
          </p:cNvPr>
          <p:cNvSpPr/>
          <p:nvPr/>
        </p:nvSpPr>
        <p:spPr>
          <a:xfrm>
            <a:off x="752148" y="1099127"/>
            <a:ext cx="3039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AF3 </a:t>
            </a:r>
            <a:r>
              <a:rPr lang="ko-KR" altLang="en-US" dirty="0">
                <a:solidFill>
                  <a:schemeClr val="dk1"/>
                </a:solidFill>
              </a:rPr>
              <a:t>추천 받은 브랜드 중 </a:t>
            </a:r>
            <a:endParaRPr lang="en-US" altLang="ko-KR" dirty="0">
              <a:solidFill>
                <a:schemeClr val="dk1"/>
              </a:solidFill>
            </a:endParaRPr>
          </a:p>
          <a:p>
            <a:pPr algn="ctr"/>
            <a:r>
              <a:rPr lang="ko-KR" altLang="en-US" dirty="0">
                <a:solidFill>
                  <a:schemeClr val="dk1"/>
                </a:solidFill>
              </a:rPr>
              <a:t>원하는 브랜드가 없는 경우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DF516C-E85E-8B44-8B1C-E13260BCBA81}"/>
              </a:ext>
            </a:extLst>
          </p:cNvPr>
          <p:cNvSpPr/>
          <p:nvPr/>
        </p:nvSpPr>
        <p:spPr>
          <a:xfrm>
            <a:off x="3951083" y="54045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카테고리의 모든 브랜드를 리스트업한다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dk1"/>
                </a:solidFill>
              </a:rPr>
              <a:t>사용자가 원하는 브랜드들을 클릭 후 </a:t>
            </a:r>
            <a:endParaRPr lang="en-US" altLang="ko-KR" dirty="0">
              <a:solidFill>
                <a:schemeClr val="dk1"/>
              </a:solidFill>
            </a:endParaRPr>
          </a:p>
          <a:p>
            <a:pPr algn="ctr"/>
            <a:r>
              <a:rPr lang="ko-KR" altLang="en-US" dirty="0">
                <a:solidFill>
                  <a:schemeClr val="dk1"/>
                </a:solidFill>
              </a:rPr>
              <a:t>‘</a:t>
            </a:r>
            <a:r>
              <a:rPr lang="ko-KR" altLang="en-US" dirty="0" err="1">
                <a:solidFill>
                  <a:schemeClr val="dk1"/>
                </a:solidFill>
              </a:rPr>
              <a:t>선택완료</a:t>
            </a:r>
            <a:r>
              <a:rPr lang="ko-KR" altLang="en-US" dirty="0">
                <a:solidFill>
                  <a:schemeClr val="dk1"/>
                </a:solidFill>
              </a:rPr>
              <a:t>’ 버튼을 누르면 해당 카테고리의 선택 브랜드가 저장 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159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루트 추출 및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7DAE88-D87E-6F4D-AE72-FFE6BFA1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0" y="1049311"/>
            <a:ext cx="3312433" cy="55555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F6EEF3-0B98-4047-8F76-C5F93BC9F99A}"/>
              </a:ext>
            </a:extLst>
          </p:cNvPr>
          <p:cNvSpPr/>
          <p:nvPr/>
        </p:nvSpPr>
        <p:spPr>
          <a:xfrm>
            <a:off x="251520" y="1180692"/>
            <a:ext cx="4572000" cy="4455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kern="100" dirty="0"/>
              <a:t>시스템은 추천 브랜드들을 가장 빠른 시간에 방문할 수 있는 최단거리 루트</a:t>
            </a:r>
            <a:r>
              <a:rPr lang="en-US" altLang="ko-KR" kern="100" dirty="0"/>
              <a:t>(</a:t>
            </a:r>
            <a:r>
              <a:rPr lang="ko-KR" altLang="en-US" kern="100" dirty="0"/>
              <a:t>루트</a:t>
            </a:r>
            <a:r>
              <a:rPr lang="en-US" altLang="ko-KR" kern="100" dirty="0"/>
              <a:t>1),</a:t>
            </a:r>
          </a:p>
          <a:p>
            <a:pPr>
              <a:lnSpc>
                <a:spcPct val="115000"/>
              </a:lnSpc>
            </a:pPr>
            <a:endParaRPr lang="en-US" altLang="ko-KR" kern="100" dirty="0"/>
          </a:p>
          <a:p>
            <a:pPr>
              <a:lnSpc>
                <a:spcPct val="115000"/>
              </a:lnSpc>
            </a:pPr>
            <a:r>
              <a:rPr lang="ko-KR" altLang="en-US" kern="100" dirty="0"/>
              <a:t>추천 브랜드들을 카테고리별로 순서대로 방문할 수 있는 루트</a:t>
            </a:r>
            <a:r>
              <a:rPr lang="en-US" altLang="ko-KR" kern="100" dirty="0"/>
              <a:t>(</a:t>
            </a:r>
            <a:r>
              <a:rPr lang="ko-KR" altLang="en-US" kern="100" dirty="0"/>
              <a:t>루트</a:t>
            </a:r>
            <a:r>
              <a:rPr lang="en-US" altLang="ko-KR" kern="100" dirty="0"/>
              <a:t>2),</a:t>
            </a:r>
          </a:p>
          <a:p>
            <a:endParaRPr lang="en-US" altLang="ko-KR" dirty="0"/>
          </a:p>
          <a:p>
            <a:r>
              <a:rPr lang="ko-KR" altLang="en-US" dirty="0"/>
              <a:t>사용자가 선택한 카테고리 내 제품을 구매하는 타 사용자들이 함께 구매하는 제품들이 있는 브랜드를 추출하여</a:t>
            </a:r>
            <a:r>
              <a:rPr lang="en-US" altLang="ko-KR" dirty="0"/>
              <a:t>, </a:t>
            </a:r>
            <a:r>
              <a:rPr lang="ko-KR" altLang="en-US" dirty="0"/>
              <a:t>이를 방문하는 단거리 루트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3),</a:t>
            </a:r>
          </a:p>
          <a:p>
            <a:endParaRPr lang="en-US" altLang="ko-KR" dirty="0"/>
          </a:p>
          <a:p>
            <a:r>
              <a:rPr lang="ko-KR" altLang="en-US" dirty="0"/>
              <a:t>사용자가 선택한 카테고리 내에 물품을 판매하는 매장들 중</a:t>
            </a:r>
            <a:r>
              <a:rPr lang="en-US" altLang="ko-KR" dirty="0"/>
              <a:t>, </a:t>
            </a:r>
            <a:r>
              <a:rPr lang="ko-KR" altLang="en-US" dirty="0"/>
              <a:t>현재 세일 매장들을 추출하여 이 </a:t>
            </a:r>
            <a:r>
              <a:rPr lang="ko-KR" altLang="en-US" dirty="0" err="1"/>
              <a:t>매장들만을</a:t>
            </a:r>
            <a:r>
              <a:rPr lang="ko-KR" altLang="en-US" dirty="0"/>
              <a:t> 방문하는 단거리 루트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4) </a:t>
            </a:r>
            <a:r>
              <a:rPr lang="ko-KR" altLang="en-US" dirty="0" err="1"/>
              <a:t>를</a:t>
            </a:r>
            <a:r>
              <a:rPr lang="ko-KR" altLang="en-US" dirty="0"/>
              <a:t> 리스트업한다 </a:t>
            </a:r>
            <a:r>
              <a:rPr lang="en-US" altLang="ko-KR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0167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루트 추출 및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5BF7AA-8EFD-4948-9590-46D4546E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3" y="993680"/>
            <a:ext cx="3254097" cy="54696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14A40C-8C06-DA48-B16E-4069C427EE0E}"/>
              </a:ext>
            </a:extLst>
          </p:cNvPr>
          <p:cNvSpPr/>
          <p:nvPr/>
        </p:nvSpPr>
        <p:spPr>
          <a:xfrm>
            <a:off x="4320480" y="30749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사용자는 </a:t>
            </a:r>
            <a:r>
              <a:rPr lang="ko-KR" altLang="en-US" dirty="0" err="1"/>
              <a:t>리스트업된</a:t>
            </a:r>
            <a:r>
              <a:rPr lang="ko-KR" altLang="en-US" dirty="0"/>
              <a:t> 루트 중 </a:t>
            </a:r>
            <a:endParaRPr lang="en-US" altLang="ko-KR" dirty="0"/>
          </a:p>
          <a:p>
            <a:pPr algn="ctr"/>
            <a:r>
              <a:rPr lang="ko-KR" altLang="en-US" dirty="0"/>
              <a:t>가장 마음에 드는 루트를 선택한다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7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루트 추출 및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C1B373-0EBC-504C-88AC-D3B5995FD476}"/>
              </a:ext>
            </a:extLst>
          </p:cNvPr>
          <p:cNvSpPr/>
          <p:nvPr/>
        </p:nvSpPr>
        <p:spPr>
          <a:xfrm>
            <a:off x="712033" y="1426936"/>
            <a:ext cx="4139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AF4</a:t>
            </a:r>
          </a:p>
          <a:p>
            <a:r>
              <a:rPr lang="ko-KR" altLang="en-US" dirty="0"/>
              <a:t>시스템이 루트</a:t>
            </a:r>
            <a:r>
              <a:rPr lang="en-US" altLang="ko-KR" dirty="0"/>
              <a:t>4</a:t>
            </a:r>
            <a:r>
              <a:rPr lang="ko-KR" altLang="en-US" dirty="0" err="1"/>
              <a:t>를</a:t>
            </a:r>
            <a:r>
              <a:rPr lang="ko-KR" altLang="en-US" dirty="0"/>
              <a:t> 짤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선택한 카테고리 중 특정 카테고리 내에 세일 매장이 없는 경우</a:t>
            </a:r>
            <a:r>
              <a:rPr lang="en-US" altLang="ko-KR" dirty="0"/>
              <a:t> =&gt;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53EDDD-9078-3746-AAE5-246469FFE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33" y="1032269"/>
            <a:ext cx="3334500" cy="5569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EE1900-7124-8D4E-859C-370AF23E577E}"/>
              </a:ext>
            </a:extLst>
          </p:cNvPr>
          <p:cNvSpPr/>
          <p:nvPr/>
        </p:nvSpPr>
        <p:spPr>
          <a:xfrm>
            <a:off x="712033" y="5597134"/>
            <a:ext cx="4547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시스템은 루트 제목에 특정 카테고리 </a:t>
            </a:r>
            <a:endParaRPr lang="en-US" altLang="ko-KR" dirty="0"/>
          </a:p>
          <a:p>
            <a:pPr algn="r"/>
            <a:r>
              <a:rPr lang="ko-KR" altLang="en-US" dirty="0"/>
              <a:t>매장은 포함시키지 않는다는 것을 명시한다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루트 추출 및 추천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C1B373-0EBC-504C-88AC-D3B5995FD476}"/>
              </a:ext>
            </a:extLst>
          </p:cNvPr>
          <p:cNvSpPr/>
          <p:nvPr/>
        </p:nvSpPr>
        <p:spPr>
          <a:xfrm>
            <a:off x="712033" y="1426936"/>
            <a:ext cx="4139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AF5</a:t>
            </a:r>
          </a:p>
          <a:p>
            <a:r>
              <a:rPr lang="ko-KR" altLang="en-US" dirty="0"/>
              <a:t>시스템이 루트</a:t>
            </a:r>
            <a:r>
              <a:rPr lang="en-US" altLang="ko-KR" dirty="0"/>
              <a:t>4</a:t>
            </a:r>
            <a:r>
              <a:rPr lang="ko-KR" altLang="en-US" dirty="0" err="1"/>
              <a:t>를</a:t>
            </a:r>
            <a:r>
              <a:rPr lang="ko-KR" altLang="en-US" dirty="0"/>
              <a:t> 짤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선택한 모든 카테고리에 대해 세일 매장이 없는 경우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EE1900-7124-8D4E-859C-370AF23E577E}"/>
              </a:ext>
            </a:extLst>
          </p:cNvPr>
          <p:cNvSpPr/>
          <p:nvPr/>
        </p:nvSpPr>
        <p:spPr>
          <a:xfrm>
            <a:off x="1208021" y="5637476"/>
            <a:ext cx="3859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세일 매장 루트 추출을 하지 않는다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EF634-05DD-6B43-8258-6A0BD068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23" y="923710"/>
            <a:ext cx="3325243" cy="5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5771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 err="1"/>
              <a:t>동선따라</a:t>
            </a:r>
            <a:r>
              <a:rPr lang="ko-KR" altLang="en-US" sz="3600" dirty="0"/>
              <a:t> 쇼핑하기 및 피드백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031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3782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81098"/>
              </p:ext>
            </p:extLst>
          </p:nvPr>
        </p:nvGraphicFramePr>
        <p:xfrm>
          <a:off x="251520" y="1024128"/>
          <a:ext cx="8640960" cy="583387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7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동선따라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쇼핑하기 및 피드백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선택한 동선을 따라 쇼핑할 수 있게 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추천에 대한 평가를 하게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동선짜기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77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390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동선 짜기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유스케이스가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끝나면 자동으로 시작된다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1.&lt;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동선 따라 쇼핑하기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1-1.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선택한 경로와 추천 브랜드 및 구매여부 체크박스를 리스트 형식으로 화면에 출력한다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(AF1, AF2)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자신이 방문한 브랜드의 체크박스에 구매여부를 표시하는데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‘Yes’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선택하면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해당브랜드 방문을 마친 것으로 처리하고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 위치를 업데이트 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쇼핑을 시작한 후 일정 시간이 지나거나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푸드코트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카페가 가까운 매장을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지나게되면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푸드코트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카페에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방문하시겠어요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문구를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예 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(AF5)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현재까지 방문한 매장 및 구매여부를 저장하고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위치한 매장에서부터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푸드코트까지의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동선을 추출해 사용자에게 알려준다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푸드코트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카페에 방문한 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재시작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푸드코트의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위치로부터 나머지 브랜드들을 방문하는 최단거리 동선을 추출해 사용자에게 알려준다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쇼핑을 마칠 때까지 이를 반복한다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쇼핑을 마치면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 마치기’ 버튼을 클릭한다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경로를 저장한다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(AF6)</a:t>
                      </a:r>
                    </a:p>
                    <a:p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2.&lt;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추천에 대한 평가</a:t>
                      </a: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쇼핑에 추천된 브랜드들을 모두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브랜드별로 구입 예정 제품군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구입 여부 체크 버튼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만족도 체크 버튼을 보여준다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브랜드 별 해당 제품 구입여부와 브랜드 만족도를 입력한다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(AF3),(AF7)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입력 완료 버튼을 누르면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브랜드 만족도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구매여부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품목을 저장한다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2-3. 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새로 업데이트된 값들을 이용하여 해당 사용자의 브랜드별 종합 평점을 계산하여 저장한다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2-4.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쇼핑을 완료하였다는 창을 띄우고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6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03914"/>
              </p:ext>
            </p:extLst>
          </p:nvPr>
        </p:nvGraphicFramePr>
        <p:xfrm>
          <a:off x="251520" y="908720"/>
          <a:ext cx="8551104" cy="56702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154">
                <a:tc>
                  <a:txBody>
                    <a:bodyPr/>
                    <a:lstStyle/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구매여부를 수정하고 싶을 때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1-1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자신이 체크한 것과 반대로 구매 여부를 체크하고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이를 반영한다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쇼핑 도중 추천 받은 동선 말고 다른 동선을 추천 받고 싶을 때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새로 동선 추천 받기 클릭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BF 1-1</a:t>
                      </a:r>
                    </a:p>
                    <a:p>
                      <a:pPr rtl="0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현재까지 구매여부가 체크된 브랜드들에 대해</a:t>
                      </a:r>
                      <a:r>
                        <a:rPr lang="en-US" altLang="ko-KR" sz="11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만족도와 구매한 제품이 있는지를 묻는 창을 띄운다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브랜드별 만족도를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구매한 제품이 있는 경우 ‘구매한 제품군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추가’를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클릭하여 어떤 제품군을 구입했는지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입력을 끝내면 ‘입력완료’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rtl="0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초기에 선택했던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브랜드들중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이미 방문한 브랜드들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구매여부가 체크된 브랜드들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제외하고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‘수정하기’ 또는 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새로짜기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버튼을 클릭해 어떤 제품군 또는 브랜드를 추가하거나 제외시킬지 정보를 입력하고 선택을 끝낸다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‘선택완료’ 버튼을 누르면 시스템은 이를 바탕으로 새로운 동선을 추출한다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1-1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만족도 평가를 전부 끝내지 않고 ‘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입력완료’를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누른경우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AF2,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BF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확인 팝업으로 ‘방문한 브랜드에 대해 만족도를 평가해주세요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문구를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분기한 경우는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BF2-1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분기한 경우는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br>
                        <a:rPr lang="ko-KR" altLang="en-US" sz="1200" b="0" dirty="0">
                          <a:effectLst/>
                        </a:rPr>
                      </a:b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AF4.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구매여부에 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No’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택할 때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1-2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브랜드를 방문하였지만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구매하지 않은 것으로 처리한다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A6405C-7AF1-470C-844D-A2AC9783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1" y="1168648"/>
            <a:ext cx="6011717" cy="48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동선따라</a:t>
            </a:r>
            <a:r>
              <a:rPr lang="ko-KR" altLang="en-US" sz="2400" dirty="0"/>
              <a:t> 쇼핑하기 및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45541"/>
              </p:ext>
            </p:extLst>
          </p:nvPr>
        </p:nvGraphicFramePr>
        <p:xfrm>
          <a:off x="251520" y="1038234"/>
          <a:ext cx="8551104" cy="576908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푸드코트에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방문하고 싶지 않은 경우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BF 1-3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아니오 버튼을 누른다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1-1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AF6.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여부를 표시하지 않은 항목들이 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브랜드들을 다 방문하지 않고 ‘쇼핑 마치기’ 버튼을 클릭했을 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1-7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브랜드에서 구입을 하지 않은 것으로 처리한다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처음에 선택했던</a:t>
                      </a:r>
                      <a:r>
                        <a:rPr lang="ko-KR" altLang="en-US" sz="1200" b="0" u="none" kern="100" baseline="0" dirty="0">
                          <a:solidFill>
                            <a:schemeClr val="tx1"/>
                          </a:solidFill>
                          <a:effectLst/>
                        </a:rPr>
                        <a:t> 제품군을 구입하지 않은 경우</a:t>
                      </a:r>
                      <a:endParaRPr lang="en-US" altLang="ko-KR" sz="1200" b="0" u="none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u="none" kern="100" baseline="0" dirty="0">
                          <a:solidFill>
                            <a:schemeClr val="tx1"/>
                          </a:solidFill>
                          <a:effectLst/>
                        </a:rPr>
                        <a:t>: BF 2-1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제품 구입여부에 ‘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아니오’를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경우 시스템은 해당 브랜드 제품 리스트 아래에 추가버튼 옆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제품을 구입했습니까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붉은색으로 바꾼다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(AF8) 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br>
                        <a:rPr lang="ko-KR" altLang="en-US" sz="1200" dirty="0"/>
                      </a:b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AF8.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처음에 선택한 제품군과 다른 제품을 구매한 경우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AF7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사용차는 추가버튼을 누르고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브랜드에서 판매하는 제품군을 모두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구매한 제품군을 선택한다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‘다른 제품을 구입했습니까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다시 검은색으로 바꾸고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 추가 제품군을 출력한다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(AF8)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200" dirty="0"/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AF9.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추가로 구매한 제품군을 삭제하고 싶을 경우 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AF8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추가 구매 제품군 리스트 옆의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삭제버튼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항목을 지운다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BF2-1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altLang="ko-KR" sz="1200" b="0" u="none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 err="1"/>
              <a:t>동선따라</a:t>
            </a:r>
            <a:r>
              <a:rPr lang="ko-KR" altLang="en-US" sz="2800" kern="100" dirty="0"/>
              <a:t> 쇼핑하기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3583300" y="29518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사용자가 선택한 경로와 추천 브랜드 및 구매여부 체크박스를 리스트 형식으로 화면에 출력한다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E7772-EC47-4BF9-95F2-EF00775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9" y="1005250"/>
            <a:ext cx="3359791" cy="55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 err="1"/>
              <a:t>동선따라</a:t>
            </a:r>
            <a:r>
              <a:rPr lang="ko-KR" altLang="en-US" sz="2800" kern="100" dirty="0"/>
              <a:t> 쇼핑하기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7CC111-D153-7547-BDAF-C7002B65CDC5}"/>
              </a:ext>
            </a:extLst>
          </p:cNvPr>
          <p:cNvSpPr/>
          <p:nvPr/>
        </p:nvSpPr>
        <p:spPr>
          <a:xfrm>
            <a:off x="0" y="996543"/>
            <a:ext cx="5357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</a:rPr>
              <a:t>쇼핑을 시작한 후 일정 시간이 지나거나 </a:t>
            </a:r>
            <a:r>
              <a:rPr lang="ko-KR" altLang="en-US" sz="1600" dirty="0" err="1">
                <a:solidFill>
                  <a:schemeClr val="dk1"/>
                </a:solidFill>
              </a:rPr>
              <a:t>푸드코트</a:t>
            </a:r>
            <a:r>
              <a:rPr lang="en-US" altLang="ko-KR" sz="1600" dirty="0">
                <a:solidFill>
                  <a:schemeClr val="dk1"/>
                </a:solidFill>
              </a:rPr>
              <a:t>/</a:t>
            </a:r>
            <a:r>
              <a:rPr lang="ko-KR" altLang="en-US" sz="1600" dirty="0">
                <a:solidFill>
                  <a:schemeClr val="dk1"/>
                </a:solidFill>
              </a:rPr>
              <a:t>카페가 가까운 매장을 </a:t>
            </a:r>
            <a:r>
              <a:rPr lang="ko-KR" altLang="en-US" sz="1600" dirty="0" err="1">
                <a:solidFill>
                  <a:schemeClr val="dk1"/>
                </a:solidFill>
              </a:rPr>
              <a:t>지나게되면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시스템은 </a:t>
            </a:r>
            <a:r>
              <a:rPr lang="en-US" altLang="ko-KR" sz="1600" dirty="0">
                <a:solidFill>
                  <a:schemeClr val="dk1"/>
                </a:solidFill>
              </a:rPr>
              <a:t>‘</a:t>
            </a:r>
            <a:r>
              <a:rPr lang="ko-KR" altLang="en-US" sz="1600" dirty="0" err="1">
                <a:solidFill>
                  <a:schemeClr val="dk1"/>
                </a:solidFill>
              </a:rPr>
              <a:t>푸드코트</a:t>
            </a:r>
            <a:r>
              <a:rPr lang="en-US" altLang="ko-KR" sz="1600" dirty="0">
                <a:solidFill>
                  <a:schemeClr val="dk1"/>
                </a:solidFill>
              </a:rPr>
              <a:t>/</a:t>
            </a:r>
            <a:r>
              <a:rPr lang="ko-KR" altLang="en-US" sz="1600" dirty="0">
                <a:solidFill>
                  <a:schemeClr val="dk1"/>
                </a:solidFill>
              </a:rPr>
              <a:t>카페에 </a:t>
            </a:r>
            <a:r>
              <a:rPr lang="ko-KR" altLang="en-US" sz="1600" dirty="0" err="1">
                <a:solidFill>
                  <a:schemeClr val="dk1"/>
                </a:solidFill>
              </a:rPr>
              <a:t>방문하시겠어요</a:t>
            </a:r>
            <a:r>
              <a:rPr lang="en-US" altLang="ko-KR" sz="1600" dirty="0">
                <a:solidFill>
                  <a:schemeClr val="dk1"/>
                </a:solidFill>
              </a:rPr>
              <a:t>?’</a:t>
            </a:r>
            <a:r>
              <a:rPr lang="ko-KR" altLang="en-US" sz="1600" dirty="0">
                <a:solidFill>
                  <a:schemeClr val="dk1"/>
                </a:solidFill>
              </a:rPr>
              <a:t>라는 문구를 띄운다</a:t>
            </a:r>
            <a:r>
              <a:rPr lang="en-US" altLang="ko-KR" sz="1600" dirty="0">
                <a:solidFill>
                  <a:schemeClr val="dk1"/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dk1"/>
                </a:solidFill>
              </a:rPr>
              <a:t>사용자가 예 버튼을 누른다</a:t>
            </a:r>
            <a:r>
              <a:rPr lang="en-US" altLang="ko-KR" sz="1600" dirty="0">
                <a:solidFill>
                  <a:schemeClr val="dk1"/>
                </a:solidFill>
              </a:rPr>
              <a:t>. </a:t>
            </a:r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DF516C-E85E-8B44-8B1C-E13260BCBA81}"/>
              </a:ext>
            </a:extLst>
          </p:cNvPr>
          <p:cNvSpPr/>
          <p:nvPr/>
        </p:nvSpPr>
        <p:spPr>
          <a:xfrm>
            <a:off x="3523376" y="5317465"/>
            <a:ext cx="55293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</a:rPr>
              <a:t>시스템은 현재까지 방문한 매장 및 구매여부를 저장하고</a:t>
            </a:r>
            <a:r>
              <a:rPr lang="en-US" altLang="ko-KR" sz="1600" dirty="0">
                <a:solidFill>
                  <a:schemeClr val="dk1"/>
                </a:solidFill>
              </a:rPr>
              <a:t>,</a:t>
            </a:r>
            <a:r>
              <a:rPr lang="ko-KR" altLang="en-US" sz="1600" dirty="0">
                <a:solidFill>
                  <a:schemeClr val="dk1"/>
                </a:solidFill>
              </a:rPr>
              <a:t> 사용자가 위치한 매장에서부터 </a:t>
            </a:r>
            <a:r>
              <a:rPr lang="ko-KR" altLang="en-US" sz="1600" dirty="0" err="1">
                <a:solidFill>
                  <a:schemeClr val="dk1"/>
                </a:solidFill>
              </a:rPr>
              <a:t>푸드코트까지의</a:t>
            </a:r>
            <a:r>
              <a:rPr lang="ko-KR" altLang="en-US" sz="1600" dirty="0">
                <a:solidFill>
                  <a:schemeClr val="dk1"/>
                </a:solidFill>
              </a:rPr>
              <a:t> 동선을 추출해 사용자에게 알려준다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dk1"/>
                </a:solidFill>
              </a:rPr>
              <a:t>-&gt; </a:t>
            </a:r>
            <a:r>
              <a:rPr lang="ko-KR" altLang="en-US" sz="1600" dirty="0">
                <a:solidFill>
                  <a:schemeClr val="dk1"/>
                </a:solidFill>
              </a:rPr>
              <a:t>안내 재시작 버튼 </a:t>
            </a:r>
            <a:r>
              <a:rPr lang="ko-KR" altLang="en-US" sz="1600" dirty="0" err="1">
                <a:solidFill>
                  <a:schemeClr val="dk1"/>
                </a:solidFill>
              </a:rPr>
              <a:t>클릭시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현재 위치에서 나머지 브랜드를 방문하는 단거리 루트를 </a:t>
            </a:r>
            <a:r>
              <a:rPr lang="en-US" altLang="ko-KR" sz="1600" dirty="0">
                <a:solidFill>
                  <a:schemeClr val="dk1"/>
                </a:solidFill>
              </a:rPr>
              <a:t>PPT</a:t>
            </a:r>
            <a:r>
              <a:rPr lang="ko-KR" altLang="en-US" sz="1600" dirty="0">
                <a:solidFill>
                  <a:schemeClr val="dk1"/>
                </a:solidFill>
              </a:rPr>
              <a:t>이전 장의 화면과 같은 형식으로 보여준다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F586D-1A2E-47D4-A537-3D26F1C1D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" y="2216915"/>
            <a:ext cx="2678949" cy="44649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0C9B0-BE5C-4E06-9D84-57965FA71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3" y="519940"/>
            <a:ext cx="2800251" cy="46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kern="100" dirty="0" err="1"/>
              <a:t>동선따라</a:t>
            </a:r>
            <a:r>
              <a:rPr lang="ko-KR" altLang="en-US" sz="2400" kern="100" dirty="0"/>
              <a:t> 쇼핑하기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368710" y="1099825"/>
            <a:ext cx="679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AF2. </a:t>
            </a:r>
            <a:r>
              <a:rPr lang="ko-KR" altLang="en-US" dirty="0"/>
              <a:t>쇼핑 도중 추천 받은 동선 말고 다른 동선을 추천 받고 싶을 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9F2D07-6E5F-4674-8490-2EBF2A16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69" y="1660261"/>
            <a:ext cx="2672598" cy="444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7DCF420-1B3A-4905-8675-21DD5CF0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13" y="1660260"/>
            <a:ext cx="2691729" cy="44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B1091-097F-B748-8E3D-2EF47DA7C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4" y="1660260"/>
            <a:ext cx="2668323" cy="44472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BA3FBCC-28A8-5D49-BE09-A5805A47C157}"/>
                  </a:ext>
                </a:extLst>
              </p14:cNvPr>
              <p14:cNvContentPartPr/>
              <p14:nvPr/>
            </p14:nvContentPartPr>
            <p14:xfrm>
              <a:off x="166744" y="2205148"/>
              <a:ext cx="2598840" cy="646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BA3FBCC-28A8-5D49-BE09-A5805A47C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44" y="2196153"/>
                <a:ext cx="2616480" cy="66383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F37626-9AF5-2247-9860-28E57CFA5B02}"/>
              </a:ext>
            </a:extLst>
          </p:cNvPr>
          <p:cNvSpPr txBox="1"/>
          <p:nvPr/>
        </p:nvSpPr>
        <p:spPr>
          <a:xfrm>
            <a:off x="3114937" y="4773705"/>
            <a:ext cx="2212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구매여부가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yes</a:t>
            </a:r>
            <a:r>
              <a:rPr kumimoji="1" lang="ko-KR" altLang="en-US" dirty="0"/>
              <a:t>인 브랜드에 대해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E555C-A273-B04F-9272-A1A1E46F7742}"/>
              </a:ext>
            </a:extLst>
          </p:cNvPr>
          <p:cNvSpPr txBox="1"/>
          <p:nvPr/>
        </p:nvSpPr>
        <p:spPr>
          <a:xfrm>
            <a:off x="5939753" y="4773706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구입한 제품의 </a:t>
            </a:r>
            <a:endParaRPr kumimoji="1" lang="en-US" altLang="ko-KR" dirty="0"/>
          </a:p>
          <a:p>
            <a:r>
              <a:rPr kumimoji="1" lang="ko-KR" altLang="en-US" dirty="0"/>
              <a:t>카테고리를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묻는 창이</a:t>
            </a:r>
            <a:endParaRPr kumimoji="1" lang="en-US" altLang="ko-KR" dirty="0"/>
          </a:p>
          <a:p>
            <a:r>
              <a:rPr kumimoji="1" lang="ko-KR" altLang="en-US" dirty="0"/>
              <a:t> 뜬다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07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kern="100" dirty="0" err="1"/>
              <a:t>동선따라</a:t>
            </a:r>
            <a:r>
              <a:rPr lang="ko-KR" altLang="en-US" sz="2400" kern="100" dirty="0"/>
              <a:t> 쇼핑하기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368709" y="1099825"/>
            <a:ext cx="726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시스템은 사용자가 이미 방문한 브랜드와 기존 추천 브랜드를 제외하고 새롭게 매장을 추천한다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6C2FCB-A6EA-424B-80C2-CD692D541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94" y="1937261"/>
            <a:ext cx="2592000" cy="43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4F6DFA-E3F7-C041-9904-D7A0F5218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34" y="1937261"/>
            <a:ext cx="259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61669D-B6C0-6A40-80CB-DA69D0985A6C}"/>
              </a:ext>
            </a:extLst>
          </p:cNvPr>
          <p:cNvSpPr/>
          <p:nvPr/>
        </p:nvSpPr>
        <p:spPr>
          <a:xfrm>
            <a:off x="4074458" y="201395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해당 쇼핑에 추천된 브랜드들을 모두 리스트업한다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이때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각 </a:t>
            </a:r>
            <a:r>
              <a:rPr lang="ko-KR" altLang="en-US" dirty="0" err="1">
                <a:solidFill>
                  <a:schemeClr val="dk1"/>
                </a:solidFill>
              </a:rPr>
              <a:t>브랜드별로</a:t>
            </a:r>
            <a:r>
              <a:rPr lang="ko-KR" altLang="en-US" dirty="0">
                <a:solidFill>
                  <a:schemeClr val="dk1"/>
                </a:solidFill>
              </a:rPr>
              <a:t> 구입 예정 </a:t>
            </a:r>
            <a:r>
              <a:rPr lang="ko-KR" altLang="en-US" dirty="0" err="1">
                <a:solidFill>
                  <a:schemeClr val="dk1"/>
                </a:solidFill>
              </a:rPr>
              <a:t>제품군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구입 여부 체크 버튼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브랜드 만족도 평가 버튼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별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r>
              <a:rPr lang="ko-KR" altLang="en-US" dirty="0">
                <a:solidFill>
                  <a:schemeClr val="dk1"/>
                </a:solidFill>
              </a:rPr>
              <a:t>을 보여준다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사용자는 각 브랜드에 해당하는 제품 </a:t>
            </a:r>
            <a:r>
              <a:rPr lang="ko-KR" altLang="en-US" dirty="0" err="1">
                <a:solidFill>
                  <a:schemeClr val="dk1"/>
                </a:solidFill>
              </a:rPr>
              <a:t>구입여부와</a:t>
            </a:r>
            <a:r>
              <a:rPr lang="ko-KR" altLang="en-US" dirty="0">
                <a:solidFill>
                  <a:schemeClr val="dk1"/>
                </a:solidFill>
              </a:rPr>
              <a:t> 브랜드 만족도를 입력한다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사용자가 입력 완료 버튼을 누르면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시스템은 브랜드 만족도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 err="1">
                <a:solidFill>
                  <a:schemeClr val="dk1"/>
                </a:solidFill>
              </a:rPr>
              <a:t>구매여부</a:t>
            </a:r>
            <a:r>
              <a:rPr lang="en-US" altLang="ko-KR" dirty="0">
                <a:solidFill>
                  <a:schemeClr val="dk1"/>
                </a:solidFill>
              </a:rPr>
              <a:t>/</a:t>
            </a:r>
            <a:r>
              <a:rPr lang="ko-KR" altLang="en-US" dirty="0">
                <a:solidFill>
                  <a:schemeClr val="dk1"/>
                </a:solidFill>
              </a:rPr>
              <a:t>구매 품목을 저장한다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4AA279-2224-AF4F-B934-BF263BB5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2" y="1324543"/>
            <a:ext cx="2873675" cy="48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DF516C-E85E-8B44-8B1C-E13260BCBA81}"/>
              </a:ext>
            </a:extLst>
          </p:cNvPr>
          <p:cNvSpPr/>
          <p:nvPr/>
        </p:nvSpPr>
        <p:spPr>
          <a:xfrm>
            <a:off x="3850547" y="3487305"/>
            <a:ext cx="55293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쇼핑을 완료하였다는 창을 띄우고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dk1"/>
                </a:solidFill>
              </a:rPr>
              <a:t>본 </a:t>
            </a:r>
            <a:r>
              <a:rPr lang="ko-KR" altLang="en-US" dirty="0" err="1">
                <a:solidFill>
                  <a:schemeClr val="dk1"/>
                </a:solidFill>
              </a:rPr>
              <a:t>유스케이스를</a:t>
            </a:r>
            <a:r>
              <a:rPr lang="ko-KR" altLang="en-US" dirty="0">
                <a:solidFill>
                  <a:schemeClr val="dk1"/>
                </a:solidFill>
              </a:rPr>
              <a:t> 종료한다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2877B-4A13-4F62-8AE9-4E97AFBB6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0" y="1257808"/>
            <a:ext cx="2806117" cy="46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F707E-5F63-794F-BD45-3D67480C4514}"/>
              </a:ext>
            </a:extLst>
          </p:cNvPr>
          <p:cNvSpPr/>
          <p:nvPr/>
        </p:nvSpPr>
        <p:spPr>
          <a:xfrm>
            <a:off x="3845859" y="19363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AF3</a:t>
            </a:r>
          </a:p>
          <a:p>
            <a:r>
              <a:rPr lang="ko-KR" altLang="en-US" dirty="0">
                <a:solidFill>
                  <a:schemeClr val="dk1"/>
                </a:solidFill>
              </a:rPr>
              <a:t>사용자가 만족도 평가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별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r>
              <a:rPr lang="ko-KR" altLang="en-US" dirty="0" err="1">
                <a:solidFill>
                  <a:schemeClr val="dk1"/>
                </a:solidFill>
              </a:rPr>
              <a:t>를</a:t>
            </a:r>
            <a:r>
              <a:rPr lang="ko-KR" altLang="en-US" dirty="0">
                <a:solidFill>
                  <a:schemeClr val="dk1"/>
                </a:solidFill>
              </a:rPr>
              <a:t> 전부 끝내지 않고 ‘</a:t>
            </a:r>
            <a:r>
              <a:rPr lang="ko-KR" altLang="en-US" dirty="0" err="1">
                <a:solidFill>
                  <a:schemeClr val="dk1"/>
                </a:solidFill>
              </a:rPr>
              <a:t>입력완료’를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ko-KR" altLang="en-US" dirty="0" err="1">
                <a:solidFill>
                  <a:schemeClr val="dk1"/>
                </a:solidFill>
              </a:rPr>
              <a:t>누른경우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710C1-F689-D34B-85CD-CA46EAAE4868}"/>
              </a:ext>
            </a:extLst>
          </p:cNvPr>
          <p:cNvSpPr/>
          <p:nvPr/>
        </p:nvSpPr>
        <p:spPr>
          <a:xfrm>
            <a:off x="3845859" y="44599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확인 팝업으로 ‘방문한 브랜드에 대해 만족도를 평가해주세요</a:t>
            </a:r>
            <a:r>
              <a:rPr lang="en-US" altLang="ko-KR" dirty="0">
                <a:solidFill>
                  <a:schemeClr val="dk1"/>
                </a:solidFill>
              </a:rPr>
              <a:t>.’ </a:t>
            </a:r>
            <a:r>
              <a:rPr lang="ko-KR" altLang="en-US" dirty="0">
                <a:solidFill>
                  <a:schemeClr val="dk1"/>
                </a:solidFill>
              </a:rPr>
              <a:t>라는 문구를 띄운다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CF8277-70E1-2F4C-A1C8-74C80C32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1" y="1330784"/>
            <a:ext cx="2945654" cy="49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7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F707E-5F63-794F-BD45-3D67480C4514}"/>
              </a:ext>
            </a:extLst>
          </p:cNvPr>
          <p:cNvSpPr/>
          <p:nvPr/>
        </p:nvSpPr>
        <p:spPr>
          <a:xfrm>
            <a:off x="3845859" y="1936377"/>
            <a:ext cx="4572000" cy="10270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defRPr/>
            </a:pPr>
            <a:r>
              <a:rPr lang="en-US" altLang="ko-KR" kern="100" dirty="0"/>
              <a:t>AF7</a:t>
            </a:r>
          </a:p>
          <a:p>
            <a:pPr lvl="0" algn="just">
              <a:lnSpc>
                <a:spcPct val="115000"/>
              </a:lnSpc>
              <a:defRPr/>
            </a:pPr>
            <a:r>
              <a:rPr lang="ko-KR" altLang="en-US" kern="100" dirty="0"/>
              <a:t>처음에 선택했던 </a:t>
            </a:r>
            <a:r>
              <a:rPr lang="ko-KR" altLang="en-US" kern="100" dirty="0" err="1"/>
              <a:t>제품군을</a:t>
            </a:r>
            <a:r>
              <a:rPr lang="ko-KR" altLang="en-US" kern="100" dirty="0"/>
              <a:t> 구입하지 않은 경우</a:t>
            </a:r>
            <a:endParaRPr lang="en-US" altLang="ko-KR" kern="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710C1-F689-D34B-85CD-CA46EAAE4868}"/>
              </a:ext>
            </a:extLst>
          </p:cNvPr>
          <p:cNvSpPr/>
          <p:nvPr/>
        </p:nvSpPr>
        <p:spPr>
          <a:xfrm>
            <a:off x="3845859" y="44599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사용자가 제품 </a:t>
            </a:r>
            <a:r>
              <a:rPr lang="ko-KR" altLang="en-US" dirty="0" err="1">
                <a:solidFill>
                  <a:schemeClr val="dk1"/>
                </a:solidFill>
              </a:rPr>
              <a:t>구입여부에</a:t>
            </a:r>
            <a:r>
              <a:rPr lang="ko-KR" altLang="en-US" dirty="0">
                <a:solidFill>
                  <a:schemeClr val="dk1"/>
                </a:solidFill>
              </a:rPr>
              <a:t> ‘</a:t>
            </a:r>
            <a:r>
              <a:rPr lang="ko-KR" altLang="en-US" dirty="0" err="1">
                <a:solidFill>
                  <a:schemeClr val="dk1"/>
                </a:solidFill>
              </a:rPr>
              <a:t>아니오’를</a:t>
            </a:r>
            <a:r>
              <a:rPr lang="ko-KR" altLang="en-US" dirty="0">
                <a:solidFill>
                  <a:schemeClr val="dk1"/>
                </a:solidFill>
              </a:rPr>
              <a:t> 선택한 경우 시스템은 해당 브랜드 제품 리스트 아래에 </a:t>
            </a:r>
            <a:r>
              <a:rPr lang="ko-KR" altLang="en-US" dirty="0" err="1">
                <a:solidFill>
                  <a:schemeClr val="dk1"/>
                </a:solidFill>
              </a:rPr>
              <a:t>추가버튼</a:t>
            </a:r>
            <a:r>
              <a:rPr lang="ko-KR" altLang="en-US" dirty="0">
                <a:solidFill>
                  <a:schemeClr val="dk1"/>
                </a:solidFill>
              </a:rPr>
              <a:t> 옆</a:t>
            </a:r>
            <a:r>
              <a:rPr lang="en-US" altLang="ko-KR" dirty="0">
                <a:solidFill>
                  <a:schemeClr val="dk1"/>
                </a:solidFill>
              </a:rPr>
              <a:t>, ‘</a:t>
            </a:r>
            <a:r>
              <a:rPr lang="ko-KR" altLang="en-US" dirty="0">
                <a:solidFill>
                  <a:schemeClr val="dk1"/>
                </a:solidFill>
              </a:rPr>
              <a:t>다른 제품을 구입했습니까</a:t>
            </a:r>
            <a:r>
              <a:rPr lang="en-US" altLang="ko-KR" dirty="0">
                <a:solidFill>
                  <a:schemeClr val="dk1"/>
                </a:solidFill>
              </a:rPr>
              <a:t>?’ </a:t>
            </a:r>
            <a:r>
              <a:rPr lang="ko-KR" altLang="en-US" dirty="0">
                <a:solidFill>
                  <a:schemeClr val="dk1"/>
                </a:solidFill>
              </a:rPr>
              <a:t>텍스트를 붉은색으로 바꾼다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3C9C7E-0B79-8447-8F33-F692F6530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0" y="1435550"/>
            <a:ext cx="2675975" cy="44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9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B06D66-9324-FB46-A01D-E036D546C1DF}"/>
              </a:ext>
            </a:extLst>
          </p:cNvPr>
          <p:cNvSpPr/>
          <p:nvPr/>
        </p:nvSpPr>
        <p:spPr>
          <a:xfrm>
            <a:off x="3845859" y="23611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해당 브랜드에서 판매하는 </a:t>
            </a:r>
            <a:r>
              <a:rPr lang="ko-KR" altLang="en-US" dirty="0" err="1">
                <a:solidFill>
                  <a:schemeClr val="dk1"/>
                </a:solidFill>
              </a:rPr>
              <a:t>제품군을</a:t>
            </a:r>
            <a:r>
              <a:rPr lang="ko-KR" altLang="en-US" dirty="0">
                <a:solidFill>
                  <a:schemeClr val="dk1"/>
                </a:solidFill>
              </a:rPr>
              <a:t> 모두 띄운다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사용자는 구매한 </a:t>
            </a:r>
            <a:r>
              <a:rPr lang="ko-KR" altLang="en-US" dirty="0" err="1">
                <a:solidFill>
                  <a:schemeClr val="dk1"/>
                </a:solidFill>
              </a:rPr>
              <a:t>제품군을</a:t>
            </a:r>
            <a:r>
              <a:rPr lang="ko-KR" altLang="en-US" dirty="0">
                <a:solidFill>
                  <a:schemeClr val="dk1"/>
                </a:solidFill>
              </a:rPr>
              <a:t> 선택한다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FEE0A1-5D7D-F74D-984A-1220CB1E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8" y="1385047"/>
            <a:ext cx="27068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7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5771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쇼핑 동선 짜기</a:t>
            </a:r>
            <a:r>
              <a:rPr lang="en-US" altLang="ko-KR" sz="3600" dirty="0"/>
              <a:t>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1839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4230B6-4434-2A43-8725-2612DD220109}"/>
              </a:ext>
            </a:extLst>
          </p:cNvPr>
          <p:cNvSpPr/>
          <p:nvPr/>
        </p:nvSpPr>
        <p:spPr>
          <a:xfrm>
            <a:off x="3845859" y="23218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‘다른 제품을 구입했습니까</a:t>
            </a:r>
            <a:r>
              <a:rPr lang="en-US" altLang="ko-KR" dirty="0">
                <a:solidFill>
                  <a:schemeClr val="dk1"/>
                </a:solidFill>
              </a:rPr>
              <a:t>?’ </a:t>
            </a:r>
            <a:r>
              <a:rPr lang="ko-KR" altLang="en-US" dirty="0">
                <a:solidFill>
                  <a:schemeClr val="dk1"/>
                </a:solidFill>
              </a:rPr>
              <a:t>텍스트를 다시 검은색으로 바꾸고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리스트에 추가 </a:t>
            </a:r>
            <a:r>
              <a:rPr lang="ko-KR" altLang="en-US" dirty="0" err="1">
                <a:solidFill>
                  <a:schemeClr val="dk1"/>
                </a:solidFill>
              </a:rPr>
              <a:t>제품군을</a:t>
            </a:r>
            <a:r>
              <a:rPr lang="ko-KR" altLang="en-US" dirty="0">
                <a:solidFill>
                  <a:schemeClr val="dk1"/>
                </a:solidFill>
              </a:rPr>
              <a:t> 출력한다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3F5EE2-C05B-084A-9E96-CEB24158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3" y="1452282"/>
            <a:ext cx="2773879" cy="46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7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추천에 대한 평가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3F5EE2-C05B-084A-9E96-CEB24158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3" y="1452282"/>
            <a:ext cx="2773879" cy="46425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2151E3-897C-C840-BA43-3FEA0077FF6E}"/>
              </a:ext>
            </a:extLst>
          </p:cNvPr>
          <p:cNvSpPr/>
          <p:nvPr/>
        </p:nvSpPr>
        <p:spPr>
          <a:xfrm>
            <a:off x="3751730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AF9 </a:t>
            </a:r>
            <a:r>
              <a:rPr lang="ko-KR" altLang="en-US" dirty="0">
                <a:solidFill>
                  <a:schemeClr val="dk1"/>
                </a:solidFill>
              </a:rPr>
              <a:t>사용자가 추가로 구매한 </a:t>
            </a:r>
            <a:r>
              <a:rPr lang="ko-KR" altLang="en-US" dirty="0" err="1">
                <a:solidFill>
                  <a:schemeClr val="dk1"/>
                </a:solidFill>
              </a:rPr>
              <a:t>제품군을</a:t>
            </a:r>
            <a:r>
              <a:rPr lang="ko-KR" altLang="en-US" dirty="0">
                <a:solidFill>
                  <a:schemeClr val="dk1"/>
                </a:solidFill>
              </a:rPr>
              <a:t> 삭제하고 싶을 경우 </a:t>
            </a:r>
            <a:endParaRPr lang="en-US" altLang="ko-KR" dirty="0">
              <a:solidFill>
                <a:schemeClr val="dk1"/>
              </a:solidFill>
            </a:endParaRPr>
          </a:p>
          <a:p>
            <a:endParaRPr lang="en-US" altLang="ko-KR" dirty="0">
              <a:solidFill>
                <a:schemeClr val="dk1"/>
              </a:solidFill>
            </a:endParaRPr>
          </a:p>
          <a:p>
            <a:r>
              <a:rPr lang="ko-KR" altLang="en-US" dirty="0">
                <a:solidFill>
                  <a:schemeClr val="dk1"/>
                </a:solidFill>
              </a:rPr>
              <a:t>사용자는 추가 구매 </a:t>
            </a:r>
            <a:r>
              <a:rPr lang="ko-KR" altLang="en-US" dirty="0" err="1">
                <a:solidFill>
                  <a:schemeClr val="dk1"/>
                </a:solidFill>
              </a:rPr>
              <a:t>제품군</a:t>
            </a:r>
            <a:r>
              <a:rPr lang="ko-KR" altLang="en-US" dirty="0">
                <a:solidFill>
                  <a:schemeClr val="dk1"/>
                </a:solidFill>
              </a:rPr>
              <a:t> 리스트 옆의 </a:t>
            </a:r>
            <a:r>
              <a:rPr lang="en-US" altLang="ko-KR" dirty="0">
                <a:solidFill>
                  <a:schemeClr val="dk1"/>
                </a:solidFill>
              </a:rPr>
              <a:t>-(</a:t>
            </a:r>
            <a:r>
              <a:rPr lang="ko-KR" altLang="en-US" dirty="0" err="1">
                <a:solidFill>
                  <a:schemeClr val="dk1"/>
                </a:solidFill>
              </a:rPr>
              <a:t>삭제버튼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r>
              <a:rPr lang="ko-KR" altLang="en-US" dirty="0">
                <a:solidFill>
                  <a:schemeClr val="dk1"/>
                </a:solidFill>
              </a:rPr>
              <a:t>을 클릭하고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시스템은 해당 항목을 지운다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1E9B3F3-F439-8B46-81F8-1C868AF1D694}"/>
                  </a:ext>
                </a:extLst>
              </p14:cNvPr>
              <p14:cNvContentPartPr/>
              <p14:nvPr/>
            </p14:nvContentPartPr>
            <p14:xfrm>
              <a:off x="1782318" y="4753948"/>
              <a:ext cx="1639800" cy="26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1E9B3F3-F439-8B46-81F8-1C868AF1D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3678" y="4744948"/>
                <a:ext cx="1657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A10FA6-B46A-8440-AB6F-330E2A9A9B6A}"/>
                  </a:ext>
                </a:extLst>
              </p14:cNvPr>
              <p14:cNvContentPartPr/>
              <p14:nvPr/>
            </p14:nvContentPartPr>
            <p14:xfrm>
              <a:off x="3361278" y="4605988"/>
              <a:ext cx="172080" cy="317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A10FA6-B46A-8440-AB6F-330E2A9A9B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2278" y="4596988"/>
                <a:ext cx="18972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802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E5216-2561-4ECF-97BE-8AD637CC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5771"/>
            <a:ext cx="7772400" cy="218644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‘</a:t>
            </a:r>
            <a:r>
              <a:rPr lang="ko-KR" altLang="en-US" sz="3600" dirty="0"/>
              <a:t>마이페이지 조회 및 수정</a:t>
            </a:r>
            <a:r>
              <a:rPr lang="en-US" altLang="ko-KR" sz="3600" dirty="0"/>
              <a:t>’ 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622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3782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32885"/>
              </p:ext>
            </p:extLst>
          </p:nvPr>
        </p:nvGraphicFramePr>
        <p:xfrm>
          <a:off x="251520" y="897834"/>
          <a:ext cx="8640960" cy="57918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좋아하는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싫어하는 브랜드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구매내역 조회 및 수정을 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50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이용자가 마이페이지 버튼을 클릭하면 시작된다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선택창</a:t>
                      </a: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kern="100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 개인 정보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 루트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(2~3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(2~3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),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구매내역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(2~3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을 출력한다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-   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 정보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이전루트 정보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선호 및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4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구매내역 조회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: Step 5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개인정보 수정</a:t>
                      </a: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개인정보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수정할 수 있는 창을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수정하려는 부분을 골라 원하는 항목을 클릭한다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수정 마치기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클릭하고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바뀐 내용을 저장하고 해당 창을 닫으며 본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br>
                        <a:rPr lang="ko-KR" altLang="en-US" sz="1200" dirty="0"/>
                      </a:b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이전 루트 정호 조회</a:t>
                      </a: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3-1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이전 루트 전체를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자신이 보고 싶은 루트를 클릭한다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3-2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루트에서 방문했던 브랜드들과 만족도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구매품목을 리스트업하고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종료시킨다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1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3782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63942"/>
              </p:ext>
            </p:extLst>
          </p:nvPr>
        </p:nvGraphicFramePr>
        <p:xfrm>
          <a:off x="251520" y="897834"/>
          <a:ext cx="8640960" cy="57918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마이페이지 조회 및 수정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개인정보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루트 조회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좋아하는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싫어하는 브랜드 조회 및 수정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구매내역 조회 및 수정을 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50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선호 및 </a:t>
                      </a:r>
                      <a:r>
                        <a:rPr lang="ko-KR" alt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 브랜드 조회 및 수정</a:t>
                      </a: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선호 및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비선호하는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브랜드를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.(3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미만인 경우는 존재하는 개수만큼만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수정하기를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dirty="0">
                        <a:effectLst/>
                      </a:endParaRPr>
                    </a:p>
                    <a:p>
                      <a:pPr rtl="0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수정할 수 있는 창을 띄운다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창의 경우는 사용자가 선호 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비선호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브랜드로 설정한 모든 브랜드들을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원하는 브랜드를 삭제하거나 추가한다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추가할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추가를 위한 창을 띄워 관련 정보를 받는다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삭제의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해당 브랜드를 클릭하면 삭제여부를 묻는 창을 띄워 삭제를 확인 받는다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1100" b="0" dirty="0">
                        <a:effectLst/>
                      </a:endParaRPr>
                    </a:p>
                    <a:p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변경사항을 저장하고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구매내역 조회</a:t>
                      </a: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2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5-1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이전에 구매했던 제품군과 그의 브랜드들을 리스트업하고 본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83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마이페이지 조회 및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01061"/>
              </p:ext>
            </p:extLst>
          </p:nvPr>
        </p:nvGraphicFramePr>
        <p:xfrm>
          <a:off x="251520" y="1075508"/>
          <a:ext cx="8413509" cy="256690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41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루트 및 구매내역에 대한 사전 정보가 없는데 사용자가 수정하려고 버튼을 클릭했을 때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BF 1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이전 사용정보가 없다는 창을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br>
                        <a:rPr lang="ko-KR" altLang="en-US" sz="1200" dirty="0"/>
                      </a:b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브랜드를 모두 삭제하려고 할 때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BF 4-3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선호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비선호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브랜드는 반드시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개이상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등록되어야 한다는 메시지를 띄운다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BF 4-2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8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창</a:t>
            </a:r>
            <a:r>
              <a:rPr lang="en-US" altLang="ko-KR" dirty="0"/>
              <a:t>, </a:t>
            </a:r>
            <a:r>
              <a:rPr lang="ko-KR" altLang="en-US" dirty="0"/>
              <a:t>개인정보 수정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368710" y="1099825"/>
            <a:ext cx="42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1. </a:t>
            </a:r>
            <a:r>
              <a:rPr lang="ko-KR" altLang="en-US" dirty="0"/>
              <a:t>선택 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E9BB0-5028-41EC-A28F-EDB0DD27C884}"/>
              </a:ext>
            </a:extLst>
          </p:cNvPr>
          <p:cNvSpPr txBox="1"/>
          <p:nvPr/>
        </p:nvSpPr>
        <p:spPr>
          <a:xfrm>
            <a:off x="5253825" y="1099825"/>
            <a:ext cx="33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2.</a:t>
            </a:r>
            <a:r>
              <a:rPr lang="ko-KR" altLang="en-US" dirty="0"/>
              <a:t> 개인 정보 수정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3A6F3A-5B94-46B8-8F12-30F86C7E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1469157"/>
            <a:ext cx="2784901" cy="46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A0AC6FF-0651-4C5E-BAF8-B27339C7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78" y="1469157"/>
            <a:ext cx="2784900" cy="465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6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루트 정보 조회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204480" y="908720"/>
            <a:ext cx="420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" dirty="0"/>
              <a:t>시스템은 이전 루트 전체를 리스트업한다</a:t>
            </a:r>
            <a:r>
              <a:rPr lang="en-US" altLang="ko-KR" kern="100" dirty="0"/>
              <a:t>. </a:t>
            </a:r>
            <a:r>
              <a:rPr lang="ko-KR" altLang="en-US" kern="100" dirty="0"/>
              <a:t>사용자는 자신이 보고 싶은 루트를 클릭한다</a:t>
            </a:r>
            <a:r>
              <a:rPr lang="en-US" altLang="ko-KR" kern="100" dirty="0"/>
              <a:t>.</a:t>
            </a:r>
          </a:p>
          <a:p>
            <a:endParaRPr lang="ko-KR" alt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BDD6315-F094-470D-9BAC-A4A0D48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93289"/>
            <a:ext cx="2948072" cy="49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8F8DA9B-4BCB-4590-83AB-93E05211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96" y="651694"/>
            <a:ext cx="3162074" cy="48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6FB5D-64B0-448C-85B1-E2F71E455DBD}"/>
              </a:ext>
            </a:extLst>
          </p:cNvPr>
          <p:cNvSpPr txBox="1"/>
          <p:nvPr/>
        </p:nvSpPr>
        <p:spPr>
          <a:xfrm>
            <a:off x="4848836" y="5587135"/>
            <a:ext cx="4135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100" dirty="0"/>
              <a:t>시스템은 선택된 루트에서 방문했던 브랜드들과 만족도</a:t>
            </a:r>
            <a:r>
              <a:rPr lang="en-US" altLang="ko-KR" kern="100" dirty="0"/>
              <a:t>, </a:t>
            </a:r>
            <a:r>
              <a:rPr lang="ko-KR" altLang="en-US" kern="100" dirty="0"/>
              <a:t>구매품목을 리스트업하고 본 </a:t>
            </a:r>
            <a:r>
              <a:rPr lang="ko-KR" altLang="en-US" kern="100" dirty="0" err="1"/>
              <a:t>유스케이스를</a:t>
            </a:r>
            <a:r>
              <a:rPr lang="ko-KR" altLang="en-US" kern="100" dirty="0"/>
              <a:t> </a:t>
            </a:r>
            <a:r>
              <a:rPr lang="ko-KR" altLang="en-US" kern="100" dirty="0" err="1"/>
              <a:t>종료시킨다</a:t>
            </a:r>
            <a:r>
              <a:rPr lang="en-US" altLang="ko-KR" kern="1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788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kern="100" dirty="0"/>
              <a:t>선호 및 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조회 및 수정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251520" y="908720"/>
            <a:ext cx="4586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사용자가 선호 및 </a:t>
            </a:r>
            <a:r>
              <a:rPr lang="ko-KR" altLang="en-US" dirty="0" err="1">
                <a:solidFill>
                  <a:schemeClr val="dk1"/>
                </a:solidFill>
              </a:rPr>
              <a:t>비선호하는</a:t>
            </a:r>
            <a:r>
              <a:rPr lang="ko-KR" altLang="en-US" dirty="0">
                <a:solidFill>
                  <a:schemeClr val="dk1"/>
                </a:solidFill>
              </a:rPr>
              <a:t> 브랜드를 </a:t>
            </a:r>
            <a:r>
              <a:rPr lang="en-US" altLang="ko-KR" dirty="0">
                <a:solidFill>
                  <a:schemeClr val="dk1"/>
                </a:solidFill>
              </a:rPr>
              <a:t>3</a:t>
            </a:r>
            <a:r>
              <a:rPr lang="ko-KR" altLang="en-US" dirty="0">
                <a:solidFill>
                  <a:schemeClr val="dk1"/>
                </a:solidFill>
              </a:rPr>
              <a:t>개씩 </a:t>
            </a:r>
            <a:r>
              <a:rPr lang="ko-KR" altLang="en-US" dirty="0" err="1">
                <a:solidFill>
                  <a:schemeClr val="dk1"/>
                </a:solidFill>
              </a:rPr>
              <a:t>리스트업한다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r>
              <a:rPr lang="en-US" altLang="ko-KR" dirty="0"/>
              <a:t>(3</a:t>
            </a:r>
            <a:r>
              <a:rPr lang="ko-KR" altLang="en-US" dirty="0"/>
              <a:t>개 미만인 경우는 존재하는 개수만큼만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chemeClr val="dk1"/>
                </a:solidFill>
              </a:rPr>
              <a:t>사용자는 수정하기를 클릭한다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E2C1C3-5BDE-436D-B4DA-C91363E3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6" y="2123653"/>
            <a:ext cx="2815821" cy="46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A1160F9-74F7-4E8B-AEA4-62F8797A3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55" y="2123653"/>
            <a:ext cx="2845127" cy="46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2543E8-AAA3-4240-BDC1-E1A4419F6192}"/>
              </a:ext>
            </a:extLst>
          </p:cNvPr>
          <p:cNvSpPr txBox="1"/>
          <p:nvPr/>
        </p:nvSpPr>
        <p:spPr>
          <a:xfrm>
            <a:off x="5335398" y="822121"/>
            <a:ext cx="359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시스템은 수정할 수 있는 창을 띄운다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이 창의 경우는 사용자가 선호 또는 </a:t>
            </a:r>
            <a:r>
              <a:rPr lang="ko-KR" altLang="en-US" dirty="0" err="1">
                <a:solidFill>
                  <a:schemeClr val="dk1"/>
                </a:solidFill>
              </a:rPr>
              <a:t>비선호</a:t>
            </a:r>
            <a:r>
              <a:rPr lang="ko-KR" altLang="en-US" dirty="0">
                <a:solidFill>
                  <a:schemeClr val="dk1"/>
                </a:solidFill>
              </a:rPr>
              <a:t> 브랜드로 설정한 모든 브랜드들을 </a:t>
            </a:r>
            <a:r>
              <a:rPr lang="ko-KR" altLang="en-US" dirty="0" err="1">
                <a:solidFill>
                  <a:schemeClr val="dk1"/>
                </a:solidFill>
              </a:rPr>
              <a:t>리스트업한다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25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kern="100" dirty="0"/>
              <a:t>선호 및 </a:t>
            </a:r>
            <a:r>
              <a:rPr lang="ko-KR" altLang="en-US" sz="2400" kern="100" dirty="0" err="1"/>
              <a:t>비선호</a:t>
            </a:r>
            <a:r>
              <a:rPr lang="ko-KR" altLang="en-US" sz="2400" kern="100" dirty="0"/>
              <a:t> 브랜드 조회 및 수정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383458" y="1099825"/>
            <a:ext cx="54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사용자는 원하는 브랜드를 삭제하거나 추가한다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E61764-FFCC-4AD4-97E4-07C0829D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5" y="1740066"/>
            <a:ext cx="3229897" cy="5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2A69B85-025E-4674-9539-CA723C2F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17" y="1740066"/>
            <a:ext cx="3021412" cy="5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3782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49927"/>
              </p:ext>
            </p:extLst>
          </p:nvPr>
        </p:nvGraphicFramePr>
        <p:xfrm>
          <a:off x="251520" y="1024128"/>
          <a:ext cx="8640960" cy="565031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사용자에게 최적의 쇼핑 동선을 단거리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추천에 대한 평가 등을 기반으로 추천해준다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585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아울렛 방문자가 자신의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현재위치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지정하면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1.&lt;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원하는 카테고리 선택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1-1.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자신이 구매하고자 하는 물품을 착용할 신체부위를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신체부위와 관련된 제품 카테고리 목록을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1-2.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자신이 구매를 원하는 제품 카테고리를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이를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1-3.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원하는 제품 카테고리들을 다 선택할 때까지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반복한다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선택이 끝나면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선택완료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1-4 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제품 카테고리들을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2.&lt;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카테고리에 따라 추천할 브랜드 추출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사용자 및 타 사용자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세일정보를 끌어온다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카테고리 내에서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사용자와 성별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연령이 일치하는 타 사용자들이 선호하는 브랜드들을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카테고리 내에서 사용자와 비슷한 총점을 매긴 타 사용자들의 선호 브랜드를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 카테고리 내에서 사용자의 선호도가 높은 브랜드들과 속성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가격대 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비슷한 브랜드들을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2-2~2-3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번에서 추출한 브랜드들을 취합하여 카테고리별 최종 추천 브랜드들을 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3.&lt;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사용자의 확인 및 수정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3-1.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추출한 카테고리별 추천브랜드들을 리스트업한다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브랜드 리스트를 확인하고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확인완료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.(AF3)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사용자의 마음에 들지 않는 브랜드가 있을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삭제버튼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(-)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눌러 삭제한다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4.&lt;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루트 추출 및 추천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4-1.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브랜드들을 가장 빠른 시간에 방문할 수 있는 최단거리 루트를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  <a:p>
                      <a:pPr marL="0" indent="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4-2.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브랜드들을 카테고리별로 순서대로 방문할 수 있는 루트를 추출한다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루트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kern="100" dirty="0"/>
              <a:t>선호 및 </a:t>
            </a:r>
            <a:r>
              <a:rPr lang="ko-KR" altLang="en-US" sz="2800" kern="100" dirty="0" err="1"/>
              <a:t>비선호</a:t>
            </a:r>
            <a:r>
              <a:rPr lang="ko-KR" altLang="en-US" sz="2800" kern="100" dirty="0"/>
              <a:t> 브랜드 조회 및 수정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4397121" y="2742199"/>
            <a:ext cx="449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AF2.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사용자가 선호</a:t>
            </a:r>
            <a:r>
              <a:rPr lang="en-US" altLang="ko-KR" dirty="0"/>
              <a:t>/</a:t>
            </a:r>
            <a:r>
              <a:rPr lang="ko-KR" altLang="en-US" dirty="0" err="1"/>
              <a:t>비선호</a:t>
            </a:r>
            <a:r>
              <a:rPr lang="ko-KR" altLang="en-US" dirty="0"/>
              <a:t> 브랜드를 </a:t>
            </a:r>
            <a:endParaRPr lang="en-US" altLang="ko-KR" dirty="0"/>
          </a:p>
          <a:p>
            <a:pPr algn="ctr"/>
            <a:r>
              <a:rPr lang="ko-KR" altLang="en-US" dirty="0"/>
              <a:t>모두 삭제하려고 할 때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B601BA3-69BE-4650-A87D-B7DB0B84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46" y="1146824"/>
            <a:ext cx="3162975" cy="527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26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구매내역 조회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EA1B-D43E-4027-AF36-5B0683A97C00}"/>
              </a:ext>
            </a:extLst>
          </p:cNvPr>
          <p:cNvSpPr txBox="1"/>
          <p:nvPr/>
        </p:nvSpPr>
        <p:spPr>
          <a:xfrm>
            <a:off x="4701904" y="2984167"/>
            <a:ext cx="458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5. </a:t>
            </a:r>
            <a:r>
              <a:rPr lang="ko-KR" altLang="en-US" dirty="0"/>
              <a:t>구매내역 조회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9FB677C-2DC4-4B68-A66E-89B7498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1" y="1316568"/>
            <a:ext cx="3067665" cy="510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6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구매내역 조회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18B1929-AED9-42F2-A177-C18183D8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00" y="1401816"/>
            <a:ext cx="2901131" cy="48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9D9390-855A-4F86-8015-E0EA61C5D5F9}"/>
              </a:ext>
            </a:extLst>
          </p:cNvPr>
          <p:cNvSpPr/>
          <p:nvPr/>
        </p:nvSpPr>
        <p:spPr>
          <a:xfrm>
            <a:off x="639907" y="1401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AF1.</a:t>
            </a:r>
            <a:r>
              <a:rPr lang="ko-KR" altLang="en-US" dirty="0"/>
              <a:t> 이전 루트 및 구매내역에 대한 사전 정보가 없는데 사용자가 수정하려고 버튼을 클릭했을 때</a:t>
            </a:r>
          </a:p>
        </p:txBody>
      </p:sp>
    </p:spTree>
    <p:extLst>
      <p:ext uri="{BB962C8B-B14F-4D97-AF65-F5344CB8AC3E}">
        <p14:creationId xmlns:p14="http://schemas.microsoft.com/office/powerpoint/2010/main" val="3073128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D6A227-5451-4425-92D7-10D9C05A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 action="ppaction://hlinkfile"/>
              </a:rPr>
              <a:t>Initial Data Set.xlsx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E4E8E1-A22F-466C-83A7-EC620E40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data set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47B6B-1A04-4348-B777-C9A16E43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A151D2-BBF9-4B53-ABAD-95AA3A80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83782"/>
            <a:ext cx="8640960" cy="514052"/>
          </a:xfrm>
        </p:spPr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61840"/>
              </p:ext>
            </p:extLst>
          </p:nvPr>
        </p:nvGraphicFramePr>
        <p:xfrm>
          <a:off x="251520" y="1073055"/>
          <a:ext cx="8640960" cy="54011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쇼핑 동선 짜기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사용자에게 최적의 쇼핑 동선을 단거리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선호도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이전 추천에 대한 평가 등을 기반으로 추천해준다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아울렛 방문자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없음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dirty="0"/>
                        <a:t>4-3. </a:t>
                      </a:r>
                      <a:r>
                        <a:rPr lang="ko-KR" altLang="en-US" sz="1100" b="0" dirty="0"/>
                        <a:t>시스템은 사용자가 선택한 카테고리 내 제품을 구매하는 타 사용자들이 함께 구매하는 제품들이 있는 브랜드를 추출하여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이를 방문하는 단거리 루트를 구한다</a:t>
                      </a:r>
                      <a:r>
                        <a:rPr lang="en-US" altLang="ko-KR" sz="1100" b="0" dirty="0"/>
                        <a:t>.(</a:t>
                      </a:r>
                      <a:r>
                        <a:rPr lang="ko-KR" altLang="en-US" sz="1100" b="0" dirty="0"/>
                        <a:t>루트</a:t>
                      </a:r>
                      <a:r>
                        <a:rPr lang="en-US" altLang="ko-KR" sz="1100" b="0" dirty="0"/>
                        <a:t>3)</a:t>
                      </a:r>
                    </a:p>
                    <a:p>
                      <a:r>
                        <a:rPr lang="en-US" altLang="ko-KR" sz="1100" b="0" dirty="0"/>
                        <a:t>4-4. </a:t>
                      </a:r>
                      <a:r>
                        <a:rPr lang="ko-KR" altLang="en-US" sz="1100" b="0" dirty="0"/>
                        <a:t>시스템은 사용자가 선택한 카테고리 내에 물품을 판매하는 매장들 중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현재 세일 매장들을 추출하여 이 </a:t>
                      </a:r>
                      <a:r>
                        <a:rPr lang="ko-KR" altLang="en-US" sz="1100" b="0" dirty="0" err="1"/>
                        <a:t>매장들만을</a:t>
                      </a:r>
                      <a:r>
                        <a:rPr lang="ko-KR" altLang="en-US" sz="1100" b="0" dirty="0"/>
                        <a:t> 방문하는 단거리 루트를 구한다</a:t>
                      </a:r>
                      <a:r>
                        <a:rPr lang="en-US" altLang="ko-KR" sz="1100" b="0" dirty="0"/>
                        <a:t>.(</a:t>
                      </a:r>
                      <a:r>
                        <a:rPr lang="ko-KR" altLang="en-US" sz="1100" b="0" dirty="0"/>
                        <a:t>루트</a:t>
                      </a:r>
                      <a:r>
                        <a:rPr lang="en-US" altLang="ko-KR" sz="1100" b="0" dirty="0"/>
                        <a:t>4)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(AF4)(AF5)</a:t>
                      </a:r>
                    </a:p>
                    <a:p>
                      <a:r>
                        <a:rPr lang="en-US" altLang="ko-KR" sz="1100" b="0" dirty="0"/>
                        <a:t>4-5. </a:t>
                      </a:r>
                      <a:r>
                        <a:rPr lang="ko-KR" altLang="en-US" sz="1100" b="0" dirty="0"/>
                        <a:t>시스템은 루트</a:t>
                      </a:r>
                      <a:r>
                        <a:rPr lang="en-US" altLang="ko-KR" sz="1100" b="0" dirty="0"/>
                        <a:t>1 ~</a:t>
                      </a:r>
                      <a:r>
                        <a:rPr lang="ko-KR" altLang="en-US" sz="1100" b="0" dirty="0"/>
                        <a:t>루트</a:t>
                      </a:r>
                      <a:r>
                        <a:rPr lang="en-US" altLang="ko-KR" sz="1100" b="0" dirty="0"/>
                        <a:t>4</a:t>
                      </a:r>
                      <a:r>
                        <a:rPr lang="ko-KR" altLang="en-US" sz="1100" b="0" dirty="0"/>
                        <a:t>를 </a:t>
                      </a:r>
                      <a:r>
                        <a:rPr lang="ko-KR" altLang="en-US" sz="1100" b="0" dirty="0" err="1"/>
                        <a:t>리스트업한다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사용자는 </a:t>
                      </a:r>
                      <a:r>
                        <a:rPr lang="ko-KR" altLang="en-US" sz="1100" b="0" dirty="0" err="1"/>
                        <a:t>리스트업된</a:t>
                      </a:r>
                      <a:r>
                        <a:rPr lang="ko-KR" altLang="en-US" sz="1100" b="0" dirty="0"/>
                        <a:t> 루트 중 자신의 마음에 드는 루트를 선택한다</a:t>
                      </a:r>
                      <a:r>
                        <a:rPr lang="en-US" altLang="ko-KR" sz="1100" b="0" dirty="0"/>
                        <a:t>.</a:t>
                      </a:r>
                    </a:p>
                    <a:p>
                      <a:r>
                        <a:rPr lang="ko-KR" altLang="en-US" sz="1100" b="0" dirty="0"/>
                        <a:t>시스템은 본 </a:t>
                      </a:r>
                      <a:r>
                        <a:rPr lang="ko-KR" altLang="en-US" sz="1100" b="0" dirty="0" err="1"/>
                        <a:t>유스케이스를</a:t>
                      </a:r>
                      <a:r>
                        <a:rPr lang="ko-KR" altLang="en-US" sz="1100" b="0" dirty="0"/>
                        <a:t> 종료한다</a:t>
                      </a:r>
                      <a:r>
                        <a:rPr lang="en-US" altLang="ko-KR" sz="1100" b="0" dirty="0"/>
                        <a:t>.</a:t>
                      </a:r>
                      <a:br>
                        <a:rPr lang="ko-KR" altLang="en-US" sz="1100" dirty="0"/>
                      </a:b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49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쇼핑 동선 짜기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8328"/>
              </p:ext>
            </p:extLst>
          </p:nvPr>
        </p:nvGraphicFramePr>
        <p:xfrm>
          <a:off x="251520" y="908720"/>
          <a:ext cx="8551104" cy="567885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7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061">
                <a:tc>
                  <a:txBody>
                    <a:bodyPr/>
                    <a:lstStyle/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아무 카테고리도 고르지 않고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선택완료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누른 경우</a:t>
                      </a:r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1-3</a:t>
                      </a:r>
                      <a:endParaRPr lang="en-US" altLang="ko-KR" sz="10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확인팝업으로 ‘신체부위를 눌러주세요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문구를 띄운다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BF1-1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구매내역 데이터가 없는 초기 사용자의 경우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2-3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과정은 생략한다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2-4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AF3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받은 브랜드 중 원하는 브랜드가 없는 경우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3-1</a:t>
                      </a:r>
                      <a:endParaRPr lang="en-US" altLang="ko-KR" sz="1000" b="0" dirty="0">
                        <a:effectLst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‘모든 브랜드 보기’ 버튼을 클릭한다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카테고리의 모든 브랜드를 리스트업한다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원하는 브랜드들을 클릭 후 ‘완료’ 버튼을 누르면 해당 카테고리의 선택 브랜드가 저장 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BF3-1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돌아간다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AF4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카테고리 중 특정 카테고리 내에 세일 매장이 없는 경우</a:t>
                      </a:r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4-4 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카테고리는 제외하고 세일매장 방문 루트를 추출한다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4-5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루트 제목에 특정 카테고리 매장은 포함시키지 않는다는 것을 명시한다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AF5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모든 카테고리에 대해 세일 매장이 없는 경우</a:t>
                      </a:r>
                      <a:endParaRPr lang="en-US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분기점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BF4-4</a:t>
                      </a:r>
                    </a:p>
                    <a:p>
                      <a:pPr rtl="0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세일 매장 루트 추출을 하지 않는다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 4-5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넘어간다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세일 매장 루트는 제외하고 </a:t>
                      </a:r>
                      <a:r>
                        <a:rPr lang="ko-KR" alt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/>
                      <a:endParaRPr lang="en-US" altLang="ko-KR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원하는 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95EC-0B91-F840-BD9D-7E1928472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5" y="1269000"/>
            <a:ext cx="2592000" cy="432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4FF271-661A-DF40-A6B9-5DC89D791DB2}"/>
              </a:ext>
            </a:extLst>
          </p:cNvPr>
          <p:cNvSpPr/>
          <p:nvPr/>
        </p:nvSpPr>
        <p:spPr>
          <a:xfrm>
            <a:off x="3367165" y="1571026"/>
            <a:ext cx="2486497" cy="166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kern="100" dirty="0"/>
              <a:t>&lt;= </a:t>
            </a:r>
          </a:p>
          <a:p>
            <a:pPr>
              <a:lnSpc>
                <a:spcPct val="115000"/>
              </a:lnSpc>
            </a:pPr>
            <a:r>
              <a:rPr lang="ko-KR" altLang="en-US" kern="100" dirty="0"/>
              <a:t>사용자는 자신이 구매하고자 하는 물품을 착용할 신체부위를 클릭한다</a:t>
            </a:r>
            <a:r>
              <a:rPr lang="en-US" altLang="ko-KR" kern="1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F056D7-D7C6-E948-BC68-1FD23AC9FAA1}"/>
              </a:ext>
            </a:extLst>
          </p:cNvPr>
          <p:cNvSpPr/>
          <p:nvPr/>
        </p:nvSpPr>
        <p:spPr>
          <a:xfrm>
            <a:off x="3290340" y="4522945"/>
            <a:ext cx="260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시스템은 사용자가 </a:t>
            </a:r>
            <a:endParaRPr lang="en-US" altLang="ko-KR" dirty="0"/>
          </a:p>
          <a:p>
            <a:pPr algn="r"/>
            <a:r>
              <a:rPr lang="ko-KR" altLang="en-US" dirty="0"/>
              <a:t>선택한 신체부위에 </a:t>
            </a:r>
            <a:endParaRPr lang="en-US" altLang="ko-KR" dirty="0"/>
          </a:p>
          <a:p>
            <a:pPr algn="r"/>
            <a:r>
              <a:rPr lang="ko-KR" altLang="en-US" dirty="0"/>
              <a:t>해당하는 카테고리를 </a:t>
            </a:r>
            <a:endParaRPr lang="en-US" altLang="ko-KR" dirty="0"/>
          </a:p>
          <a:p>
            <a:pPr algn="r"/>
            <a:r>
              <a:rPr lang="ko-KR" altLang="en-US" dirty="0"/>
              <a:t>출력한다</a:t>
            </a:r>
            <a:r>
              <a:rPr lang="en-US" altLang="ko-KR" dirty="0"/>
              <a:t>.=&gt;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E6E744-E48C-DB47-A077-1123CF9C1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02" y="1269000"/>
            <a:ext cx="26028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원하는 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B958EF-59FA-1242-AC2D-5B2CE8A90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5" y="1269000"/>
            <a:ext cx="2592000" cy="432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933D6-1BC9-CD4D-85F2-46FE7661B4CA}"/>
              </a:ext>
            </a:extLst>
          </p:cNvPr>
          <p:cNvSpPr/>
          <p:nvPr/>
        </p:nvSpPr>
        <p:spPr>
          <a:xfrm>
            <a:off x="3583300" y="29518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100" dirty="0"/>
              <a:t>사용자는 원하는 제품 카테고리들을 </a:t>
            </a:r>
            <a:endParaRPr lang="en-US" altLang="ko-KR" kern="100" dirty="0"/>
          </a:p>
          <a:p>
            <a:r>
              <a:rPr lang="ko-KR" altLang="en-US" kern="100" dirty="0"/>
              <a:t>다 선택할 때까지 이를 반복한다</a:t>
            </a:r>
            <a:r>
              <a:rPr lang="en-US" altLang="ko-KR" kern="100" dirty="0"/>
              <a:t>. 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선택이 끝나면 </a:t>
            </a:r>
            <a:r>
              <a:rPr lang="ko-KR" altLang="en-US" kern="100" dirty="0" err="1"/>
              <a:t>선택완료</a:t>
            </a:r>
            <a:r>
              <a:rPr lang="ko-KR" altLang="en-US" kern="100" dirty="0"/>
              <a:t> 버튼을 클릭한다</a:t>
            </a:r>
            <a:r>
              <a:rPr lang="en-US" altLang="ko-KR" kern="1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ko-KR" altLang="en-US" sz="2800" kern="100" dirty="0"/>
              <a:t>원하는 카테고리 선택</a:t>
            </a:r>
            <a:endParaRPr lang="en-US" altLang="ko-KR" sz="2800" kern="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4FF271-661A-DF40-A6B9-5DC89D791DB2}"/>
              </a:ext>
            </a:extLst>
          </p:cNvPr>
          <p:cNvSpPr/>
          <p:nvPr/>
        </p:nvSpPr>
        <p:spPr>
          <a:xfrm>
            <a:off x="3158273" y="1794057"/>
            <a:ext cx="2486497" cy="102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kern="100" dirty="0"/>
              <a:t>&lt;= </a:t>
            </a:r>
            <a:r>
              <a:rPr lang="ko-KR" altLang="en-US" kern="100" dirty="0"/>
              <a:t>시스템은 사용자가 선택한 제품 카테고리들을 보여준다</a:t>
            </a:r>
            <a:r>
              <a:rPr lang="en-US" altLang="ko-KR" kern="1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F056D7-D7C6-E948-BC68-1FD23AC9FAA1}"/>
              </a:ext>
            </a:extLst>
          </p:cNvPr>
          <p:cNvSpPr/>
          <p:nvPr/>
        </p:nvSpPr>
        <p:spPr>
          <a:xfrm>
            <a:off x="3057421" y="4036932"/>
            <a:ext cx="2962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AF1 </a:t>
            </a:r>
          </a:p>
          <a:p>
            <a:pPr algn="r"/>
            <a:r>
              <a:rPr lang="ko-KR" altLang="en-US" dirty="0">
                <a:solidFill>
                  <a:schemeClr val="dk1"/>
                </a:solidFill>
              </a:rPr>
              <a:t>사용자가 아무 </a:t>
            </a:r>
            <a:endParaRPr lang="en-US" altLang="ko-KR" dirty="0">
              <a:solidFill>
                <a:schemeClr val="dk1"/>
              </a:solidFill>
            </a:endParaRPr>
          </a:p>
          <a:p>
            <a:pPr algn="r"/>
            <a:r>
              <a:rPr lang="ko-KR" altLang="en-US" dirty="0">
                <a:solidFill>
                  <a:schemeClr val="dk1"/>
                </a:solidFill>
              </a:rPr>
              <a:t>카테고리도 고르지 않고 </a:t>
            </a:r>
            <a:endParaRPr lang="en-US" altLang="ko-KR" dirty="0">
              <a:solidFill>
                <a:schemeClr val="dk1"/>
              </a:solidFill>
            </a:endParaRPr>
          </a:p>
          <a:p>
            <a:pPr algn="r"/>
            <a:r>
              <a:rPr lang="ko-KR" altLang="en-US" dirty="0" err="1">
                <a:solidFill>
                  <a:schemeClr val="dk1"/>
                </a:solidFill>
              </a:rPr>
              <a:t>선택완료</a:t>
            </a:r>
            <a:r>
              <a:rPr lang="ko-KR" altLang="en-US" dirty="0">
                <a:solidFill>
                  <a:schemeClr val="dk1"/>
                </a:solidFill>
              </a:rPr>
              <a:t> 버튼을 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누른 경우</a:t>
            </a:r>
            <a:endParaRPr lang="en-US" altLang="ko-KR" dirty="0">
              <a:solidFill>
                <a:schemeClr val="dk1"/>
              </a:solidFill>
            </a:endParaRPr>
          </a:p>
          <a:p>
            <a:pPr algn="r"/>
            <a:r>
              <a:rPr lang="en-US" altLang="ko-KR" dirty="0"/>
              <a:t>=&gt;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FAA86-646C-034F-B017-05C656D9C9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06" y="1209846"/>
            <a:ext cx="2592000" cy="43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EC2C1-9576-B841-9826-F01D46396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5" y="1269000"/>
            <a:ext cx="2592000" cy="432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1238-221B-C949-BA30-F653BB38674B}"/>
              </a:ext>
            </a:extLst>
          </p:cNvPr>
          <p:cNvSpPr/>
          <p:nvPr/>
        </p:nvSpPr>
        <p:spPr>
          <a:xfrm>
            <a:off x="5776838" y="5760431"/>
            <a:ext cx="28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시스템은 확인팝업으로 ‘</a:t>
            </a:r>
            <a:r>
              <a:rPr lang="ko-KR" altLang="en-US" dirty="0">
                <a:solidFill>
                  <a:srgbClr val="FF0000"/>
                </a:solidFill>
              </a:rPr>
              <a:t>신체부위를 눌러주세요</a:t>
            </a:r>
            <a:r>
              <a:rPr lang="en-US" altLang="ko-KR" dirty="0">
                <a:solidFill>
                  <a:schemeClr val="dk1"/>
                </a:solidFill>
              </a:rPr>
              <a:t>.’ </a:t>
            </a:r>
            <a:r>
              <a:rPr lang="ko-KR" altLang="en-US" dirty="0">
                <a:solidFill>
                  <a:schemeClr val="dk1"/>
                </a:solidFill>
              </a:rPr>
              <a:t>라는 문구를 띄운다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31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2395</Words>
  <Application>Microsoft Office PowerPoint</Application>
  <PresentationFormat>화면 슬라이드 쇼(4:3)</PresentationFormat>
  <Paragraphs>392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Wingdings</vt:lpstr>
      <vt:lpstr>Office Theme</vt:lpstr>
      <vt:lpstr>Use Case Specification</vt:lpstr>
      <vt:lpstr>Use Case Diagram</vt:lpstr>
      <vt:lpstr>‘쇼핑 동선 짜기’ </vt:lpstr>
      <vt:lpstr>Use Case Outline: 쇼핑 동선 짜기</vt:lpstr>
      <vt:lpstr>Use Case Outline: 쇼핑 동선 짜기</vt:lpstr>
      <vt:lpstr>Use Case Outline: 쇼핑 동선 짜기</vt:lpstr>
      <vt:lpstr>원하는 카테고리 선택</vt:lpstr>
      <vt:lpstr>원하는 카테고리 선택</vt:lpstr>
      <vt:lpstr>원하는 카테고리 선택</vt:lpstr>
      <vt:lpstr>카테고리에 따라 추천할 브랜드 추출</vt:lpstr>
      <vt:lpstr>사용자의 확인 및 수정</vt:lpstr>
      <vt:lpstr>사용자의 확인 및 수정</vt:lpstr>
      <vt:lpstr>루트 추출 및 추천</vt:lpstr>
      <vt:lpstr>루트 추출 및 추천</vt:lpstr>
      <vt:lpstr>루트 추출 및 추천</vt:lpstr>
      <vt:lpstr>루트 추출 및 추천</vt:lpstr>
      <vt:lpstr>‘동선따라 쇼핑하기 및 피드백’   </vt:lpstr>
      <vt:lpstr>Use Case Outline: 동선따라 쇼핑하기 및 피드백</vt:lpstr>
      <vt:lpstr>Use Case Outline: 동선따라 쇼핑하기 및 피드백</vt:lpstr>
      <vt:lpstr>Use Case Outline: 동선따라 쇼핑하기 및 피드백</vt:lpstr>
      <vt:lpstr>동선따라 쇼핑하기</vt:lpstr>
      <vt:lpstr>동선따라 쇼핑하기</vt:lpstr>
      <vt:lpstr>동선따라 쇼핑하기</vt:lpstr>
      <vt:lpstr>동선따라 쇼핑하기</vt:lpstr>
      <vt:lpstr>추천에 대한 평가</vt:lpstr>
      <vt:lpstr>추천에 대한 평가</vt:lpstr>
      <vt:lpstr>추천에 대한 평가</vt:lpstr>
      <vt:lpstr>추천에 대한 평가</vt:lpstr>
      <vt:lpstr>추천에 대한 평가</vt:lpstr>
      <vt:lpstr>추천에 대한 평가</vt:lpstr>
      <vt:lpstr>추천에 대한 평가</vt:lpstr>
      <vt:lpstr>‘마이페이지 조회 및 수정’   </vt:lpstr>
      <vt:lpstr>Use Case Outline: 마이페이지 조회 및 수정</vt:lpstr>
      <vt:lpstr>Use Case Outline: 마이페이지 조회 및 수정</vt:lpstr>
      <vt:lpstr>Use Case Outline: 마이페이지 조회 및 수정</vt:lpstr>
      <vt:lpstr>선택 창, 개인정보 수정</vt:lpstr>
      <vt:lpstr>이전 루트 정보 조회</vt:lpstr>
      <vt:lpstr>선호 및 비선호 브랜드 조회 및 수정</vt:lpstr>
      <vt:lpstr>선호 및 비선호 브랜드 조회 및 수정</vt:lpstr>
      <vt:lpstr>선호 및 비선호 브랜드 조회 및 수정</vt:lpstr>
      <vt:lpstr>구매내역 조회</vt:lpstr>
      <vt:lpstr>구매내역 조회</vt:lpstr>
      <vt:lpstr>Initial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백준 김</cp:lastModifiedBy>
  <cp:revision>284</cp:revision>
  <cp:lastPrinted>2018-09-26T15:36:53Z</cp:lastPrinted>
  <dcterms:created xsi:type="dcterms:W3CDTF">2016-03-06T05:48:58Z</dcterms:created>
  <dcterms:modified xsi:type="dcterms:W3CDTF">2019-10-27T13:41:55Z</dcterms:modified>
</cp:coreProperties>
</file>