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93" r:id="rId6"/>
    <p:sldId id="294" r:id="rId7"/>
    <p:sldId id="295" r:id="rId8"/>
    <p:sldId id="296" r:id="rId9"/>
    <p:sldId id="297" r:id="rId10"/>
    <p:sldId id="299" r:id="rId11"/>
    <p:sldId id="276" r:id="rId12"/>
    <p:sldId id="277" r:id="rId13"/>
    <p:sldId id="278" r:id="rId14"/>
    <p:sldId id="300" r:id="rId15"/>
    <p:sldId id="301" r:id="rId16"/>
    <p:sldId id="263" r:id="rId17"/>
    <p:sldId id="264" r:id="rId18"/>
    <p:sldId id="266" r:id="rId19"/>
    <p:sldId id="267" r:id="rId20"/>
    <p:sldId id="268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61C24-9668-4B3B-AB2E-786F14E0F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F338F2-DC27-4ED8-947F-D97D305C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688AD-3BDD-48FC-ADF9-C9F6654F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73D3D-E323-4BBF-B1DB-B9311EB9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8B041-45A0-4371-BD26-287923CD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9D7C-B0E3-4A1B-8C8F-D5DB65BF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4406E-B193-4CC4-B65E-3AC0971D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78766-B90F-4CE8-9B38-765A20B0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8609-B5AE-485D-B294-6DF5A247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88695-73BA-4671-B437-0BD10BC0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F660B-DD97-4E8C-B2AD-CC7803F82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ED67C6-0FA8-4744-A30C-1DF7D252B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4B050-F312-4C72-82D8-812E9327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9ADDC-04DA-49D7-B831-0B658274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23EE8-AF7D-42E5-A404-FD84894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9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BDB5-7E5B-4F98-A28C-0E9FBB78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7B518-3237-4DE2-A1BB-84C389A1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1BC6C-99A6-4CE6-81A7-6837E5AA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47B2E-2A6D-4640-8264-E03EA3E9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2559F-2704-484E-9F71-56905CFF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6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2B0F7-BE59-47A7-BE7C-43E567E4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D6CD0-89A1-4CDB-B7EE-57397108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B3CB9-ED81-4313-95AE-7B5461B5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EAEE0-864A-45D4-91CA-39817356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EFC28-D9B7-44DA-919B-4D48C815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4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97F9-214A-481E-9E51-0614B26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472AE-7A81-4BCD-B4B1-3E363059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AFF2D-AD83-49A5-BDF0-2F5105741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9C6E6-0332-4B8A-AD89-20DECCBB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D83A6-CA7B-4574-9655-09174198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BCD23-F7C2-42A3-A2F9-49D448D3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E976E-FE6A-4079-9A7F-37544C19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623BD-F669-4369-A0E6-AD52816F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4D4AD-F61C-4D8F-A24D-6E854C220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1E7AA-78B0-49B6-BB9A-C55F466D8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75D74-AA96-4666-953D-B8B1B5440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33764-B3D2-4DFF-9F32-49BD009C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B3045A-A0F2-4BEE-831C-ABFC768F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8A9A9-949C-4ED7-9F5F-65F58F49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430E4-85B4-4D36-BF0D-0D66AF64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1E56BC-DAA7-43DD-B1B1-62E166B5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6711B-1184-4038-A34C-91E9AD7C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FE72D-1B2F-4690-BC96-57545758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6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FD1CF0-A4A7-4A37-BDD4-8669EEE7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BFAD2-1913-40D8-8ED8-EF64DEAB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5E7E8-1533-489D-911B-2220A987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88AE8-DE46-47F7-A8DF-58B4148A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DB2BE-25CE-4449-B470-66B6A71A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201E39-1E5D-44B5-BACF-AC6874B5A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91DD8-2248-4AC0-94C3-ABBE6298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33FE9-04EB-4807-BC82-09B67C56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A7F04-B4FE-4EEC-91C5-68C95DB6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2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E5E44-0B59-4FC6-9463-DC8B7DCF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F9493-D192-4062-B3DF-329FFE7FF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76526-6614-4855-BD2E-0A85356D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7EF9B-5E7F-4B4A-A4E0-8D4381D0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A7E2E-65B9-4805-B5DD-A05C0E54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6859BC-F981-4950-9C94-388F7D9F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9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B6E77-C790-4ED0-AEC8-51B1ED49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931EF-DA0C-4A1C-834C-5CE48B0F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84080-5D5C-4BE9-A506-18AD94B9A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9FED-DD4D-4738-A8D7-587CDFD04C0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7EEF6-2599-4BA0-B6EB-977FF489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0E95C-2315-4A79-A6E0-76503FF15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1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2C4AD-B06E-4E7A-99B8-09AC15C06829}"/>
              </a:ext>
            </a:extLst>
          </p:cNvPr>
          <p:cNvSpPr txBox="1"/>
          <p:nvPr/>
        </p:nvSpPr>
        <p:spPr>
          <a:xfrm>
            <a:off x="2795434" y="2274838"/>
            <a:ext cx="6320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</a:rPr>
              <a:t>5</a:t>
            </a:r>
            <a:r>
              <a:rPr lang="ko-KR" altLang="en-US" sz="3600" b="1" dirty="0">
                <a:latin typeface="+mj-ea"/>
                <a:ea typeface="+mj-ea"/>
              </a:rPr>
              <a:t>조</a:t>
            </a:r>
            <a:endParaRPr lang="en-US" altLang="ko-KR" sz="3600" b="1" dirty="0">
              <a:latin typeface="+mj-ea"/>
              <a:ea typeface="+mj-ea"/>
            </a:endParaRPr>
          </a:p>
          <a:p>
            <a:pPr algn="ctr"/>
            <a:endParaRPr lang="en-US" altLang="ko-KR" sz="3600" b="1" dirty="0">
              <a:latin typeface="+mj-ea"/>
              <a:ea typeface="+mj-ea"/>
            </a:endParaRPr>
          </a:p>
          <a:p>
            <a:pPr algn="ctr"/>
            <a:r>
              <a:rPr lang="ko-KR" altLang="en-US" sz="3600" b="1" dirty="0">
                <a:latin typeface="+mj-ea"/>
                <a:ea typeface="+mj-ea"/>
              </a:rPr>
              <a:t>지름길</a:t>
            </a:r>
            <a:r>
              <a:rPr lang="en-US" altLang="ko-KR" sz="3600" b="1" dirty="0">
                <a:latin typeface="+mj-ea"/>
                <a:ea typeface="+mj-ea"/>
              </a:rPr>
              <a:t>(</a:t>
            </a:r>
            <a:r>
              <a:rPr lang="ko-KR" altLang="en-US" sz="3600" b="1" dirty="0">
                <a:latin typeface="+mj-ea"/>
                <a:ea typeface="+mj-ea"/>
              </a:rPr>
              <a:t>지름을 향한 지름길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</a:p>
          <a:p>
            <a:pPr algn="ctr"/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3B245-BA80-4C58-AB67-85353D50F5E5}"/>
              </a:ext>
            </a:extLst>
          </p:cNvPr>
          <p:cNvSpPr txBox="1"/>
          <p:nvPr/>
        </p:nvSpPr>
        <p:spPr>
          <a:xfrm>
            <a:off x="9115552" y="6182261"/>
            <a:ext cx="345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김혜민 </a:t>
            </a:r>
            <a:r>
              <a:rPr lang="ko-KR" altLang="en-US" sz="1400" dirty="0" err="1">
                <a:latin typeface="+mn-ea"/>
              </a:rPr>
              <a:t>탁재인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박진근 이미정 </a:t>
            </a:r>
            <a:r>
              <a:rPr lang="ko-KR" altLang="en-US" sz="1400" dirty="0" err="1">
                <a:latin typeface="+mn-ea"/>
              </a:rPr>
              <a:t>정동연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37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E9AF67-CF6B-4A59-988C-09C4006BD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3" t="15396" r="29453" b="16667"/>
          <a:stretch/>
        </p:blipFill>
        <p:spPr>
          <a:xfrm>
            <a:off x="4585768" y="544286"/>
            <a:ext cx="7413171" cy="610688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D3423FC-DD9A-4323-97CB-108AFAC8281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1899821" y="2985495"/>
            <a:ext cx="3034129" cy="1205177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D2189C-E629-4FC7-87F7-9E4E0461908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436914" y="862192"/>
            <a:ext cx="3497036" cy="879522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ADAADB-2EC8-4F47-9429-BD17F78CD2EF}"/>
              </a:ext>
            </a:extLst>
          </p:cNvPr>
          <p:cNvSpPr txBox="1"/>
          <p:nvPr/>
        </p:nvSpPr>
        <p:spPr>
          <a:xfrm>
            <a:off x="243729" y="252756"/>
            <a:ext cx="439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3. Entity Class - Path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2C415-A718-4C74-B0F1-DB5E5158D2C8}"/>
              </a:ext>
            </a:extLst>
          </p:cNvPr>
          <p:cNvSpPr txBox="1"/>
          <p:nvPr/>
        </p:nvSpPr>
        <p:spPr>
          <a:xfrm>
            <a:off x="243729" y="652864"/>
            <a:ext cx="4392705" cy="3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+mn-ea"/>
              </a:rPr>
              <a:t>Path entity class</a:t>
            </a:r>
            <a:r>
              <a:rPr kumimoji="1" lang="ko-KR" altLang="en-US" dirty="0">
                <a:latin typeface="+mn-ea"/>
              </a:rPr>
              <a:t>는 선택 매장의 이름을 순서대로 저장하는 </a:t>
            </a:r>
            <a:r>
              <a:rPr kumimoji="1" lang="en-US" altLang="ko-KR" dirty="0" err="1">
                <a:latin typeface="+mn-ea"/>
              </a:rPr>
              <a:t>ArrayList</a:t>
            </a:r>
            <a:r>
              <a:rPr kumimoji="1" lang="ko-KR" altLang="en-US" dirty="0">
                <a:latin typeface="+mn-ea"/>
              </a:rPr>
              <a:t>인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en-US" altLang="ko-KR" dirty="0" err="1">
                <a:latin typeface="+mn-ea"/>
              </a:rPr>
              <a:t>pathArr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ko-KR" altLang="en-US" dirty="0">
                <a:latin typeface="+mn-ea"/>
              </a:rPr>
              <a:t>를 멤버변수로 가진다</a:t>
            </a:r>
            <a:r>
              <a:rPr kumimoji="1" lang="en-US" altLang="ko-KR" dirty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+mn-ea"/>
              </a:rPr>
              <a:t>pathArr</a:t>
            </a:r>
            <a:r>
              <a:rPr kumimoji="1" lang="ko-KR" altLang="en-US" dirty="0">
                <a:latin typeface="+mn-ea"/>
              </a:rPr>
              <a:t>에 대한 </a:t>
            </a:r>
            <a:r>
              <a:rPr kumimoji="1" lang="en-US" altLang="ko-KR" dirty="0">
                <a:latin typeface="+mn-ea"/>
              </a:rPr>
              <a:t>get/set </a:t>
            </a:r>
            <a:r>
              <a:rPr kumimoji="1" lang="ko-KR" altLang="en-US" dirty="0">
                <a:latin typeface="+mn-ea"/>
              </a:rPr>
              <a:t>메소드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ko-KR" altLang="en-US" dirty="0">
                <a:latin typeface="+mn-ea"/>
              </a:rPr>
              <a:t>동선 정보를 내부 </a:t>
            </a:r>
            <a:r>
              <a:rPr kumimoji="1" lang="en-US" altLang="ko-KR" dirty="0">
                <a:latin typeface="+mn-ea"/>
              </a:rPr>
              <a:t>DB(</a:t>
            </a:r>
            <a:r>
              <a:rPr kumimoji="1" lang="en-US" altLang="ko-KR" dirty="0" err="1">
                <a:latin typeface="+mn-ea"/>
              </a:rPr>
              <a:t>sqlite</a:t>
            </a:r>
            <a:r>
              <a:rPr kumimoji="1" lang="en-US" altLang="ko-KR" dirty="0">
                <a:latin typeface="+mn-ea"/>
              </a:rPr>
              <a:t>)</a:t>
            </a:r>
            <a:r>
              <a:rPr kumimoji="1" lang="ko-KR" altLang="en-US" dirty="0">
                <a:latin typeface="+mn-ea"/>
              </a:rPr>
              <a:t>에 저장하는 </a:t>
            </a:r>
            <a:r>
              <a:rPr kumimoji="1" lang="en-US" altLang="ko-KR" dirty="0">
                <a:latin typeface="+mn-ea"/>
              </a:rPr>
              <a:t>save </a:t>
            </a:r>
            <a:r>
              <a:rPr kumimoji="1" lang="ko-KR" altLang="en-US" dirty="0">
                <a:latin typeface="+mn-ea"/>
              </a:rPr>
              <a:t>메소드 와 그 </a:t>
            </a:r>
            <a:r>
              <a:rPr kumimoji="1" lang="en-US" altLang="ko-KR" dirty="0">
                <a:latin typeface="+mn-ea"/>
              </a:rPr>
              <a:t>DB</a:t>
            </a:r>
            <a:r>
              <a:rPr kumimoji="1" lang="ko-KR" altLang="en-US" dirty="0">
                <a:latin typeface="+mn-ea"/>
              </a:rPr>
              <a:t>와 관련 메소드 가 있다</a:t>
            </a:r>
            <a:r>
              <a:rPr kumimoji="1" lang="en-US" altLang="ko-KR" dirty="0">
                <a:latin typeface="+mn-ea"/>
              </a:rPr>
              <a:t>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153203B-AE39-4BD3-BE43-B7366675D3F8}"/>
              </a:ext>
            </a:extLst>
          </p:cNvPr>
          <p:cNvSpPr/>
          <p:nvPr/>
        </p:nvSpPr>
        <p:spPr>
          <a:xfrm>
            <a:off x="551089" y="1600199"/>
            <a:ext cx="885825" cy="28303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7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46CC4F7-0BFD-4E56-9079-1DF7D37E7EE6}"/>
              </a:ext>
            </a:extLst>
          </p:cNvPr>
          <p:cNvSpPr/>
          <p:nvPr/>
        </p:nvSpPr>
        <p:spPr>
          <a:xfrm>
            <a:off x="4933950" y="751114"/>
            <a:ext cx="2185307" cy="22215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7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2395ED-A3D7-4632-B437-444B3501A75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808519" y="2154037"/>
            <a:ext cx="1125430" cy="1451495"/>
          </a:xfrm>
          <a:prstGeom prst="straightConnector1">
            <a:avLst/>
          </a:prstGeom>
          <a:ln w="412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83CE50-431B-44A6-B51E-5C9D5802B713}"/>
              </a:ext>
            </a:extLst>
          </p:cNvPr>
          <p:cNvSpPr/>
          <p:nvPr/>
        </p:nvSpPr>
        <p:spPr>
          <a:xfrm>
            <a:off x="2224822" y="2000302"/>
            <a:ext cx="1583697" cy="30746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17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EC94D4A-AC66-40C5-B47F-4A04C86B3FC1}"/>
              </a:ext>
            </a:extLst>
          </p:cNvPr>
          <p:cNvSpPr/>
          <p:nvPr/>
        </p:nvSpPr>
        <p:spPr>
          <a:xfrm>
            <a:off x="4933949" y="3494454"/>
            <a:ext cx="4689022" cy="22215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17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12BEC47-06ED-487F-8FD4-B35A52ED7254}"/>
              </a:ext>
            </a:extLst>
          </p:cNvPr>
          <p:cNvSpPr/>
          <p:nvPr/>
        </p:nvSpPr>
        <p:spPr>
          <a:xfrm>
            <a:off x="551089" y="2828134"/>
            <a:ext cx="1348732" cy="31472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54DE6A-509A-455A-8A94-3CF3FD06E8F6}"/>
              </a:ext>
            </a:extLst>
          </p:cNvPr>
          <p:cNvSpPr/>
          <p:nvPr/>
        </p:nvSpPr>
        <p:spPr>
          <a:xfrm>
            <a:off x="4933950" y="4079594"/>
            <a:ext cx="1281794" cy="22215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7EF12FB-A4A2-4955-B497-3608C95CDC73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4393583" y="2601238"/>
            <a:ext cx="732550" cy="384257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A66FC03-6D50-4D22-B312-A9EED52B8A4D}"/>
              </a:ext>
            </a:extLst>
          </p:cNvPr>
          <p:cNvSpPr/>
          <p:nvPr/>
        </p:nvSpPr>
        <p:spPr>
          <a:xfrm>
            <a:off x="2526724" y="2831760"/>
            <a:ext cx="1866859" cy="30746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7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E803548-D5B3-47ED-B7B4-22E04DAF76B0}"/>
              </a:ext>
            </a:extLst>
          </p:cNvPr>
          <p:cNvSpPr/>
          <p:nvPr/>
        </p:nvSpPr>
        <p:spPr>
          <a:xfrm>
            <a:off x="5126133" y="2059620"/>
            <a:ext cx="6822138" cy="10832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7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492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ea typeface="+mn-ea"/>
              </a:rPr>
              <a:t>Entity</a:t>
            </a:r>
            <a:r>
              <a:rPr lang="en-US" altLang="ko-KR" dirty="0">
                <a:ea typeface="08서울남산체 B" panose="02020603020101020101" pitchFamily="18" charset="-127"/>
              </a:rPr>
              <a:t> Class Diagram</a:t>
            </a:r>
            <a:endParaRPr lang="ko-KR" altLang="en-US" dirty="0"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74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933B35-39F2-4FCF-B5A7-21A94E92D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5" y="326407"/>
            <a:ext cx="9731229" cy="62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2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ea typeface="08서울남산체 B" panose="02020603020101020101" pitchFamily="18" charset="-127"/>
              </a:rPr>
              <a:t>Table Design</a:t>
            </a:r>
            <a:br>
              <a:rPr lang="en-US" altLang="ko-KR" dirty="0">
                <a:ea typeface="08서울남산체 B" panose="02020603020101020101" pitchFamily="18" charset="-127"/>
              </a:rPr>
            </a:br>
            <a:endParaRPr lang="ko-KR" altLang="en-US" dirty="0"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91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03F54-43BD-4D0B-9B6D-4EAAC8FA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43BF79-1384-4CCE-97FF-6260ADD9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19050"/>
            <a:ext cx="121285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FB6C-1E2B-4DE1-AA2F-EC74C376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3F0661-E1FC-46B3-9747-4252C6EA1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19050"/>
            <a:ext cx="121285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현위치</a:t>
            </a:r>
            <a:r>
              <a:rPr lang="ko-KR" altLang="en-US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324377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1C52FB-0736-1940-8DE7-29B4F7E0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208" y="586014"/>
            <a:ext cx="3411583" cy="5685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944"/>
              <a:gd name="adj2" fmla="val 2285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주어진 선택지</a:t>
            </a:r>
            <a:r>
              <a:rPr kumimoji="1" lang="en-US" altLang="ko-KR"/>
              <a:t> </a:t>
            </a:r>
            <a:r>
              <a:rPr kumimoji="1" lang="ko-KR" altLang="en-US"/>
              <a:t>중</a:t>
            </a:r>
            <a:r>
              <a:rPr kumimoji="1"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자신이 쇼핑하려는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지점을 클릭한다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215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아울렛 선택</a:t>
            </a:r>
            <a:endParaRPr kumimoji="1" lang="en-US" altLang="ko-KR" sz="2800" b="1" dirty="0">
              <a:latin typeface="+mj-lt"/>
              <a:ea typeface="SeoulNamsan CEB" panose="02020603020101020101" pitchFamily="18" charset="-127"/>
            </a:endParaRP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220762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아울렛로고와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해당 아울렛지점을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버튼형식으로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화면에 출력한다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06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706"/>
              <a:gd name="adj2" fmla="val 2399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자신의 위치와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가장 가까운</a:t>
            </a:r>
            <a:r>
              <a:rPr kumimoji="1" lang="en-US" altLang="ko-KR" dirty="0"/>
              <a:t> </a:t>
            </a:r>
            <a:r>
              <a:rPr kumimoji="1" lang="ko-KR" altLang="en-US" dirty="0"/>
              <a:t>위치의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버튼을 클릭한다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34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현위치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 설정 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(</a:t>
            </a:r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매장맵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)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371257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사용자가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선택한 층에 해당하는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매장맵을</a:t>
            </a:r>
            <a:r>
              <a:rPr kumimoji="1" lang="ko-KR" altLang="en-US" dirty="0"/>
              <a:t> 출력하고</a:t>
            </a:r>
            <a:r>
              <a:rPr kumimoji="1"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출입 혹은 이동이 가능한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위치</a:t>
            </a:r>
            <a:r>
              <a:rPr kumimoji="1" lang="en-US" altLang="ko-KR" dirty="0"/>
              <a:t>(ex</a:t>
            </a:r>
            <a:r>
              <a:rPr kumimoji="1" lang="ko-KR" altLang="en-US" dirty="0"/>
              <a:t>에스컬레이터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 err="1"/>
              <a:t>선택버튼을</a:t>
            </a:r>
            <a:r>
              <a:rPr kumimoji="1" lang="ko-KR" altLang="en-US" dirty="0"/>
              <a:t> 출력한다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CAB2B1-363E-7443-93CF-6561D4D0E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" t="970" r="2912" b="2787"/>
          <a:stretch/>
        </p:blipFill>
        <p:spPr>
          <a:xfrm>
            <a:off x="4388992" y="585000"/>
            <a:ext cx="3417099" cy="56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06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944"/>
              <a:gd name="adj2" fmla="val 2285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구매여부 </a:t>
            </a:r>
            <a:r>
              <a:rPr kumimoji="1" lang="ko-KR" altLang="en-US" dirty="0" err="1"/>
              <a:t>체크가된</a:t>
            </a:r>
            <a:r>
              <a:rPr kumimoji="1" lang="ko-KR" altLang="en-US" dirty="0"/>
              <a:t> 브랜드의 위치를 현위치로 설정하고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해당 브랜드를 방문한 것으로 처리한다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34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현위치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 설정 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(</a:t>
            </a:r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쇼핑중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)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316904" y="1221377"/>
            <a:ext cx="3526971" cy="371257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</a:t>
            </a:r>
            <a:r>
              <a:rPr kumimoji="1" lang="ko-KR" altLang="en-US" dirty="0" err="1"/>
              <a:t>쇼핑중</a:t>
            </a:r>
            <a:r>
              <a:rPr kumimoji="1" lang="ko-KR" altLang="en-US" dirty="0"/>
              <a:t> 방문한 브랜드에 대하여 구매여부를 </a:t>
            </a:r>
            <a:r>
              <a:rPr kumimoji="1" lang="en-US" altLang="ko-KR" dirty="0"/>
              <a:t>Yes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No</a:t>
            </a:r>
            <a:r>
              <a:rPr kumimoji="1" lang="ko-KR" altLang="en-US" dirty="0"/>
              <a:t>를 체크한다</a:t>
            </a:r>
            <a:r>
              <a:rPr kumimoji="1"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9AAD0E-9FBE-4DCF-8245-0DF9D20D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44" y="1113497"/>
            <a:ext cx="3381847" cy="502037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A1ED544-3339-408D-A820-6A03DC2FC043}"/>
              </a:ext>
            </a:extLst>
          </p:cNvPr>
          <p:cNvSpPr/>
          <p:nvPr/>
        </p:nvSpPr>
        <p:spPr>
          <a:xfrm>
            <a:off x="6384022" y="4333213"/>
            <a:ext cx="1174459" cy="398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2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코딩 가이드라인</a:t>
            </a:r>
            <a:br>
              <a:rPr lang="en-US" altLang="ko-KR" dirty="0">
                <a:latin typeface="+mn-ea"/>
                <a:ea typeface="+mn-ea"/>
              </a:rPr>
            </a:b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- </a:t>
            </a:r>
            <a:r>
              <a:rPr lang="ko-KR" altLang="en-US" sz="2000" dirty="0">
                <a:latin typeface="+mn-ea"/>
                <a:ea typeface="+mn-ea"/>
              </a:rPr>
              <a:t>가이드라인과는 달리 </a:t>
            </a:r>
            <a:r>
              <a:rPr lang="en-US" altLang="ko-KR" sz="2000" dirty="0">
                <a:latin typeface="+mn-ea"/>
                <a:ea typeface="+mn-ea"/>
              </a:rPr>
              <a:t>DB</a:t>
            </a:r>
            <a:r>
              <a:rPr lang="ko-KR" altLang="en-US" sz="2000" dirty="0">
                <a:latin typeface="+mn-ea"/>
                <a:ea typeface="+mn-ea"/>
              </a:rPr>
              <a:t>를 </a:t>
            </a:r>
            <a:r>
              <a:rPr lang="ko-KR" altLang="en-US" sz="2000" dirty="0" err="1">
                <a:latin typeface="+mn-ea"/>
                <a:ea typeface="+mn-ea"/>
              </a:rPr>
              <a:t>파이어베이스로</a:t>
            </a:r>
            <a:r>
              <a:rPr lang="ko-KR" altLang="en-US" sz="2000" dirty="0">
                <a:latin typeface="+mn-ea"/>
                <a:ea typeface="+mn-ea"/>
              </a:rPr>
              <a:t> 채택하였습니다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55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DBA5B5-4B5C-4D2C-9BE5-EAC8D641CC9D}"/>
              </a:ext>
            </a:extLst>
          </p:cNvPr>
          <p:cNvSpPr txBox="1"/>
          <p:nvPr/>
        </p:nvSpPr>
        <p:spPr>
          <a:xfrm>
            <a:off x="613996" y="1859339"/>
            <a:ext cx="6437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브랜드 추천 로직 조사 및 결정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B9D81-56DD-4CA5-BAE0-C56841EDF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13" y="1011725"/>
            <a:ext cx="2835679" cy="46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00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54C1F1-99F6-47CB-A6BB-981207955D71}"/>
              </a:ext>
            </a:extLst>
          </p:cNvPr>
          <p:cNvSpPr txBox="1"/>
          <p:nvPr/>
        </p:nvSpPr>
        <p:spPr>
          <a:xfrm>
            <a:off x="1066800" y="895350"/>
            <a:ext cx="10417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특정 브랜드에 대한 선호도 정보를 정량화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선호도 정보를 바탕으로 협업 필터링</a:t>
            </a:r>
            <a:r>
              <a:rPr lang="en-US" altLang="ko-KR" dirty="0"/>
              <a:t>(</a:t>
            </a:r>
            <a:r>
              <a:rPr lang="ko-KR" altLang="en-US" dirty="0"/>
              <a:t>나와 비슷한 성향을 가진 다른 사용자들이 좋아하는 것이면 나도 좋아할 가능성이 높다는 것에 기반</a:t>
            </a:r>
            <a:r>
              <a:rPr lang="en-US" altLang="ko-KR" dirty="0"/>
              <a:t>) – </a:t>
            </a:r>
            <a:r>
              <a:rPr lang="ko-KR" altLang="en-US" dirty="0"/>
              <a:t>유사도 알고리즘 사용</a:t>
            </a:r>
            <a:r>
              <a:rPr lang="en-US" altLang="ko-KR" dirty="0"/>
              <a:t>*(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비슷한 성향의 사람들이 높게 평가한 브랜드들을 추천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" name="모서리가 둥근 사각형 설명선[R] 10">
            <a:extLst>
              <a:ext uri="{FF2B5EF4-FFF2-40B4-BE49-F238E27FC236}">
                <a16:creationId xmlns:a16="http://schemas.microsoft.com/office/drawing/2014/main" id="{22E9E79D-2A46-4E06-8097-753095E4AA50}"/>
              </a:ext>
            </a:extLst>
          </p:cNvPr>
          <p:cNvSpPr/>
          <p:nvPr/>
        </p:nvSpPr>
        <p:spPr>
          <a:xfrm>
            <a:off x="885057" y="3798248"/>
            <a:ext cx="10750473" cy="1920277"/>
          </a:xfrm>
          <a:prstGeom prst="wedgeRoundRectCallout">
            <a:avLst>
              <a:gd name="adj1" fmla="val -27965"/>
              <a:gd name="adj2" fmla="val -56372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*</a:t>
            </a:r>
            <a:r>
              <a:rPr lang="ko-KR" altLang="en-US" dirty="0"/>
              <a:t>협업 필터링이란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bg1"/>
                </a:solidFill>
              </a:rPr>
              <a:t>많은 사용자들로부터 얻은 기호정보에 따라 사용자들의 관심사를 자동적으로 예측하는 방법이다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넷플릭스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왓챠</a:t>
            </a:r>
            <a:r>
              <a:rPr lang="ko-KR" altLang="en-US" dirty="0">
                <a:solidFill>
                  <a:schemeClr val="bg1"/>
                </a:solidFill>
              </a:rPr>
              <a:t> 등에서 쓰이는 방법으로 두 사람간 유사도</a:t>
            </a:r>
            <a:r>
              <a:rPr lang="en-US" altLang="ko-KR" dirty="0">
                <a:solidFill>
                  <a:schemeClr val="bg1"/>
                </a:solidFill>
              </a:rPr>
              <a:t>(Similarity)</a:t>
            </a:r>
            <a:r>
              <a:rPr lang="ko-KR" altLang="en-US" dirty="0">
                <a:solidFill>
                  <a:schemeClr val="bg1"/>
                </a:solidFill>
              </a:rPr>
              <a:t>를 구해 예상 평점을 구하고 비슷한 영화를 추천해주는 등의 알고리즘에 사용된다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11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04C003A-77B8-4986-AB77-531AE2579205}"/>
              </a:ext>
            </a:extLst>
          </p:cNvPr>
          <p:cNvGraphicFramePr>
            <a:graphicFrameLocks noGrp="1"/>
          </p:cNvGraphicFramePr>
          <p:nvPr/>
        </p:nvGraphicFramePr>
        <p:xfrm>
          <a:off x="7658099" y="552450"/>
          <a:ext cx="3848101" cy="40915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86359">
                  <a:extLst>
                    <a:ext uri="{9D8B030D-6E8A-4147-A177-3AD203B41FA5}">
                      <a16:colId xmlns:a16="http://schemas.microsoft.com/office/drawing/2014/main" val="1975863698"/>
                    </a:ext>
                  </a:extLst>
                </a:gridCol>
                <a:gridCol w="661742">
                  <a:extLst>
                    <a:ext uri="{9D8B030D-6E8A-4147-A177-3AD203B41FA5}">
                      <a16:colId xmlns:a16="http://schemas.microsoft.com/office/drawing/2014/main" val="178531559"/>
                    </a:ext>
                  </a:extLst>
                </a:gridCol>
              </a:tblGrid>
              <a:tr h="384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암묵적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Rating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6336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모든 브랜드 </a:t>
                      </a:r>
                      <a:r>
                        <a:rPr lang="ko-KR" altLang="en-US" sz="1200" dirty="0" err="1"/>
                        <a:t>보기＇를</a:t>
                      </a:r>
                      <a:r>
                        <a:rPr lang="ko-KR" altLang="en-US" sz="1200" dirty="0"/>
                        <a:t> 통해 특정 브랜드를 선택한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84009"/>
                  </a:ext>
                </a:extLst>
              </a:tr>
              <a:tr h="3254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선호 브랜드에 특정 브랜드를 추가한 경우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17332"/>
                  </a:ext>
                </a:extLst>
              </a:tr>
              <a:tr h="384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선호 브랜드에서 특정브랜드를 삭제한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40234"/>
                  </a:ext>
                </a:extLst>
              </a:tr>
              <a:tr h="384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비선호</a:t>
                      </a:r>
                      <a:r>
                        <a:rPr lang="ko-KR" altLang="en-US" sz="1200" dirty="0"/>
                        <a:t> 브랜드에 특정브랜드를 추가한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14298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비선호</a:t>
                      </a:r>
                      <a:r>
                        <a:rPr lang="ko-KR" altLang="en-US" sz="1200" dirty="0"/>
                        <a:t> 브랜드에서 특정 브랜드를 삭제한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712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브랜드에서 구입하기로 한 상품보다 많이 구매한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3151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브랜드에서 구입하기로 한 상품을 모두 구매한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90436"/>
                  </a:ext>
                </a:extLst>
              </a:tr>
              <a:tr h="3254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브랜드에서 상품을 구매한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73875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브랜드에서 상품을 구매하지 않은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7473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B375C8-128A-4060-834A-5C0BBE6E1BC0}"/>
              </a:ext>
            </a:extLst>
          </p:cNvPr>
          <p:cNvSpPr txBox="1"/>
          <p:nvPr/>
        </p:nvSpPr>
        <p:spPr>
          <a:xfrm>
            <a:off x="923925" y="4914900"/>
            <a:ext cx="782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특정 브랜드에 대한 선호도 정보를 정량화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브랜드별 만족도 평가 </a:t>
            </a:r>
            <a:r>
              <a:rPr lang="en-US" altLang="ko-KR" dirty="0"/>
              <a:t>+ </a:t>
            </a:r>
            <a:r>
              <a:rPr lang="ko-KR" altLang="en-US" dirty="0"/>
              <a:t>암묵적 평가</a:t>
            </a:r>
            <a:r>
              <a:rPr lang="en-US" altLang="ko-KR" dirty="0"/>
              <a:t>(</a:t>
            </a:r>
            <a:r>
              <a:rPr lang="ko-KR" altLang="en-US" dirty="0"/>
              <a:t>유저의 행동에 따른 자동 </a:t>
            </a:r>
            <a:r>
              <a:rPr lang="ko-KR" altLang="en-US" dirty="0" err="1"/>
              <a:t>레이팅</a:t>
            </a:r>
            <a:r>
              <a:rPr lang="en-US" altLang="ko-KR" dirty="0"/>
              <a:t>)</a:t>
            </a:r>
            <a:r>
              <a:rPr lang="ko-KR" altLang="en-US" dirty="0"/>
              <a:t>를 합산하여 브랜드별 선호도 점수를 설정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21C39E-A60D-4185-A9AA-BE72A6F5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23" y="139270"/>
            <a:ext cx="2835679" cy="46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75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21DF0-6B54-4F41-8F23-BB564D5A3A7C}"/>
              </a:ext>
            </a:extLst>
          </p:cNvPr>
          <p:cNvSpPr txBox="1"/>
          <p:nvPr/>
        </p:nvSpPr>
        <p:spPr>
          <a:xfrm>
            <a:off x="319597" y="256331"/>
            <a:ext cx="1154984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유사도 알고리즘 설명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sz="2000" b="1" dirty="0"/>
              <a:t>2.1 </a:t>
            </a:r>
            <a:r>
              <a:rPr lang="ko-KR" altLang="en-US" sz="2000" b="1" dirty="0"/>
              <a:t>평균 제곱차이 유사도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ko-KR" dirty="0">
                <a:latin typeface="Arial" panose="020B0604020202020204" pitchFamily="34" charset="0"/>
                <a:ea typeface="News Cycle"/>
              </a:rPr>
              <a:t>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u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간의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News Cycle"/>
              </a:rPr>
              <a:t>msd</a:t>
            </a:r>
            <a:r>
              <a:rPr lang="en-US" altLang="ko-KR" dirty="0">
                <a:latin typeface="Arial" panose="020B0604020202020204" pitchFamily="34" charset="0"/>
                <a:ea typeface="News Cycle"/>
              </a:rPr>
              <a:t>(</a:t>
            </a:r>
            <a:r>
              <a:rPr lang="ko-KR" altLang="en-US" dirty="0" err="1">
                <a:latin typeface="Arial" panose="020B0604020202020204" pitchFamily="34" charset="0"/>
                <a:ea typeface="News Cycle"/>
              </a:rPr>
              <a:t>평균제곱차이</a:t>
            </a:r>
            <a:r>
              <a:rPr lang="en-US" altLang="ko-KR" dirty="0">
                <a:latin typeface="Arial" panose="020B0604020202020204" pitchFamily="34" charset="0"/>
                <a:ea typeface="News Cycle"/>
              </a:rPr>
              <a:t>)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News Cycle"/>
              </a:rPr>
              <a:t> = 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u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평가한 상품들의 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평점간의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차의 제곱 / 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u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모두 평가한 상품들의 수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6223D0-FB6B-4221-93C6-C78CFCB31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59" t="35833" r="30078" b="57501"/>
          <a:stretch/>
        </p:blipFill>
        <p:spPr>
          <a:xfrm>
            <a:off x="3407280" y="2349212"/>
            <a:ext cx="5374481" cy="1057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01F697-7FEF-4189-868C-AE59096F963D}"/>
              </a:ext>
            </a:extLst>
          </p:cNvPr>
          <p:cNvSpPr txBox="1"/>
          <p:nvPr/>
        </p:nvSpPr>
        <p:spPr>
          <a:xfrm>
            <a:off x="319597" y="4076700"/>
            <a:ext cx="1154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</a:t>
            </a:r>
            <a:r>
              <a:rPr lang="en-US" altLang="ko-KR" dirty="0"/>
              <a:t>(</a:t>
            </a:r>
            <a:r>
              <a:rPr lang="en-US" altLang="ko-KR" dirty="0" err="1"/>
              <a:t>msd_sim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 err="1"/>
              <a:t>msd</a:t>
            </a:r>
            <a:r>
              <a:rPr lang="ko-KR" altLang="en-US" dirty="0"/>
              <a:t>의 역수로 계산하며 분모가 </a:t>
            </a:r>
            <a:r>
              <a:rPr lang="en-US" altLang="ko-KR" dirty="0"/>
              <a:t>0</a:t>
            </a:r>
            <a:r>
              <a:rPr lang="ko-KR" altLang="en-US" dirty="0"/>
              <a:t>이 되는 경우를 방지하기 위해서 분모에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err="1"/>
              <a:t>더해줌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차이가 클수록 유사도는 </a:t>
            </a:r>
            <a:r>
              <a:rPr lang="ko-KR" altLang="en-US" dirty="0" err="1"/>
              <a:t>작아짐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A9905D-3915-4E1B-A196-AA383F9C4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16" t="46802" r="31046" b="46531"/>
          <a:stretch/>
        </p:blipFill>
        <p:spPr>
          <a:xfrm>
            <a:off x="3467608" y="4947290"/>
            <a:ext cx="5253826" cy="10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78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E3B30-2D4C-4217-830E-895E47EC0AA6}"/>
              </a:ext>
            </a:extLst>
          </p:cNvPr>
          <p:cNvSpPr txBox="1"/>
          <p:nvPr/>
        </p:nvSpPr>
        <p:spPr>
          <a:xfrm>
            <a:off x="355107" y="226993"/>
            <a:ext cx="113811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2.2 </a:t>
            </a:r>
            <a:r>
              <a:rPr lang="ko-KR" altLang="en-US" sz="2000" b="1" dirty="0" err="1"/>
              <a:t>피어슨</a:t>
            </a:r>
            <a:r>
              <a:rPr lang="ko-KR" altLang="en-US" sz="2000" b="1" dirty="0"/>
              <a:t> 유사도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 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상관계수는 값이 </a:t>
            </a:r>
            <a:r>
              <a:rPr lang="en-US" altLang="ko-KR" dirty="0"/>
              <a:t>-1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까지 도출되며</a:t>
            </a:r>
            <a:r>
              <a:rPr lang="en-US" altLang="ko-KR" dirty="0"/>
              <a:t>, 1</a:t>
            </a:r>
            <a:r>
              <a:rPr lang="ko-KR" altLang="en-US" dirty="0"/>
              <a:t>에 가까울수록 양의 상관관계</a:t>
            </a:r>
            <a:r>
              <a:rPr lang="en-US" altLang="ko-KR" dirty="0"/>
              <a:t>, -1</a:t>
            </a:r>
            <a:r>
              <a:rPr lang="ko-KR" altLang="en-US" dirty="0"/>
              <a:t>에 가까울수록 음의 상관관계를 가진다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평균제곱차이</a:t>
            </a:r>
            <a:r>
              <a:rPr lang="ko-KR" altLang="en-US" dirty="0"/>
              <a:t> 유사도의 문제</a:t>
            </a:r>
            <a:r>
              <a:rPr lang="en-US" altLang="ko-KR" dirty="0"/>
              <a:t>: </a:t>
            </a:r>
            <a:r>
              <a:rPr lang="ko-KR" altLang="en-US" dirty="0"/>
              <a:t>특정인물의 점수기준이 극단적으로 너무 낮거나 높다면 제대로 된 결과를 도출해낼 수 없음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이런 문제를 보완하는 것이 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이러한 이유에서 </a:t>
            </a:r>
            <a:r>
              <a:rPr lang="ko-KR" altLang="en-US" dirty="0" err="1"/>
              <a:t>피어슨</a:t>
            </a:r>
            <a:r>
              <a:rPr lang="ko-KR" altLang="en-US" dirty="0"/>
              <a:t> 유사도를 유사도 알고리즘으로 사용할 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217B5-1DDB-4836-A65F-981D5E2FB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85" t="48334" r="56795" b="38889"/>
          <a:stretch/>
        </p:blipFill>
        <p:spPr>
          <a:xfrm>
            <a:off x="1464816" y="3750445"/>
            <a:ext cx="3873438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20BE0-A25E-4D36-A715-E46D5576AFAB}"/>
              </a:ext>
            </a:extLst>
          </p:cNvPr>
          <p:cNvSpPr txBox="1"/>
          <p:nvPr/>
        </p:nvSpPr>
        <p:spPr>
          <a:xfrm>
            <a:off x="5658050" y="4206038"/>
            <a:ext cx="4348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피어슨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유사도 계산 공식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X,Y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평점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두 유저가 모두 평점을 남긴 브랜드의 수 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4E7127-36CC-4602-A4BB-4DDABA0D6AD1}"/>
              </a:ext>
            </a:extLst>
          </p:cNvPr>
          <p:cNvSpPr/>
          <p:nvPr/>
        </p:nvSpPr>
        <p:spPr>
          <a:xfrm>
            <a:off x="355106" y="5707677"/>
            <a:ext cx="113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비슷한 성향의 사람들</a:t>
            </a:r>
            <a:r>
              <a:rPr lang="en-US" altLang="ko-KR" dirty="0"/>
              <a:t>(</a:t>
            </a:r>
            <a:r>
              <a:rPr lang="ko-KR" altLang="en-US" dirty="0" err="1"/>
              <a:t>피어슨</a:t>
            </a:r>
            <a:r>
              <a:rPr lang="ko-KR" altLang="en-US" dirty="0"/>
              <a:t> 유사도 알고리즘을 통해 계산된 바를 바탕</a:t>
            </a:r>
            <a:r>
              <a:rPr lang="en-US" altLang="ko-KR" dirty="0"/>
              <a:t>)</a:t>
            </a:r>
            <a:r>
              <a:rPr lang="ko-KR" altLang="en-US" dirty="0"/>
              <a:t>이 높게 평가한 브랜드들을 추천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979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4327" y="1316210"/>
            <a:ext cx="5042319" cy="192505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길찾기</a:t>
            </a:r>
            <a:r>
              <a:rPr lang="ko-KR" altLang="en-US" sz="4800" dirty="0"/>
              <a:t> 로직 </a:t>
            </a:r>
            <a:br>
              <a:rPr lang="en-US" altLang="ko-KR" sz="4800" dirty="0"/>
            </a:br>
            <a:r>
              <a:rPr lang="ko-KR" altLang="en-US" sz="4800" dirty="0"/>
              <a:t>조사 및 결정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031976-1D46-4EDE-844B-DCEB5EC8D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58" y="783470"/>
            <a:ext cx="336279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8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310399" y="252509"/>
            <a:ext cx="62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1: </a:t>
            </a:r>
            <a:r>
              <a:rPr lang="ko-KR" altLang="en-US" dirty="0"/>
              <a:t>최단거리</a:t>
            </a:r>
          </a:p>
        </p:txBody>
      </p:sp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7365034" y="1496613"/>
            <a:ext cx="4668815" cy="2726386"/>
          </a:xfrm>
          <a:prstGeom prst="wedgeRoundRectCallout">
            <a:avLst>
              <a:gd name="adj1" fmla="val -55364"/>
              <a:gd name="adj2" fmla="val 6261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3. </a:t>
            </a:r>
            <a:r>
              <a:rPr kumimoji="1" lang="ko-KR" altLang="en-US" dirty="0">
                <a:sym typeface="Wingdings" panose="05000000000000000000" pitchFamily="2" charset="2"/>
              </a:rPr>
              <a:t>정해진 시작점 또는 끝점에 해당하는 에스컬레이터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엘리베이터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계단을 끝점으로 하는 아래층 최단거리 루트를 구한다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4. 1</a:t>
            </a:r>
            <a:r>
              <a:rPr kumimoji="1" lang="ko-KR" altLang="en-US" dirty="0">
                <a:sym typeface="Wingdings" panose="05000000000000000000" pitchFamily="2" charset="2"/>
              </a:rPr>
              <a:t>층이 될 때까지 위와 같은 과정을 반복한다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  <a:endParaRPr kumimoji="1"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7"/>
          <a:stretch/>
        </p:blipFill>
        <p:spPr>
          <a:xfrm>
            <a:off x="310399" y="1082765"/>
            <a:ext cx="6691521" cy="3312543"/>
          </a:xfrm>
          <a:prstGeom prst="rect">
            <a:avLst/>
          </a:prstGeom>
        </p:spPr>
      </p:pic>
      <p:sp>
        <p:nvSpPr>
          <p:cNvPr id="7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190168" y="4856233"/>
            <a:ext cx="11783296" cy="1613578"/>
          </a:xfrm>
          <a:prstGeom prst="wedgeRoundRectCallout">
            <a:avLst>
              <a:gd name="adj1" fmla="val -33746"/>
              <a:gd name="adj2" fmla="val -57969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1. </a:t>
            </a:r>
            <a:r>
              <a:rPr kumimoji="1" lang="ko-KR" altLang="en-US" dirty="0"/>
              <a:t>사용자가 선택한 브랜드를 층별로 분류하고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가장 높은 층부터 최단 경로를 계산한다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2. </a:t>
            </a:r>
            <a:r>
              <a:rPr kumimoji="1" lang="ko-KR" altLang="en-US" dirty="0">
                <a:sym typeface="Wingdings" panose="05000000000000000000" pitchFamily="2" charset="2"/>
              </a:rPr>
              <a:t>에스컬레이터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엘리베이터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계단을 시작점 또는 끝점으로 하는 </a:t>
            </a:r>
            <a:r>
              <a:rPr kumimoji="1" lang="ko-KR" altLang="en-US" dirty="0" err="1">
                <a:sym typeface="Wingdings" panose="05000000000000000000" pitchFamily="2" charset="2"/>
              </a:rPr>
              <a:t>전체쌍</a:t>
            </a:r>
            <a:r>
              <a:rPr kumimoji="1" lang="ko-KR" altLang="en-US" dirty="0">
                <a:sym typeface="Wingdings" panose="05000000000000000000" pitchFamily="2" charset="2"/>
              </a:rPr>
              <a:t> 최단거리를</a:t>
            </a:r>
            <a:r>
              <a:rPr kumimoji="1" lang="en-US" altLang="ko-KR" dirty="0">
                <a:sym typeface="Wingdings" panose="05000000000000000000" pitchFamily="2" charset="2"/>
              </a:rPr>
              <a:t>(</a:t>
            </a:r>
            <a:r>
              <a:rPr kumimoji="1" lang="ko-KR" altLang="en-US" dirty="0" err="1">
                <a:sym typeface="Wingdings" panose="05000000000000000000" pitchFamily="2" charset="2"/>
              </a:rPr>
              <a:t>다익스트라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 err="1">
                <a:sym typeface="Wingdings" panose="05000000000000000000" pitchFamily="2" charset="2"/>
              </a:rPr>
              <a:t>벨만포드</a:t>
            </a:r>
            <a:r>
              <a:rPr kumimoji="1" lang="en-US" altLang="ko-KR" dirty="0">
                <a:sym typeface="Wingdings" panose="05000000000000000000" pitchFamily="2" charset="2"/>
              </a:rPr>
              <a:t>) </a:t>
            </a:r>
            <a:r>
              <a:rPr kumimoji="1" lang="ko-KR" altLang="en-US" dirty="0">
                <a:sym typeface="Wingdings" panose="05000000000000000000" pitchFamily="2" charset="2"/>
              </a:rPr>
              <a:t>알고리즘으로 구현한다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500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712028" y="1464890"/>
            <a:ext cx="4477757" cy="1266887"/>
          </a:xfrm>
          <a:prstGeom prst="wedgeRoundRectCallout">
            <a:avLst>
              <a:gd name="adj1" fmla="val -17901"/>
              <a:gd name="adj2" fmla="val 6809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추천된 브랜드들 중 세일을 하는 브랜드들을 따로 추출한다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모서리가 둥근 사각형 설명선[R] 10">
            <a:extLst>
              <a:ext uri="{FF2B5EF4-FFF2-40B4-BE49-F238E27FC236}">
                <a16:creationId xmlns:a16="http://schemas.microsoft.com/office/drawing/2014/main" id="{2482F613-9403-4421-84B6-8ABC61F2D67B}"/>
              </a:ext>
            </a:extLst>
          </p:cNvPr>
          <p:cNvSpPr/>
          <p:nvPr/>
        </p:nvSpPr>
        <p:spPr>
          <a:xfrm>
            <a:off x="712028" y="3298606"/>
            <a:ext cx="4359224" cy="1188320"/>
          </a:xfrm>
          <a:prstGeom prst="wedgeRoundRectCallout">
            <a:avLst>
              <a:gd name="adj1" fmla="val -18790"/>
              <a:gd name="adj2" fmla="val 4757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이 브랜드들을 가지고 최단루트</a:t>
            </a:r>
            <a:r>
              <a:rPr kumimoji="1" lang="en-US" altLang="ko-KR" dirty="0"/>
              <a:t>(</a:t>
            </a:r>
            <a:r>
              <a:rPr kumimoji="1" lang="ko-KR" altLang="en-US" dirty="0"/>
              <a:t>루트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동일한 방식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계산한다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917151" y="592908"/>
            <a:ext cx="298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2: </a:t>
            </a:r>
            <a:r>
              <a:rPr lang="ko-KR" altLang="en-US" dirty="0"/>
              <a:t>세일만 쏙쏙</a:t>
            </a:r>
          </a:p>
        </p:txBody>
      </p:sp>
    </p:spTree>
    <p:extLst>
      <p:ext uri="{BB962C8B-B14F-4D97-AF65-F5344CB8AC3E}">
        <p14:creationId xmlns:p14="http://schemas.microsoft.com/office/powerpoint/2010/main" val="299832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9F26BF-523A-4505-A6D5-E7CAA3E4D234}"/>
              </a:ext>
            </a:extLst>
          </p:cNvPr>
          <p:cNvSpPr txBox="1"/>
          <p:nvPr/>
        </p:nvSpPr>
        <p:spPr>
          <a:xfrm>
            <a:off x="243729" y="252756"/>
            <a:ext cx="439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[Boundary / Control / Entity Class]</a:t>
            </a:r>
            <a:endParaRPr lang="ko-KR" altLang="en-US" sz="2000" b="1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7471D53-7D5A-43F2-A594-165B1EF01AE4}"/>
              </a:ext>
            </a:extLst>
          </p:cNvPr>
          <p:cNvGrpSpPr/>
          <p:nvPr/>
        </p:nvGrpSpPr>
        <p:grpSpPr>
          <a:xfrm>
            <a:off x="2440082" y="1225649"/>
            <a:ext cx="7231337" cy="5080730"/>
            <a:chOff x="981329" y="833764"/>
            <a:chExt cx="7231337" cy="50807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E2DAD6-8980-46EE-91A7-66CA58AE6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9" t="11358" r="83333" b="59136"/>
            <a:stretch/>
          </p:blipFill>
          <p:spPr>
            <a:xfrm>
              <a:off x="981329" y="833764"/>
              <a:ext cx="4676824" cy="5080730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2E5B92D-A0C1-426E-B57D-061E85BC2464}"/>
                </a:ext>
              </a:extLst>
            </p:cNvPr>
            <p:cNvSpPr/>
            <p:nvPr/>
          </p:nvSpPr>
          <p:spPr>
            <a:xfrm>
              <a:off x="2370590" y="5490291"/>
              <a:ext cx="2004353" cy="42420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17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83E8FE3-6492-4085-B21A-897C1CBF4D80}"/>
                </a:ext>
              </a:extLst>
            </p:cNvPr>
            <p:cNvSpPr/>
            <p:nvPr/>
          </p:nvSpPr>
          <p:spPr>
            <a:xfrm>
              <a:off x="2794791" y="4222985"/>
              <a:ext cx="1198370" cy="8431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17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74AE1D2-0656-49D4-91C7-BFB5D68095CB}"/>
                </a:ext>
              </a:extLst>
            </p:cNvPr>
            <p:cNvSpPr/>
            <p:nvPr/>
          </p:nvSpPr>
          <p:spPr>
            <a:xfrm>
              <a:off x="2794791" y="2960990"/>
              <a:ext cx="2248268" cy="8431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17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3A4675-3BB2-48B9-8B53-F3E9FFEAE103}"/>
                </a:ext>
              </a:extLst>
            </p:cNvPr>
            <p:cNvSpPr txBox="1"/>
            <p:nvPr/>
          </p:nvSpPr>
          <p:spPr>
            <a:xfrm>
              <a:off x="6096000" y="5517727"/>
              <a:ext cx="2116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Boundary Class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1B1265-7A75-47D8-A75A-190D6777627E}"/>
                </a:ext>
              </a:extLst>
            </p:cNvPr>
            <p:cNvSpPr txBox="1"/>
            <p:nvPr/>
          </p:nvSpPr>
          <p:spPr>
            <a:xfrm>
              <a:off x="6096000" y="4222985"/>
              <a:ext cx="2116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Entity Class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7AB286-B5F1-4C1B-BC04-028F7E971AC6}"/>
                </a:ext>
              </a:extLst>
            </p:cNvPr>
            <p:cNvSpPr txBox="1"/>
            <p:nvPr/>
          </p:nvSpPr>
          <p:spPr>
            <a:xfrm>
              <a:off x="6096000" y="2971951"/>
              <a:ext cx="2116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Control Class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0533C7C-B6B1-43F4-805A-257DD612EB14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5043059" y="3156617"/>
              <a:ext cx="1052941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79C28B3-2F57-4767-AE8A-AE9BE483CA7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3993161" y="4407651"/>
              <a:ext cx="2102839" cy="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21BACFB-F7D9-41BC-9227-3B15ABC7B599}"/>
                </a:ext>
              </a:extLst>
            </p:cNvPr>
            <p:cNvCxnSpPr>
              <a:cxnSpLocks/>
              <a:stCxn id="13" idx="1"/>
              <a:endCxn id="9" idx="3"/>
            </p:cNvCxnSpPr>
            <p:nvPr/>
          </p:nvCxnSpPr>
          <p:spPr>
            <a:xfrm flipH="1">
              <a:off x="4374943" y="5702393"/>
              <a:ext cx="1721057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416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6FE17D-42EE-4CE4-927F-25285F344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9" t="36666" r="14464" b="24762"/>
          <a:stretch/>
        </p:blipFill>
        <p:spPr>
          <a:xfrm>
            <a:off x="243729" y="1650835"/>
            <a:ext cx="11458415" cy="491746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28626B-28A6-4EF5-AC44-7A5346AEC3E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437106" y="1042804"/>
            <a:ext cx="169304" cy="709149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ADAADB-2EC8-4F47-9429-BD17F78CD2EF}"/>
              </a:ext>
            </a:extLst>
          </p:cNvPr>
          <p:cNvSpPr txBox="1"/>
          <p:nvPr/>
        </p:nvSpPr>
        <p:spPr>
          <a:xfrm>
            <a:off x="243729" y="252756"/>
            <a:ext cx="439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1. Boundary Class - </a:t>
            </a:r>
            <a:r>
              <a:rPr lang="en-US" altLang="ko-KR" sz="2000" b="1" dirty="0" err="1">
                <a:latin typeface="+mn-ea"/>
              </a:rPr>
              <a:t>MainActivity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2C415-A718-4C74-B0F1-DB5E5158D2C8}"/>
              </a:ext>
            </a:extLst>
          </p:cNvPr>
          <p:cNvSpPr txBox="1"/>
          <p:nvPr/>
        </p:nvSpPr>
        <p:spPr>
          <a:xfrm>
            <a:off x="243729" y="652866"/>
            <a:ext cx="11458415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+mn-ea"/>
              </a:rPr>
              <a:t>각 카테고리별로 버튼 이 있고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ko-KR" altLang="en-US" dirty="0">
                <a:latin typeface="+mn-ea"/>
              </a:rPr>
              <a:t>버튼을 누르면 </a:t>
            </a:r>
            <a:r>
              <a:rPr kumimoji="1" lang="en-US" altLang="ko-KR" dirty="0" err="1">
                <a:latin typeface="+mn-ea"/>
              </a:rPr>
              <a:t>BrandController</a:t>
            </a:r>
            <a:r>
              <a:rPr kumimoji="1" lang="ko-KR" altLang="en-US" dirty="0">
                <a:latin typeface="+mn-ea"/>
              </a:rPr>
              <a:t>를 통해 브랜드 이름 정보를 불러온다</a:t>
            </a:r>
            <a:r>
              <a:rPr kumimoji="1" lang="en-US" altLang="ko-KR" dirty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+mn-ea"/>
              </a:rPr>
              <a:t>이를 통해 브랜드들이 리스트 </a:t>
            </a:r>
            <a:r>
              <a:rPr kumimoji="1" lang="ko-KR" altLang="en-US" dirty="0" err="1">
                <a:latin typeface="+mn-ea"/>
              </a:rPr>
              <a:t>업된다</a:t>
            </a:r>
            <a:r>
              <a:rPr kumimoji="1"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474814F-B07E-4855-8367-5999E43B2601}"/>
              </a:ext>
            </a:extLst>
          </p:cNvPr>
          <p:cNvSpPr/>
          <p:nvPr/>
        </p:nvSpPr>
        <p:spPr>
          <a:xfrm>
            <a:off x="360165" y="1762125"/>
            <a:ext cx="2725935" cy="27622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A3F2A91-CD49-4F36-ABCE-0E936B6B1F97}"/>
              </a:ext>
            </a:extLst>
          </p:cNvPr>
          <p:cNvSpPr/>
          <p:nvPr/>
        </p:nvSpPr>
        <p:spPr>
          <a:xfrm>
            <a:off x="2362635" y="785628"/>
            <a:ext cx="487549" cy="25717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AFA405A-6891-4485-ACA0-AEE5DB8CD2C2}"/>
              </a:ext>
            </a:extLst>
          </p:cNvPr>
          <p:cNvSpPr/>
          <p:nvPr/>
        </p:nvSpPr>
        <p:spPr>
          <a:xfrm>
            <a:off x="5341000" y="777396"/>
            <a:ext cx="1649605" cy="28575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7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9BEF59C-A10D-4ABD-A8CF-C2C7027FB101}"/>
              </a:ext>
            </a:extLst>
          </p:cNvPr>
          <p:cNvSpPr/>
          <p:nvPr/>
        </p:nvSpPr>
        <p:spPr>
          <a:xfrm>
            <a:off x="1003103" y="2047876"/>
            <a:ext cx="3321247" cy="2762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7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839E7AA-3103-4883-BCAA-E4A439F47753}"/>
              </a:ext>
            </a:extLst>
          </p:cNvPr>
          <p:cNvCxnSpPr>
            <a:cxnSpLocks/>
          </p:cNvCxnSpPr>
          <p:nvPr/>
        </p:nvCxnSpPr>
        <p:spPr>
          <a:xfrm flipH="1">
            <a:off x="4324351" y="1072025"/>
            <a:ext cx="1266824" cy="966326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33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ADAADB-2EC8-4F47-9429-BD17F78CD2EF}"/>
              </a:ext>
            </a:extLst>
          </p:cNvPr>
          <p:cNvSpPr txBox="1"/>
          <p:nvPr/>
        </p:nvSpPr>
        <p:spPr>
          <a:xfrm>
            <a:off x="243729" y="252756"/>
            <a:ext cx="439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1. Boundary Class - </a:t>
            </a:r>
            <a:r>
              <a:rPr lang="en-US" altLang="ko-KR" sz="2000" b="1" dirty="0" err="1">
                <a:latin typeface="+mn-ea"/>
              </a:rPr>
              <a:t>MainActivity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6FE17D-42EE-4CE4-927F-25285F344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9" t="36666" r="14464" b="24762"/>
          <a:stretch/>
        </p:blipFill>
        <p:spPr>
          <a:xfrm>
            <a:off x="243729" y="1650835"/>
            <a:ext cx="11458415" cy="49174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42C415-A718-4C74-B0F1-DB5E5158D2C8}"/>
              </a:ext>
            </a:extLst>
          </p:cNvPr>
          <p:cNvSpPr txBox="1"/>
          <p:nvPr/>
        </p:nvSpPr>
        <p:spPr>
          <a:xfrm>
            <a:off x="243729" y="652866"/>
            <a:ext cx="8621485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+mn-ea"/>
              </a:rPr>
              <a:t>MoveList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ko-KR" altLang="en-US" dirty="0">
                <a:latin typeface="+mn-ea"/>
              </a:rPr>
              <a:t>라는 </a:t>
            </a:r>
            <a:r>
              <a:rPr kumimoji="1" lang="en-US" altLang="ko-KR" dirty="0" err="1">
                <a:latin typeface="+mn-ea"/>
              </a:rPr>
              <a:t>ArrayList</a:t>
            </a:r>
            <a:r>
              <a:rPr kumimoji="1" lang="ko-KR" altLang="en-US" dirty="0">
                <a:latin typeface="+mn-ea"/>
              </a:rPr>
              <a:t>에 사용자가 선택한 브랜드들을 저장한다</a:t>
            </a:r>
            <a:r>
              <a:rPr kumimoji="1" lang="en-US" altLang="ko-KR" dirty="0">
                <a:latin typeface="+mn-ea"/>
              </a:rPr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474814F-B07E-4855-8367-5999E43B2601}"/>
              </a:ext>
            </a:extLst>
          </p:cNvPr>
          <p:cNvSpPr/>
          <p:nvPr/>
        </p:nvSpPr>
        <p:spPr>
          <a:xfrm>
            <a:off x="1588879" y="4835689"/>
            <a:ext cx="1859172" cy="27622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28626B-28A6-4EF5-AC44-7A5346AEC3EB}"/>
              </a:ext>
            </a:extLst>
          </p:cNvPr>
          <p:cNvCxnSpPr>
            <a:cxnSpLocks/>
          </p:cNvCxnSpPr>
          <p:nvPr/>
        </p:nvCxnSpPr>
        <p:spPr>
          <a:xfrm>
            <a:off x="1012628" y="1072024"/>
            <a:ext cx="576251" cy="3763665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A3F2A91-CD49-4F36-ABCE-0E936B6B1F97}"/>
              </a:ext>
            </a:extLst>
          </p:cNvPr>
          <p:cNvSpPr/>
          <p:nvPr/>
        </p:nvSpPr>
        <p:spPr>
          <a:xfrm>
            <a:off x="572692" y="786274"/>
            <a:ext cx="970347" cy="28575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58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3723DBC-8254-49BC-9A03-22AF969FE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26" t="42083" r="13906" b="32421"/>
          <a:stretch/>
        </p:blipFill>
        <p:spPr>
          <a:xfrm>
            <a:off x="243729" y="1650835"/>
            <a:ext cx="11442251" cy="3368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ADAADB-2EC8-4F47-9429-BD17F78CD2EF}"/>
              </a:ext>
            </a:extLst>
          </p:cNvPr>
          <p:cNvSpPr txBox="1"/>
          <p:nvPr/>
        </p:nvSpPr>
        <p:spPr>
          <a:xfrm>
            <a:off x="243729" y="252756"/>
            <a:ext cx="439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1. Boundary Class - </a:t>
            </a:r>
            <a:r>
              <a:rPr lang="en-US" altLang="ko-KR" sz="2000" b="1" dirty="0" err="1">
                <a:latin typeface="+mn-ea"/>
              </a:rPr>
              <a:t>MainActivity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2C415-A718-4C74-B0F1-DB5E5158D2C8}"/>
              </a:ext>
            </a:extLst>
          </p:cNvPr>
          <p:cNvSpPr txBox="1"/>
          <p:nvPr/>
        </p:nvSpPr>
        <p:spPr>
          <a:xfrm>
            <a:off x="243729" y="692172"/>
            <a:ext cx="1108149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+mn-ea"/>
              </a:rPr>
              <a:t>마지막 확인 버튼을 누르면 </a:t>
            </a:r>
            <a:r>
              <a:rPr kumimoji="1" lang="en-US" altLang="ko-KR" dirty="0" err="1">
                <a:latin typeface="+mn-ea"/>
              </a:rPr>
              <a:t>PathController</a:t>
            </a:r>
            <a:r>
              <a:rPr kumimoji="1" lang="ko-KR" altLang="en-US" dirty="0">
                <a:latin typeface="+mn-ea"/>
              </a:rPr>
              <a:t>에서 </a:t>
            </a:r>
            <a:r>
              <a:rPr kumimoji="1" lang="en-US" altLang="ko-KR" dirty="0" err="1">
                <a:latin typeface="+mn-ea"/>
              </a:rPr>
              <a:t>savePath</a:t>
            </a:r>
            <a:r>
              <a:rPr kumimoji="1" lang="ko-KR" altLang="en-US" dirty="0">
                <a:latin typeface="+mn-ea"/>
              </a:rPr>
              <a:t>함수를 호출하여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MoveList</a:t>
            </a:r>
            <a:r>
              <a:rPr kumimoji="1" lang="ko-KR" altLang="en-US" dirty="0">
                <a:latin typeface="+mn-ea"/>
              </a:rPr>
              <a:t>를 저장하도록 연결되었다</a:t>
            </a:r>
            <a:r>
              <a:rPr kumimoji="1" lang="en-US" altLang="ko-KR" dirty="0">
                <a:latin typeface="+mn-ea"/>
              </a:rPr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474814F-B07E-4855-8367-5999E43B2601}"/>
              </a:ext>
            </a:extLst>
          </p:cNvPr>
          <p:cNvSpPr/>
          <p:nvPr/>
        </p:nvSpPr>
        <p:spPr>
          <a:xfrm>
            <a:off x="1674603" y="3181349"/>
            <a:ext cx="2678321" cy="2667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28626B-28A6-4EF5-AC44-7A5346AEC3EB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flipH="1">
            <a:off x="3013764" y="1127067"/>
            <a:ext cx="3125047" cy="205428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A3F2A91-CD49-4F36-ABCE-0E936B6B1F97}"/>
              </a:ext>
            </a:extLst>
          </p:cNvPr>
          <p:cNvSpPr/>
          <p:nvPr/>
        </p:nvSpPr>
        <p:spPr>
          <a:xfrm>
            <a:off x="5441816" y="807868"/>
            <a:ext cx="1393990" cy="31919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531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816469B-7D01-4FF2-AD9C-EB78308C9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85" t="30695" r="52343" b="21388"/>
          <a:stretch/>
        </p:blipFill>
        <p:spPr>
          <a:xfrm>
            <a:off x="5784477" y="309065"/>
            <a:ext cx="6096000" cy="627797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D2189C-E629-4FC7-87F7-9E4E0461908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225870" y="2563090"/>
            <a:ext cx="3793930" cy="842993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28626B-28A6-4EF5-AC44-7A5346AEC3E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40207" y="505455"/>
            <a:ext cx="2179593" cy="2495955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42C415-A718-4C74-B0F1-DB5E5158D2C8}"/>
              </a:ext>
            </a:extLst>
          </p:cNvPr>
          <p:cNvSpPr txBox="1"/>
          <p:nvPr/>
        </p:nvSpPr>
        <p:spPr>
          <a:xfrm>
            <a:off x="243729" y="652866"/>
            <a:ext cx="5204571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+mn-ea"/>
              </a:rPr>
              <a:t>Controller </a:t>
            </a:r>
            <a:r>
              <a:rPr kumimoji="1" lang="ko-KR" altLang="en-US" dirty="0">
                <a:latin typeface="+mn-ea"/>
              </a:rPr>
              <a:t>클래스에는 </a:t>
            </a:r>
            <a:r>
              <a:rPr kumimoji="1" lang="en-US" altLang="ko-KR" dirty="0" err="1">
                <a:latin typeface="+mn-ea"/>
              </a:rPr>
              <a:t>BrandController</a:t>
            </a:r>
            <a:r>
              <a:rPr kumimoji="1" lang="ko-KR" altLang="en-US" dirty="0">
                <a:latin typeface="+mn-ea"/>
              </a:rPr>
              <a:t>와 </a:t>
            </a:r>
            <a:r>
              <a:rPr kumimoji="1" lang="en-US" altLang="ko-KR" dirty="0" err="1">
                <a:latin typeface="+mn-ea"/>
              </a:rPr>
              <a:t>PathController</a:t>
            </a:r>
            <a:r>
              <a:rPr kumimoji="1" lang="ko-KR" altLang="en-US" dirty="0">
                <a:latin typeface="+mn-ea"/>
              </a:rPr>
              <a:t>가 있다</a:t>
            </a:r>
            <a:r>
              <a:rPr kumimoji="1"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+mn-ea"/>
              </a:rPr>
              <a:t>BrandController</a:t>
            </a:r>
            <a:r>
              <a:rPr kumimoji="1" lang="ko-KR" altLang="en-US" dirty="0">
                <a:latin typeface="+mn-ea"/>
              </a:rPr>
              <a:t>은 카테고리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ko-KR" altLang="en-US" dirty="0">
                <a:latin typeface="+mn-ea"/>
              </a:rPr>
              <a:t>카테고리별 브랜드 정보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ko-KR" altLang="en-US" dirty="0">
                <a:latin typeface="+mn-ea"/>
              </a:rPr>
              <a:t>카테고리별 브랜드 이름 정보를 불러오는 메소드들</a:t>
            </a:r>
            <a:r>
              <a:rPr kumimoji="1" lang="en-US" altLang="ko-KR" dirty="0">
                <a:latin typeface="+mn-ea"/>
              </a:rPr>
              <a:t>(</a:t>
            </a:r>
            <a:r>
              <a:rPr kumimoji="1" lang="en-US" altLang="ko-KR" dirty="0" err="1">
                <a:latin typeface="+mn-ea"/>
              </a:rPr>
              <a:t>getSporBrName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getClotBrName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getCosmeBrName</a:t>
            </a:r>
            <a:r>
              <a:rPr kumimoji="1" lang="en-US" altLang="ko-KR" dirty="0">
                <a:latin typeface="+mn-ea"/>
              </a:rPr>
              <a:t>)</a:t>
            </a:r>
            <a:r>
              <a:rPr kumimoji="1" lang="ko-KR" altLang="en-US" dirty="0">
                <a:latin typeface="+mn-ea"/>
              </a:rPr>
              <a:t>으로 구성된다</a:t>
            </a:r>
            <a:r>
              <a:rPr kumimoji="1"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DAADB-2EC8-4F47-9429-BD17F78CD2EF}"/>
              </a:ext>
            </a:extLst>
          </p:cNvPr>
          <p:cNvSpPr txBox="1"/>
          <p:nvPr/>
        </p:nvSpPr>
        <p:spPr>
          <a:xfrm>
            <a:off x="243729" y="252756"/>
            <a:ext cx="439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2. Control Class - </a:t>
            </a:r>
            <a:r>
              <a:rPr lang="en-US" altLang="ko-KR" sz="2000" b="1" dirty="0" err="1">
                <a:latin typeface="+mn-ea"/>
              </a:rPr>
              <a:t>BrandController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474814F-B07E-4855-8367-5999E43B2601}"/>
              </a:ext>
            </a:extLst>
          </p:cNvPr>
          <p:cNvSpPr/>
          <p:nvPr/>
        </p:nvSpPr>
        <p:spPr>
          <a:xfrm>
            <a:off x="2112236" y="2853772"/>
            <a:ext cx="1727971" cy="29527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A3F2A91-CD49-4F36-ABCE-0E936B6B1F97}"/>
              </a:ext>
            </a:extLst>
          </p:cNvPr>
          <p:cNvSpPr/>
          <p:nvPr/>
        </p:nvSpPr>
        <p:spPr>
          <a:xfrm>
            <a:off x="6019800" y="358044"/>
            <a:ext cx="4010025" cy="29482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153203B-AE39-4BD3-BE43-B7366675D3F8}"/>
              </a:ext>
            </a:extLst>
          </p:cNvPr>
          <p:cNvSpPr/>
          <p:nvPr/>
        </p:nvSpPr>
        <p:spPr>
          <a:xfrm>
            <a:off x="576265" y="3263207"/>
            <a:ext cx="1649605" cy="28575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7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46CC4F7-0BFD-4E56-9079-1DF7D37E7EE6}"/>
              </a:ext>
            </a:extLst>
          </p:cNvPr>
          <p:cNvSpPr/>
          <p:nvPr/>
        </p:nvSpPr>
        <p:spPr>
          <a:xfrm>
            <a:off x="6019800" y="2402887"/>
            <a:ext cx="4010025" cy="32040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7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66FF5A-4215-4A77-ACD0-B9F5068FA63F}"/>
              </a:ext>
            </a:extLst>
          </p:cNvPr>
          <p:cNvSpPr/>
          <p:nvPr/>
        </p:nvSpPr>
        <p:spPr>
          <a:xfrm>
            <a:off x="2291921" y="3263207"/>
            <a:ext cx="1987115" cy="29527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17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CC74AA1-D7F3-4DF7-8D39-6AB91FB0B3C7}"/>
              </a:ext>
            </a:extLst>
          </p:cNvPr>
          <p:cNvSpPr/>
          <p:nvPr/>
        </p:nvSpPr>
        <p:spPr>
          <a:xfrm>
            <a:off x="6019800" y="4443741"/>
            <a:ext cx="4114800" cy="29482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17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C2B6DD-B3EA-41B3-9C6F-3EF833B92DF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279036" y="3410845"/>
            <a:ext cx="3459698" cy="1175760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78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1135DC-D549-44E6-9EB3-D1AFD1ABB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0" t="11261" r="53437" b="55417"/>
          <a:stretch/>
        </p:blipFill>
        <p:spPr>
          <a:xfrm>
            <a:off x="5713610" y="1397954"/>
            <a:ext cx="5882330" cy="406209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D2189C-E629-4FC7-87F7-9E4E0461908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90439" y="2345449"/>
            <a:ext cx="4091311" cy="1389216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ADAADB-2EC8-4F47-9429-BD17F78CD2EF}"/>
              </a:ext>
            </a:extLst>
          </p:cNvPr>
          <p:cNvSpPr txBox="1"/>
          <p:nvPr/>
        </p:nvSpPr>
        <p:spPr>
          <a:xfrm>
            <a:off x="243729" y="252756"/>
            <a:ext cx="439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2. Control Class - </a:t>
            </a:r>
            <a:r>
              <a:rPr lang="en-US" altLang="ko-KR" sz="2000" b="1" dirty="0" err="1">
                <a:latin typeface="+mn-ea"/>
              </a:rPr>
              <a:t>PathController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2C415-A718-4C74-B0F1-DB5E5158D2C8}"/>
              </a:ext>
            </a:extLst>
          </p:cNvPr>
          <p:cNvSpPr txBox="1"/>
          <p:nvPr/>
        </p:nvSpPr>
        <p:spPr>
          <a:xfrm>
            <a:off x="243729" y="1260673"/>
            <a:ext cx="520457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+mn-ea"/>
              </a:rPr>
              <a:t>PathController</a:t>
            </a:r>
            <a:r>
              <a:rPr kumimoji="1" lang="ko-KR" altLang="en-US" dirty="0">
                <a:latin typeface="+mn-ea"/>
              </a:rPr>
              <a:t>에는 </a:t>
            </a:r>
            <a:r>
              <a:rPr kumimoji="1" lang="en-US" altLang="ko-KR" dirty="0">
                <a:latin typeface="+mn-ea"/>
              </a:rPr>
              <a:t>Boundary</a:t>
            </a:r>
            <a:r>
              <a:rPr kumimoji="1" lang="ko-KR" altLang="en-US" dirty="0">
                <a:latin typeface="+mn-ea"/>
              </a:rPr>
              <a:t>에서 사용자가 선택한 동선 정보를 저장 하도록 하는 </a:t>
            </a:r>
            <a:r>
              <a:rPr kumimoji="1" lang="en-US" altLang="ko-KR" dirty="0" err="1">
                <a:latin typeface="+mn-ea"/>
              </a:rPr>
              <a:t>savePath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ko-KR" altLang="en-US" dirty="0">
                <a:latin typeface="+mn-ea"/>
              </a:rPr>
              <a:t>메소드가 있다</a:t>
            </a:r>
            <a:r>
              <a:rPr kumimoji="1" lang="en-US" altLang="ko-KR" dirty="0">
                <a:latin typeface="+mn-ea"/>
              </a:rPr>
              <a:t>. </a:t>
            </a:r>
            <a:r>
              <a:rPr kumimoji="1" lang="ko-KR" altLang="en-US" dirty="0">
                <a:latin typeface="+mn-ea"/>
              </a:rPr>
              <a:t>이 메소드는 </a:t>
            </a:r>
            <a:r>
              <a:rPr kumimoji="1" lang="en-US" altLang="ko-KR" dirty="0">
                <a:latin typeface="+mn-ea"/>
              </a:rPr>
              <a:t>Path entity </a:t>
            </a:r>
            <a:r>
              <a:rPr kumimoji="1" lang="ko-KR" altLang="en-US" dirty="0">
                <a:latin typeface="+mn-ea"/>
              </a:rPr>
              <a:t>클래스의 </a:t>
            </a:r>
            <a:r>
              <a:rPr kumimoji="1" lang="en-US" altLang="ko-KR" dirty="0">
                <a:latin typeface="+mn-ea"/>
              </a:rPr>
              <a:t>save </a:t>
            </a:r>
            <a:r>
              <a:rPr kumimoji="1" lang="ko-KR" altLang="en-US" dirty="0">
                <a:latin typeface="+mn-ea"/>
              </a:rPr>
              <a:t>메소드를 호출하여 동선 정보를 저장한다</a:t>
            </a:r>
            <a:r>
              <a:rPr kumimoji="1" lang="en-US" altLang="ko-KR" dirty="0">
                <a:latin typeface="+mn-ea"/>
              </a:rPr>
              <a:t>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153203B-AE39-4BD3-BE43-B7366675D3F8}"/>
              </a:ext>
            </a:extLst>
          </p:cNvPr>
          <p:cNvSpPr/>
          <p:nvPr/>
        </p:nvSpPr>
        <p:spPr>
          <a:xfrm>
            <a:off x="587871" y="2178761"/>
            <a:ext cx="1702568" cy="33337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7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46CC4F7-0BFD-4E56-9079-1DF7D37E7EE6}"/>
              </a:ext>
            </a:extLst>
          </p:cNvPr>
          <p:cNvSpPr/>
          <p:nvPr/>
        </p:nvSpPr>
        <p:spPr>
          <a:xfrm>
            <a:off x="6381750" y="3574462"/>
            <a:ext cx="4648200" cy="32040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7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332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434B44-9F7C-4247-BC01-FA006B677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4" t="11429" r="43572" b="35714"/>
          <a:stretch/>
        </p:blipFill>
        <p:spPr>
          <a:xfrm>
            <a:off x="4701010" y="359229"/>
            <a:ext cx="7213745" cy="6095999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5DD01E0-F389-4310-A6E0-968278DE2333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2743593" y="2309926"/>
            <a:ext cx="2516928" cy="263826"/>
          </a:xfrm>
          <a:prstGeom prst="straightConnector1">
            <a:avLst/>
          </a:prstGeom>
          <a:ln w="412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6726244-C819-4816-95A9-9935F7EB4A1A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839755" y="2034957"/>
            <a:ext cx="3420766" cy="535103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ADAADB-2EC8-4F47-9429-BD17F78CD2EF}"/>
              </a:ext>
            </a:extLst>
          </p:cNvPr>
          <p:cNvSpPr txBox="1"/>
          <p:nvPr/>
        </p:nvSpPr>
        <p:spPr>
          <a:xfrm>
            <a:off x="243729" y="252756"/>
            <a:ext cx="439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3. Entity Class – Brand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2C415-A718-4C74-B0F1-DB5E5158D2C8}"/>
              </a:ext>
            </a:extLst>
          </p:cNvPr>
          <p:cNvSpPr txBox="1"/>
          <p:nvPr/>
        </p:nvSpPr>
        <p:spPr>
          <a:xfrm>
            <a:off x="243730" y="652865"/>
            <a:ext cx="4392706" cy="2952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+mn-ea"/>
              </a:rPr>
              <a:t>Brand(</a:t>
            </a:r>
            <a:r>
              <a:rPr kumimoji="1" lang="ko-KR" altLang="en-US" dirty="0">
                <a:latin typeface="+mn-ea"/>
              </a:rPr>
              <a:t>브랜드</a:t>
            </a:r>
            <a:r>
              <a:rPr kumimoji="1" lang="en-US" altLang="ko-KR" dirty="0">
                <a:latin typeface="+mn-ea"/>
              </a:rPr>
              <a:t>) Entity</a:t>
            </a:r>
            <a:r>
              <a:rPr kumimoji="1" lang="ko-KR" altLang="en-US" dirty="0">
                <a:latin typeface="+mn-ea"/>
              </a:rPr>
              <a:t>와 </a:t>
            </a:r>
            <a:r>
              <a:rPr kumimoji="1" lang="en-US" altLang="ko-KR" dirty="0">
                <a:latin typeface="+mn-ea"/>
              </a:rPr>
              <a:t>Path(</a:t>
            </a:r>
            <a:r>
              <a:rPr kumimoji="1" lang="ko-KR" altLang="en-US" dirty="0">
                <a:latin typeface="+mn-ea"/>
              </a:rPr>
              <a:t>동선</a:t>
            </a:r>
            <a:r>
              <a:rPr kumimoji="1" lang="en-US" altLang="ko-KR" dirty="0">
                <a:latin typeface="+mn-ea"/>
              </a:rPr>
              <a:t>) Entity</a:t>
            </a:r>
            <a:r>
              <a:rPr kumimoji="1" lang="ko-KR" altLang="en-US" dirty="0">
                <a:latin typeface="+mn-ea"/>
              </a:rPr>
              <a:t>가 있다</a:t>
            </a:r>
            <a:r>
              <a:rPr kumimoji="1"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+mn-ea"/>
              </a:rPr>
              <a:t>Brand entity class</a:t>
            </a:r>
            <a:r>
              <a:rPr kumimoji="1" lang="ko-KR" altLang="en-US" dirty="0">
                <a:latin typeface="+mn-ea"/>
              </a:rPr>
              <a:t>는 매장 이름</a:t>
            </a:r>
            <a:r>
              <a:rPr kumimoji="1" lang="en-US" altLang="ko-KR" dirty="0">
                <a:latin typeface="+mn-ea"/>
              </a:rPr>
              <a:t>,         </a:t>
            </a:r>
            <a:r>
              <a:rPr kumimoji="1" lang="ko-KR" altLang="en-US" dirty="0">
                <a:latin typeface="+mn-ea"/>
              </a:rPr>
              <a:t>매장 제품군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ko-KR" altLang="en-US" dirty="0">
                <a:latin typeface="+mn-ea"/>
              </a:rPr>
              <a:t>매장 </a:t>
            </a:r>
            <a:r>
              <a:rPr kumimoji="1" lang="en-US" altLang="ko-KR" dirty="0">
                <a:latin typeface="+mn-ea"/>
              </a:rPr>
              <a:t>ID(</a:t>
            </a:r>
            <a:r>
              <a:rPr kumimoji="1" lang="ko-KR" altLang="en-US" dirty="0">
                <a:latin typeface="+mn-ea"/>
              </a:rPr>
              <a:t>임의로 부여</a:t>
            </a:r>
            <a:r>
              <a:rPr kumimoji="1" lang="en-US" altLang="ko-KR" dirty="0">
                <a:latin typeface="+mn-ea"/>
              </a:rPr>
              <a:t>)</a:t>
            </a:r>
            <a:r>
              <a:rPr kumimoji="1" lang="ko-KR" altLang="en-US" dirty="0">
                <a:latin typeface="+mn-ea"/>
              </a:rPr>
              <a:t>를 멤버변수로 가진다</a:t>
            </a:r>
            <a:r>
              <a:rPr kumimoji="1" lang="en-US" altLang="ko-KR" dirty="0">
                <a:latin typeface="+mn-ea"/>
              </a:rPr>
              <a:t>. </a:t>
            </a:r>
            <a:r>
              <a:rPr kumimoji="1" lang="ko-KR" altLang="en-US" dirty="0">
                <a:latin typeface="+mn-ea"/>
              </a:rPr>
              <a:t>또한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ko-KR" altLang="en-US" dirty="0">
                <a:latin typeface="+mn-ea"/>
              </a:rPr>
              <a:t>각 변수에 대한 </a:t>
            </a:r>
            <a:r>
              <a:rPr kumimoji="1" lang="en-US" altLang="ko-KR" dirty="0">
                <a:latin typeface="+mn-ea"/>
              </a:rPr>
              <a:t>get </a:t>
            </a:r>
            <a:r>
              <a:rPr kumimoji="1" lang="ko-KR" altLang="en-US" dirty="0">
                <a:latin typeface="+mn-ea"/>
              </a:rPr>
              <a:t>메소드가 있다</a:t>
            </a:r>
            <a:r>
              <a:rPr kumimoji="1" lang="en-US" altLang="ko-KR" dirty="0">
                <a:latin typeface="+mn-ea"/>
              </a:rPr>
              <a:t>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153203B-AE39-4BD3-BE43-B7366675D3F8}"/>
              </a:ext>
            </a:extLst>
          </p:cNvPr>
          <p:cNvSpPr/>
          <p:nvPr/>
        </p:nvSpPr>
        <p:spPr>
          <a:xfrm>
            <a:off x="2743593" y="1962512"/>
            <a:ext cx="1027340" cy="40011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7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46CC4F7-0BFD-4E56-9079-1DF7D37E7EE6}"/>
              </a:ext>
            </a:extLst>
          </p:cNvPr>
          <p:cNvSpPr/>
          <p:nvPr/>
        </p:nvSpPr>
        <p:spPr>
          <a:xfrm>
            <a:off x="5260522" y="1649301"/>
            <a:ext cx="1891392" cy="24574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7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D2189C-E629-4FC7-87F7-9E4E0461908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70933" y="1772175"/>
            <a:ext cx="1489589" cy="390392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F82147D-113F-4577-B25D-67B19E60E831}"/>
              </a:ext>
            </a:extLst>
          </p:cNvPr>
          <p:cNvSpPr/>
          <p:nvPr/>
        </p:nvSpPr>
        <p:spPr>
          <a:xfrm>
            <a:off x="572861" y="2370005"/>
            <a:ext cx="1266894" cy="40011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78322B8-3371-417C-820D-CAF2B9205A2E}"/>
              </a:ext>
            </a:extLst>
          </p:cNvPr>
          <p:cNvSpPr/>
          <p:nvPr/>
        </p:nvSpPr>
        <p:spPr>
          <a:xfrm>
            <a:off x="5260521" y="1907347"/>
            <a:ext cx="2914649" cy="255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1F8D202-82FD-48EE-863E-96CFD118531C}"/>
              </a:ext>
            </a:extLst>
          </p:cNvPr>
          <p:cNvSpPr/>
          <p:nvPr/>
        </p:nvSpPr>
        <p:spPr>
          <a:xfrm>
            <a:off x="1962422" y="2370005"/>
            <a:ext cx="781171" cy="40749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17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B7D0541-F02C-418F-9152-46E626F67825}"/>
              </a:ext>
            </a:extLst>
          </p:cNvPr>
          <p:cNvSpPr/>
          <p:nvPr/>
        </p:nvSpPr>
        <p:spPr>
          <a:xfrm>
            <a:off x="5260521" y="2184785"/>
            <a:ext cx="1390157" cy="25028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17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96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839</Words>
  <Application>Microsoft Office PowerPoint</Application>
  <PresentationFormat>와이드스크린</PresentationFormat>
  <Paragraphs>113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코딩 가이드라인  - 가이드라인과는 달리 DB를 파이어베이스로 채택하였습니다.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Entity Class Diagram</vt:lpstr>
      <vt:lpstr>PowerPoint 프레젠테이션</vt:lpstr>
      <vt:lpstr>Table Design </vt:lpstr>
      <vt:lpstr>PowerPoint 프레젠테이션</vt:lpstr>
      <vt:lpstr>PowerPoint 프레젠테이션</vt:lpstr>
      <vt:lpstr>현위치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길찾기 로직  조사 및 결정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 Min</dc:creator>
  <cp:lastModifiedBy>Hye Min</cp:lastModifiedBy>
  <cp:revision>75</cp:revision>
  <dcterms:created xsi:type="dcterms:W3CDTF">2019-11-12T11:46:29Z</dcterms:created>
  <dcterms:modified xsi:type="dcterms:W3CDTF">2019-12-09T22:18:40Z</dcterms:modified>
</cp:coreProperties>
</file>