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56" r:id="rId8"/>
    <p:sldId id="276" r:id="rId9"/>
    <p:sldId id="277" r:id="rId10"/>
    <p:sldId id="278" r:id="rId11"/>
    <p:sldId id="279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61C24-9668-4B3B-AB2E-786F14E0F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F338F2-DC27-4ED8-947F-D97D305CC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688AD-3BDD-48FC-ADF9-C9F6654F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73D3D-E323-4BBF-B1DB-B9311EB9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8B041-45A0-4371-BD26-287923CD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9D7C-B0E3-4A1B-8C8F-D5DB65BF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4406E-B193-4CC4-B65E-3AC0971D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78766-B90F-4CE8-9B38-765A20B0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08609-B5AE-485D-B294-6DF5A247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88695-73BA-4671-B437-0BD10BC0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3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F660B-DD97-4E8C-B2AD-CC7803F82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ED67C6-0FA8-4744-A30C-1DF7D252B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4B050-F312-4C72-82D8-812E9327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9ADDC-04DA-49D7-B831-0B658274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23EE8-AF7D-42E5-A404-FD84894E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9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1BDB5-7E5B-4F98-A28C-0E9FBB78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7B518-3237-4DE2-A1BB-84C389A1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1BC6C-99A6-4CE6-81A7-6837E5AA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47B2E-2A6D-4640-8264-E03EA3E9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2559F-2704-484E-9F71-56905CFF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6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2B0F7-BE59-47A7-BE7C-43E567E4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D6CD0-89A1-4CDB-B7EE-57397108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B3CB9-ED81-4313-95AE-7B5461B5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EAEE0-864A-45D4-91CA-39817356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EFC28-D9B7-44DA-919B-4D48C815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4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E97F9-214A-481E-9E51-0614B26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472AE-7A81-4BCD-B4B1-3E3630597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CAFF2D-AD83-49A5-BDF0-2F5105741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9C6E6-0332-4B8A-AD89-20DECCBB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D83A6-CA7B-4574-9655-09174198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BCD23-F7C2-42A3-A2F9-49D448D3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8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E976E-FE6A-4079-9A7F-37544C19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5623BD-F669-4369-A0E6-AD52816FC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4D4AD-F61C-4D8F-A24D-6E854C220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81E7AA-78B0-49B6-BB9A-C55F466D8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075D74-AA96-4666-953D-B8B1B5440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433764-B3D2-4DFF-9F32-49BD009C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B3045A-A0F2-4BEE-831C-ABFC768F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E8A9A9-949C-4ED7-9F5F-65F58F49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79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430E4-85B4-4D36-BF0D-0D66AF64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1E56BC-DAA7-43DD-B1B1-62E166B5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46711B-1184-4038-A34C-91E9AD7C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FE72D-1B2F-4690-BC96-57545758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6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FD1CF0-A4A7-4A37-BDD4-8669EEE7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ABFAD2-1913-40D8-8ED8-EF64DEAB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15E7E8-1533-489D-911B-2220A987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88AE8-DE46-47F7-A8DF-58B4148A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DB2BE-25CE-4449-B470-66B6A71A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201E39-1E5D-44B5-BACF-AC6874B5A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291DD8-2248-4AC0-94C3-ABBE6298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033FE9-04EB-4807-BC82-09B67C56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A7F04-B4FE-4EEC-91C5-68C95DB6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2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E5E44-0B59-4FC6-9463-DC8B7DCF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F9493-D192-4062-B3DF-329FFE7FF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76526-6614-4855-BD2E-0A85356DF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37EF9B-5E7F-4B4A-A4E0-8D4381D0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9FED-DD4D-4738-A8D7-587CDFD04C0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A7E2E-65B9-4805-B5DD-A05C0E54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6859BC-F981-4950-9C94-388F7D9F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9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B6E77-C790-4ED0-AEC8-51B1ED49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931EF-DA0C-4A1C-834C-5CE48B0FF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84080-5D5C-4BE9-A506-18AD94B9A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9FED-DD4D-4738-A8D7-587CDFD04C06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7EEF6-2599-4BA0-B6EB-977FF489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0E95C-2315-4A79-A6E0-76503FF15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A8457-116D-42E1-A5A2-3FD37A775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1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D2C4AD-B06E-4E7A-99B8-09AC15C06829}"/>
              </a:ext>
            </a:extLst>
          </p:cNvPr>
          <p:cNvSpPr txBox="1"/>
          <p:nvPr/>
        </p:nvSpPr>
        <p:spPr>
          <a:xfrm>
            <a:off x="2935941" y="1120676"/>
            <a:ext cx="6320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ea"/>
                <a:ea typeface="+mj-ea"/>
              </a:rPr>
              <a:t>5</a:t>
            </a:r>
            <a:r>
              <a:rPr lang="ko-KR" altLang="en-US" sz="3600" b="1" dirty="0">
                <a:latin typeface="+mj-ea"/>
                <a:ea typeface="+mj-ea"/>
              </a:rPr>
              <a:t>조</a:t>
            </a:r>
            <a:endParaRPr lang="en-US" altLang="ko-KR" sz="3600" b="1" dirty="0">
              <a:latin typeface="+mj-ea"/>
              <a:ea typeface="+mj-ea"/>
            </a:endParaRPr>
          </a:p>
          <a:p>
            <a:pPr algn="ctr"/>
            <a:endParaRPr lang="en-US" altLang="ko-KR" sz="3600" b="1" dirty="0">
              <a:latin typeface="+mj-ea"/>
              <a:ea typeface="+mj-ea"/>
            </a:endParaRPr>
          </a:p>
          <a:p>
            <a:pPr algn="ctr"/>
            <a:r>
              <a:rPr lang="ko-KR" altLang="en-US" sz="3600" b="1" dirty="0">
                <a:latin typeface="+mj-ea"/>
                <a:ea typeface="+mj-ea"/>
              </a:rPr>
              <a:t>지름길</a:t>
            </a:r>
            <a:r>
              <a:rPr lang="en-US" altLang="ko-KR" sz="3600" b="1" dirty="0">
                <a:latin typeface="+mj-ea"/>
                <a:ea typeface="+mj-ea"/>
              </a:rPr>
              <a:t>(</a:t>
            </a:r>
            <a:r>
              <a:rPr lang="ko-KR" altLang="en-US" sz="3600" b="1" dirty="0">
                <a:latin typeface="+mj-ea"/>
                <a:ea typeface="+mj-ea"/>
              </a:rPr>
              <a:t>지름을 향한 지름길</a:t>
            </a:r>
            <a:r>
              <a:rPr lang="en-US" altLang="ko-KR" sz="3600" b="1" dirty="0">
                <a:latin typeface="+mj-ea"/>
                <a:ea typeface="+mj-ea"/>
              </a:rPr>
              <a:t>)</a:t>
            </a:r>
          </a:p>
          <a:p>
            <a:pPr algn="ctr"/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3B245-BA80-4C58-AB67-85353D50F5E5}"/>
              </a:ext>
            </a:extLst>
          </p:cNvPr>
          <p:cNvSpPr txBox="1"/>
          <p:nvPr/>
        </p:nvSpPr>
        <p:spPr>
          <a:xfrm>
            <a:off x="9794240" y="5161330"/>
            <a:ext cx="2397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김혜민 </a:t>
            </a:r>
            <a:r>
              <a:rPr lang="ko-KR" altLang="en-US" sz="1400" dirty="0" err="1">
                <a:latin typeface="+mn-ea"/>
              </a:rPr>
              <a:t>탁재인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박진근 이미정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김백준 </a:t>
            </a:r>
            <a:r>
              <a:rPr lang="ko-KR" altLang="en-US" sz="1400" dirty="0" err="1">
                <a:latin typeface="+mn-ea"/>
              </a:rPr>
              <a:t>정동연</a:t>
            </a:r>
            <a:endParaRPr lang="en-US" altLang="ko-KR" sz="1400" dirty="0">
              <a:latin typeface="+mn-ea"/>
            </a:endParaRPr>
          </a:p>
          <a:p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6371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Table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91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확정되면 추가</a:t>
            </a:r>
          </a:p>
        </p:txBody>
      </p:sp>
    </p:spTree>
    <p:extLst>
      <p:ext uri="{BB962C8B-B14F-4D97-AF65-F5344CB8AC3E}">
        <p14:creationId xmlns:p14="http://schemas.microsoft.com/office/powerpoint/2010/main" val="119279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현위치</a:t>
            </a:r>
            <a:r>
              <a:rPr lang="ko-KR" altLang="en-US" dirty="0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324377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1C52FB-0736-1940-8DE7-29B4F7E0C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208" y="586014"/>
            <a:ext cx="3411583" cy="5685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ACE96112-6C5F-CF49-8713-DD767AA3F5C5}"/>
              </a:ext>
            </a:extLst>
          </p:cNvPr>
          <p:cNvSpPr/>
          <p:nvPr/>
        </p:nvSpPr>
        <p:spPr>
          <a:xfrm>
            <a:off x="8493036" y="3304903"/>
            <a:ext cx="3526971" cy="2207623"/>
          </a:xfrm>
          <a:prstGeom prst="wedgeRoundRectCallout">
            <a:avLst>
              <a:gd name="adj1" fmla="val -61944"/>
              <a:gd name="adj2" fmla="val 2285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사용자는 주어진 선택지</a:t>
            </a:r>
            <a:r>
              <a:rPr kumimoji="1" lang="en-US" altLang="ko-KR"/>
              <a:t> </a:t>
            </a:r>
            <a:r>
              <a:rPr kumimoji="1" lang="ko-KR" altLang="en-US"/>
              <a:t>중</a:t>
            </a:r>
            <a:r>
              <a:rPr kumimoji="1"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자신이 쇼핑하려는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지점을 클릭한다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95FAC-B18C-1F4C-9AE0-9BDEB699283F}"/>
              </a:ext>
            </a:extLst>
          </p:cNvPr>
          <p:cNvSpPr txBox="1"/>
          <p:nvPr/>
        </p:nvSpPr>
        <p:spPr>
          <a:xfrm>
            <a:off x="431075" y="401348"/>
            <a:ext cx="215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아울렛 선택</a:t>
            </a:r>
            <a:endParaRPr kumimoji="1" lang="en-US" altLang="ko-KR" sz="2800" b="1" dirty="0">
              <a:latin typeface="+mj-lt"/>
              <a:ea typeface="SeoulNamsan CEB" panose="02020603020101020101" pitchFamily="18" charset="-127"/>
            </a:endParaRP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31613A69-B136-C246-9D7F-AD3D29E7D1CA}"/>
              </a:ext>
            </a:extLst>
          </p:cNvPr>
          <p:cNvSpPr/>
          <p:nvPr/>
        </p:nvSpPr>
        <p:spPr>
          <a:xfrm>
            <a:off x="171992" y="1221377"/>
            <a:ext cx="3526971" cy="2207623"/>
          </a:xfrm>
          <a:prstGeom prst="wedgeRoundRectCallout">
            <a:avLst>
              <a:gd name="adj1" fmla="val 60278"/>
              <a:gd name="adj2" fmla="val 2226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시스템은 아울렛로고와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해당 아울렛지점을 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버튼형식으로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화면에 출력한다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06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ACE96112-6C5F-CF49-8713-DD767AA3F5C5}"/>
              </a:ext>
            </a:extLst>
          </p:cNvPr>
          <p:cNvSpPr/>
          <p:nvPr/>
        </p:nvSpPr>
        <p:spPr>
          <a:xfrm>
            <a:off x="8493036" y="3304903"/>
            <a:ext cx="3526971" cy="2207623"/>
          </a:xfrm>
          <a:prstGeom prst="wedgeRoundRectCallout">
            <a:avLst>
              <a:gd name="adj1" fmla="val -61944"/>
              <a:gd name="adj2" fmla="val 2285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사용자는 자신이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있는 층수를 클릭한다</a:t>
            </a:r>
            <a:r>
              <a:rPr kumimoji="1"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95FAC-B18C-1F4C-9AE0-9BDEB699283F}"/>
              </a:ext>
            </a:extLst>
          </p:cNvPr>
          <p:cNvSpPr txBox="1"/>
          <p:nvPr/>
        </p:nvSpPr>
        <p:spPr>
          <a:xfrm>
            <a:off x="431075" y="401348"/>
            <a:ext cx="341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현위치</a:t>
            </a:r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 설정 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(</a:t>
            </a:r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층수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)</a:t>
            </a: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31613A69-B136-C246-9D7F-AD3D29E7D1CA}"/>
              </a:ext>
            </a:extLst>
          </p:cNvPr>
          <p:cNvSpPr/>
          <p:nvPr/>
        </p:nvSpPr>
        <p:spPr>
          <a:xfrm>
            <a:off x="171992" y="1221377"/>
            <a:ext cx="3526971" cy="2207623"/>
          </a:xfrm>
          <a:prstGeom prst="wedgeRoundRectCallout">
            <a:avLst>
              <a:gd name="adj1" fmla="val 60278"/>
              <a:gd name="adj2" fmla="val 2226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시스템은 사용자가 선택한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아울렛의 층을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각각 버튼형식으로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화면에 내림차순 출력한다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AC69BE-A447-B345-8EC7-A210ADB3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992" y="585000"/>
            <a:ext cx="3412800" cy="56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0128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ACE96112-6C5F-CF49-8713-DD767AA3F5C5}"/>
              </a:ext>
            </a:extLst>
          </p:cNvPr>
          <p:cNvSpPr/>
          <p:nvPr/>
        </p:nvSpPr>
        <p:spPr>
          <a:xfrm>
            <a:off x="8493036" y="3304903"/>
            <a:ext cx="3526971" cy="2207623"/>
          </a:xfrm>
          <a:prstGeom prst="wedgeRoundRectCallout">
            <a:avLst>
              <a:gd name="adj1" fmla="val -61706"/>
              <a:gd name="adj2" fmla="val 2399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사용자는 자신의 위치와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가장 가까운</a:t>
            </a:r>
            <a:r>
              <a:rPr kumimoji="1" lang="en-US" altLang="ko-KR" dirty="0"/>
              <a:t> </a:t>
            </a:r>
            <a:r>
              <a:rPr kumimoji="1" lang="ko-KR" altLang="en-US" dirty="0"/>
              <a:t>위치의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버튼을 클릭한다</a:t>
            </a:r>
            <a:r>
              <a:rPr kumimoji="1"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95FAC-B18C-1F4C-9AE0-9BDEB699283F}"/>
              </a:ext>
            </a:extLst>
          </p:cNvPr>
          <p:cNvSpPr txBox="1"/>
          <p:nvPr/>
        </p:nvSpPr>
        <p:spPr>
          <a:xfrm>
            <a:off x="431075" y="401348"/>
            <a:ext cx="341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현위치</a:t>
            </a:r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 설정 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(</a:t>
            </a:r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매장맵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)</a:t>
            </a: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31613A69-B136-C246-9D7F-AD3D29E7D1CA}"/>
              </a:ext>
            </a:extLst>
          </p:cNvPr>
          <p:cNvSpPr/>
          <p:nvPr/>
        </p:nvSpPr>
        <p:spPr>
          <a:xfrm>
            <a:off x="171992" y="1221377"/>
            <a:ext cx="3526971" cy="3712573"/>
          </a:xfrm>
          <a:prstGeom prst="wedgeRoundRectCallout">
            <a:avLst>
              <a:gd name="adj1" fmla="val 60278"/>
              <a:gd name="adj2" fmla="val 2226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시스템은 사용자가 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선택한 층에 해당하는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 </a:t>
            </a:r>
            <a:r>
              <a:rPr kumimoji="1" lang="ko-KR" altLang="en-US" dirty="0" err="1"/>
              <a:t>매장맵을</a:t>
            </a:r>
            <a:r>
              <a:rPr kumimoji="1" lang="ko-KR" altLang="en-US" dirty="0"/>
              <a:t> 출력하고</a:t>
            </a:r>
            <a:r>
              <a:rPr kumimoji="1" lang="en-US" altLang="ko-KR" dirty="0"/>
              <a:t>,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출입 혹은 이동이 가능한 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위치</a:t>
            </a:r>
            <a:r>
              <a:rPr kumimoji="1" lang="en-US" altLang="ko-KR" dirty="0"/>
              <a:t>(ex</a:t>
            </a:r>
            <a:r>
              <a:rPr kumimoji="1" lang="ko-KR" altLang="en-US" dirty="0"/>
              <a:t>에스컬레이터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 err="1"/>
              <a:t>선택버튼을</a:t>
            </a:r>
            <a:r>
              <a:rPr kumimoji="1" lang="ko-KR" altLang="en-US" dirty="0"/>
              <a:t> 출력한다</a:t>
            </a:r>
            <a:r>
              <a:rPr kumimoji="1"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CAB2B1-363E-7443-93CF-6561D4D0E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" t="970" r="2912" b="2787"/>
          <a:stretch/>
        </p:blipFill>
        <p:spPr>
          <a:xfrm>
            <a:off x="4388992" y="585000"/>
            <a:ext cx="3417099" cy="56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06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사각형 설명선[R] 8">
            <a:extLst>
              <a:ext uri="{FF2B5EF4-FFF2-40B4-BE49-F238E27FC236}">
                <a16:creationId xmlns:a16="http://schemas.microsoft.com/office/drawing/2014/main" id="{ACE96112-6C5F-CF49-8713-DD767AA3F5C5}"/>
              </a:ext>
            </a:extLst>
          </p:cNvPr>
          <p:cNvSpPr/>
          <p:nvPr/>
        </p:nvSpPr>
        <p:spPr>
          <a:xfrm>
            <a:off x="8493036" y="3304903"/>
            <a:ext cx="3526971" cy="2207623"/>
          </a:xfrm>
          <a:prstGeom prst="wedgeRoundRectCallout">
            <a:avLst>
              <a:gd name="adj1" fmla="val -61944"/>
              <a:gd name="adj2" fmla="val 2285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시스템은 구매여부 </a:t>
            </a:r>
            <a:r>
              <a:rPr kumimoji="1" lang="ko-KR" altLang="en-US" dirty="0" err="1"/>
              <a:t>체크가된</a:t>
            </a:r>
            <a:r>
              <a:rPr kumimoji="1" lang="ko-KR" altLang="en-US" dirty="0"/>
              <a:t> 브랜드의 위치를 현위치로 설정하고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해당 브랜드를 방문한 것으로 처리한다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95FAC-B18C-1F4C-9AE0-9BDEB699283F}"/>
              </a:ext>
            </a:extLst>
          </p:cNvPr>
          <p:cNvSpPr txBox="1"/>
          <p:nvPr/>
        </p:nvSpPr>
        <p:spPr>
          <a:xfrm>
            <a:off x="431075" y="401348"/>
            <a:ext cx="341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현위치</a:t>
            </a:r>
            <a:r>
              <a:rPr kumimoji="1" lang="ko-KR" altLang="en-US" sz="2800" b="1" dirty="0">
                <a:latin typeface="+mj-lt"/>
                <a:ea typeface="SeoulNamsan CEB" panose="02020603020101020101" pitchFamily="18" charset="-127"/>
              </a:rPr>
              <a:t> 설정 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(</a:t>
            </a:r>
            <a:r>
              <a:rPr kumimoji="1" lang="ko-KR" altLang="en-US" sz="2800" b="1" dirty="0" err="1">
                <a:latin typeface="+mj-lt"/>
                <a:ea typeface="SeoulNamsan CEB" panose="02020603020101020101" pitchFamily="18" charset="-127"/>
              </a:rPr>
              <a:t>쇼핑중</a:t>
            </a:r>
            <a:r>
              <a:rPr kumimoji="1" lang="en-US" altLang="ko-KR" sz="2800" b="1" dirty="0">
                <a:latin typeface="+mj-lt"/>
                <a:ea typeface="SeoulNamsan CEB" panose="02020603020101020101" pitchFamily="18" charset="-127"/>
              </a:rPr>
              <a:t>)</a:t>
            </a:r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31613A69-B136-C246-9D7F-AD3D29E7D1CA}"/>
              </a:ext>
            </a:extLst>
          </p:cNvPr>
          <p:cNvSpPr/>
          <p:nvPr/>
        </p:nvSpPr>
        <p:spPr>
          <a:xfrm>
            <a:off x="171992" y="1221377"/>
            <a:ext cx="3526971" cy="3712573"/>
          </a:xfrm>
          <a:prstGeom prst="wedgeRoundRectCallout">
            <a:avLst>
              <a:gd name="adj1" fmla="val 60278"/>
              <a:gd name="adj2" fmla="val 22263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dirty="0"/>
              <a:t>사용자는 </a:t>
            </a:r>
            <a:r>
              <a:rPr kumimoji="1" lang="ko-KR" altLang="en-US" dirty="0" err="1"/>
              <a:t>쇼핑중</a:t>
            </a:r>
            <a:r>
              <a:rPr kumimoji="1" lang="ko-KR" altLang="en-US" dirty="0"/>
              <a:t> 방문한 브랜드에 대하여 구매여부를 </a:t>
            </a:r>
            <a:r>
              <a:rPr kumimoji="1" lang="en-US" altLang="ko-KR" dirty="0"/>
              <a:t>Yes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No</a:t>
            </a:r>
            <a:r>
              <a:rPr kumimoji="1" lang="ko-KR" altLang="en-US" dirty="0"/>
              <a:t>를 체크한다</a:t>
            </a:r>
            <a:r>
              <a:rPr kumimoji="1"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791248-33B3-460B-AB0C-ED97E2A5D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04" y="671499"/>
            <a:ext cx="3359791" cy="5599651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D218811-8B07-4D20-A66A-DB1CFCAFC4CC}"/>
              </a:ext>
            </a:extLst>
          </p:cNvPr>
          <p:cNvSpPr/>
          <p:nvPr/>
        </p:nvSpPr>
        <p:spPr>
          <a:xfrm>
            <a:off x="6593338" y="5294412"/>
            <a:ext cx="1048624" cy="4362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21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5E4A97-7739-47F9-AF76-DE35A6562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611187"/>
            <a:ext cx="3381375" cy="5635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DBA5B5-4B5C-4D2C-9BE5-EAC8D641CC9D}"/>
              </a:ext>
            </a:extLst>
          </p:cNvPr>
          <p:cNvSpPr txBox="1"/>
          <p:nvPr/>
        </p:nvSpPr>
        <p:spPr>
          <a:xfrm>
            <a:off x="666750" y="1419225"/>
            <a:ext cx="5991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추천 로직 조사 및 결정</a:t>
            </a:r>
          </a:p>
        </p:txBody>
      </p:sp>
    </p:spTree>
    <p:extLst>
      <p:ext uri="{BB962C8B-B14F-4D97-AF65-F5344CB8AC3E}">
        <p14:creationId xmlns:p14="http://schemas.microsoft.com/office/powerpoint/2010/main" val="875800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20EF5-FAF0-413C-AF8D-685EAD4C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로직 내용 추가해주세요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7FF7A-538D-4970-9B75-B8A847A26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221" y="962526"/>
            <a:ext cx="4848727" cy="192505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동선 추천 </a:t>
            </a:r>
            <a:r>
              <a:rPr lang="ko-KR" altLang="en-US" sz="4800" dirty="0" err="1"/>
              <a:t>로직</a:t>
            </a:r>
            <a:r>
              <a:rPr lang="ko-KR" altLang="en-US" sz="4800" dirty="0"/>
              <a:t> 조사 및 결정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7E7772-EC47-4BF9-95F2-EF007750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623" y="685800"/>
            <a:ext cx="3359791" cy="55996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7DAE88-D87E-6F4D-AE72-FFE6BFA16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089" y="685800"/>
            <a:ext cx="3312433" cy="55555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650387-0F92-4A0D-8D39-C96CC2CF8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76" y="685801"/>
            <a:ext cx="3316946" cy="55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2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코딩 가이드라인</a:t>
            </a:r>
          </a:p>
        </p:txBody>
      </p:sp>
    </p:spTree>
    <p:extLst>
      <p:ext uri="{BB962C8B-B14F-4D97-AF65-F5344CB8AC3E}">
        <p14:creationId xmlns:p14="http://schemas.microsoft.com/office/powerpoint/2010/main" val="19855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310399" y="476796"/>
            <a:ext cx="627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 </a:t>
            </a:r>
            <a:r>
              <a:rPr lang="en-US" altLang="ko-KR" dirty="0"/>
              <a:t>1: </a:t>
            </a:r>
            <a:r>
              <a:rPr lang="ko-KR" altLang="en-US" dirty="0"/>
              <a:t>최단거리</a:t>
            </a:r>
          </a:p>
        </p:txBody>
      </p:sp>
      <p:sp>
        <p:nvSpPr>
          <p:cNvPr id="9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161976" y="1207260"/>
            <a:ext cx="11868048" cy="1266887"/>
          </a:xfrm>
          <a:prstGeom prst="wedgeRoundRectCallout">
            <a:avLst>
              <a:gd name="adj1" fmla="val -17901"/>
              <a:gd name="adj2" fmla="val 68098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사용자가 선택한 브랜드를 층별로 분류한다</a:t>
            </a:r>
            <a:r>
              <a:rPr kumimoji="1" lang="en-US" altLang="ko-KR" dirty="0"/>
              <a:t>.</a:t>
            </a:r>
          </a:p>
        </p:txBody>
      </p:sp>
      <p:sp>
        <p:nvSpPr>
          <p:cNvPr id="5" name="모서리가 둥근 사각형 설명선[R] 10">
            <a:extLst>
              <a:ext uri="{FF2B5EF4-FFF2-40B4-BE49-F238E27FC236}">
                <a16:creationId xmlns:a16="http://schemas.microsoft.com/office/drawing/2014/main" id="{2482F613-9403-4421-84B6-8ABC61F2D67B}"/>
              </a:ext>
            </a:extLst>
          </p:cNvPr>
          <p:cNvSpPr/>
          <p:nvPr/>
        </p:nvSpPr>
        <p:spPr>
          <a:xfrm>
            <a:off x="161976" y="3195534"/>
            <a:ext cx="11868048" cy="2642560"/>
          </a:xfrm>
          <a:prstGeom prst="wedgeRoundRectCallout">
            <a:avLst>
              <a:gd name="adj1" fmla="val -17901"/>
              <a:gd name="adj2" fmla="val 4313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가장 높은 층부터 최단 경로를 계산한다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anose="05000000000000000000" pitchFamily="2" charset="2"/>
              </a:rPr>
              <a:t>     </a:t>
            </a:r>
            <a:r>
              <a:rPr kumimoji="1" lang="ko-KR" altLang="en-US" dirty="0">
                <a:sym typeface="Wingdings" panose="05000000000000000000" pitchFamily="2" charset="2"/>
              </a:rPr>
              <a:t>에스컬레이터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>
                <a:sym typeface="Wingdings" panose="05000000000000000000" pitchFamily="2" charset="2"/>
              </a:rPr>
              <a:t>엘리베이터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>
                <a:sym typeface="Wingdings" panose="05000000000000000000" pitchFamily="2" charset="2"/>
              </a:rPr>
              <a:t>계단을 시작점 또는 끝점으로 하는 </a:t>
            </a:r>
            <a:r>
              <a:rPr kumimoji="1" lang="ko-KR" altLang="en-US" dirty="0" err="1">
                <a:sym typeface="Wingdings" panose="05000000000000000000" pitchFamily="2" charset="2"/>
              </a:rPr>
              <a:t>전체쌍</a:t>
            </a:r>
            <a:r>
              <a:rPr kumimoji="1" lang="ko-KR" altLang="en-US" dirty="0">
                <a:sym typeface="Wingdings" panose="05000000000000000000" pitchFamily="2" charset="2"/>
              </a:rPr>
              <a:t> 최단거리를</a:t>
            </a:r>
            <a:r>
              <a:rPr kumimoji="1" lang="en-US" altLang="ko-KR" dirty="0">
                <a:sym typeface="Wingdings" panose="05000000000000000000" pitchFamily="2" charset="2"/>
              </a:rPr>
              <a:t>(</a:t>
            </a:r>
            <a:r>
              <a:rPr kumimoji="1" lang="ko-KR" altLang="en-US" dirty="0" err="1">
                <a:sym typeface="Wingdings" panose="05000000000000000000" pitchFamily="2" charset="2"/>
              </a:rPr>
              <a:t>다익스트라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 err="1">
                <a:sym typeface="Wingdings" panose="05000000000000000000" pitchFamily="2" charset="2"/>
              </a:rPr>
              <a:t>벨만포드</a:t>
            </a:r>
            <a:r>
              <a:rPr kumimoji="1" lang="en-US" altLang="ko-KR" dirty="0">
                <a:sym typeface="Wingdings" panose="05000000000000000000" pitchFamily="2" charset="2"/>
              </a:rPr>
              <a:t>) </a:t>
            </a:r>
            <a:r>
              <a:rPr kumimoji="1" lang="ko-KR" altLang="en-US" dirty="0">
                <a:sym typeface="Wingdings" panose="05000000000000000000" pitchFamily="2" charset="2"/>
              </a:rPr>
              <a:t>알고리즘으로 구현한다</a:t>
            </a:r>
            <a:r>
              <a:rPr kumimoji="1"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anose="05000000000000000000" pitchFamily="2" charset="2"/>
              </a:rPr>
              <a:t>     </a:t>
            </a:r>
            <a:r>
              <a:rPr kumimoji="1" lang="ko-KR" altLang="en-US" dirty="0">
                <a:sym typeface="Wingdings" panose="05000000000000000000" pitchFamily="2" charset="2"/>
              </a:rPr>
              <a:t>정해진 시작점 또는 끝점에 해당하는 에스컬레이터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>
                <a:sym typeface="Wingdings" panose="05000000000000000000" pitchFamily="2" charset="2"/>
              </a:rPr>
              <a:t>엘리베이터</a:t>
            </a:r>
            <a:r>
              <a:rPr kumimoji="1" lang="en-US" altLang="ko-KR" dirty="0">
                <a:sym typeface="Wingdings" panose="05000000000000000000" pitchFamily="2" charset="2"/>
              </a:rPr>
              <a:t>/</a:t>
            </a:r>
            <a:r>
              <a:rPr kumimoji="1" lang="ko-KR" altLang="en-US" dirty="0">
                <a:sym typeface="Wingdings" panose="05000000000000000000" pitchFamily="2" charset="2"/>
              </a:rPr>
              <a:t>계단을 끝점으로 하는 아래층 최단거리 루트를 구한다</a:t>
            </a:r>
            <a:r>
              <a:rPr kumimoji="1"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anose="05000000000000000000" pitchFamily="2" charset="2"/>
              </a:rPr>
              <a:t>      1</a:t>
            </a:r>
            <a:r>
              <a:rPr kumimoji="1" lang="ko-KR" altLang="en-US" dirty="0">
                <a:sym typeface="Wingdings" panose="05000000000000000000" pitchFamily="2" charset="2"/>
              </a:rPr>
              <a:t>층이 될 때까지 </a:t>
            </a:r>
            <a:r>
              <a:rPr kumimoji="1" lang="ko-KR" altLang="en-US" dirty="0" err="1">
                <a:sym typeface="Wingdings" panose="05000000000000000000" pitchFamily="2" charset="2"/>
              </a:rPr>
              <a:t>위와같은</a:t>
            </a:r>
            <a:r>
              <a:rPr kumimoji="1" lang="ko-KR" altLang="en-US" dirty="0">
                <a:sym typeface="Wingdings" panose="05000000000000000000" pitchFamily="2" charset="2"/>
              </a:rPr>
              <a:t> 과정을 반복한다</a:t>
            </a:r>
            <a:r>
              <a:rPr kumimoji="1" lang="en-US" altLang="ko-KR" dirty="0">
                <a:sym typeface="Wingdings" panose="05000000000000000000" pitchFamily="2" charset="2"/>
              </a:rPr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5090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302009" y="485873"/>
            <a:ext cx="51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 </a:t>
            </a:r>
            <a:r>
              <a:rPr lang="en-US" altLang="ko-KR" dirty="0"/>
              <a:t>2: </a:t>
            </a:r>
            <a:r>
              <a:rPr lang="ko-KR" altLang="en-US" dirty="0"/>
              <a:t>카테고리별 쇼핑</a:t>
            </a:r>
          </a:p>
        </p:txBody>
      </p:sp>
      <p:sp>
        <p:nvSpPr>
          <p:cNvPr id="9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161976" y="1207260"/>
            <a:ext cx="11868048" cy="1266887"/>
          </a:xfrm>
          <a:prstGeom prst="wedgeRoundRectCallout">
            <a:avLst>
              <a:gd name="adj1" fmla="val -17901"/>
              <a:gd name="adj2" fmla="val 68098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사용자가 선택한 브랜드를 카테고리별로 분류한다</a:t>
            </a:r>
            <a:r>
              <a:rPr kumimoji="1" lang="en-US" altLang="ko-KR" dirty="0"/>
              <a:t>.</a:t>
            </a:r>
          </a:p>
        </p:txBody>
      </p:sp>
      <p:sp>
        <p:nvSpPr>
          <p:cNvPr id="5" name="모서리가 둥근 사각형 설명선[R] 10">
            <a:extLst>
              <a:ext uri="{FF2B5EF4-FFF2-40B4-BE49-F238E27FC236}">
                <a16:creationId xmlns:a16="http://schemas.microsoft.com/office/drawing/2014/main" id="{2482F613-9403-4421-84B6-8ABC61F2D67B}"/>
              </a:ext>
            </a:extLst>
          </p:cNvPr>
          <p:cNvSpPr/>
          <p:nvPr/>
        </p:nvSpPr>
        <p:spPr>
          <a:xfrm>
            <a:off x="161976" y="3195534"/>
            <a:ext cx="11868048" cy="1188320"/>
          </a:xfrm>
          <a:prstGeom prst="wedgeRoundRectCallout">
            <a:avLst>
              <a:gd name="adj1" fmla="val -18642"/>
              <a:gd name="adj2" fmla="val 80130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카테고리별 최단루트</a:t>
            </a:r>
            <a:r>
              <a:rPr kumimoji="1" lang="en-US" altLang="ko-KR" dirty="0"/>
              <a:t>(</a:t>
            </a:r>
            <a:r>
              <a:rPr kumimoji="1" lang="ko-KR" altLang="en-US" dirty="0"/>
              <a:t>루트</a:t>
            </a:r>
            <a:r>
              <a:rPr kumimoji="1" lang="en-US" altLang="ko-KR" dirty="0"/>
              <a:t>1</a:t>
            </a:r>
            <a:r>
              <a:rPr kumimoji="1" lang="ko-KR" altLang="en-US" dirty="0"/>
              <a:t>과 동일한 방식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계산한다</a:t>
            </a:r>
            <a:r>
              <a:rPr kumimoji="1" lang="en-US" altLang="ko-KR" dirty="0"/>
              <a:t>.</a:t>
            </a:r>
          </a:p>
        </p:txBody>
      </p:sp>
      <p:sp>
        <p:nvSpPr>
          <p:cNvPr id="7" name="모서리가 둥근 사각형 설명선[R] 10">
            <a:extLst>
              <a:ext uri="{FF2B5EF4-FFF2-40B4-BE49-F238E27FC236}">
                <a16:creationId xmlns:a16="http://schemas.microsoft.com/office/drawing/2014/main" id="{B7A93CD4-CBCF-4805-AA0D-EBB97176103E}"/>
              </a:ext>
            </a:extLst>
          </p:cNvPr>
          <p:cNvSpPr/>
          <p:nvPr/>
        </p:nvSpPr>
        <p:spPr>
          <a:xfrm>
            <a:off x="161976" y="5173522"/>
            <a:ext cx="11868048" cy="954435"/>
          </a:xfrm>
          <a:prstGeom prst="wedgeRoundRectCallout">
            <a:avLst>
              <a:gd name="adj1" fmla="val -17901"/>
              <a:gd name="adj2" fmla="val 4313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각 카테고리 루트의 시작</a:t>
            </a:r>
            <a:r>
              <a:rPr kumimoji="1" lang="en-US" altLang="ko-KR" dirty="0"/>
              <a:t>/</a:t>
            </a:r>
            <a:r>
              <a:rPr kumimoji="1" lang="ko-KR" altLang="en-US" dirty="0"/>
              <a:t>끝의 최단거리를 계산해서 카테고리 루트들의 순서를 정한다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0535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530125" y="520987"/>
            <a:ext cx="5109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 </a:t>
            </a:r>
            <a:r>
              <a:rPr lang="en-US" altLang="ko-KR" dirty="0"/>
              <a:t>3: </a:t>
            </a:r>
            <a:r>
              <a:rPr lang="ko-KR" altLang="en-US" dirty="0"/>
              <a:t>커피와 밥이 있는 루트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307650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302009" y="485873"/>
            <a:ext cx="51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 </a:t>
            </a:r>
            <a:r>
              <a:rPr lang="en-US" altLang="ko-KR" dirty="0"/>
              <a:t>4: </a:t>
            </a:r>
            <a:r>
              <a:rPr lang="ko-KR" altLang="en-US" dirty="0"/>
              <a:t>세일만 쏙쏙</a:t>
            </a:r>
          </a:p>
        </p:txBody>
      </p:sp>
      <p:sp>
        <p:nvSpPr>
          <p:cNvPr id="9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161976" y="1207260"/>
            <a:ext cx="11868048" cy="1266887"/>
          </a:xfrm>
          <a:prstGeom prst="wedgeRoundRectCallout">
            <a:avLst>
              <a:gd name="adj1" fmla="val -17901"/>
              <a:gd name="adj2" fmla="val 68098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사용자가 선택한 카테고리에 해당하는 세일 매장 정보를 가져온다</a:t>
            </a:r>
            <a:r>
              <a:rPr kumimoji="1" lang="en-US" altLang="ko-KR" dirty="0"/>
              <a:t>.</a:t>
            </a:r>
          </a:p>
        </p:txBody>
      </p:sp>
      <p:sp>
        <p:nvSpPr>
          <p:cNvPr id="5" name="모서리가 둥근 사각형 설명선[R] 10">
            <a:extLst>
              <a:ext uri="{FF2B5EF4-FFF2-40B4-BE49-F238E27FC236}">
                <a16:creationId xmlns:a16="http://schemas.microsoft.com/office/drawing/2014/main" id="{2482F613-9403-4421-84B6-8ABC61F2D67B}"/>
              </a:ext>
            </a:extLst>
          </p:cNvPr>
          <p:cNvSpPr/>
          <p:nvPr/>
        </p:nvSpPr>
        <p:spPr>
          <a:xfrm>
            <a:off x="161976" y="3195534"/>
            <a:ext cx="11868048" cy="1188320"/>
          </a:xfrm>
          <a:prstGeom prst="wedgeRoundRectCallout">
            <a:avLst>
              <a:gd name="adj1" fmla="val -18790"/>
              <a:gd name="adj2" fmla="val 47575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카테고리별 최단루트</a:t>
            </a:r>
            <a:r>
              <a:rPr kumimoji="1" lang="en-US" altLang="ko-KR" dirty="0"/>
              <a:t>(</a:t>
            </a:r>
            <a:r>
              <a:rPr kumimoji="1" lang="ko-KR" altLang="en-US" dirty="0"/>
              <a:t>루트</a:t>
            </a:r>
            <a:r>
              <a:rPr kumimoji="1" lang="en-US" altLang="ko-KR" dirty="0"/>
              <a:t>1</a:t>
            </a:r>
            <a:r>
              <a:rPr kumimoji="1" lang="ko-KR" altLang="en-US" dirty="0"/>
              <a:t>과 동일한 방식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계산한다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493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B314-01C4-41C4-B6D3-9A4FFADC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동선 피드백관련해서 작성하실 </a:t>
            </a:r>
            <a:r>
              <a:rPr lang="ko-KR" altLang="en-US" dirty="0" err="1"/>
              <a:t>내용있으면</a:t>
            </a:r>
            <a:r>
              <a:rPr lang="ko-KR" altLang="en-US" dirty="0"/>
              <a:t> 작성해주세요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E618E-DEE5-406D-A3AC-E85BC1872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7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275DB6-FE83-4B8C-9ED9-81EA2DA7C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8" t="14861" r="46172" b="12500"/>
          <a:stretch/>
        </p:blipFill>
        <p:spPr>
          <a:xfrm>
            <a:off x="243729" y="830916"/>
            <a:ext cx="4619625" cy="4981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ACFD92-CC1E-46C2-90E3-436007960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75" t="14584" r="12890" b="12778"/>
          <a:stretch/>
        </p:blipFill>
        <p:spPr>
          <a:xfrm>
            <a:off x="5083548" y="150949"/>
            <a:ext cx="5458946" cy="3084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9F26BF-523A-4505-A6D5-E7CAA3E4D234}"/>
              </a:ext>
            </a:extLst>
          </p:cNvPr>
          <p:cNvSpPr txBox="1"/>
          <p:nvPr/>
        </p:nvSpPr>
        <p:spPr>
          <a:xfrm>
            <a:off x="243729" y="150949"/>
            <a:ext cx="43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Boundary Class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F8C0A0-A858-4F82-9DDD-D1AF0D5009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91" t="15245" r="4411" b="12116"/>
          <a:stretch/>
        </p:blipFill>
        <p:spPr>
          <a:xfrm>
            <a:off x="5083548" y="3321704"/>
            <a:ext cx="5767076" cy="30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6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71DD9-61B8-4B7D-9324-4A0FBCAF83BC}"/>
              </a:ext>
            </a:extLst>
          </p:cNvPr>
          <p:cNvSpPr txBox="1"/>
          <p:nvPr/>
        </p:nvSpPr>
        <p:spPr>
          <a:xfrm>
            <a:off x="243729" y="150949"/>
            <a:ext cx="43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Boundary Class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35A0B2-AEF6-4F29-A71B-952151659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0" t="14379" r="8529" b="12549"/>
          <a:stretch/>
        </p:blipFill>
        <p:spPr>
          <a:xfrm>
            <a:off x="111431" y="520281"/>
            <a:ext cx="5490631" cy="39979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39007A-08B8-479F-94DD-D48E2F5A8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79" t="14770" r="13382" b="24315"/>
          <a:stretch/>
        </p:blipFill>
        <p:spPr>
          <a:xfrm>
            <a:off x="5602062" y="672680"/>
            <a:ext cx="6485069" cy="3693131"/>
          </a:xfrm>
          <a:prstGeom prst="rect">
            <a:avLst/>
          </a:prstGeom>
        </p:spPr>
      </p:pic>
      <p:sp>
        <p:nvSpPr>
          <p:cNvPr id="7" name="모서리가 둥근 사각형 설명선[R] 10">
            <a:extLst>
              <a:ext uri="{FF2B5EF4-FFF2-40B4-BE49-F238E27FC236}">
                <a16:creationId xmlns:a16="http://schemas.microsoft.com/office/drawing/2014/main" id="{FF09D40B-7709-4CCD-BCAB-1BEF4AEBA954}"/>
              </a:ext>
            </a:extLst>
          </p:cNvPr>
          <p:cNvSpPr/>
          <p:nvPr/>
        </p:nvSpPr>
        <p:spPr>
          <a:xfrm>
            <a:off x="111431" y="4777321"/>
            <a:ext cx="11868048" cy="1929730"/>
          </a:xfrm>
          <a:prstGeom prst="wedgeRoundRectCallout">
            <a:avLst>
              <a:gd name="adj1" fmla="val -4418"/>
              <a:gd name="adj2" fmla="val -5682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각 카테고리별로 버튼이 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버튼을 누르면 </a:t>
            </a:r>
            <a:r>
              <a:rPr kumimoji="1" lang="en-US" altLang="ko-KR" dirty="0" err="1"/>
              <a:t>BrandController</a:t>
            </a:r>
            <a:r>
              <a:rPr kumimoji="1" lang="ko-KR" altLang="en-US" dirty="0"/>
              <a:t>를 통해 브랜드 이름 정보를 불러온다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이를 통해 브랜드들이 </a:t>
            </a:r>
            <a:r>
              <a:rPr kumimoji="1" lang="ko-KR" altLang="en-US" dirty="0" err="1"/>
              <a:t>리스트업된다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 err="1"/>
              <a:t>MoveList</a:t>
            </a:r>
            <a:r>
              <a:rPr kumimoji="1" lang="ko-KR" altLang="en-US" dirty="0"/>
              <a:t>라는 </a:t>
            </a:r>
            <a:r>
              <a:rPr kumimoji="1" lang="en-US" altLang="ko-KR" dirty="0" err="1"/>
              <a:t>ArrayList</a:t>
            </a:r>
            <a:r>
              <a:rPr kumimoji="1" lang="ko-KR" altLang="en-US" dirty="0"/>
              <a:t>에 사용자가 선택한 브랜드들을 저장한다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마지막 확인 버튼을 누르면 </a:t>
            </a:r>
            <a:r>
              <a:rPr kumimoji="1" lang="en-US" altLang="ko-KR" dirty="0" err="1"/>
              <a:t>PathController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savePath</a:t>
            </a:r>
            <a:r>
              <a:rPr kumimoji="1" lang="ko-KR" altLang="en-US" dirty="0"/>
              <a:t>함수를 호출하여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MoveList</a:t>
            </a:r>
            <a:r>
              <a:rPr kumimoji="1" lang="ko-KR" altLang="en-US" dirty="0"/>
              <a:t>를 저장하도록 연결되었다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33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477371" y="116541"/>
            <a:ext cx="51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Controller Class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B0FFFB-2719-4B60-AC5E-1A2BA350E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07" t="14337" r="30000" b="12258"/>
          <a:stretch/>
        </p:blipFill>
        <p:spPr>
          <a:xfrm>
            <a:off x="114731" y="440456"/>
            <a:ext cx="4802841" cy="50341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8F0168-6F7B-442B-B8A7-378A86DAB0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06" t="14480" r="24920" b="22007"/>
          <a:stretch/>
        </p:blipFill>
        <p:spPr>
          <a:xfrm>
            <a:off x="5828468" y="560438"/>
            <a:ext cx="5422274" cy="4355690"/>
          </a:xfrm>
          <a:prstGeom prst="rect">
            <a:avLst/>
          </a:prstGeom>
        </p:spPr>
      </p:pic>
      <p:sp>
        <p:nvSpPr>
          <p:cNvPr id="10" name="모서리가 둥근 사각형 설명선[R] 10">
            <a:extLst>
              <a:ext uri="{FF2B5EF4-FFF2-40B4-BE49-F238E27FC236}">
                <a16:creationId xmlns:a16="http://schemas.microsoft.com/office/drawing/2014/main" id="{0976EB07-687B-487B-81EF-0B7660BF78F2}"/>
              </a:ext>
            </a:extLst>
          </p:cNvPr>
          <p:cNvSpPr/>
          <p:nvPr/>
        </p:nvSpPr>
        <p:spPr>
          <a:xfrm>
            <a:off x="323952" y="5474571"/>
            <a:ext cx="11868048" cy="1266887"/>
          </a:xfrm>
          <a:prstGeom prst="wedgeRoundRectCallout">
            <a:avLst>
              <a:gd name="adj1" fmla="val -4418"/>
              <a:gd name="adj2" fmla="val -5682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Controller </a:t>
            </a:r>
            <a:r>
              <a:rPr kumimoji="1" lang="ko-KR" altLang="en-US" dirty="0"/>
              <a:t>클래스에는 </a:t>
            </a:r>
            <a:r>
              <a:rPr kumimoji="1" lang="en-US" altLang="ko-KR" dirty="0" err="1"/>
              <a:t>BrandController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PathVontroller</a:t>
            </a:r>
            <a:r>
              <a:rPr kumimoji="1" lang="ko-KR" altLang="en-US" dirty="0"/>
              <a:t>가 있다</a:t>
            </a:r>
            <a:r>
              <a:rPr kumimoji="1"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 err="1"/>
              <a:t>BrandController</a:t>
            </a:r>
            <a:r>
              <a:rPr kumimoji="1" lang="ko-KR" altLang="en-US" dirty="0"/>
              <a:t>은 카테고리</a:t>
            </a:r>
            <a:r>
              <a:rPr kumimoji="1" lang="en-US" altLang="ko-KR" dirty="0"/>
              <a:t>, </a:t>
            </a:r>
            <a:r>
              <a:rPr kumimoji="1" lang="ko-KR" altLang="en-US" dirty="0"/>
              <a:t>카테고리별 브랜드 정보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카테고리별 브랜드 이름 정보를 불러오는 메소드들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getSporBrName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getClotBrName,getCosmeBrName</a:t>
            </a:r>
            <a:r>
              <a:rPr kumimoji="1" lang="en-US" altLang="ko-KR" dirty="0"/>
              <a:t>)</a:t>
            </a:r>
            <a:r>
              <a:rPr kumimoji="1" lang="ko-KR" altLang="en-US" dirty="0"/>
              <a:t>으로 구성된다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555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2091BB-3214-4F56-86EE-49438A4E8031}"/>
              </a:ext>
            </a:extLst>
          </p:cNvPr>
          <p:cNvSpPr txBox="1"/>
          <p:nvPr/>
        </p:nvSpPr>
        <p:spPr>
          <a:xfrm>
            <a:off x="477371" y="116541"/>
            <a:ext cx="510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Controller Class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EA8690-E385-41A9-A5EA-370EAD2E5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07" t="14480" r="10161" b="25591"/>
          <a:stretch/>
        </p:blipFill>
        <p:spPr>
          <a:xfrm>
            <a:off x="477371" y="623481"/>
            <a:ext cx="7221577" cy="4109884"/>
          </a:xfrm>
          <a:prstGeom prst="rect">
            <a:avLst/>
          </a:prstGeom>
        </p:spPr>
      </p:pic>
      <p:sp>
        <p:nvSpPr>
          <p:cNvPr id="9" name="모서리가 둥근 사각형 설명선[R] 10">
            <a:extLst>
              <a:ext uri="{FF2B5EF4-FFF2-40B4-BE49-F238E27FC236}">
                <a16:creationId xmlns:a16="http://schemas.microsoft.com/office/drawing/2014/main" id="{02B5E40B-176F-4C86-9225-2400B5A4E532}"/>
              </a:ext>
            </a:extLst>
          </p:cNvPr>
          <p:cNvSpPr/>
          <p:nvPr/>
        </p:nvSpPr>
        <p:spPr>
          <a:xfrm>
            <a:off x="323952" y="5278097"/>
            <a:ext cx="11868048" cy="1266887"/>
          </a:xfrm>
          <a:prstGeom prst="wedgeRoundRectCallout">
            <a:avLst>
              <a:gd name="adj1" fmla="val -4418"/>
              <a:gd name="adj2" fmla="val -5682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 err="1"/>
              <a:t>PathController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Boundary</a:t>
            </a:r>
            <a:r>
              <a:rPr kumimoji="1" lang="ko-KR" altLang="en-US" dirty="0"/>
              <a:t>에서 사용자가 선택한 동선 정보를 저장 </a:t>
            </a:r>
            <a:r>
              <a:rPr kumimoji="1" lang="ko-KR" altLang="en-US" dirty="0" err="1"/>
              <a:t>하도록하는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savePath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메소드가있다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메소드는 </a:t>
            </a:r>
            <a:r>
              <a:rPr kumimoji="1" lang="en-US" altLang="ko-KR" dirty="0"/>
              <a:t>Path entity </a:t>
            </a:r>
            <a:r>
              <a:rPr kumimoji="1" lang="ko-KR" altLang="en-US" dirty="0"/>
              <a:t>클래스의 </a:t>
            </a:r>
            <a:r>
              <a:rPr kumimoji="1" lang="en-US" altLang="ko-KR" dirty="0"/>
              <a:t>save </a:t>
            </a:r>
            <a:r>
              <a:rPr kumimoji="1" lang="ko-KR" altLang="en-US" dirty="0"/>
              <a:t>메소드를 호출하여 동선 정보를 저장한다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8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168F6F-D991-4FEE-9B33-74EC66DE3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1" t="14635" r="45703" b="34444"/>
          <a:stretch/>
        </p:blipFill>
        <p:spPr>
          <a:xfrm>
            <a:off x="6410632" y="715537"/>
            <a:ext cx="5516657" cy="4238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80BB4B-A5B8-4CEB-AE45-834678568EE2}"/>
              </a:ext>
            </a:extLst>
          </p:cNvPr>
          <p:cNvSpPr txBox="1"/>
          <p:nvPr/>
        </p:nvSpPr>
        <p:spPr>
          <a:xfrm>
            <a:off x="519953" y="125506"/>
            <a:ext cx="616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Entity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4ABB82-875E-42D2-8611-71E16433A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71" t="15243" r="17413" b="26452"/>
          <a:stretch/>
        </p:blipFill>
        <p:spPr>
          <a:xfrm>
            <a:off x="0" y="715537"/>
            <a:ext cx="6167718" cy="3998504"/>
          </a:xfrm>
          <a:prstGeom prst="rect">
            <a:avLst/>
          </a:prstGeom>
        </p:spPr>
      </p:pic>
      <p:sp>
        <p:nvSpPr>
          <p:cNvPr id="7" name="모서리가 둥근 사각형 설명선[R] 10">
            <a:extLst>
              <a:ext uri="{FF2B5EF4-FFF2-40B4-BE49-F238E27FC236}">
                <a16:creationId xmlns:a16="http://schemas.microsoft.com/office/drawing/2014/main" id="{058095B8-393E-492B-BAEA-E6B422AF98DE}"/>
              </a:ext>
            </a:extLst>
          </p:cNvPr>
          <p:cNvSpPr/>
          <p:nvPr/>
        </p:nvSpPr>
        <p:spPr>
          <a:xfrm>
            <a:off x="161976" y="4517472"/>
            <a:ext cx="11868048" cy="2215022"/>
          </a:xfrm>
          <a:prstGeom prst="wedgeRoundRectCallout">
            <a:avLst>
              <a:gd name="adj1" fmla="val -4418"/>
              <a:gd name="adj2" fmla="val -56824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700" dirty="0"/>
              <a:t>Path(</a:t>
            </a:r>
            <a:r>
              <a:rPr kumimoji="1" lang="ko-KR" altLang="en-US" sz="1700" dirty="0"/>
              <a:t>동선</a:t>
            </a:r>
            <a:r>
              <a:rPr kumimoji="1" lang="en-US" altLang="ko-KR" sz="1700" dirty="0"/>
              <a:t>) Entity</a:t>
            </a:r>
            <a:r>
              <a:rPr kumimoji="1" lang="ko-KR" altLang="en-US" sz="1700" dirty="0"/>
              <a:t>와 </a:t>
            </a:r>
            <a:r>
              <a:rPr kumimoji="1" lang="en-US" altLang="ko-KR" sz="1700" dirty="0"/>
              <a:t>Brand(</a:t>
            </a:r>
            <a:r>
              <a:rPr kumimoji="1" lang="ko-KR" altLang="en-US" sz="1700" dirty="0"/>
              <a:t>브랜드</a:t>
            </a:r>
            <a:r>
              <a:rPr kumimoji="1" lang="en-US" altLang="ko-KR" sz="1700" dirty="0"/>
              <a:t>) Entity</a:t>
            </a:r>
            <a:r>
              <a:rPr kumimoji="1" lang="ko-KR" altLang="en-US" sz="1700" dirty="0"/>
              <a:t>가 있다</a:t>
            </a:r>
            <a:r>
              <a:rPr kumimoji="1" lang="en-US" altLang="ko-KR" sz="17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700" dirty="0"/>
              <a:t>Path</a:t>
            </a:r>
            <a:r>
              <a:rPr kumimoji="1" lang="ko-KR" altLang="en-US" sz="1700" dirty="0"/>
              <a:t> </a:t>
            </a:r>
            <a:r>
              <a:rPr kumimoji="1" lang="en-US" altLang="ko-KR" sz="1700" dirty="0"/>
              <a:t>entity</a:t>
            </a:r>
            <a:r>
              <a:rPr kumimoji="1" lang="ko-KR" altLang="en-US" sz="1700" dirty="0"/>
              <a:t> </a:t>
            </a:r>
            <a:r>
              <a:rPr kumimoji="1" lang="en-US" altLang="ko-KR" sz="1700" dirty="0"/>
              <a:t>class</a:t>
            </a:r>
            <a:r>
              <a:rPr kumimoji="1" lang="ko-KR" altLang="en-US" sz="1700" dirty="0"/>
              <a:t>는 선택 매장의 이름을 순서대로 저장하는 </a:t>
            </a:r>
            <a:r>
              <a:rPr kumimoji="1" lang="en-US" altLang="ko-KR" sz="1700" dirty="0" err="1"/>
              <a:t>ArrayList</a:t>
            </a:r>
            <a:r>
              <a:rPr kumimoji="1" lang="en-US" altLang="ko-KR" sz="1700" dirty="0"/>
              <a:t>, </a:t>
            </a:r>
            <a:r>
              <a:rPr kumimoji="1" lang="en-US" altLang="ko-KR" sz="1700" dirty="0" err="1"/>
              <a:t>pathArr</a:t>
            </a:r>
            <a:r>
              <a:rPr kumimoji="1" lang="ko-KR" altLang="en-US" sz="1700" dirty="0"/>
              <a:t>을 멤버변수로 가진다</a:t>
            </a:r>
            <a:r>
              <a:rPr kumimoji="1" lang="en-US" altLang="ko-KR" sz="1700" dirty="0"/>
              <a:t>. </a:t>
            </a:r>
            <a:r>
              <a:rPr kumimoji="1" lang="ko-KR" altLang="en-US" sz="1700" dirty="0"/>
              <a:t>그리고 그에 대한 </a:t>
            </a:r>
            <a:r>
              <a:rPr kumimoji="1" lang="en-US" altLang="ko-KR" sz="1700" dirty="0"/>
              <a:t>get/set </a:t>
            </a:r>
            <a:r>
              <a:rPr kumimoji="1" lang="ko-KR" altLang="en-US" sz="1700" dirty="0"/>
              <a:t>메소드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동선 정보를 내부 </a:t>
            </a:r>
            <a:r>
              <a:rPr kumimoji="1" lang="en-US" altLang="ko-KR" sz="1700" dirty="0"/>
              <a:t>DB(</a:t>
            </a:r>
            <a:r>
              <a:rPr kumimoji="1" lang="en-US" altLang="ko-KR" sz="1700" dirty="0" err="1"/>
              <a:t>sqlite</a:t>
            </a:r>
            <a:r>
              <a:rPr kumimoji="1" lang="en-US" altLang="ko-KR" sz="1700" dirty="0"/>
              <a:t>)</a:t>
            </a:r>
            <a:r>
              <a:rPr kumimoji="1" lang="ko-KR" altLang="en-US" sz="1700" dirty="0"/>
              <a:t>에 저장하는 </a:t>
            </a:r>
            <a:r>
              <a:rPr kumimoji="1" lang="en-US" altLang="ko-KR" sz="1700" dirty="0"/>
              <a:t>save </a:t>
            </a:r>
            <a:r>
              <a:rPr kumimoji="1" lang="ko-KR" altLang="en-US" sz="1700" dirty="0"/>
              <a:t>메소드와 그 </a:t>
            </a:r>
            <a:r>
              <a:rPr kumimoji="1" lang="en-US" altLang="ko-KR" sz="1700" dirty="0"/>
              <a:t>DB</a:t>
            </a:r>
            <a:r>
              <a:rPr kumimoji="1" lang="ko-KR" altLang="en-US" sz="1700" dirty="0"/>
              <a:t>와 관련된 메소드가 있다</a:t>
            </a:r>
            <a:r>
              <a:rPr kumimoji="1" lang="en-US" altLang="ko-KR" sz="17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1700" dirty="0"/>
              <a:t>Brand entity class</a:t>
            </a:r>
            <a:r>
              <a:rPr kumimoji="1" lang="ko-KR" altLang="en-US" sz="1700" dirty="0"/>
              <a:t>는 매장 이름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매장 제품군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매장 </a:t>
            </a:r>
            <a:r>
              <a:rPr kumimoji="1" lang="en-US" altLang="ko-KR" sz="1700" dirty="0"/>
              <a:t>ID(</a:t>
            </a:r>
            <a:r>
              <a:rPr kumimoji="1" lang="ko-KR" altLang="en-US" sz="1700" dirty="0"/>
              <a:t>임의로 부여</a:t>
            </a:r>
            <a:r>
              <a:rPr kumimoji="1" lang="en-US" altLang="ko-KR" sz="1700" dirty="0"/>
              <a:t>)</a:t>
            </a:r>
            <a:r>
              <a:rPr kumimoji="1" lang="ko-KR" altLang="en-US" sz="1700" dirty="0"/>
              <a:t>를 멤버변수로 가진다</a:t>
            </a:r>
            <a:r>
              <a:rPr kumimoji="1" lang="en-US" altLang="ko-KR" sz="1700" dirty="0"/>
              <a:t>. </a:t>
            </a:r>
            <a:r>
              <a:rPr kumimoji="1" lang="ko-KR" altLang="en-US" sz="1700" dirty="0"/>
              <a:t>또한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각 변수에 대한 </a:t>
            </a:r>
            <a:r>
              <a:rPr kumimoji="1" lang="en-US" altLang="ko-KR" sz="1700" dirty="0"/>
              <a:t>get </a:t>
            </a:r>
            <a:r>
              <a:rPr kumimoji="1" lang="ko-KR" altLang="en-US" sz="1700" dirty="0"/>
              <a:t>메소드가 있다</a:t>
            </a:r>
            <a:r>
              <a:rPr kumimoji="1"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63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D76B-2256-4C16-80E1-DDAEC364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8483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Entity 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74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B04DFC-81E9-451E-B6F3-B9D03909B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9" y="0"/>
            <a:ext cx="11805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2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497</Words>
  <Application>Microsoft Office PowerPoint</Application>
  <PresentationFormat>와이드스크린</PresentationFormat>
  <Paragraphs>76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코딩 가이드라인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Entity Class Diagram</vt:lpstr>
      <vt:lpstr>PowerPoint 프레젠테이션</vt:lpstr>
      <vt:lpstr>Table Design</vt:lpstr>
      <vt:lpstr>확정되면 추가</vt:lpstr>
      <vt:lpstr>현위치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추천 로직 내용 추가해주세요</vt:lpstr>
      <vt:lpstr>동선 추천 로직 조사 및 결정</vt:lpstr>
      <vt:lpstr>PowerPoint 프레젠테이션</vt:lpstr>
      <vt:lpstr>PowerPoint 프레젠테이션</vt:lpstr>
      <vt:lpstr>PowerPoint 프레젠테이션</vt:lpstr>
      <vt:lpstr>PowerPoint 프레젠테이션</vt:lpstr>
      <vt:lpstr>동선 피드백관련해서 작성하실 내용있으면 작성해주세요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 Min</dc:creator>
  <cp:lastModifiedBy>Hye Min</cp:lastModifiedBy>
  <cp:revision>7</cp:revision>
  <dcterms:created xsi:type="dcterms:W3CDTF">2019-11-12T11:46:29Z</dcterms:created>
  <dcterms:modified xsi:type="dcterms:W3CDTF">2019-11-12T14:00:26Z</dcterms:modified>
</cp:coreProperties>
</file>