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56" r:id="rId8"/>
    <p:sldId id="276" r:id="rId9"/>
    <p:sldId id="277" r:id="rId10"/>
    <p:sldId id="278" r:id="rId11"/>
    <p:sldId id="279" r:id="rId12"/>
    <p:sldId id="280" r:id="rId13"/>
    <p:sldId id="281" r:id="rId14"/>
    <p:sldId id="263" r:id="rId15"/>
    <p:sldId id="264" r:id="rId16"/>
    <p:sldId id="265" r:id="rId17"/>
    <p:sldId id="266" r:id="rId18"/>
    <p:sldId id="267" r:id="rId19"/>
    <p:sldId id="268" r:id="rId20"/>
    <p:sldId id="282" r:id="rId21"/>
    <p:sldId id="283" r:id="rId22"/>
    <p:sldId id="284" r:id="rId23"/>
    <p:sldId id="285" r:id="rId24"/>
    <p:sldId id="270" r:id="rId25"/>
    <p:sldId id="271" r:id="rId26"/>
    <p:sldId id="272" r:id="rId27"/>
    <p:sldId id="273" r:id="rId28"/>
    <p:sldId id="27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61C24-9668-4B3B-AB2E-786F14E0F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F338F2-DC27-4ED8-947F-D97D305C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688AD-3BDD-48FC-ADF9-C9F6654F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73D3D-E323-4BBF-B1DB-B9311EB9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8B041-45A0-4371-BD26-287923CD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9D7C-B0E3-4A1B-8C8F-D5DB65BF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4406E-B193-4CC4-B65E-3AC0971D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78766-B90F-4CE8-9B38-765A20B0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08609-B5AE-485D-B294-6DF5A247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88695-73BA-4671-B437-0BD10BC0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F660B-DD97-4E8C-B2AD-CC7803F82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ED67C6-0FA8-4744-A30C-1DF7D252B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4B050-F312-4C72-82D8-812E9327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9ADDC-04DA-49D7-B831-0B658274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23EE8-AF7D-42E5-A404-FD84894E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9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BDB5-7E5B-4F98-A28C-0E9FBB78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7B518-3237-4DE2-A1BB-84C389A1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1BC6C-99A6-4CE6-81A7-6837E5AA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47B2E-2A6D-4640-8264-E03EA3E9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2559F-2704-484E-9F71-56905CFF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6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2B0F7-BE59-47A7-BE7C-43E567E4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D6CD0-89A1-4CDB-B7EE-57397108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B3CB9-ED81-4313-95AE-7B5461B5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EAEE0-864A-45D4-91CA-39817356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EFC28-D9B7-44DA-919B-4D48C815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4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97F9-214A-481E-9E51-0614B26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472AE-7A81-4BCD-B4B1-3E3630597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CAFF2D-AD83-49A5-BDF0-2F5105741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9C6E6-0332-4B8A-AD89-20DECCBB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D83A6-CA7B-4574-9655-09174198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BCD23-F7C2-42A3-A2F9-49D448D3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E976E-FE6A-4079-9A7F-37544C19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623BD-F669-4369-A0E6-AD52816F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4D4AD-F61C-4D8F-A24D-6E854C220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1E7AA-78B0-49B6-BB9A-C55F466D8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075D74-AA96-4666-953D-B8B1B5440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33764-B3D2-4DFF-9F32-49BD009C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B3045A-A0F2-4BEE-831C-ABFC768F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8A9A9-949C-4ED7-9F5F-65F58F49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430E4-85B4-4D36-BF0D-0D66AF64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1E56BC-DAA7-43DD-B1B1-62E166B5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6711B-1184-4038-A34C-91E9AD7C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FE72D-1B2F-4690-BC96-57545758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6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FD1CF0-A4A7-4A37-BDD4-8669EEE7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BFAD2-1913-40D8-8ED8-EF64DEAB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5E7E8-1533-489D-911B-2220A987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88AE8-DE46-47F7-A8DF-58B4148A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DB2BE-25CE-4449-B470-66B6A71A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201E39-1E5D-44B5-BACF-AC6874B5A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91DD8-2248-4AC0-94C3-ABBE6298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33FE9-04EB-4807-BC82-09B67C56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A7F04-B4FE-4EEC-91C5-68C95DB6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2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E5E44-0B59-4FC6-9463-DC8B7DCF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F9493-D192-4062-B3DF-329FFE7FF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76526-6614-4855-BD2E-0A85356D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7EF9B-5E7F-4B4A-A4E0-8D4381D0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A7E2E-65B9-4805-B5DD-A05C0E54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6859BC-F981-4950-9C94-388F7D9F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9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B6E77-C790-4ED0-AEC8-51B1ED49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931EF-DA0C-4A1C-834C-5CE48B0F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84080-5D5C-4BE9-A506-18AD94B9A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7EEF6-2599-4BA0-B6EB-977FF489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0E95C-2315-4A79-A6E0-76503FF15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1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2C4AD-B06E-4E7A-99B8-09AC15C06829}"/>
              </a:ext>
            </a:extLst>
          </p:cNvPr>
          <p:cNvSpPr txBox="1"/>
          <p:nvPr/>
        </p:nvSpPr>
        <p:spPr>
          <a:xfrm>
            <a:off x="2777679" y="1700968"/>
            <a:ext cx="6320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</a:rPr>
              <a:t>5</a:t>
            </a:r>
            <a:r>
              <a:rPr lang="ko-KR" altLang="en-US" sz="3600" b="1" dirty="0">
                <a:latin typeface="+mj-ea"/>
                <a:ea typeface="+mj-ea"/>
              </a:rPr>
              <a:t>조</a:t>
            </a:r>
            <a:endParaRPr lang="en-US" altLang="ko-KR" sz="3600" b="1" dirty="0">
              <a:latin typeface="+mj-ea"/>
              <a:ea typeface="+mj-ea"/>
            </a:endParaRPr>
          </a:p>
          <a:p>
            <a:pPr algn="ctr"/>
            <a:endParaRPr lang="en-US" altLang="ko-KR" sz="3600" b="1" dirty="0">
              <a:latin typeface="+mj-ea"/>
              <a:ea typeface="+mj-ea"/>
            </a:endParaRPr>
          </a:p>
          <a:p>
            <a:pPr algn="ctr"/>
            <a:r>
              <a:rPr lang="ko-KR" altLang="en-US" sz="3600" b="1" dirty="0">
                <a:latin typeface="+mj-ea"/>
                <a:ea typeface="+mj-ea"/>
              </a:rPr>
              <a:t>지름길</a:t>
            </a:r>
            <a:r>
              <a:rPr lang="en-US" altLang="ko-KR" sz="3600" b="1" dirty="0">
                <a:latin typeface="+mj-ea"/>
                <a:ea typeface="+mj-ea"/>
              </a:rPr>
              <a:t>(</a:t>
            </a:r>
            <a:r>
              <a:rPr lang="ko-KR" altLang="en-US" sz="3600" b="1" dirty="0">
                <a:latin typeface="+mj-ea"/>
                <a:ea typeface="+mj-ea"/>
              </a:rPr>
              <a:t>지름을 향한 지름길</a:t>
            </a:r>
            <a:r>
              <a:rPr lang="en-US" altLang="ko-KR" sz="3600" b="1" dirty="0">
                <a:latin typeface="+mj-ea"/>
                <a:ea typeface="+mj-ea"/>
              </a:rPr>
              <a:t>)</a:t>
            </a:r>
          </a:p>
          <a:p>
            <a:pPr algn="ctr"/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3B245-BA80-4C58-AB67-85353D50F5E5}"/>
              </a:ext>
            </a:extLst>
          </p:cNvPr>
          <p:cNvSpPr txBox="1"/>
          <p:nvPr/>
        </p:nvSpPr>
        <p:spPr>
          <a:xfrm>
            <a:off x="9794240" y="5161330"/>
            <a:ext cx="2397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김혜민 </a:t>
            </a:r>
            <a:r>
              <a:rPr lang="ko-KR" altLang="en-US" sz="1400" dirty="0" err="1">
                <a:latin typeface="+mn-ea"/>
              </a:rPr>
              <a:t>탁재인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박진근 이미정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김백준 </a:t>
            </a:r>
            <a:r>
              <a:rPr lang="ko-KR" altLang="en-US" sz="1400" dirty="0" err="1">
                <a:latin typeface="+mn-ea"/>
              </a:rPr>
              <a:t>정동연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37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Table Design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91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11249F5-A484-40C9-B800-9BD9792F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77" y="364921"/>
            <a:ext cx="4329158" cy="50501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DE3629-360B-4963-B99A-98BE42199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23" y="1318149"/>
            <a:ext cx="2562583" cy="2924583"/>
          </a:xfrm>
          <a:prstGeom prst="rect">
            <a:avLst/>
          </a:prstGeom>
        </p:spPr>
      </p:pic>
      <p:sp>
        <p:nvSpPr>
          <p:cNvPr id="19" name="모서리가 둥근 사각형 설명선[R] 10">
            <a:extLst>
              <a:ext uri="{FF2B5EF4-FFF2-40B4-BE49-F238E27FC236}">
                <a16:creationId xmlns:a16="http://schemas.microsoft.com/office/drawing/2014/main" id="{2A32FD21-0444-4596-A2DA-1DA4CE3CB3E2}"/>
              </a:ext>
            </a:extLst>
          </p:cNvPr>
          <p:cNvSpPr/>
          <p:nvPr/>
        </p:nvSpPr>
        <p:spPr>
          <a:xfrm>
            <a:off x="14072" y="5639985"/>
            <a:ext cx="4099801" cy="853094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/>
              <a:t>Brand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물건을 구입할 수 있는 브랜드에 대한 정보</a:t>
            </a:r>
          </a:p>
        </p:txBody>
      </p:sp>
      <p:sp>
        <p:nvSpPr>
          <p:cNvPr id="20" name="모서리가 둥근 사각형 설명선[R] 10">
            <a:extLst>
              <a:ext uri="{FF2B5EF4-FFF2-40B4-BE49-F238E27FC236}">
                <a16:creationId xmlns:a16="http://schemas.microsoft.com/office/drawing/2014/main" id="{37B139CE-6AB0-4EAE-A325-FC70C7BC5CCE}"/>
              </a:ext>
            </a:extLst>
          </p:cNvPr>
          <p:cNvSpPr/>
          <p:nvPr/>
        </p:nvSpPr>
        <p:spPr>
          <a:xfrm>
            <a:off x="4164162" y="5707393"/>
            <a:ext cx="4940674" cy="785686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Food_Escalator_Elevator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쇼핑 중 방문가능한 식당</a:t>
            </a:r>
            <a:r>
              <a:rPr kumimoji="1" lang="en-US" altLang="ko-KR" sz="1600" dirty="0"/>
              <a:t>/ </a:t>
            </a:r>
            <a:r>
              <a:rPr kumimoji="1" lang="ko-KR" altLang="en-US" sz="1600" dirty="0"/>
              <a:t>카페 및 에스컬레이터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엘리베이터 정보</a:t>
            </a:r>
          </a:p>
        </p:txBody>
      </p:sp>
      <p:sp>
        <p:nvSpPr>
          <p:cNvPr id="21" name="모서리가 둥근 사각형 설명선[R] 10">
            <a:extLst>
              <a:ext uri="{FF2B5EF4-FFF2-40B4-BE49-F238E27FC236}">
                <a16:creationId xmlns:a16="http://schemas.microsoft.com/office/drawing/2014/main" id="{AF5F442B-26A1-477C-A989-6DD38F836E3C}"/>
              </a:ext>
            </a:extLst>
          </p:cNvPr>
          <p:cNvSpPr/>
          <p:nvPr/>
        </p:nvSpPr>
        <p:spPr>
          <a:xfrm>
            <a:off x="8923324" y="4680527"/>
            <a:ext cx="3254604" cy="1042165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/>
              <a:t>Category</a:t>
            </a:r>
            <a:r>
              <a:rPr kumimoji="1" lang="ko-KR" altLang="en-US" sz="1600" dirty="0"/>
              <a:t> 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아울렛에 존재하는 모든 장소를 카테고리화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3F98025-B7EB-4227-B3AE-09F4E3F61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8" y="364921"/>
            <a:ext cx="3933621" cy="50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사각형 설명선[R] 10">
            <a:extLst>
              <a:ext uri="{FF2B5EF4-FFF2-40B4-BE49-F238E27FC236}">
                <a16:creationId xmlns:a16="http://schemas.microsoft.com/office/drawing/2014/main" id="{2A32FD21-0444-4596-A2DA-1DA4CE3CB3E2}"/>
              </a:ext>
            </a:extLst>
          </p:cNvPr>
          <p:cNvSpPr/>
          <p:nvPr/>
        </p:nvSpPr>
        <p:spPr>
          <a:xfrm>
            <a:off x="0" y="2110146"/>
            <a:ext cx="3674098" cy="620883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ShoppingMall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서비스를 제공하는 아울렛 정보 포함</a:t>
            </a:r>
          </a:p>
        </p:txBody>
      </p:sp>
      <p:sp>
        <p:nvSpPr>
          <p:cNvPr id="20" name="모서리가 둥근 사각형 설명선[R] 10">
            <a:extLst>
              <a:ext uri="{FF2B5EF4-FFF2-40B4-BE49-F238E27FC236}">
                <a16:creationId xmlns:a16="http://schemas.microsoft.com/office/drawing/2014/main" id="{37B139CE-6AB0-4EAE-A325-FC70C7BC5CCE}"/>
              </a:ext>
            </a:extLst>
          </p:cNvPr>
          <p:cNvSpPr/>
          <p:nvPr/>
        </p:nvSpPr>
        <p:spPr>
          <a:xfrm>
            <a:off x="3744484" y="2008325"/>
            <a:ext cx="4940674" cy="785686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/>
              <a:t>User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사용자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아울렛방문자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기본정보 포함</a:t>
            </a:r>
          </a:p>
        </p:txBody>
      </p:sp>
      <p:sp>
        <p:nvSpPr>
          <p:cNvPr id="21" name="모서리가 둥근 사각형 설명선[R] 10">
            <a:extLst>
              <a:ext uri="{FF2B5EF4-FFF2-40B4-BE49-F238E27FC236}">
                <a16:creationId xmlns:a16="http://schemas.microsoft.com/office/drawing/2014/main" id="{AF5F442B-26A1-477C-A989-6DD38F836E3C}"/>
              </a:ext>
            </a:extLst>
          </p:cNvPr>
          <p:cNvSpPr/>
          <p:nvPr/>
        </p:nvSpPr>
        <p:spPr>
          <a:xfrm>
            <a:off x="8755544" y="1899504"/>
            <a:ext cx="3254604" cy="1042165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RecommendedPath</a:t>
            </a:r>
            <a:r>
              <a:rPr kumimoji="1" lang="ko-KR" altLang="en-US" sz="1600" dirty="0"/>
              <a:t> 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추천된 동선에 관한 정보 포함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E4AF6F-8943-4AFC-A549-91C4A9C18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9" y="1136318"/>
            <a:ext cx="2210108" cy="523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9D6E70-8C13-435C-BF63-4A8410860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45" y="1301179"/>
            <a:ext cx="4620270" cy="2286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5B79369-7C46-4FC1-8923-145014B23DD2}"/>
              </a:ext>
            </a:extLst>
          </p:cNvPr>
          <p:cNvSpPr/>
          <p:nvPr/>
        </p:nvSpPr>
        <p:spPr>
          <a:xfrm>
            <a:off x="251670" y="1136317"/>
            <a:ext cx="2352217" cy="55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3CD8E2-9B90-4234-AA72-3A83CA0A8414}"/>
              </a:ext>
            </a:extLst>
          </p:cNvPr>
          <p:cNvSpPr/>
          <p:nvPr/>
        </p:nvSpPr>
        <p:spPr>
          <a:xfrm>
            <a:off x="3292345" y="1136317"/>
            <a:ext cx="4620270" cy="523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E28BD5-5E5A-414F-96C5-E7BB8A85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773" y="1232400"/>
            <a:ext cx="2029108" cy="23815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B8A0AF-00F1-4CAE-9A16-4C28F1E5F504}"/>
              </a:ext>
            </a:extLst>
          </p:cNvPr>
          <p:cNvSpPr/>
          <p:nvPr/>
        </p:nvSpPr>
        <p:spPr>
          <a:xfrm>
            <a:off x="9175273" y="1115293"/>
            <a:ext cx="2210108" cy="472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23CEC44-143D-474C-9920-2C1996F78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8" y="3899718"/>
            <a:ext cx="5374272" cy="2477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13DC32E-54FE-4E83-9303-317E57C2A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90" y="3855374"/>
            <a:ext cx="1733792" cy="2572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269F1C3-5F67-4383-B91B-A140D0B04E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90" y="3799727"/>
            <a:ext cx="3886171" cy="29146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1C5F95-4D73-48EC-B670-78E487FD16C6}"/>
              </a:ext>
            </a:extLst>
          </p:cNvPr>
          <p:cNvSpPr/>
          <p:nvPr/>
        </p:nvSpPr>
        <p:spPr>
          <a:xfrm>
            <a:off x="137158" y="3855374"/>
            <a:ext cx="5433132" cy="364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사각형 설명선[R] 10">
            <a:extLst>
              <a:ext uri="{FF2B5EF4-FFF2-40B4-BE49-F238E27FC236}">
                <a16:creationId xmlns:a16="http://schemas.microsoft.com/office/drawing/2014/main" id="{B9BE47B3-9135-4720-A307-7B349160E6E0}"/>
              </a:ext>
            </a:extLst>
          </p:cNvPr>
          <p:cNvSpPr/>
          <p:nvPr/>
        </p:nvSpPr>
        <p:spPr>
          <a:xfrm>
            <a:off x="152400" y="4660142"/>
            <a:ext cx="3674098" cy="1061540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User_Brand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사용자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아울렛방문자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브랜드별 선호</a:t>
            </a:r>
            <a:r>
              <a:rPr kumimoji="1" lang="en-US" altLang="ko-KR" sz="1600" dirty="0"/>
              <a:t>/</a:t>
            </a:r>
            <a:r>
              <a:rPr kumimoji="1" lang="ko-KR" altLang="en-US" sz="1600" dirty="0" err="1"/>
              <a:t>비선호</a:t>
            </a:r>
            <a:r>
              <a:rPr kumimoji="1" lang="ko-KR" altLang="en-US" sz="1600" dirty="0"/>
              <a:t> 여부 및 브랜드별 </a:t>
            </a:r>
            <a:r>
              <a:rPr kumimoji="1" lang="ko-KR" altLang="en-US" sz="1600" dirty="0" err="1"/>
              <a:t>총점수</a:t>
            </a:r>
            <a:r>
              <a:rPr kumimoji="1" lang="ko-KR" altLang="en-US" sz="1600" dirty="0"/>
              <a:t> 포함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E5AEBC-52D5-44E9-B93E-ABCE1DA4DAEE}"/>
              </a:ext>
            </a:extLst>
          </p:cNvPr>
          <p:cNvSpPr/>
          <p:nvPr/>
        </p:nvSpPr>
        <p:spPr>
          <a:xfrm>
            <a:off x="5925390" y="3855374"/>
            <a:ext cx="1809260" cy="364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사각형 설명선[R] 10">
            <a:extLst>
              <a:ext uri="{FF2B5EF4-FFF2-40B4-BE49-F238E27FC236}">
                <a16:creationId xmlns:a16="http://schemas.microsoft.com/office/drawing/2014/main" id="{04DF98A0-8B5F-4AAE-BCC1-CD663E3153A5}"/>
              </a:ext>
            </a:extLst>
          </p:cNvPr>
          <p:cNvSpPr/>
          <p:nvPr/>
        </p:nvSpPr>
        <p:spPr>
          <a:xfrm>
            <a:off x="4377772" y="4750255"/>
            <a:ext cx="3674098" cy="1061540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User_Path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사용자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아울렛방문자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 </a:t>
            </a:r>
            <a:r>
              <a:rPr kumimoji="1" lang="ko-KR" altLang="en-US" sz="1600" dirty="0" err="1"/>
              <a:t>추천받은</a:t>
            </a:r>
            <a:r>
              <a:rPr kumimoji="1" lang="ko-KR" altLang="en-US" sz="1600" dirty="0"/>
              <a:t> 동선 정보 포함</a:t>
            </a:r>
          </a:p>
        </p:txBody>
      </p:sp>
      <p:sp>
        <p:nvSpPr>
          <p:cNvPr id="33" name="모서리가 둥근 사각형 설명선[R] 10">
            <a:extLst>
              <a:ext uri="{FF2B5EF4-FFF2-40B4-BE49-F238E27FC236}">
                <a16:creationId xmlns:a16="http://schemas.microsoft.com/office/drawing/2014/main" id="{53BDAA2B-254E-44D4-A28D-CCFED2F46C7D}"/>
              </a:ext>
            </a:extLst>
          </p:cNvPr>
          <p:cNvSpPr/>
          <p:nvPr/>
        </p:nvSpPr>
        <p:spPr>
          <a:xfrm>
            <a:off x="8312527" y="4750255"/>
            <a:ext cx="3674098" cy="1474376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Path_Brand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동선에 어떤 브랜드들이 포함되어 있는지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또한 그 브랜드의 방문 여부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구매 여부 및 이에 관한 평가포함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880DCA-A5EF-463A-BDC5-1C99909FAF44}"/>
              </a:ext>
            </a:extLst>
          </p:cNvPr>
          <p:cNvSpPr/>
          <p:nvPr/>
        </p:nvSpPr>
        <p:spPr>
          <a:xfrm>
            <a:off x="8168671" y="3810690"/>
            <a:ext cx="3886171" cy="301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6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B58B3E-2B12-420D-A2F4-67726C8B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56" y="503134"/>
            <a:ext cx="1390844" cy="54490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20F9C-4716-41FD-B707-1E10E796D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302" y="480064"/>
            <a:ext cx="1362265" cy="5449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C51A98-7475-475E-8FC6-0C62CD7E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5" y="503134"/>
            <a:ext cx="1409897" cy="29912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D405074-2197-4C6B-A8C8-A6F0DE56791D}"/>
              </a:ext>
            </a:extLst>
          </p:cNvPr>
          <p:cNvSpPr/>
          <p:nvPr/>
        </p:nvSpPr>
        <p:spPr>
          <a:xfrm>
            <a:off x="738231" y="394283"/>
            <a:ext cx="1812022" cy="3246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A468A7-EA16-40D7-9425-4ED9374374BE}"/>
              </a:ext>
            </a:extLst>
          </p:cNvPr>
          <p:cNvSpPr/>
          <p:nvPr/>
        </p:nvSpPr>
        <p:spPr>
          <a:xfrm>
            <a:off x="4563611" y="394283"/>
            <a:ext cx="1677798" cy="5654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9FEE53-4DBF-46D1-A6EA-496D71BD633D}"/>
              </a:ext>
            </a:extLst>
          </p:cNvPr>
          <p:cNvSpPr/>
          <p:nvPr/>
        </p:nvSpPr>
        <p:spPr>
          <a:xfrm>
            <a:off x="7389302" y="394283"/>
            <a:ext cx="1812022" cy="5679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[R] 10">
            <a:extLst>
              <a:ext uri="{FF2B5EF4-FFF2-40B4-BE49-F238E27FC236}">
                <a16:creationId xmlns:a16="http://schemas.microsoft.com/office/drawing/2014/main" id="{96628205-88B7-48F2-A004-96B247B4E65A}"/>
              </a:ext>
            </a:extLst>
          </p:cNvPr>
          <p:cNvSpPr/>
          <p:nvPr/>
        </p:nvSpPr>
        <p:spPr>
          <a:xfrm>
            <a:off x="176169" y="4140281"/>
            <a:ext cx="3674098" cy="742112"/>
          </a:xfrm>
          <a:prstGeom prst="wedgeRoundRectCallout">
            <a:avLst>
              <a:gd name="adj1" fmla="val -3990"/>
              <a:gd name="adj2" fmla="val -10616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ShoppingMall_Category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아울렛에서 제공하는 카테고리 정보</a:t>
            </a:r>
          </a:p>
        </p:txBody>
      </p:sp>
      <p:sp>
        <p:nvSpPr>
          <p:cNvPr id="13" name="모서리가 둥근 사각형 설명선[R] 10">
            <a:extLst>
              <a:ext uri="{FF2B5EF4-FFF2-40B4-BE49-F238E27FC236}">
                <a16:creationId xmlns:a16="http://schemas.microsoft.com/office/drawing/2014/main" id="{6163448F-56C7-4D10-A377-638AE0AE585E}"/>
              </a:ext>
            </a:extLst>
          </p:cNvPr>
          <p:cNvSpPr/>
          <p:nvPr/>
        </p:nvSpPr>
        <p:spPr>
          <a:xfrm>
            <a:off x="335560" y="5396147"/>
            <a:ext cx="4144717" cy="1067569"/>
          </a:xfrm>
          <a:prstGeom prst="wedgeRoundRectCallout">
            <a:avLst>
              <a:gd name="adj1" fmla="val 56289"/>
              <a:gd name="adj2" fmla="val -9373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Brand_Category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해당 브랜드가 어떤 카테고리에 해당하는지에 대한 정보 포함</a:t>
            </a:r>
          </a:p>
        </p:txBody>
      </p:sp>
      <p:sp>
        <p:nvSpPr>
          <p:cNvPr id="14" name="모서리가 둥근 사각형 설명선[R] 10">
            <a:extLst>
              <a:ext uri="{FF2B5EF4-FFF2-40B4-BE49-F238E27FC236}">
                <a16:creationId xmlns:a16="http://schemas.microsoft.com/office/drawing/2014/main" id="{EC6DA775-1D0E-44A5-83BD-3D00F0D309CE}"/>
              </a:ext>
            </a:extLst>
          </p:cNvPr>
          <p:cNvSpPr/>
          <p:nvPr/>
        </p:nvSpPr>
        <p:spPr>
          <a:xfrm>
            <a:off x="9416085" y="3804985"/>
            <a:ext cx="2694264" cy="2232692"/>
          </a:xfrm>
          <a:prstGeom prst="wedgeRoundRectCallout">
            <a:avLst>
              <a:gd name="adj1" fmla="val -46984"/>
              <a:gd name="adj2" fmla="val -6550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Category_FoodEscalatorElevator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아울렛에서 쇼핑가능한 브랜드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이외의 장소들에 대한 카테고리화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음식점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카페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에스컬레이터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엘리베이터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890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현위치</a:t>
            </a:r>
            <a:r>
              <a:rPr lang="ko-KR" altLang="en-US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324377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1C52FB-0736-1940-8DE7-29B4F7E0C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208" y="586014"/>
            <a:ext cx="3411583" cy="5685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944"/>
              <a:gd name="adj2" fmla="val 2285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주어진 선택지</a:t>
            </a:r>
            <a:r>
              <a:rPr kumimoji="1" lang="en-US" altLang="ko-KR"/>
              <a:t> </a:t>
            </a:r>
            <a:r>
              <a:rPr kumimoji="1" lang="ko-KR" altLang="en-US"/>
              <a:t>중</a:t>
            </a:r>
            <a:r>
              <a:rPr kumimoji="1"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자신이 쇼핑하려는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지점을 클릭한다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215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아울렛 선택</a:t>
            </a:r>
            <a:endParaRPr kumimoji="1" lang="en-US" altLang="ko-KR" sz="2800" b="1" dirty="0">
              <a:latin typeface="+mj-lt"/>
              <a:ea typeface="SeoulNamsan CEB" panose="02020603020101020101" pitchFamily="18" charset="-127"/>
            </a:endParaRP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220762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아울렛로고와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해당 아울렛지점을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버튼형식으로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화면에 출력한다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06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944"/>
              <a:gd name="adj2" fmla="val 2285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자신이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있는 층수를 클릭한다</a:t>
            </a:r>
            <a:r>
              <a:rPr kumimoji="1"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341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현위치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 설정 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(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층수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)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220762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사용자가 선택한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아울렛의 층을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각각 버튼형식으로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화면에 내림차순 출력한다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AC69BE-A447-B345-8EC7-A210ADB3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92" y="585000"/>
            <a:ext cx="3412800" cy="56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12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706"/>
              <a:gd name="adj2" fmla="val 2399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자신의 위치와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가장 가까운</a:t>
            </a:r>
            <a:r>
              <a:rPr kumimoji="1" lang="en-US" altLang="ko-KR" dirty="0"/>
              <a:t> </a:t>
            </a:r>
            <a:r>
              <a:rPr kumimoji="1" lang="ko-KR" altLang="en-US" dirty="0"/>
              <a:t>위치의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버튼을 클릭한다</a:t>
            </a:r>
            <a:r>
              <a:rPr kumimoji="1"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341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현위치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 설정 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(</a:t>
            </a:r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매장맵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)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371257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사용자가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선택한 층에 해당하는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 </a:t>
            </a:r>
            <a:r>
              <a:rPr kumimoji="1" lang="ko-KR" altLang="en-US" dirty="0" err="1"/>
              <a:t>매장맵을</a:t>
            </a:r>
            <a:r>
              <a:rPr kumimoji="1" lang="ko-KR" altLang="en-US" dirty="0"/>
              <a:t> 출력하고</a:t>
            </a:r>
            <a:r>
              <a:rPr kumimoji="1"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출입 혹은 이동이 가능한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위치</a:t>
            </a:r>
            <a:r>
              <a:rPr kumimoji="1" lang="en-US" altLang="ko-KR" dirty="0"/>
              <a:t>(ex</a:t>
            </a:r>
            <a:r>
              <a:rPr kumimoji="1" lang="ko-KR" altLang="en-US" dirty="0"/>
              <a:t>에스컬레이터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 err="1"/>
              <a:t>선택버튼을</a:t>
            </a:r>
            <a:r>
              <a:rPr kumimoji="1" lang="ko-KR" altLang="en-US" dirty="0"/>
              <a:t> 출력한다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CAB2B1-363E-7443-93CF-6561D4D0E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" t="970" r="2912" b="2787"/>
          <a:stretch/>
        </p:blipFill>
        <p:spPr>
          <a:xfrm>
            <a:off x="4388992" y="585000"/>
            <a:ext cx="3417099" cy="56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06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944"/>
              <a:gd name="adj2" fmla="val 2285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구매여부 </a:t>
            </a:r>
            <a:r>
              <a:rPr kumimoji="1" lang="ko-KR" altLang="en-US" dirty="0" err="1"/>
              <a:t>체크가된</a:t>
            </a:r>
            <a:r>
              <a:rPr kumimoji="1" lang="ko-KR" altLang="en-US" dirty="0"/>
              <a:t> 브랜드의 위치를 현위치로 설정하고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해당 브랜드를 방문한 것으로 처리한다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341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현위치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 설정 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(</a:t>
            </a:r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쇼핑중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)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371257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</a:t>
            </a:r>
            <a:r>
              <a:rPr kumimoji="1" lang="ko-KR" altLang="en-US" dirty="0" err="1"/>
              <a:t>쇼핑중</a:t>
            </a:r>
            <a:r>
              <a:rPr kumimoji="1" lang="ko-KR" altLang="en-US" dirty="0"/>
              <a:t> 방문한 브랜드에 대하여 구매여부를 </a:t>
            </a:r>
            <a:r>
              <a:rPr kumimoji="1" lang="en-US" altLang="ko-KR" dirty="0"/>
              <a:t>Yes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No</a:t>
            </a:r>
            <a:r>
              <a:rPr kumimoji="1" lang="ko-KR" altLang="en-US" dirty="0"/>
              <a:t>를 체크한다</a:t>
            </a:r>
            <a:r>
              <a:rPr kumimoji="1"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791248-33B3-460B-AB0C-ED97E2A5D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04" y="671499"/>
            <a:ext cx="3359791" cy="559965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D218811-8B07-4D20-A66A-DB1CFCAFC4CC}"/>
              </a:ext>
            </a:extLst>
          </p:cNvPr>
          <p:cNvSpPr/>
          <p:nvPr/>
        </p:nvSpPr>
        <p:spPr>
          <a:xfrm>
            <a:off x="6593338" y="5294412"/>
            <a:ext cx="1048624" cy="4362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2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5E4A97-7739-47F9-AF76-DE35A6562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611187"/>
            <a:ext cx="3381375" cy="5635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DBA5B5-4B5C-4D2C-9BE5-EAC8D641CC9D}"/>
              </a:ext>
            </a:extLst>
          </p:cNvPr>
          <p:cNvSpPr txBox="1"/>
          <p:nvPr/>
        </p:nvSpPr>
        <p:spPr>
          <a:xfrm>
            <a:off x="666750" y="1419225"/>
            <a:ext cx="5991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추천 로직 조사 및 결정</a:t>
            </a:r>
          </a:p>
        </p:txBody>
      </p:sp>
    </p:spTree>
    <p:extLst>
      <p:ext uri="{BB962C8B-B14F-4D97-AF65-F5344CB8AC3E}">
        <p14:creationId xmlns:p14="http://schemas.microsoft.com/office/powerpoint/2010/main" val="87580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코딩 가이드라인</a:t>
            </a:r>
          </a:p>
        </p:txBody>
      </p:sp>
    </p:spTree>
    <p:extLst>
      <p:ext uri="{BB962C8B-B14F-4D97-AF65-F5344CB8AC3E}">
        <p14:creationId xmlns:p14="http://schemas.microsoft.com/office/powerpoint/2010/main" val="19855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54C1F1-99F6-47CB-A6BB-981207955D71}"/>
              </a:ext>
            </a:extLst>
          </p:cNvPr>
          <p:cNvSpPr txBox="1"/>
          <p:nvPr/>
        </p:nvSpPr>
        <p:spPr>
          <a:xfrm>
            <a:off x="1066800" y="895350"/>
            <a:ext cx="10417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특정 브랜드에 대한 선호도 정보를 정량화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선호도 정보를 바탕으로 협업 필터링</a:t>
            </a:r>
            <a:r>
              <a:rPr lang="en-US" altLang="ko-KR" dirty="0"/>
              <a:t>(</a:t>
            </a:r>
            <a:r>
              <a:rPr lang="ko-KR" altLang="en-US" dirty="0"/>
              <a:t>나와 비슷한 성향을 가진 다른 사용자들이 좋아하는 것이면 나도 좋아할 가능성이 높다는 것에 기반</a:t>
            </a:r>
            <a:r>
              <a:rPr lang="en-US" altLang="ko-KR" dirty="0"/>
              <a:t>) – </a:t>
            </a:r>
            <a:r>
              <a:rPr lang="ko-KR" altLang="en-US" dirty="0"/>
              <a:t>유사도 알고리즘 사용</a:t>
            </a:r>
            <a:r>
              <a:rPr lang="en-US" altLang="ko-KR" dirty="0"/>
              <a:t>*(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비슷한 성향의 사람들이 높게 평가한 브랜드들을 추천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6" name="모서리가 둥근 사각형 설명선[R] 10">
            <a:extLst>
              <a:ext uri="{FF2B5EF4-FFF2-40B4-BE49-F238E27FC236}">
                <a16:creationId xmlns:a16="http://schemas.microsoft.com/office/drawing/2014/main" id="{22E9E79D-2A46-4E06-8097-753095E4AA50}"/>
              </a:ext>
            </a:extLst>
          </p:cNvPr>
          <p:cNvSpPr/>
          <p:nvPr/>
        </p:nvSpPr>
        <p:spPr>
          <a:xfrm>
            <a:off x="885057" y="3798248"/>
            <a:ext cx="10750473" cy="1920277"/>
          </a:xfrm>
          <a:prstGeom prst="wedgeRoundRectCallout">
            <a:avLst>
              <a:gd name="adj1" fmla="val -27965"/>
              <a:gd name="adj2" fmla="val -56372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*</a:t>
            </a:r>
            <a:r>
              <a:rPr lang="ko-KR" altLang="en-US" dirty="0"/>
              <a:t>협업 필터링이란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bg1"/>
                </a:solidFill>
              </a:rPr>
              <a:t>많은 사용자들로부터 얻은 기호정보에 따라 사용자들의 관심사를 자동적으로 예측하는 방법이다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넷플릭스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왓챠</a:t>
            </a:r>
            <a:r>
              <a:rPr lang="ko-KR" altLang="en-US" dirty="0">
                <a:solidFill>
                  <a:schemeClr val="bg1"/>
                </a:solidFill>
              </a:rPr>
              <a:t> 등에서 쓰이는 방법으로 두 사람간 유사도</a:t>
            </a:r>
            <a:r>
              <a:rPr lang="en-US" altLang="ko-KR" dirty="0">
                <a:solidFill>
                  <a:schemeClr val="bg1"/>
                </a:solidFill>
              </a:rPr>
              <a:t>(Similarity)</a:t>
            </a:r>
            <a:r>
              <a:rPr lang="ko-KR" altLang="en-US" dirty="0">
                <a:solidFill>
                  <a:schemeClr val="bg1"/>
                </a:solidFill>
              </a:rPr>
              <a:t>를 구해 예상 평점을 구하고 비슷한 영화를 추천해주는 등의 알고리즘에 사용된다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112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04C003A-77B8-4986-AB77-531AE2579205}"/>
              </a:ext>
            </a:extLst>
          </p:cNvPr>
          <p:cNvGraphicFramePr>
            <a:graphicFrameLocks noGrp="1"/>
          </p:cNvGraphicFramePr>
          <p:nvPr/>
        </p:nvGraphicFramePr>
        <p:xfrm>
          <a:off x="7658099" y="552450"/>
          <a:ext cx="3848101" cy="40915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86359">
                  <a:extLst>
                    <a:ext uri="{9D8B030D-6E8A-4147-A177-3AD203B41FA5}">
                      <a16:colId xmlns:a16="http://schemas.microsoft.com/office/drawing/2014/main" val="1975863698"/>
                    </a:ext>
                  </a:extLst>
                </a:gridCol>
                <a:gridCol w="661742">
                  <a:extLst>
                    <a:ext uri="{9D8B030D-6E8A-4147-A177-3AD203B41FA5}">
                      <a16:colId xmlns:a16="http://schemas.microsoft.com/office/drawing/2014/main" val="178531559"/>
                    </a:ext>
                  </a:extLst>
                </a:gridCol>
              </a:tblGrid>
              <a:tr h="384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암묵적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Rating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6336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모든 브랜드 </a:t>
                      </a:r>
                      <a:r>
                        <a:rPr lang="ko-KR" altLang="en-US" sz="1200" dirty="0" err="1"/>
                        <a:t>보기＇를</a:t>
                      </a:r>
                      <a:r>
                        <a:rPr lang="ko-KR" altLang="en-US" sz="1200" dirty="0"/>
                        <a:t> 통해 특정 브랜드를 선택한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84009"/>
                  </a:ext>
                </a:extLst>
              </a:tr>
              <a:tr h="3254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선호 브랜드에 특정 브랜드를 추가한 경우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17332"/>
                  </a:ext>
                </a:extLst>
              </a:tr>
              <a:tr h="384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선호 브랜드에서 특정브랜드를 삭제한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40234"/>
                  </a:ext>
                </a:extLst>
              </a:tr>
              <a:tr h="384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비선호</a:t>
                      </a:r>
                      <a:r>
                        <a:rPr lang="ko-KR" altLang="en-US" sz="1200" dirty="0"/>
                        <a:t> 브랜드에 특정브랜드를 추가한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14298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비선호</a:t>
                      </a:r>
                      <a:r>
                        <a:rPr lang="ko-KR" altLang="en-US" sz="1200" dirty="0"/>
                        <a:t> 브랜드에서 특정 브랜드를 삭제한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712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브랜드에서 구입하기로 한 상품보다 많이 구매한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3151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브랜드에서 구입하기로 한 상품을 모두 구매한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90436"/>
                  </a:ext>
                </a:extLst>
              </a:tr>
              <a:tr h="3254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브랜드에서 상품을 구매한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73875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브랜드에서 상품을 구매하지 않은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74738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5C61AE6-B0DB-433D-BC47-FCCEE9999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552450"/>
            <a:ext cx="2375535" cy="3959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375C8-128A-4060-834A-5C0BBE6E1BC0}"/>
              </a:ext>
            </a:extLst>
          </p:cNvPr>
          <p:cNvSpPr txBox="1"/>
          <p:nvPr/>
        </p:nvSpPr>
        <p:spPr>
          <a:xfrm>
            <a:off x="923925" y="4914900"/>
            <a:ext cx="782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특정 브랜드에 대한 선호도 정보를 정량화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브랜드별 만족도 평가 </a:t>
            </a:r>
            <a:r>
              <a:rPr lang="en-US" altLang="ko-KR" dirty="0"/>
              <a:t>+ </a:t>
            </a:r>
            <a:r>
              <a:rPr lang="ko-KR" altLang="en-US" dirty="0"/>
              <a:t>암묵적 평가</a:t>
            </a:r>
            <a:r>
              <a:rPr lang="en-US" altLang="ko-KR" dirty="0"/>
              <a:t>(</a:t>
            </a:r>
            <a:r>
              <a:rPr lang="ko-KR" altLang="en-US" dirty="0"/>
              <a:t>유저의 행동에 따른 자동 </a:t>
            </a:r>
            <a:r>
              <a:rPr lang="ko-KR" altLang="en-US" dirty="0" err="1"/>
              <a:t>레이팅</a:t>
            </a:r>
            <a:r>
              <a:rPr lang="en-US" altLang="ko-KR" dirty="0"/>
              <a:t>)</a:t>
            </a:r>
            <a:r>
              <a:rPr lang="ko-KR" altLang="en-US" dirty="0"/>
              <a:t>를 합산하여 브랜드별 선호도 점수를 설정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575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21DF0-6B54-4F41-8F23-BB564D5A3A7C}"/>
              </a:ext>
            </a:extLst>
          </p:cNvPr>
          <p:cNvSpPr txBox="1"/>
          <p:nvPr/>
        </p:nvSpPr>
        <p:spPr>
          <a:xfrm>
            <a:off x="1914525" y="256331"/>
            <a:ext cx="72294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유사도 알고리즘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2.1 </a:t>
            </a:r>
            <a:r>
              <a:rPr lang="ko-KR" altLang="en-US" dirty="0"/>
              <a:t>평균 제곱차이 유사도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ko-KR" dirty="0">
                <a:latin typeface="Arial" panose="020B0604020202020204" pitchFamily="34" charset="0"/>
                <a:ea typeface="News Cycle"/>
              </a:rPr>
              <a:t>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u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와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간의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News Cycle"/>
              </a:rPr>
              <a:t>msd</a:t>
            </a:r>
            <a:r>
              <a:rPr lang="en-US" altLang="ko-KR" dirty="0">
                <a:latin typeface="Arial" panose="020B0604020202020204" pitchFamily="34" charset="0"/>
                <a:ea typeface="News Cycle"/>
              </a:rPr>
              <a:t>(</a:t>
            </a:r>
            <a:r>
              <a:rPr lang="ko-KR" altLang="en-US" dirty="0" err="1">
                <a:latin typeface="Arial" panose="020B0604020202020204" pitchFamily="34" charset="0"/>
                <a:ea typeface="News Cycle"/>
              </a:rPr>
              <a:t>평균제곱차이</a:t>
            </a:r>
            <a:r>
              <a:rPr lang="en-US" altLang="ko-KR" dirty="0">
                <a:latin typeface="Arial" panose="020B0604020202020204" pitchFamily="34" charset="0"/>
                <a:ea typeface="News Cycle"/>
              </a:rPr>
              <a:t>)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News Cycle"/>
              </a:rPr>
              <a:t> = 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u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와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가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평가한 상품들의 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평점간의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차의 제곱 / 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u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와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가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모두 평가한 상품들의 수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6223D0-FB6B-4221-93C6-C78CFCB31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59" t="35833" r="30078" b="57501"/>
          <a:stretch/>
        </p:blipFill>
        <p:spPr>
          <a:xfrm>
            <a:off x="1914525" y="2260878"/>
            <a:ext cx="5374481" cy="1057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01F697-7FEF-4189-868C-AE59096F963D}"/>
              </a:ext>
            </a:extLst>
          </p:cNvPr>
          <p:cNvSpPr txBox="1"/>
          <p:nvPr/>
        </p:nvSpPr>
        <p:spPr>
          <a:xfrm>
            <a:off x="1990725" y="4076700"/>
            <a:ext cx="620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</a:t>
            </a:r>
            <a:r>
              <a:rPr lang="en-US" altLang="ko-KR" dirty="0"/>
              <a:t>(</a:t>
            </a:r>
            <a:r>
              <a:rPr lang="en-US" altLang="ko-KR" dirty="0" err="1"/>
              <a:t>msd_sim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 err="1"/>
              <a:t>msd</a:t>
            </a:r>
            <a:r>
              <a:rPr lang="ko-KR" altLang="en-US" dirty="0"/>
              <a:t>의 역수로 계산하며 분모가 </a:t>
            </a:r>
            <a:r>
              <a:rPr lang="en-US" altLang="ko-KR" dirty="0"/>
              <a:t>0</a:t>
            </a:r>
            <a:r>
              <a:rPr lang="ko-KR" altLang="en-US" dirty="0"/>
              <a:t>이 되는 경우를 방지하기 위해서 분모에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err="1"/>
              <a:t>더해줌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차이가 클수록 유사도는 </a:t>
            </a:r>
            <a:r>
              <a:rPr lang="ko-KR" altLang="en-US" dirty="0" err="1"/>
              <a:t>작아짐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A9905D-3915-4E1B-A196-AA383F9C4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16" t="46802" r="31046" b="46531"/>
          <a:stretch/>
        </p:blipFill>
        <p:spPr>
          <a:xfrm>
            <a:off x="1914525" y="5322700"/>
            <a:ext cx="5253826" cy="10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78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E3B30-2D4C-4217-830E-895E47EC0AA6}"/>
              </a:ext>
            </a:extLst>
          </p:cNvPr>
          <p:cNvSpPr txBox="1"/>
          <p:nvPr/>
        </p:nvSpPr>
        <p:spPr>
          <a:xfrm>
            <a:off x="1047750" y="226993"/>
            <a:ext cx="67627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 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상관계수는 값이 </a:t>
            </a:r>
            <a:r>
              <a:rPr lang="en-US" altLang="ko-KR" dirty="0"/>
              <a:t>-1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까지 도출되며</a:t>
            </a:r>
            <a:r>
              <a:rPr lang="en-US" altLang="ko-KR" dirty="0"/>
              <a:t>, 1</a:t>
            </a:r>
            <a:r>
              <a:rPr lang="ko-KR" altLang="en-US" dirty="0"/>
              <a:t>에 가까울수록 양의 상관관계</a:t>
            </a:r>
            <a:r>
              <a:rPr lang="en-US" altLang="ko-KR" dirty="0"/>
              <a:t>, -1</a:t>
            </a:r>
            <a:r>
              <a:rPr lang="ko-KR" altLang="en-US" dirty="0"/>
              <a:t>에 가까울수록 음의 상관관계를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평균제곱차이</a:t>
            </a:r>
            <a:r>
              <a:rPr lang="ko-KR" altLang="en-US" dirty="0"/>
              <a:t> 유사도의 문제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특정인물의 점수기준이 극단적으로 너무 낮거나 높다면 제대로 된 결과를 도출해낼 수 없음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이런 문제를 보완하는 것이 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이유에서 </a:t>
            </a:r>
            <a:r>
              <a:rPr lang="ko-KR" altLang="en-US" dirty="0" err="1"/>
              <a:t>피어슨</a:t>
            </a:r>
            <a:r>
              <a:rPr lang="ko-KR" altLang="en-US" dirty="0"/>
              <a:t> 유사도를 유사도 알고리즘으로 사용할 것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217B5-1DDB-4836-A65F-981D5E2FB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85" t="48334" r="56795" b="38889"/>
          <a:stretch/>
        </p:blipFill>
        <p:spPr>
          <a:xfrm>
            <a:off x="6315075" y="3743325"/>
            <a:ext cx="4259746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20BE0-A25E-4D36-A715-E46D5576AFAB}"/>
              </a:ext>
            </a:extLst>
          </p:cNvPr>
          <p:cNvSpPr txBox="1"/>
          <p:nvPr/>
        </p:nvSpPr>
        <p:spPr>
          <a:xfrm>
            <a:off x="6315075" y="5400675"/>
            <a:ext cx="4333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피어슨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유사도 계산 공식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X,Y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는 평점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N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은 두 유저가 모두 평점을 남긴 브랜드의 수 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4E7127-36CC-4602-A4BB-4DDABA0D6AD1}"/>
              </a:ext>
            </a:extLst>
          </p:cNvPr>
          <p:cNvSpPr/>
          <p:nvPr/>
        </p:nvSpPr>
        <p:spPr>
          <a:xfrm>
            <a:off x="923925" y="5877728"/>
            <a:ext cx="5535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비슷한 성향의 사람들</a:t>
            </a:r>
            <a:r>
              <a:rPr lang="en-US" altLang="ko-KR" dirty="0"/>
              <a:t>(</a:t>
            </a:r>
            <a:r>
              <a:rPr lang="ko-KR" altLang="en-US" dirty="0" err="1"/>
              <a:t>피어슨</a:t>
            </a:r>
            <a:r>
              <a:rPr lang="ko-KR" altLang="en-US" dirty="0"/>
              <a:t> 유사도 알고리즘을 통해 계산된 바를 바탕으로</a:t>
            </a:r>
            <a:r>
              <a:rPr lang="en-US" altLang="ko-KR" dirty="0"/>
              <a:t>)</a:t>
            </a:r>
            <a:r>
              <a:rPr lang="ko-KR" altLang="en-US" dirty="0"/>
              <a:t>이 높게 평가한 브랜드들을 추천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9792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221" y="962526"/>
            <a:ext cx="5003402" cy="192505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길찾기</a:t>
            </a:r>
            <a:r>
              <a:rPr lang="ko-KR" altLang="en-US" sz="4800" dirty="0"/>
              <a:t> 로직 조사 및 결정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7E7772-EC47-4BF9-95F2-EF007750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623" y="685800"/>
            <a:ext cx="3359791" cy="55996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7DAE88-D87E-6F4D-AE72-FFE6BFA1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089" y="685800"/>
            <a:ext cx="3312433" cy="55555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650387-0F92-4A0D-8D39-C96CC2CF8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76" y="685801"/>
            <a:ext cx="3316946" cy="55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28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310399" y="476796"/>
            <a:ext cx="62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루트 </a:t>
            </a:r>
            <a:r>
              <a:rPr lang="en-US" altLang="ko-KR" b="1" dirty="0"/>
              <a:t>1: </a:t>
            </a:r>
            <a:r>
              <a:rPr lang="ko-KR" altLang="en-US" b="1" dirty="0"/>
              <a:t>최단거리</a:t>
            </a:r>
          </a:p>
        </p:txBody>
      </p:sp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161976" y="1207260"/>
            <a:ext cx="11868048" cy="1266887"/>
          </a:xfrm>
          <a:prstGeom prst="wedgeRoundRectCallout">
            <a:avLst>
              <a:gd name="adj1" fmla="val -17901"/>
              <a:gd name="adj2" fmla="val 68098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사용자가 선택한 브랜드를 층별로 분류한다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모서리가 둥근 사각형 설명선[R] 10">
            <a:extLst>
              <a:ext uri="{FF2B5EF4-FFF2-40B4-BE49-F238E27FC236}">
                <a16:creationId xmlns:a16="http://schemas.microsoft.com/office/drawing/2014/main" id="{2482F613-9403-4421-84B6-8ABC61F2D67B}"/>
              </a:ext>
            </a:extLst>
          </p:cNvPr>
          <p:cNvSpPr/>
          <p:nvPr/>
        </p:nvSpPr>
        <p:spPr>
          <a:xfrm>
            <a:off x="161976" y="3195534"/>
            <a:ext cx="11868048" cy="2642560"/>
          </a:xfrm>
          <a:prstGeom prst="wedgeRoundRectCallout">
            <a:avLst>
              <a:gd name="adj1" fmla="val -17901"/>
              <a:gd name="adj2" fmla="val 4313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가장 높은 층부터 최단 경로를 계산한다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anose="05000000000000000000" pitchFamily="2" charset="2"/>
              </a:rPr>
              <a:t>     </a:t>
            </a:r>
            <a:r>
              <a:rPr kumimoji="1" lang="ko-KR" altLang="en-US" dirty="0">
                <a:sym typeface="Wingdings" panose="05000000000000000000" pitchFamily="2" charset="2"/>
              </a:rPr>
              <a:t>에스컬레이터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엘리베이터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계단을 시작점 또는 끝점으로 하는 </a:t>
            </a:r>
            <a:r>
              <a:rPr kumimoji="1" lang="ko-KR" altLang="en-US" dirty="0" err="1">
                <a:sym typeface="Wingdings" panose="05000000000000000000" pitchFamily="2" charset="2"/>
              </a:rPr>
              <a:t>전체쌍</a:t>
            </a:r>
            <a:r>
              <a:rPr kumimoji="1" lang="ko-KR" altLang="en-US" dirty="0">
                <a:sym typeface="Wingdings" panose="05000000000000000000" pitchFamily="2" charset="2"/>
              </a:rPr>
              <a:t> 최단거리를</a:t>
            </a:r>
            <a:r>
              <a:rPr kumimoji="1" lang="en-US" altLang="ko-KR" dirty="0">
                <a:sym typeface="Wingdings" panose="05000000000000000000" pitchFamily="2" charset="2"/>
              </a:rPr>
              <a:t>(</a:t>
            </a:r>
            <a:r>
              <a:rPr kumimoji="1" lang="ko-KR" altLang="en-US" dirty="0" err="1">
                <a:sym typeface="Wingdings" panose="05000000000000000000" pitchFamily="2" charset="2"/>
              </a:rPr>
              <a:t>다익스트라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 err="1">
                <a:sym typeface="Wingdings" panose="05000000000000000000" pitchFamily="2" charset="2"/>
              </a:rPr>
              <a:t>벨만포드</a:t>
            </a:r>
            <a:r>
              <a:rPr kumimoji="1" lang="en-US" altLang="ko-KR" dirty="0">
                <a:sym typeface="Wingdings" panose="05000000000000000000" pitchFamily="2" charset="2"/>
              </a:rPr>
              <a:t>) </a:t>
            </a:r>
            <a:r>
              <a:rPr kumimoji="1" lang="ko-KR" altLang="en-US" dirty="0">
                <a:sym typeface="Wingdings" panose="05000000000000000000" pitchFamily="2" charset="2"/>
              </a:rPr>
              <a:t>알고리즘으로 구현한다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anose="05000000000000000000" pitchFamily="2" charset="2"/>
              </a:rPr>
              <a:t>     </a:t>
            </a:r>
            <a:r>
              <a:rPr kumimoji="1" lang="ko-KR" altLang="en-US" dirty="0">
                <a:sym typeface="Wingdings" panose="05000000000000000000" pitchFamily="2" charset="2"/>
              </a:rPr>
              <a:t>정해진 시작점 또는 끝점에 해당하는 에스컬레이터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엘리베이터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계단을 끝점으로 하는 아래층 최단거리 루트를 구한다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anose="05000000000000000000" pitchFamily="2" charset="2"/>
              </a:rPr>
              <a:t>      1</a:t>
            </a:r>
            <a:r>
              <a:rPr kumimoji="1" lang="ko-KR" altLang="en-US" dirty="0">
                <a:sym typeface="Wingdings" panose="05000000000000000000" pitchFamily="2" charset="2"/>
              </a:rPr>
              <a:t>층이 될 때까지 위와 같은 과정을 반복한다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5090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302009" y="485873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루트 </a:t>
            </a:r>
            <a:r>
              <a:rPr lang="en-US" altLang="ko-KR" b="1" dirty="0"/>
              <a:t>2: </a:t>
            </a:r>
            <a:r>
              <a:rPr lang="ko-KR" altLang="en-US" b="1" dirty="0"/>
              <a:t>카테고리별 쇼핑</a:t>
            </a:r>
          </a:p>
        </p:txBody>
      </p:sp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161976" y="1207260"/>
            <a:ext cx="11868048" cy="1266887"/>
          </a:xfrm>
          <a:prstGeom prst="wedgeRoundRectCallout">
            <a:avLst>
              <a:gd name="adj1" fmla="val -17901"/>
              <a:gd name="adj2" fmla="val 68098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사용자가 선택한 브랜드를 카테고리별로 분류한다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모서리가 둥근 사각형 설명선[R] 10">
            <a:extLst>
              <a:ext uri="{FF2B5EF4-FFF2-40B4-BE49-F238E27FC236}">
                <a16:creationId xmlns:a16="http://schemas.microsoft.com/office/drawing/2014/main" id="{2482F613-9403-4421-84B6-8ABC61F2D67B}"/>
              </a:ext>
            </a:extLst>
          </p:cNvPr>
          <p:cNvSpPr/>
          <p:nvPr/>
        </p:nvSpPr>
        <p:spPr>
          <a:xfrm>
            <a:off x="161976" y="3195534"/>
            <a:ext cx="11868048" cy="1188320"/>
          </a:xfrm>
          <a:prstGeom prst="wedgeRoundRectCallout">
            <a:avLst>
              <a:gd name="adj1" fmla="val -18642"/>
              <a:gd name="adj2" fmla="val 8013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카테고리별 최단루트</a:t>
            </a:r>
            <a:r>
              <a:rPr kumimoji="1" lang="en-US" altLang="ko-KR" dirty="0"/>
              <a:t>(</a:t>
            </a:r>
            <a:r>
              <a:rPr kumimoji="1" lang="ko-KR" altLang="en-US" dirty="0"/>
              <a:t>루트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 동일한 방식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계산한다</a:t>
            </a:r>
            <a:r>
              <a:rPr kumimoji="1" lang="en-US" altLang="ko-KR" dirty="0"/>
              <a:t>.</a:t>
            </a:r>
          </a:p>
        </p:txBody>
      </p:sp>
      <p:sp>
        <p:nvSpPr>
          <p:cNvPr id="7" name="모서리가 둥근 사각형 설명선[R] 10">
            <a:extLst>
              <a:ext uri="{FF2B5EF4-FFF2-40B4-BE49-F238E27FC236}">
                <a16:creationId xmlns:a16="http://schemas.microsoft.com/office/drawing/2014/main" id="{B7A93CD4-CBCF-4805-AA0D-EBB97176103E}"/>
              </a:ext>
            </a:extLst>
          </p:cNvPr>
          <p:cNvSpPr/>
          <p:nvPr/>
        </p:nvSpPr>
        <p:spPr>
          <a:xfrm>
            <a:off x="161976" y="5173522"/>
            <a:ext cx="11868048" cy="954435"/>
          </a:xfrm>
          <a:prstGeom prst="wedgeRoundRectCallout">
            <a:avLst>
              <a:gd name="adj1" fmla="val -17901"/>
              <a:gd name="adj2" fmla="val 4313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각 카테고리 루트의 시작</a:t>
            </a:r>
            <a:r>
              <a:rPr kumimoji="1" lang="en-US" altLang="ko-KR" dirty="0"/>
              <a:t>/</a:t>
            </a:r>
            <a:r>
              <a:rPr kumimoji="1" lang="ko-KR" altLang="en-US" dirty="0"/>
              <a:t>끝의 최단거리를 계산해서 카테고리 루트들의 순서를 정한다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535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530125" y="520987"/>
            <a:ext cx="7312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루트 </a:t>
            </a:r>
            <a:r>
              <a:rPr lang="en-US" altLang="ko-KR" b="1" dirty="0"/>
              <a:t>3: </a:t>
            </a:r>
            <a:r>
              <a:rPr lang="ko-KR" altLang="en-US" b="1" dirty="0"/>
              <a:t>커피와 밥이 있는 루트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49A21-9B76-48A0-B7A4-2AB4825A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9047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endParaRPr lang="en-US" altLang="ko-KR" sz="1800" dirty="0"/>
          </a:p>
          <a:p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모서리가 둥근 사각형 설명선[R] 10">
            <a:extLst>
              <a:ext uri="{FF2B5EF4-FFF2-40B4-BE49-F238E27FC236}">
                <a16:creationId xmlns:a16="http://schemas.microsoft.com/office/drawing/2014/main" id="{86064FF3-34E6-4D3C-B4FE-E6ADFBE780E7}"/>
              </a:ext>
            </a:extLst>
          </p:cNvPr>
          <p:cNvSpPr/>
          <p:nvPr/>
        </p:nvSpPr>
        <p:spPr>
          <a:xfrm>
            <a:off x="161976" y="1702021"/>
            <a:ext cx="11868048" cy="1266887"/>
          </a:xfrm>
          <a:prstGeom prst="wedgeRoundRectCallout">
            <a:avLst>
              <a:gd name="adj1" fmla="val -18396"/>
              <a:gd name="adj2" fmla="val 4293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선택된 매장의 개수가 </a:t>
            </a:r>
            <a:r>
              <a:rPr lang="en-US" altLang="ko-KR" dirty="0"/>
              <a:t>6</a:t>
            </a:r>
            <a:r>
              <a:rPr lang="ko-KR" altLang="en-US" dirty="0"/>
              <a:t>개 미만인 경우</a:t>
            </a:r>
            <a:r>
              <a:rPr lang="en-US" altLang="ko-KR" dirty="0"/>
              <a:t>: </a:t>
            </a:r>
            <a:r>
              <a:rPr lang="ko-KR" altLang="en-US" dirty="0"/>
              <a:t>커피숍만 포함된 루트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선택된 매장들의 최단거리</a:t>
            </a:r>
            <a:r>
              <a:rPr lang="en-US" altLang="ko-KR" dirty="0"/>
              <a:t>(</a:t>
            </a:r>
            <a:r>
              <a:rPr lang="ko-KR" altLang="en-US" dirty="0"/>
              <a:t>루트</a:t>
            </a:r>
            <a:r>
              <a:rPr lang="en-US" altLang="ko-KR" dirty="0"/>
              <a:t>1</a:t>
            </a:r>
            <a:r>
              <a:rPr lang="ko-KR" altLang="en-US" dirty="0"/>
              <a:t>과 동일</a:t>
            </a:r>
            <a:r>
              <a:rPr lang="en-US" altLang="ko-KR" dirty="0"/>
              <a:t>)</a:t>
            </a:r>
            <a:r>
              <a:rPr lang="ko-KR" altLang="en-US" dirty="0"/>
              <a:t>을 계산한다</a:t>
            </a:r>
            <a:r>
              <a:rPr lang="en-US" altLang="ko-KR" dirty="0"/>
              <a:t>.</a:t>
            </a:r>
          </a:p>
        </p:txBody>
      </p:sp>
      <p:sp>
        <p:nvSpPr>
          <p:cNvPr id="5" name="모서리가 둥근 사각형 설명선[R] 10">
            <a:extLst>
              <a:ext uri="{FF2B5EF4-FFF2-40B4-BE49-F238E27FC236}">
                <a16:creationId xmlns:a16="http://schemas.microsoft.com/office/drawing/2014/main" id="{7247AFBE-FE3D-464E-86BA-6486466DC9DD}"/>
              </a:ext>
            </a:extLst>
          </p:cNvPr>
          <p:cNvSpPr/>
          <p:nvPr/>
        </p:nvSpPr>
        <p:spPr>
          <a:xfrm>
            <a:off x="161976" y="3960057"/>
            <a:ext cx="11868048" cy="1266887"/>
          </a:xfrm>
          <a:prstGeom prst="wedgeRoundRectCallout">
            <a:avLst>
              <a:gd name="adj1" fmla="val -18396"/>
              <a:gd name="adj2" fmla="val 4293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선택된 매장의 개수가 </a:t>
            </a:r>
            <a:r>
              <a:rPr lang="en-US" altLang="ko-KR" dirty="0"/>
              <a:t>6</a:t>
            </a:r>
            <a:r>
              <a:rPr lang="ko-KR" altLang="en-US" dirty="0"/>
              <a:t>개 이상인 경우</a:t>
            </a:r>
            <a:r>
              <a:rPr lang="en-US" altLang="ko-KR" dirty="0"/>
              <a:t>:</a:t>
            </a:r>
            <a:r>
              <a:rPr lang="ko-KR" altLang="en-US" dirty="0"/>
              <a:t> 커피숍과 음식점이 포함된 루트를 제시한다</a:t>
            </a:r>
            <a:r>
              <a:rPr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선택된 매장들의 최단거리</a:t>
            </a:r>
            <a:r>
              <a:rPr lang="en-US" altLang="ko-KR" dirty="0"/>
              <a:t>(</a:t>
            </a:r>
            <a:r>
              <a:rPr lang="ko-KR" altLang="en-US" dirty="0"/>
              <a:t>루트</a:t>
            </a:r>
            <a:r>
              <a:rPr lang="en-US" altLang="ko-KR" dirty="0"/>
              <a:t>1</a:t>
            </a:r>
            <a:r>
              <a:rPr lang="ko-KR" altLang="en-US" dirty="0"/>
              <a:t>과 동일</a:t>
            </a:r>
            <a:r>
              <a:rPr lang="en-US" altLang="ko-KR" dirty="0"/>
              <a:t>)</a:t>
            </a:r>
            <a:r>
              <a:rPr lang="ko-KR" altLang="en-US" dirty="0"/>
              <a:t>을 계산한다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07650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302009" y="485873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루트 </a:t>
            </a:r>
            <a:r>
              <a:rPr lang="en-US" altLang="ko-KR" b="1" dirty="0"/>
              <a:t>4: </a:t>
            </a:r>
            <a:r>
              <a:rPr lang="ko-KR" altLang="en-US" b="1" dirty="0"/>
              <a:t>세일만 쏙쏙</a:t>
            </a:r>
          </a:p>
        </p:txBody>
      </p:sp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161976" y="1207260"/>
            <a:ext cx="11868048" cy="1266887"/>
          </a:xfrm>
          <a:prstGeom prst="wedgeRoundRectCallout">
            <a:avLst>
              <a:gd name="adj1" fmla="val -17901"/>
              <a:gd name="adj2" fmla="val 68098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사용자가 선택한 카테고리에 해당하는 세일 매장 정보를 가져온다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모서리가 둥근 사각형 설명선[R] 10">
            <a:extLst>
              <a:ext uri="{FF2B5EF4-FFF2-40B4-BE49-F238E27FC236}">
                <a16:creationId xmlns:a16="http://schemas.microsoft.com/office/drawing/2014/main" id="{2482F613-9403-4421-84B6-8ABC61F2D67B}"/>
              </a:ext>
            </a:extLst>
          </p:cNvPr>
          <p:cNvSpPr/>
          <p:nvPr/>
        </p:nvSpPr>
        <p:spPr>
          <a:xfrm>
            <a:off x="161976" y="3195534"/>
            <a:ext cx="11868048" cy="1188320"/>
          </a:xfrm>
          <a:prstGeom prst="wedgeRoundRectCallout">
            <a:avLst>
              <a:gd name="adj1" fmla="val -18790"/>
              <a:gd name="adj2" fmla="val 4757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카테고리별 최단루트</a:t>
            </a:r>
            <a:r>
              <a:rPr kumimoji="1" lang="en-US" altLang="ko-KR" dirty="0"/>
              <a:t>(</a:t>
            </a:r>
            <a:r>
              <a:rPr kumimoji="1" lang="ko-KR" altLang="en-US" dirty="0"/>
              <a:t>루트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 동일한 방식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계산한다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49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275DB6-FE83-4B8C-9ED9-81EA2DA7C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8" t="14861" r="46172" b="12500"/>
          <a:stretch/>
        </p:blipFill>
        <p:spPr>
          <a:xfrm>
            <a:off x="243729" y="830916"/>
            <a:ext cx="4619625" cy="4981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ACFD92-CC1E-46C2-90E3-436007960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75" t="14584" r="12890" b="12778"/>
          <a:stretch/>
        </p:blipFill>
        <p:spPr>
          <a:xfrm>
            <a:off x="5083548" y="150949"/>
            <a:ext cx="5458946" cy="3084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F26BF-523A-4505-A6D5-E7CAA3E4D234}"/>
              </a:ext>
            </a:extLst>
          </p:cNvPr>
          <p:cNvSpPr txBox="1"/>
          <p:nvPr/>
        </p:nvSpPr>
        <p:spPr>
          <a:xfrm>
            <a:off x="243729" y="150949"/>
            <a:ext cx="43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Boundary Class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F8C0A0-A858-4F82-9DDD-D1AF0D5009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91" t="15245" r="4411" b="12116"/>
          <a:stretch/>
        </p:blipFill>
        <p:spPr>
          <a:xfrm>
            <a:off x="5083548" y="3321704"/>
            <a:ext cx="5767076" cy="30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6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71DD9-61B8-4B7D-9324-4A0FBCAF83BC}"/>
              </a:ext>
            </a:extLst>
          </p:cNvPr>
          <p:cNvSpPr txBox="1"/>
          <p:nvPr/>
        </p:nvSpPr>
        <p:spPr>
          <a:xfrm>
            <a:off x="243729" y="150949"/>
            <a:ext cx="43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Boundary Class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35A0B2-AEF6-4F29-A71B-952151659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14379" r="8529" b="12549"/>
          <a:stretch/>
        </p:blipFill>
        <p:spPr>
          <a:xfrm>
            <a:off x="111431" y="520281"/>
            <a:ext cx="5490631" cy="39979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39007A-08B8-479F-94DD-D48E2F5A8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79" t="14770" r="13382" b="24315"/>
          <a:stretch/>
        </p:blipFill>
        <p:spPr>
          <a:xfrm>
            <a:off x="5602062" y="672680"/>
            <a:ext cx="6485069" cy="3693131"/>
          </a:xfrm>
          <a:prstGeom prst="rect">
            <a:avLst/>
          </a:prstGeom>
        </p:spPr>
      </p:pic>
      <p:sp>
        <p:nvSpPr>
          <p:cNvPr id="7" name="모서리가 둥근 사각형 설명선[R] 10">
            <a:extLst>
              <a:ext uri="{FF2B5EF4-FFF2-40B4-BE49-F238E27FC236}">
                <a16:creationId xmlns:a16="http://schemas.microsoft.com/office/drawing/2014/main" id="{FF09D40B-7709-4CCD-BCAB-1BEF4AEBA954}"/>
              </a:ext>
            </a:extLst>
          </p:cNvPr>
          <p:cNvSpPr/>
          <p:nvPr/>
        </p:nvSpPr>
        <p:spPr>
          <a:xfrm>
            <a:off x="111431" y="4777321"/>
            <a:ext cx="11868048" cy="1929730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각 카테고리별로 버튼이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버튼을 누르면 </a:t>
            </a:r>
            <a:r>
              <a:rPr kumimoji="1" lang="en-US" altLang="ko-KR" dirty="0" err="1"/>
              <a:t>BrandController</a:t>
            </a:r>
            <a:r>
              <a:rPr kumimoji="1" lang="ko-KR" altLang="en-US" dirty="0"/>
              <a:t>를 통해 브랜드 이름 정보를 불러온다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이를 통해 브랜드들이 </a:t>
            </a:r>
            <a:r>
              <a:rPr kumimoji="1" lang="ko-KR" altLang="en-US" dirty="0" err="1"/>
              <a:t>리스트업된다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 err="1"/>
              <a:t>MoveList</a:t>
            </a:r>
            <a:r>
              <a:rPr kumimoji="1" lang="ko-KR" altLang="en-US" dirty="0"/>
              <a:t>라는 </a:t>
            </a:r>
            <a:r>
              <a:rPr kumimoji="1" lang="en-US" altLang="ko-KR" dirty="0" err="1"/>
              <a:t>ArrayList</a:t>
            </a:r>
            <a:r>
              <a:rPr kumimoji="1" lang="ko-KR" altLang="en-US" dirty="0"/>
              <a:t>에 사용자가 선택한 브랜드들을 저장한다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마지막 확인 버튼을 누르면 </a:t>
            </a:r>
            <a:r>
              <a:rPr kumimoji="1" lang="en-US" altLang="ko-KR" dirty="0" err="1"/>
              <a:t>PathController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savePath</a:t>
            </a:r>
            <a:r>
              <a:rPr kumimoji="1" lang="ko-KR" altLang="en-US" dirty="0"/>
              <a:t>함수를 호출하여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MoveList</a:t>
            </a:r>
            <a:r>
              <a:rPr kumimoji="1" lang="ko-KR" altLang="en-US" dirty="0"/>
              <a:t>를 저장하도록 연결되었다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33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477371" y="116541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Controller Class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B0FFFB-2719-4B60-AC5E-1A2BA350E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7" t="14337" r="30000" b="12258"/>
          <a:stretch/>
        </p:blipFill>
        <p:spPr>
          <a:xfrm>
            <a:off x="114731" y="440456"/>
            <a:ext cx="4802841" cy="5034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8F0168-6F7B-442B-B8A7-378A86DAB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06" t="14480" r="24920" b="22007"/>
          <a:stretch/>
        </p:blipFill>
        <p:spPr>
          <a:xfrm>
            <a:off x="5828468" y="560438"/>
            <a:ext cx="5422274" cy="4355690"/>
          </a:xfrm>
          <a:prstGeom prst="rect">
            <a:avLst/>
          </a:prstGeom>
        </p:spPr>
      </p:pic>
      <p:sp>
        <p:nvSpPr>
          <p:cNvPr id="10" name="모서리가 둥근 사각형 설명선[R] 10">
            <a:extLst>
              <a:ext uri="{FF2B5EF4-FFF2-40B4-BE49-F238E27FC236}">
                <a16:creationId xmlns:a16="http://schemas.microsoft.com/office/drawing/2014/main" id="{0976EB07-687B-487B-81EF-0B7660BF78F2}"/>
              </a:ext>
            </a:extLst>
          </p:cNvPr>
          <p:cNvSpPr/>
          <p:nvPr/>
        </p:nvSpPr>
        <p:spPr>
          <a:xfrm>
            <a:off x="323952" y="5474571"/>
            <a:ext cx="11868048" cy="1266887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Controller </a:t>
            </a:r>
            <a:r>
              <a:rPr kumimoji="1" lang="ko-KR" altLang="en-US" dirty="0"/>
              <a:t>클래스에는 </a:t>
            </a:r>
            <a:r>
              <a:rPr kumimoji="1" lang="en-US" altLang="ko-KR" dirty="0" err="1"/>
              <a:t>BrandController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PathVontroller</a:t>
            </a:r>
            <a:r>
              <a:rPr kumimoji="1" lang="ko-KR" altLang="en-US" dirty="0"/>
              <a:t>가 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 err="1"/>
              <a:t>BrandController</a:t>
            </a:r>
            <a:r>
              <a:rPr kumimoji="1" lang="ko-KR" altLang="en-US" dirty="0"/>
              <a:t>은 카테고리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카테고리별 브랜드 정보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카테고리별 브랜드 이름 정보를 불러오는 메소드들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getSporBrName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getClotBrName,getCosmeBrName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구성된다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55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477371" y="116541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Controller Class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EA8690-E385-41A9-A5EA-370EAD2E5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7" t="14480" r="10161" b="25591"/>
          <a:stretch/>
        </p:blipFill>
        <p:spPr>
          <a:xfrm>
            <a:off x="477371" y="623481"/>
            <a:ext cx="7221577" cy="4109884"/>
          </a:xfrm>
          <a:prstGeom prst="rect">
            <a:avLst/>
          </a:prstGeom>
        </p:spPr>
      </p:pic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323952" y="5278097"/>
            <a:ext cx="11868048" cy="1266887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 err="1"/>
              <a:t>PathController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Boundary</a:t>
            </a:r>
            <a:r>
              <a:rPr kumimoji="1" lang="ko-KR" altLang="en-US" dirty="0"/>
              <a:t>에서 사용자가 선택한 동선 정보를 저장 </a:t>
            </a:r>
            <a:r>
              <a:rPr kumimoji="1" lang="ko-KR" altLang="en-US" dirty="0" err="1"/>
              <a:t>하도록하는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savePath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메소드가있다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메소드는 </a:t>
            </a:r>
            <a:r>
              <a:rPr kumimoji="1" lang="en-US" altLang="ko-KR" dirty="0"/>
              <a:t>Path entity </a:t>
            </a:r>
            <a:r>
              <a:rPr kumimoji="1" lang="ko-KR" altLang="en-US" dirty="0"/>
              <a:t>클래스의 </a:t>
            </a:r>
            <a:r>
              <a:rPr kumimoji="1" lang="en-US" altLang="ko-KR" dirty="0"/>
              <a:t>save </a:t>
            </a:r>
            <a:r>
              <a:rPr kumimoji="1" lang="ko-KR" altLang="en-US" dirty="0"/>
              <a:t>메소드를 호출하여 동선 정보를 저장한다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8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168F6F-D991-4FEE-9B33-74EC66DE3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1" t="14635" r="45703" b="34444"/>
          <a:stretch/>
        </p:blipFill>
        <p:spPr>
          <a:xfrm>
            <a:off x="6410632" y="715537"/>
            <a:ext cx="5516657" cy="4238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80BB4B-A5B8-4CEB-AE45-834678568EE2}"/>
              </a:ext>
            </a:extLst>
          </p:cNvPr>
          <p:cNvSpPr txBox="1"/>
          <p:nvPr/>
        </p:nvSpPr>
        <p:spPr>
          <a:xfrm>
            <a:off x="519953" y="125506"/>
            <a:ext cx="616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Entity</a:t>
            </a:r>
            <a:r>
              <a:rPr lang="ko-KR" altLang="en-US" b="1" dirty="0"/>
              <a:t> </a:t>
            </a:r>
            <a:r>
              <a:rPr lang="en-US" altLang="ko-KR" b="1" dirty="0"/>
              <a:t>Class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4ABB82-875E-42D2-8611-71E16433A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71" t="15243" r="17413" b="26452"/>
          <a:stretch/>
        </p:blipFill>
        <p:spPr>
          <a:xfrm>
            <a:off x="0" y="715537"/>
            <a:ext cx="6167718" cy="3998504"/>
          </a:xfrm>
          <a:prstGeom prst="rect">
            <a:avLst/>
          </a:prstGeom>
        </p:spPr>
      </p:pic>
      <p:sp>
        <p:nvSpPr>
          <p:cNvPr id="7" name="모서리가 둥근 사각형 설명선[R] 10">
            <a:extLst>
              <a:ext uri="{FF2B5EF4-FFF2-40B4-BE49-F238E27FC236}">
                <a16:creationId xmlns:a16="http://schemas.microsoft.com/office/drawing/2014/main" id="{058095B8-393E-492B-BAEA-E6B422AF98DE}"/>
              </a:ext>
            </a:extLst>
          </p:cNvPr>
          <p:cNvSpPr/>
          <p:nvPr/>
        </p:nvSpPr>
        <p:spPr>
          <a:xfrm>
            <a:off x="161976" y="4517472"/>
            <a:ext cx="11868048" cy="2215022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700" dirty="0"/>
              <a:t>Path(</a:t>
            </a:r>
            <a:r>
              <a:rPr kumimoji="1" lang="ko-KR" altLang="en-US" sz="1700" dirty="0"/>
              <a:t>동선</a:t>
            </a:r>
            <a:r>
              <a:rPr kumimoji="1" lang="en-US" altLang="ko-KR" sz="1700" dirty="0"/>
              <a:t>) Entity</a:t>
            </a:r>
            <a:r>
              <a:rPr kumimoji="1" lang="ko-KR" altLang="en-US" sz="1700" dirty="0"/>
              <a:t>와 </a:t>
            </a:r>
            <a:r>
              <a:rPr kumimoji="1" lang="en-US" altLang="ko-KR" sz="1700" dirty="0"/>
              <a:t>Brand(</a:t>
            </a:r>
            <a:r>
              <a:rPr kumimoji="1" lang="ko-KR" altLang="en-US" sz="1700" dirty="0"/>
              <a:t>브랜드</a:t>
            </a:r>
            <a:r>
              <a:rPr kumimoji="1" lang="en-US" altLang="ko-KR" sz="1700" dirty="0"/>
              <a:t>) Entity</a:t>
            </a:r>
            <a:r>
              <a:rPr kumimoji="1" lang="ko-KR" altLang="en-US" sz="1700" dirty="0"/>
              <a:t>가 있다</a:t>
            </a:r>
            <a:r>
              <a:rPr kumimoji="1" lang="en-US" altLang="ko-KR" sz="17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700" dirty="0"/>
              <a:t>Path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entity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class</a:t>
            </a:r>
            <a:r>
              <a:rPr kumimoji="1" lang="ko-KR" altLang="en-US" sz="1700" dirty="0"/>
              <a:t>는 선택 매장의 이름을 순서대로 저장하는 </a:t>
            </a:r>
            <a:r>
              <a:rPr kumimoji="1" lang="en-US" altLang="ko-KR" sz="1700" dirty="0" err="1"/>
              <a:t>ArrayList</a:t>
            </a:r>
            <a:r>
              <a:rPr kumimoji="1" lang="en-US" altLang="ko-KR" sz="1700" dirty="0"/>
              <a:t>, </a:t>
            </a:r>
            <a:r>
              <a:rPr kumimoji="1" lang="en-US" altLang="ko-KR" sz="1700" dirty="0" err="1"/>
              <a:t>pathArr</a:t>
            </a:r>
            <a:r>
              <a:rPr kumimoji="1" lang="ko-KR" altLang="en-US" sz="1700" dirty="0"/>
              <a:t>을 멤버변수로 가진다</a:t>
            </a:r>
            <a:r>
              <a:rPr kumimoji="1" lang="en-US" altLang="ko-KR" sz="1700" dirty="0"/>
              <a:t>. </a:t>
            </a:r>
            <a:r>
              <a:rPr kumimoji="1" lang="ko-KR" altLang="en-US" sz="1700" dirty="0"/>
              <a:t>그리고 그에 대한 </a:t>
            </a:r>
            <a:r>
              <a:rPr kumimoji="1" lang="en-US" altLang="ko-KR" sz="1700" dirty="0"/>
              <a:t>get/set </a:t>
            </a:r>
            <a:r>
              <a:rPr kumimoji="1" lang="ko-KR" altLang="en-US" sz="1700" dirty="0"/>
              <a:t>메소드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동선 정보를 내부 </a:t>
            </a:r>
            <a:r>
              <a:rPr kumimoji="1" lang="en-US" altLang="ko-KR" sz="1700" dirty="0"/>
              <a:t>DB(</a:t>
            </a:r>
            <a:r>
              <a:rPr kumimoji="1" lang="en-US" altLang="ko-KR" sz="1700" dirty="0" err="1"/>
              <a:t>sqlite</a:t>
            </a:r>
            <a:r>
              <a:rPr kumimoji="1" lang="en-US" altLang="ko-KR" sz="1700" dirty="0"/>
              <a:t>)</a:t>
            </a:r>
            <a:r>
              <a:rPr kumimoji="1" lang="ko-KR" altLang="en-US" sz="1700" dirty="0"/>
              <a:t>에 저장하는 </a:t>
            </a:r>
            <a:r>
              <a:rPr kumimoji="1" lang="en-US" altLang="ko-KR" sz="1700" dirty="0"/>
              <a:t>save </a:t>
            </a:r>
            <a:r>
              <a:rPr kumimoji="1" lang="ko-KR" altLang="en-US" sz="1700" dirty="0"/>
              <a:t>메소드와 그 </a:t>
            </a:r>
            <a:r>
              <a:rPr kumimoji="1" lang="en-US" altLang="ko-KR" sz="1700" dirty="0"/>
              <a:t>DB</a:t>
            </a:r>
            <a:r>
              <a:rPr kumimoji="1" lang="ko-KR" altLang="en-US" sz="1700" dirty="0"/>
              <a:t>와 관련된 메소드가 있다</a:t>
            </a:r>
            <a:r>
              <a:rPr kumimoji="1" lang="en-US" altLang="ko-KR" sz="17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700" dirty="0"/>
              <a:t>Brand entity class</a:t>
            </a:r>
            <a:r>
              <a:rPr kumimoji="1" lang="ko-KR" altLang="en-US" sz="1700" dirty="0"/>
              <a:t>는 매장 이름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매장 제품군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매장 </a:t>
            </a:r>
            <a:r>
              <a:rPr kumimoji="1" lang="en-US" altLang="ko-KR" sz="1700" dirty="0"/>
              <a:t>ID(</a:t>
            </a:r>
            <a:r>
              <a:rPr kumimoji="1" lang="ko-KR" altLang="en-US" sz="1700" dirty="0"/>
              <a:t>임의로 부여</a:t>
            </a:r>
            <a:r>
              <a:rPr kumimoji="1" lang="en-US" altLang="ko-KR" sz="1700" dirty="0"/>
              <a:t>)</a:t>
            </a:r>
            <a:r>
              <a:rPr kumimoji="1" lang="ko-KR" altLang="en-US" sz="1700" dirty="0"/>
              <a:t>를 멤버변수로 가진다</a:t>
            </a:r>
            <a:r>
              <a:rPr kumimoji="1" lang="en-US" altLang="ko-KR" sz="1700" dirty="0"/>
              <a:t>. </a:t>
            </a:r>
            <a:r>
              <a:rPr kumimoji="1" lang="ko-KR" altLang="en-US" sz="1700" dirty="0"/>
              <a:t>또한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각 변수에 대한 </a:t>
            </a:r>
            <a:r>
              <a:rPr kumimoji="1" lang="en-US" altLang="ko-KR" sz="1700" dirty="0"/>
              <a:t>get </a:t>
            </a:r>
            <a:r>
              <a:rPr kumimoji="1" lang="ko-KR" altLang="en-US" sz="1700" dirty="0"/>
              <a:t>메소드가 있다</a:t>
            </a:r>
            <a:r>
              <a:rPr kumimoji="1"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63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Entity 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74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06EA8A-998A-4D06-BD55-97AE6686C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9" y="0"/>
            <a:ext cx="11805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2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1057</Words>
  <Application>Microsoft Office PowerPoint</Application>
  <PresentationFormat>와이드스크린</PresentationFormat>
  <Paragraphs>139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코딩 가이드라인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Entity Class Diagram</vt:lpstr>
      <vt:lpstr>PowerPoint 프레젠테이션</vt:lpstr>
      <vt:lpstr>Table Design </vt:lpstr>
      <vt:lpstr>PowerPoint 프레젠테이션</vt:lpstr>
      <vt:lpstr>PowerPoint 프레젠테이션</vt:lpstr>
      <vt:lpstr>PowerPoint 프레젠테이션</vt:lpstr>
      <vt:lpstr>현위치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길찾기 로직 조사 및 결정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 Min</dc:creator>
  <cp:lastModifiedBy>Hye Min</cp:lastModifiedBy>
  <cp:revision>17</cp:revision>
  <dcterms:created xsi:type="dcterms:W3CDTF">2019-11-12T11:46:29Z</dcterms:created>
  <dcterms:modified xsi:type="dcterms:W3CDTF">2019-11-13T17:12:09Z</dcterms:modified>
</cp:coreProperties>
</file>