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16"/>
  </p:notesMasterIdLst>
  <p:handoutMasterIdLst>
    <p:handoutMasterId r:id="rId17"/>
  </p:handoutMasterIdLst>
  <p:sldIdLst>
    <p:sldId id="412" r:id="rId2"/>
    <p:sldId id="416" r:id="rId3"/>
    <p:sldId id="466" r:id="rId4"/>
    <p:sldId id="459" r:id="rId5"/>
    <p:sldId id="429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65" r:id="rId14"/>
    <p:sldId id="415" r:id="rId15"/>
  </p:sldIdLst>
  <p:sldSz cx="9144000" cy="6858000" type="screen4x3"/>
  <p:notesSz cx="6797675" cy="9928225"/>
  <p:embeddedFontLst>
    <p:embeddedFont>
      <p:font typeface="나눔고딕" panose="020B0600000101010101" charset="-127"/>
      <p:regular r:id="rId18"/>
      <p:bold r:id="rId19"/>
    </p:embeddedFont>
    <p:embeddedFont>
      <p:font typeface="나눔고딕 ExtraBold" panose="020B0600000101010101" charset="-127"/>
      <p:bold r:id="rId20"/>
    </p:embeddedFont>
    <p:embeddedFont>
      <p:font typeface="나눔바른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한컴바탕" panose="02030600000101010101" pitchFamily="18" charset="2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96"/>
    <a:srgbClr val="100A8E"/>
    <a:srgbClr val="D2DFEE"/>
    <a:srgbClr val="0000FF"/>
    <a:srgbClr val="BB815D"/>
    <a:srgbClr val="EFE1F7"/>
    <a:srgbClr val="AB2F7F"/>
    <a:srgbClr val="A664CE"/>
    <a:srgbClr val="FCF6F9"/>
    <a:srgbClr val="502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08" autoAdjust="0"/>
  </p:normalViewPr>
  <p:slideViewPr>
    <p:cSldViewPr>
      <p:cViewPr varScale="1">
        <p:scale>
          <a:sx n="85" d="100"/>
          <a:sy n="85" d="100"/>
        </p:scale>
        <p:origin x="1406" y="67"/>
      </p:cViewPr>
      <p:guideLst>
        <p:guide orient="horz" pos="220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8F6B-3F51-4A8F-9F44-BC2A8AB3EEF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CE2C0-677D-42B4-99BF-82F30FD35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AE56-7F63-4D94-8C88-A4D9F483D2F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FE92-455A-4DA0-9131-57DAB90A5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0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0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3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2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4896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576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4129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87354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611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854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73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5592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9402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8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498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620688"/>
            </a:xfrm>
            <a:prstGeom prst="rect">
              <a:avLst/>
            </a:prstGeom>
            <a:solidFill>
              <a:srgbClr val="003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91888" y="171367"/>
              <a:ext cx="1949573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JEONBUK NATIONAL UNIVERSITY</a:t>
              </a: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78228"/>
              <a:ext cx="1728192" cy="43204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003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9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pull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4460740"/>
            <a:ext cx="9144000" cy="2370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rgbClr val="003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7041" y="2179022"/>
            <a:ext cx="5634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기계학습과 기술적 분석 지표를 이용한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KOSPI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지수 변동성 예측</a:t>
            </a:r>
            <a:endParaRPr lang="en-US" altLang="ko-KR" sz="3200" b="1" spc="-150" dirty="0">
              <a:solidFill>
                <a:srgbClr val="BB815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773541" cy="4433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BC2345-4F64-41EE-B5B8-4A171E7E9CA2}"/>
              </a:ext>
            </a:extLst>
          </p:cNvPr>
          <p:cNvSpPr/>
          <p:nvPr/>
        </p:nvSpPr>
        <p:spPr>
          <a:xfrm>
            <a:off x="6660232" y="285776"/>
            <a:ext cx="2340705" cy="325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JEONBUK NATIONAL UNIVERSITY</a:t>
            </a:r>
          </a:p>
        </p:txBody>
      </p:sp>
      <p:graphicFrame>
        <p:nvGraphicFramePr>
          <p:cNvPr id="23" name="표 14">
            <a:extLst>
              <a:ext uri="{FF2B5EF4-FFF2-40B4-BE49-F238E27FC236}">
                <a16:creationId xmlns:a16="http://schemas.microsoft.com/office/drawing/2014/main" id="{4AB1D690-5AE0-4412-AA91-99AEA6C2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65985"/>
              </p:ext>
            </p:extLst>
          </p:nvPr>
        </p:nvGraphicFramePr>
        <p:xfrm>
          <a:off x="323528" y="5118644"/>
          <a:ext cx="3816424" cy="1315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85975263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035430151"/>
                    </a:ext>
                  </a:extLst>
                </a:gridCol>
              </a:tblGrid>
              <a:tr h="341446">
                <a:tc>
                  <a:txBody>
                    <a:bodyPr/>
                    <a:lstStyle/>
                    <a:p>
                      <a:pPr algn="dist">
                        <a:lnSpc>
                          <a:spcPct val="130000"/>
                        </a:lnSpc>
                      </a:pPr>
                      <a:r>
                        <a:rPr lang="ko-KR" altLang="en-US" sz="1500" b="1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endParaRPr lang="en-US" altLang="ko-KR" sz="1500" b="1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전북대학교 소프트웨어공학과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177503"/>
                  </a:ext>
                </a:extLst>
              </a:tr>
              <a:tr h="298351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500" b="1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이승헌</a:t>
                      </a:r>
                      <a:r>
                        <a:rPr lang="en-US" altLang="ko-KR" sz="15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이승수</a:t>
                      </a:r>
                      <a:r>
                        <a:rPr lang="en-US" altLang="ko-KR" sz="15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문혜민</a:t>
                      </a:r>
                      <a:endParaRPr lang="en-US" altLang="ko-KR" sz="15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57480"/>
                  </a:ext>
                </a:extLst>
              </a:tr>
              <a:tr h="298351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500" b="1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2020. 06. 23</a:t>
                      </a:r>
                      <a:endParaRPr lang="ko-KR" altLang="en-US" sz="1500" spc="-15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028939"/>
                  </a:ext>
                </a:extLst>
              </a:tr>
              <a:tr h="298351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500" b="1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-15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김순태</a:t>
                      </a:r>
                      <a:r>
                        <a:rPr lang="ko-KR" altLang="en-US" sz="1500" spc="-15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96520"/>
                  </a:ext>
                </a:extLst>
              </a:tr>
            </a:tbl>
          </a:graphicData>
        </a:graphic>
      </p:graphicFrame>
      <p:pic>
        <p:nvPicPr>
          <p:cNvPr id="33" name="그림 32" descr="앉아있는, 테이블, 검은색, 작은이(가) 표시된 사진&#10;&#10;자동 생성된 설명">
            <a:extLst>
              <a:ext uri="{FF2B5EF4-FFF2-40B4-BE49-F238E27FC236}">
                <a16:creationId xmlns:a16="http://schemas.microsoft.com/office/drawing/2014/main" id="{B102F3B1-D580-43F0-BBE9-A82FFCDC56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99" y="1273351"/>
            <a:ext cx="2888560" cy="2888560"/>
          </a:xfrm>
          <a:prstGeom prst="rect">
            <a:avLst/>
          </a:prstGeom>
        </p:spPr>
      </p:pic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513FB2A6-FB78-4A54-A2BF-F6F11D594482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7690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D0AAFEF1-6400-4255-ACFB-47F39E6CD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893656"/>
            <a:ext cx="2801400" cy="39914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4A1ECB-9087-4EA5-965B-E3BC70AE5D62}"/>
              </a:ext>
            </a:extLst>
          </p:cNvPr>
          <p:cNvSpPr/>
          <p:nvPr/>
        </p:nvSpPr>
        <p:spPr>
          <a:xfrm>
            <a:off x="361246" y="3027432"/>
            <a:ext cx="288032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A078561-F3D2-439F-8DC3-8770F612659B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접근 방안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20400-0AE8-43D5-8177-B13CEF8CB5B0}"/>
              </a:ext>
            </a:extLst>
          </p:cNvPr>
          <p:cNvSpPr txBox="1"/>
          <p:nvPr/>
        </p:nvSpPr>
        <p:spPr>
          <a:xfrm>
            <a:off x="3604773" y="1100235"/>
            <a:ext cx="5287707" cy="546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selection : 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특징의 부분 집합을 선택하거나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특징을 제거하여 간결한 특징 집합을 만드는 차원 축소방법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※ SVM Model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Labeling </a:t>
            </a:r>
          </a:p>
          <a:p>
            <a:pPr>
              <a:lnSpc>
                <a:spcPct val="130000"/>
              </a:lnSpc>
            </a:pP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* CP (classification) :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변동률에 대하여 음수일 경우 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-1,</a:t>
            </a:r>
          </a:p>
          <a:p>
            <a:pPr>
              <a:lnSpc>
                <a:spcPct val="130000"/>
              </a:lnSpc>
            </a:pP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양수일 경우 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클래스를 나눠서 분류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* RP (regression problem) : 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독립변수 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두고 회귀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(regression) 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익일의 지수 변동률을 예측하는 방법으로 이는 본 연         구에서 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RP(regression problem)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정의한다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Scaling : 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자료의 </a:t>
            </a:r>
            <a:r>
              <a:rPr lang="ko-KR" altLang="en-US" sz="15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언더플로우를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방지하고 독립 변수의 공분산 행렬의 조건수를 감소시켜 최적화 과정에서의 안전성 및 수렴 속도를 향상시키는 데이터 </a:t>
            </a:r>
            <a:r>
              <a:rPr lang="ko-KR" altLang="en-US" sz="15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92D151-29EC-4562-B06C-2FEDDA40F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97985"/>
              </p:ext>
            </p:extLst>
          </p:nvPr>
        </p:nvGraphicFramePr>
        <p:xfrm>
          <a:off x="3986908" y="2413831"/>
          <a:ext cx="4451427" cy="138265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80736">
                  <a:extLst>
                    <a:ext uri="{9D8B030D-6E8A-4147-A177-3AD203B41FA5}">
                      <a16:colId xmlns:a16="http://schemas.microsoft.com/office/drawing/2014/main" val="464102906"/>
                    </a:ext>
                  </a:extLst>
                </a:gridCol>
                <a:gridCol w="1444537">
                  <a:extLst>
                    <a:ext uri="{9D8B030D-6E8A-4147-A177-3AD203B41FA5}">
                      <a16:colId xmlns:a16="http://schemas.microsoft.com/office/drawing/2014/main" val="2513038318"/>
                    </a:ext>
                  </a:extLst>
                </a:gridCol>
                <a:gridCol w="798321">
                  <a:extLst>
                    <a:ext uri="{9D8B030D-6E8A-4147-A177-3AD203B41FA5}">
                      <a16:colId xmlns:a16="http://schemas.microsoft.com/office/drawing/2014/main" val="1877661534"/>
                    </a:ext>
                  </a:extLst>
                </a:gridCol>
                <a:gridCol w="1427833">
                  <a:extLst>
                    <a:ext uri="{9D8B030D-6E8A-4147-A177-3AD203B41FA5}">
                      <a16:colId xmlns:a16="http://schemas.microsoft.com/office/drawing/2014/main" val="221537124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Priority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feature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priority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Feature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4706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BB_up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TRIX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2753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chaikinAD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MACD_signal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4863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BB_dn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TDI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755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ATR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MACD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5277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trueHigh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075296"/>
                  </a:ext>
                </a:extLst>
              </a:tr>
            </a:tbl>
          </a:graphicData>
        </a:graphic>
      </p:graphicFrame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3A5A9D89-D2C6-49FD-BAD0-8BFEAC817DF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0661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4778CBD-A4F1-494B-BCF4-83E00B878DF7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접근 방안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45E5FC2-A6A2-4A5E-AB54-372E8A0C3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893656"/>
            <a:ext cx="2801400" cy="39914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DE9538-B520-48BE-8170-25D893E32586}"/>
              </a:ext>
            </a:extLst>
          </p:cNvPr>
          <p:cNvSpPr/>
          <p:nvPr/>
        </p:nvSpPr>
        <p:spPr>
          <a:xfrm>
            <a:off x="361246" y="3789040"/>
            <a:ext cx="288032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E3C48-A690-4CF9-BC1C-CE57F0B146C2}"/>
              </a:ext>
            </a:extLst>
          </p:cNvPr>
          <p:cNvSpPr txBox="1"/>
          <p:nvPr/>
        </p:nvSpPr>
        <p:spPr>
          <a:xfrm>
            <a:off x="3604773" y="1604825"/>
            <a:ext cx="5287707" cy="4560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500" b="1" spc="-150" dirty="0"/>
              <a:t>Machine Leaning Model</a:t>
            </a: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500" spc="-150" dirty="0"/>
              <a:t>Machine Leaning Model : KOSPI </a:t>
            </a:r>
            <a:r>
              <a:rPr lang="ko-KR" altLang="en-US" sz="1500" spc="-150" dirty="0"/>
              <a:t>지수 예측 능력을 실험하기 위한 </a:t>
            </a:r>
            <a:r>
              <a:rPr lang="en-US" altLang="ko-KR" sz="1500" spc="-150" dirty="0"/>
              <a:t>3</a:t>
            </a:r>
            <a:r>
              <a:rPr lang="ko-KR" altLang="en-US" sz="1500" spc="-150" dirty="0"/>
              <a:t>가지 </a:t>
            </a:r>
            <a:r>
              <a:rPr lang="ko-KR" altLang="en-US" sz="1500" spc="-150" dirty="0" err="1"/>
              <a:t>머신러닝</a:t>
            </a:r>
            <a:r>
              <a:rPr lang="ko-KR" altLang="en-US" sz="1500" spc="-150" dirty="0"/>
              <a:t> 모델</a:t>
            </a:r>
            <a:endParaRPr lang="en-US" altLang="ko-KR" sz="1500" spc="-150" dirty="0"/>
          </a:p>
          <a:p>
            <a:pPr>
              <a:lnSpc>
                <a:spcPct val="130000"/>
              </a:lnSpc>
            </a:pPr>
            <a:r>
              <a:rPr lang="en-US" altLang="ko-KR" sz="1500" spc="-150" dirty="0"/>
              <a:t>      * SVM</a:t>
            </a:r>
          </a:p>
          <a:p>
            <a:pPr>
              <a:lnSpc>
                <a:spcPct val="130000"/>
              </a:lnSpc>
            </a:pPr>
            <a:r>
              <a:rPr lang="en-US" altLang="ko-KR" sz="1500" spc="-150" dirty="0"/>
              <a:t>      * Decision Tree</a:t>
            </a:r>
          </a:p>
          <a:p>
            <a:pPr>
              <a:lnSpc>
                <a:spcPct val="130000"/>
              </a:lnSpc>
            </a:pPr>
            <a:r>
              <a:rPr lang="en-US" altLang="ko-KR" sz="1500" spc="-150" dirty="0"/>
              <a:t>      * Random Forest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500" spc="-150" dirty="0"/>
              <a:t>Hyperparameter optimization : </a:t>
            </a:r>
            <a:r>
              <a:rPr lang="ko-KR" altLang="en-US" sz="1500" spc="-150" dirty="0"/>
              <a:t>모델별로 적용한 </a:t>
            </a:r>
            <a:r>
              <a:rPr lang="en-US" altLang="ko-KR" sz="1500" spc="-150" dirty="0"/>
              <a:t>Hyperparameter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601480-68F4-48CC-9A41-7F685237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46909"/>
              </p:ext>
            </p:extLst>
          </p:nvPr>
        </p:nvGraphicFramePr>
        <p:xfrm>
          <a:off x="3995937" y="3798024"/>
          <a:ext cx="4608512" cy="24392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122029773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97624019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1951050823"/>
                    </a:ext>
                  </a:extLst>
                </a:gridCol>
              </a:tblGrid>
              <a:tr h="243929"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Model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Type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Hyperparameter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596242"/>
                  </a:ext>
                </a:extLst>
              </a:tr>
              <a:tr h="243929">
                <a:tc rowSpan="3"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0.001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438857"/>
                  </a:ext>
                </a:extLst>
              </a:tr>
              <a:tr h="243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Kernel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rbf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115620"/>
                  </a:ext>
                </a:extLst>
              </a:tr>
              <a:tr h="243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Gamma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0.001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79547"/>
                  </a:ext>
                </a:extLst>
              </a:tr>
              <a:tr h="243929">
                <a:tc rowSpan="3"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Max_depth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046765"/>
                  </a:ext>
                </a:extLst>
              </a:tr>
              <a:tr h="243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Max_Features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auto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65442"/>
                  </a:ext>
                </a:extLst>
              </a:tr>
              <a:tr h="243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Random_state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921123"/>
                  </a:ext>
                </a:extLst>
              </a:tr>
              <a:tr h="243929">
                <a:tc rowSpan="3"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Random Forest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N_estimators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11565"/>
                  </a:ext>
                </a:extLst>
              </a:tr>
              <a:tr h="243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 feature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10591"/>
                  </a:ext>
                </a:extLst>
              </a:tr>
              <a:tr h="243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algn="just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Randomstate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691691"/>
                  </a:ext>
                </a:extLst>
              </a:tr>
            </a:tbl>
          </a:graphicData>
        </a:graphic>
      </p:graphicFrame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9E431D2-3A56-4D28-8D4B-18C7A3B6AD24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11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264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97645228-6FBB-4DE0-A95D-7E961B91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893656"/>
            <a:ext cx="2801400" cy="39914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5D6E45F-0647-417F-A6A9-AF93F72F7B2F}"/>
              </a:ext>
            </a:extLst>
          </p:cNvPr>
          <p:cNvSpPr/>
          <p:nvPr/>
        </p:nvSpPr>
        <p:spPr>
          <a:xfrm>
            <a:off x="361246" y="4797152"/>
            <a:ext cx="2880320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2400480-1FF1-4B9B-94DB-8ED331012AB6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 결과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7F0DF-33BB-47DC-BDB6-837E721A1257}"/>
              </a:ext>
            </a:extLst>
          </p:cNvPr>
          <p:cNvSpPr txBox="1"/>
          <p:nvPr/>
        </p:nvSpPr>
        <p:spPr>
          <a:xfrm>
            <a:off x="3604773" y="2483770"/>
            <a:ext cx="5287707" cy="215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500" b="1" spc="-150" dirty="0"/>
              <a:t>검증 결과 </a:t>
            </a:r>
            <a:endParaRPr lang="en-US" altLang="ko-KR" sz="1500" b="1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spc="-150" dirty="0"/>
              <a:t>목표 </a:t>
            </a:r>
            <a:r>
              <a:rPr lang="en-US" altLang="ko-KR" sz="1500" spc="-150" dirty="0"/>
              <a:t>: </a:t>
            </a:r>
            <a:r>
              <a:rPr lang="ko-KR" altLang="en-US" sz="1500" spc="-150" dirty="0"/>
              <a:t>익일의 주가지수 변동 예측</a:t>
            </a: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500" spc="-150" dirty="0"/>
              <a:t>Model Evaluation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  <a:p>
            <a:pPr>
              <a:lnSpc>
                <a:spcPct val="130000"/>
              </a:lnSpc>
            </a:pPr>
            <a:endParaRPr lang="en-US" altLang="ko-KR" sz="1500" spc="-15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E8DAE-7F1C-4A53-8259-C683929B9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01572"/>
              </p:ext>
            </p:extLst>
          </p:nvPr>
        </p:nvGraphicFramePr>
        <p:xfrm>
          <a:off x="3934629" y="3468887"/>
          <a:ext cx="4813836" cy="134311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41427">
                  <a:extLst>
                    <a:ext uri="{9D8B030D-6E8A-4147-A177-3AD203B41FA5}">
                      <a16:colId xmlns:a16="http://schemas.microsoft.com/office/drawing/2014/main" val="321773915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77191786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3995566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903967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1445735314"/>
                    </a:ext>
                  </a:extLst>
                </a:gridCol>
              </a:tblGrid>
              <a:tr h="262846"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SVM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Decision Tree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Random Forest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89764"/>
                  </a:ext>
                </a:extLst>
              </a:tr>
              <a:tr h="261373">
                <a:tc rowSpan="2"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 sample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RP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0.57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0.58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12852"/>
                  </a:ext>
                </a:extLst>
              </a:tr>
              <a:tr h="261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CP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0.14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848643"/>
                  </a:ext>
                </a:extLst>
              </a:tr>
              <a:tr h="261373">
                <a:tc rowSpan="2"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Out of sample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RP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0.59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0.55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283014"/>
                  </a:ext>
                </a:extLst>
              </a:tr>
              <a:tr h="296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82631"/>
                  </a:ext>
                </a:extLst>
              </a:tr>
            </a:tbl>
          </a:graphicData>
        </a:graphic>
      </p:graphicFrame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B9B52F6-72AE-4347-815D-679EDEE8A4E7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12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8222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D3955A3-7FBB-4577-90F9-32F17FC723F0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FFC77-BB40-474A-B626-A12F35DFDC10}"/>
              </a:ext>
            </a:extLst>
          </p:cNvPr>
          <p:cNvSpPr txBox="1"/>
          <p:nvPr/>
        </p:nvSpPr>
        <p:spPr>
          <a:xfrm>
            <a:off x="539552" y="1772816"/>
            <a:ext cx="806489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spc="-150" dirty="0"/>
              <a:t>익일 주가 예측을 위하여 기술적 분석 지표와 기계학습</a:t>
            </a:r>
            <a:r>
              <a:rPr lang="en-US" altLang="ko-KR" b="1" spc="-150" dirty="0"/>
              <a:t>(SVM, Decision Tree, Random Forest)</a:t>
            </a:r>
            <a:r>
              <a:rPr lang="ko-KR" altLang="en-US" b="1" spc="-150" dirty="0"/>
              <a:t> 방법을 활용하여 연구를 수행하였음</a:t>
            </a:r>
            <a:r>
              <a:rPr lang="en-US" altLang="ko-KR" b="1" spc="-15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spc="-15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spc="-150" dirty="0"/>
              <a:t> 약 </a:t>
            </a:r>
            <a:r>
              <a:rPr lang="en-US" altLang="ko-KR" b="1" spc="-150" dirty="0"/>
              <a:t>20</a:t>
            </a:r>
            <a:r>
              <a:rPr lang="ko-KR" altLang="en-US" b="1" spc="-150" dirty="0"/>
              <a:t>년간의 데이터 기반으로 실험데이터와 학습데이터를 나눠서 실험한 결과</a:t>
            </a:r>
            <a:r>
              <a:rPr lang="en-US" altLang="ko-KR" b="1" spc="-15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    In sample</a:t>
            </a:r>
            <a:r>
              <a:rPr lang="ko-KR" altLang="en-US" b="1" spc="-150" dirty="0"/>
              <a:t>의 경우 </a:t>
            </a:r>
            <a:r>
              <a:rPr lang="en-US" altLang="ko-KR" b="1" spc="-150" dirty="0"/>
              <a:t>Random Forest</a:t>
            </a:r>
            <a:r>
              <a:rPr lang="ko-KR" altLang="en-US" b="1" spc="-150" dirty="0"/>
              <a:t>의 성능이 </a:t>
            </a:r>
            <a:r>
              <a:rPr lang="en-US" altLang="ko-KR" b="1" spc="-150" dirty="0"/>
              <a:t>1.00 </a:t>
            </a:r>
            <a:r>
              <a:rPr lang="ko-KR" altLang="en-US" b="1" spc="-150" dirty="0"/>
              <a:t>으로 가장 높았으며</a:t>
            </a:r>
            <a:endParaRPr lang="en-US" altLang="ko-KR" b="1" spc="-150" dirty="0"/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    Out of sample</a:t>
            </a:r>
            <a:r>
              <a:rPr lang="ko-KR" altLang="en-US" b="1" spc="-150" dirty="0"/>
              <a:t>의 경우 </a:t>
            </a:r>
            <a:r>
              <a:rPr lang="en-US" altLang="ko-KR" b="1" spc="-150" dirty="0"/>
              <a:t>SVM</a:t>
            </a:r>
            <a:r>
              <a:rPr lang="ko-KR" altLang="en-US" b="1" spc="-150" dirty="0"/>
              <a:t>의 성능이 </a:t>
            </a:r>
            <a:r>
              <a:rPr lang="en-US" altLang="ko-KR" b="1" spc="-150" dirty="0"/>
              <a:t>0.60</a:t>
            </a:r>
            <a:r>
              <a:rPr lang="ko-KR" altLang="en-US" b="1" spc="-150" dirty="0"/>
              <a:t>으로 가장 우수한걸 확인할 수 있음</a:t>
            </a:r>
            <a:r>
              <a:rPr lang="en-US" altLang="ko-KR" b="1" spc="-15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spc="-15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spc="-150" dirty="0"/>
              <a:t>기계 학습을 이용하여 지수의 방향성을 예측하는 것은 쉽지 않으나</a:t>
            </a:r>
            <a:r>
              <a:rPr lang="en-US" altLang="ko-KR" b="1" spc="-150" dirty="0"/>
              <a:t>, </a:t>
            </a:r>
            <a:r>
              <a:rPr lang="ko-KR" altLang="en-US" b="1" spc="-150" dirty="0"/>
              <a:t>적절한 기술적 분석 지표와 다양한 기계학습 모델을 이용한다면 높은 정확도를 기대할 수 있음</a:t>
            </a:r>
            <a:r>
              <a:rPr lang="en-US" altLang="ko-KR" b="1" spc="-15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b="1" spc="-150" dirty="0"/>
          </a:p>
        </p:txBody>
      </p:sp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693922A0-ED0C-458B-970B-2AC919E384C4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13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9210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40627" y="3068960"/>
            <a:ext cx="301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2800" b="1" spc="300" dirty="0">
              <a:solidFill>
                <a:srgbClr val="003A9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2FDC2F16-B515-4EDB-841A-888BDFC141A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14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5797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7584" y="1628800"/>
            <a:ext cx="40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Contents</a:t>
            </a:r>
            <a:endParaRPr lang="ko-KR" altLang="en-US" sz="3200" b="1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87824" y="1921187"/>
            <a:ext cx="5328592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B4EF98-329B-4EDC-8A63-77D5CCB1D559}"/>
              </a:ext>
            </a:extLst>
          </p:cNvPr>
          <p:cNvGrpSpPr/>
          <p:nvPr/>
        </p:nvGrpSpPr>
        <p:grpSpPr>
          <a:xfrm>
            <a:off x="1115616" y="2484942"/>
            <a:ext cx="7719045" cy="605795"/>
            <a:chOff x="755576" y="3003479"/>
            <a:chExt cx="7719045" cy="6057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6644C0-6008-427E-95C9-FD6ECCC0B2CA}"/>
                </a:ext>
              </a:extLst>
            </p:cNvPr>
            <p:cNvSpPr txBox="1"/>
            <p:nvPr/>
          </p:nvSpPr>
          <p:spPr>
            <a:xfrm>
              <a:off x="1414731" y="3003479"/>
              <a:ext cx="7059890" cy="499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연구의 필요성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BE2E9-E2AA-425D-B8DC-E69AE1ED333F}"/>
                </a:ext>
              </a:extLst>
            </p:cNvPr>
            <p:cNvSpPr txBox="1"/>
            <p:nvPr/>
          </p:nvSpPr>
          <p:spPr>
            <a:xfrm>
              <a:off x="755576" y="30244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rgbClr val="D7BA93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01</a:t>
              </a:r>
              <a:endParaRPr lang="ko-KR" altLang="en-US" sz="3200" b="1" dirty="0">
                <a:solidFill>
                  <a:srgbClr val="D7BA93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D38A00-BF85-4702-BB54-20073C9161CC}"/>
              </a:ext>
            </a:extLst>
          </p:cNvPr>
          <p:cNvGrpSpPr/>
          <p:nvPr/>
        </p:nvGrpSpPr>
        <p:grpSpPr>
          <a:xfrm>
            <a:off x="1115616" y="3224194"/>
            <a:ext cx="7719045" cy="605795"/>
            <a:chOff x="755576" y="3003479"/>
            <a:chExt cx="7719045" cy="6057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1A3E64-F307-4009-8DE3-DD00A22C4DEB}"/>
                </a:ext>
              </a:extLst>
            </p:cNvPr>
            <p:cNvSpPr txBox="1"/>
            <p:nvPr/>
          </p:nvSpPr>
          <p:spPr>
            <a:xfrm>
              <a:off x="1414731" y="3003479"/>
              <a:ext cx="7059890" cy="499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관련 연구 소개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DF4C8E-B44A-4E4B-B47B-96D0A20EF6B8}"/>
                </a:ext>
              </a:extLst>
            </p:cNvPr>
            <p:cNvSpPr txBox="1"/>
            <p:nvPr/>
          </p:nvSpPr>
          <p:spPr>
            <a:xfrm>
              <a:off x="755576" y="3024499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rgbClr val="D7BA93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02</a:t>
              </a:r>
              <a:endParaRPr lang="ko-KR" altLang="en-US" sz="3200" b="1" dirty="0">
                <a:solidFill>
                  <a:srgbClr val="D7BA93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89807B-2FFF-4829-B0F8-3E40BEFB0F3B}"/>
              </a:ext>
            </a:extLst>
          </p:cNvPr>
          <p:cNvGrpSpPr/>
          <p:nvPr/>
        </p:nvGrpSpPr>
        <p:grpSpPr>
          <a:xfrm>
            <a:off x="1115616" y="3963446"/>
            <a:ext cx="7719045" cy="605795"/>
            <a:chOff x="755576" y="3003479"/>
            <a:chExt cx="7719045" cy="6057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183BA9-A75C-44C6-8AAC-AB295792C8B6}"/>
                </a:ext>
              </a:extLst>
            </p:cNvPr>
            <p:cNvSpPr txBox="1"/>
            <p:nvPr/>
          </p:nvSpPr>
          <p:spPr>
            <a:xfrm>
              <a:off x="1414731" y="3003479"/>
              <a:ext cx="7059890" cy="499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연구 접근 방안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6185F7-DCCE-46CC-92A6-B586FAD42645}"/>
                </a:ext>
              </a:extLst>
            </p:cNvPr>
            <p:cNvSpPr txBox="1"/>
            <p:nvPr/>
          </p:nvSpPr>
          <p:spPr>
            <a:xfrm>
              <a:off x="755576" y="3024499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rgbClr val="D7BA93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03</a:t>
              </a:r>
              <a:endParaRPr lang="ko-KR" altLang="en-US" sz="3200" b="1" dirty="0">
                <a:solidFill>
                  <a:srgbClr val="D7BA93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05DB65-0B00-4EC0-97FB-22391AAA4625}"/>
              </a:ext>
            </a:extLst>
          </p:cNvPr>
          <p:cNvGrpSpPr/>
          <p:nvPr/>
        </p:nvGrpSpPr>
        <p:grpSpPr>
          <a:xfrm>
            <a:off x="1115616" y="4702698"/>
            <a:ext cx="7719045" cy="605795"/>
            <a:chOff x="755576" y="3003479"/>
            <a:chExt cx="7719045" cy="6057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BC861C-C050-4DE5-80E5-6851208BE619}"/>
                </a:ext>
              </a:extLst>
            </p:cNvPr>
            <p:cNvSpPr txBox="1"/>
            <p:nvPr/>
          </p:nvSpPr>
          <p:spPr>
            <a:xfrm>
              <a:off x="1414731" y="3003479"/>
              <a:ext cx="7059890" cy="499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검증 결과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6E7CE3-E46C-4CD0-899D-FE38049022CE}"/>
                </a:ext>
              </a:extLst>
            </p:cNvPr>
            <p:cNvSpPr txBox="1"/>
            <p:nvPr/>
          </p:nvSpPr>
          <p:spPr>
            <a:xfrm>
              <a:off x="755576" y="3024499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rgbClr val="D7BA93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04</a:t>
              </a:r>
              <a:endParaRPr lang="ko-KR" altLang="en-US" sz="3200" b="1" dirty="0">
                <a:solidFill>
                  <a:srgbClr val="D7BA93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FB1C14-401E-4A19-9DE1-4D52FE55A569}"/>
              </a:ext>
            </a:extLst>
          </p:cNvPr>
          <p:cNvGrpSpPr/>
          <p:nvPr/>
        </p:nvGrpSpPr>
        <p:grpSpPr>
          <a:xfrm>
            <a:off x="1115616" y="5441952"/>
            <a:ext cx="7719045" cy="605795"/>
            <a:chOff x="755576" y="3003479"/>
            <a:chExt cx="7719045" cy="6057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430F9C-1F47-4A4F-9EBE-CBF20A6169DE}"/>
                </a:ext>
              </a:extLst>
            </p:cNvPr>
            <p:cNvSpPr txBox="1"/>
            <p:nvPr/>
          </p:nvSpPr>
          <p:spPr>
            <a:xfrm>
              <a:off x="1414731" y="3003479"/>
              <a:ext cx="7059890" cy="499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결론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C2D165-5C0A-4F8D-93BE-49D6D8117C3B}"/>
                </a:ext>
              </a:extLst>
            </p:cNvPr>
            <p:cNvSpPr txBox="1"/>
            <p:nvPr/>
          </p:nvSpPr>
          <p:spPr>
            <a:xfrm>
              <a:off x="755576" y="3024499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rgbClr val="D7BA93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05</a:t>
              </a:r>
              <a:endParaRPr lang="ko-KR" altLang="en-US" sz="3200" b="1" dirty="0">
                <a:solidFill>
                  <a:srgbClr val="D7BA93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85890B73-03BB-4010-A3FE-92F2E8076B0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3508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7A0DD0C-8EF9-41C8-B3CD-D90651910097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필요성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566320-1169-4914-BD16-7249A07F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2" y="2163065"/>
            <a:ext cx="3590730" cy="34779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B46B8-489B-4E39-AAE7-6AA038FEE7C9}"/>
              </a:ext>
            </a:extLst>
          </p:cNvPr>
          <p:cNvSpPr txBox="1"/>
          <p:nvPr/>
        </p:nvSpPr>
        <p:spPr>
          <a:xfrm>
            <a:off x="527230" y="1734350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 한국은행 기준금리 변동추이 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E52FB14-F5D5-449A-926C-5E5BD8019840}"/>
              </a:ext>
            </a:extLst>
          </p:cNvPr>
          <p:cNvSpPr/>
          <p:nvPr/>
        </p:nvSpPr>
        <p:spPr>
          <a:xfrm>
            <a:off x="3203848" y="5085184"/>
            <a:ext cx="43204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C2E980-3DCC-4209-8ADD-7275F9FA6470}"/>
              </a:ext>
            </a:extLst>
          </p:cNvPr>
          <p:cNvSpPr txBox="1"/>
          <p:nvPr/>
        </p:nvSpPr>
        <p:spPr>
          <a:xfrm>
            <a:off x="2344587" y="5085184"/>
            <a:ext cx="917239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2020.05</a:t>
            </a:r>
            <a:r>
              <a:rPr lang="ko-KR" altLang="en-US" sz="1000" b="1" dirty="0">
                <a:solidFill>
                  <a:srgbClr val="FF0000"/>
                </a:solidFill>
              </a:rPr>
              <a:t>기준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0.50%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11143-075D-451B-A163-6E9EBB524E14}"/>
              </a:ext>
            </a:extLst>
          </p:cNvPr>
          <p:cNvSpPr txBox="1"/>
          <p:nvPr/>
        </p:nvSpPr>
        <p:spPr>
          <a:xfrm>
            <a:off x="611560" y="5733256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[</a:t>
            </a:r>
            <a:r>
              <a:rPr lang="ko-KR" altLang="en-US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출처</a:t>
            </a:r>
            <a:r>
              <a:rPr lang="en-US" altLang="ko-KR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] </a:t>
            </a:r>
            <a:r>
              <a:rPr lang="ko-KR" altLang="en-US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한국은행 홈페이지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C00E11-D08E-4E60-BDE9-869E69E48F6C}"/>
              </a:ext>
            </a:extLst>
          </p:cNvPr>
          <p:cNvSpPr txBox="1"/>
          <p:nvPr/>
        </p:nvSpPr>
        <p:spPr>
          <a:xfrm>
            <a:off x="4572000" y="1734350"/>
            <a:ext cx="3352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 </a:t>
            </a:r>
            <a:r>
              <a:rPr lang="ko-KR" altLang="en-US" sz="14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로보어드바이저</a:t>
            </a:r>
            <a:r>
              <a:rPr lang="en-US" altLang="ko-KR" sz="1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(Robo-Advisor) </a:t>
            </a:r>
            <a:r>
              <a:rPr lang="ko-KR" altLang="en-US" sz="1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규모 현황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9B9D4-2218-42D8-8A15-A80F0A098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04" y="2204864"/>
            <a:ext cx="3977035" cy="353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1D8E9A81-95A8-46BC-9ED5-D1DC826DCB1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9647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0A0F08B-6CC4-4C00-B113-FF0CD660EBD2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필요성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C01AD2-822B-4329-AC2B-D6ACD2DB3E59}"/>
              </a:ext>
            </a:extLst>
          </p:cNvPr>
          <p:cNvSpPr txBox="1"/>
          <p:nvPr/>
        </p:nvSpPr>
        <p:spPr>
          <a:xfrm>
            <a:off x="383214" y="1700808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주가 예측 방법</a:t>
            </a:r>
          </a:p>
        </p:txBody>
      </p:sp>
      <p:graphicFrame>
        <p:nvGraphicFramePr>
          <p:cNvPr id="56" name="표 2">
            <a:extLst>
              <a:ext uri="{FF2B5EF4-FFF2-40B4-BE49-F238E27FC236}">
                <a16:creationId xmlns:a16="http://schemas.microsoft.com/office/drawing/2014/main" id="{95D8900B-3527-41EF-9C19-194818237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36713"/>
              </p:ext>
            </p:extLst>
          </p:nvPr>
        </p:nvGraphicFramePr>
        <p:xfrm>
          <a:off x="407381" y="2109574"/>
          <a:ext cx="8329238" cy="270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265">
                  <a:extLst>
                    <a:ext uri="{9D8B030D-6E8A-4147-A177-3AD203B41FA5}">
                      <a16:colId xmlns:a16="http://schemas.microsoft.com/office/drawing/2014/main" val="1120191080"/>
                    </a:ext>
                  </a:extLst>
                </a:gridCol>
                <a:gridCol w="3656549">
                  <a:extLst>
                    <a:ext uri="{9D8B030D-6E8A-4147-A177-3AD203B41FA5}">
                      <a16:colId xmlns:a16="http://schemas.microsoft.com/office/drawing/2014/main" val="2126364064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102723414"/>
                    </a:ext>
                  </a:extLst>
                </a:gridCol>
              </a:tblGrid>
              <a:tr h="6224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분석방법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기본적 분석</a:t>
                      </a:r>
                      <a:endParaRPr lang="en-US" altLang="ko-KR" sz="1300" b="1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300" b="1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(fundamental analysis)</a:t>
                      </a:r>
                      <a:endParaRPr lang="ko-KR" altLang="en-US" sz="1300" b="1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기술적 분석</a:t>
                      </a:r>
                      <a:endParaRPr lang="en-US" altLang="ko-KR" sz="1300" b="1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300" b="1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(technical analysis)</a:t>
                      </a:r>
                      <a:endParaRPr lang="ko-KR" altLang="en-US" sz="1300" b="1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68929"/>
                  </a:ext>
                </a:extLst>
              </a:tr>
              <a:tr h="12112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기업의 재무 정보와 같은 기업의 과거 성과를 평가하여 주가 변동 예측</a:t>
                      </a:r>
                      <a:endParaRPr lang="en-US" altLang="ko-KR" sz="1300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r>
                        <a:rPr lang="en-US" altLang="ko-KR" sz="1300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1300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펀드 매니저</a:t>
                      </a:r>
                      <a:r>
                        <a:rPr lang="en-US" altLang="ko-KR" sz="1300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주식 투자자 활용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과거 주식의 가격의 동향을 분석하고 패턴을 이해하여 미래 주가 변동 예측</a:t>
                      </a:r>
                      <a:endParaRPr lang="en-US" altLang="ko-KR" sz="1300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r>
                        <a:rPr lang="en-US" altLang="ko-KR" sz="1300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※ </a:t>
                      </a:r>
                      <a:r>
                        <a:rPr lang="en-US" altLang="ko-KR" sz="1300" spc="-150" dirty="0">
                          <a:solidFill>
                            <a:schemeClr val="tx1"/>
                          </a:solidFill>
                        </a:rPr>
                        <a:t>EMA(exponential moving average) </a:t>
                      </a:r>
                      <a:r>
                        <a:rPr lang="ko-KR" altLang="ko-KR" sz="1300" spc="-150" dirty="0">
                          <a:solidFill>
                            <a:schemeClr val="tx1"/>
                          </a:solidFill>
                        </a:rPr>
                        <a:t>등과 같은 통계적 기법을 활용</a:t>
                      </a:r>
                      <a:endParaRPr lang="ko-KR" altLang="en-US" sz="130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334690"/>
                  </a:ext>
                </a:extLst>
              </a:tr>
              <a:tr h="875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spc="-150" dirty="0">
                          <a:solidFill>
                            <a:srgbClr val="C00000"/>
                          </a:solidFill>
                        </a:rPr>
                        <a:t>단점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spc="-150" dirty="0">
                          <a:solidFill>
                            <a:srgbClr val="C00000"/>
                          </a:solidFill>
                        </a:rPr>
                        <a:t>기업의 실적과 사업의 성과 등을 자세하게 알 수 없기 때문에 미래 주가 예측 시 한계가 있음</a:t>
                      </a:r>
                      <a:r>
                        <a:rPr lang="en-US" altLang="ko-KR" sz="1300" b="1" spc="-150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sz="1300" b="1" spc="-15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b="1" spc="-150" dirty="0">
                          <a:solidFill>
                            <a:srgbClr val="C00000"/>
                          </a:solidFill>
                        </a:rPr>
                        <a:t>주가 또는 지수는 다양한 직</a:t>
                      </a:r>
                      <a:r>
                        <a:rPr lang="en-US" altLang="ko-KR" sz="1300" b="1" spc="-150" dirty="0">
                          <a:solidFill>
                            <a:srgbClr val="C00000"/>
                          </a:solidFill>
                        </a:rPr>
                        <a:t>·</a:t>
                      </a:r>
                      <a:r>
                        <a:rPr lang="ko-KR" altLang="en-US" sz="1300" b="1" spc="-150" dirty="0">
                          <a:solidFill>
                            <a:srgbClr val="C00000"/>
                          </a:solidFill>
                        </a:rPr>
                        <a:t>간접적인 변수들에 의해서 불규칙적으로 변동하기 때문에 정확한 예측을 하는 것은 한계가 있음</a:t>
                      </a:r>
                      <a:r>
                        <a:rPr lang="en-US" altLang="ko-KR" sz="1300" b="1" spc="-150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sz="1300" b="1" spc="-15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671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D1CF433-5CDA-4089-9B6B-79C62696A0DA}"/>
              </a:ext>
            </a:extLst>
          </p:cNvPr>
          <p:cNvSpPr/>
          <p:nvPr/>
        </p:nvSpPr>
        <p:spPr>
          <a:xfrm>
            <a:off x="390903" y="5169163"/>
            <a:ext cx="8329238" cy="852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머리와 톱니바퀴">
            <a:extLst>
              <a:ext uri="{FF2B5EF4-FFF2-40B4-BE49-F238E27FC236}">
                <a16:creationId xmlns:a16="http://schemas.microsoft.com/office/drawing/2014/main" id="{C2DEB4EA-FA6E-4177-8127-B5A07414E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544" y="5399307"/>
            <a:ext cx="541252" cy="541252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356D319B-42B8-402F-877D-C140B6FBC40D}"/>
              </a:ext>
            </a:extLst>
          </p:cNvPr>
          <p:cNvSpPr/>
          <p:nvPr/>
        </p:nvSpPr>
        <p:spPr>
          <a:xfrm>
            <a:off x="869481" y="5085184"/>
            <a:ext cx="541252" cy="504056"/>
          </a:xfrm>
          <a:prstGeom prst="wedgeEllipseCallout">
            <a:avLst>
              <a:gd name="adj1" fmla="val -27888"/>
              <a:gd name="adj2" fmla="val 5947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상향 추세">
            <a:extLst>
              <a:ext uri="{FF2B5EF4-FFF2-40B4-BE49-F238E27FC236}">
                <a16:creationId xmlns:a16="http://schemas.microsoft.com/office/drawing/2014/main" id="{E31E32DD-B380-4A77-8FD1-E50B8200FB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476" y="5150581"/>
            <a:ext cx="373261" cy="373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80A5B-B648-46B8-9687-93459A732C34}"/>
              </a:ext>
            </a:extLst>
          </p:cNvPr>
          <p:cNvSpPr txBox="1"/>
          <p:nvPr/>
        </p:nvSpPr>
        <p:spPr>
          <a:xfrm>
            <a:off x="467545" y="5244756"/>
            <a:ext cx="8136904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본 연구를 통해서</a:t>
            </a: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기술적 분석지표와 다양한 </a:t>
            </a:r>
            <a:r>
              <a:rPr lang="ko-KR" altLang="en-US" sz="1500" b="1" spc="-1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머신러닝</a:t>
            </a: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모델을 </a:t>
            </a:r>
            <a:endParaRPr lang="en-US" altLang="ko-KR" sz="1500" b="1" spc="-15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이용하여 </a:t>
            </a:r>
            <a:r>
              <a:rPr lang="ko-KR" altLang="en-US" sz="1500" b="1" spc="-1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익영업일에</a:t>
            </a: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대한 주가 변동을 예측해보고  정확성을 높이고자 함</a:t>
            </a: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3BD80723-0677-4F61-8715-E0E9E4FA31D6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121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992D8BD7-F0C0-4055-A0A1-78DAEAEA2092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소개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DBE180-E07B-4DF2-BF6A-6CD58B0B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23902"/>
            <a:ext cx="2833447" cy="4032448"/>
          </a:xfrm>
          <a:prstGeom prst="rect">
            <a:avLst/>
          </a:prstGeom>
        </p:spPr>
      </p:pic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8EC22DD-3633-4673-B568-86204BDBAD9B}"/>
              </a:ext>
            </a:extLst>
          </p:cNvPr>
          <p:cNvSpPr txBox="1">
            <a:spLocks/>
          </p:cNvSpPr>
          <p:nvPr/>
        </p:nvSpPr>
        <p:spPr>
          <a:xfrm>
            <a:off x="395536" y="1463912"/>
            <a:ext cx="8568952" cy="899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지표와 기계학습을 이용한 </a:t>
            </a:r>
            <a:r>
              <a:rPr lang="en-US" altLang="ko-KR" sz="15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KOSPI </a:t>
            </a:r>
            <a:r>
              <a:rPr lang="ko-KR" altLang="en-US" sz="15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주가지수 예측</a:t>
            </a:r>
            <a:endParaRPr lang="en-US" altLang="ko-KR" sz="1500" b="1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ko-KR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박재연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유재필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신현준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정보기술아키텍처</a:t>
            </a:r>
            <a:r>
              <a:rPr lang="ko-KR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연구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pp.331-340, 2016.</a:t>
            </a:r>
            <a:endParaRPr lang="en-US" altLang="ko-KR" sz="1500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ED65AC-77F7-45E7-89F9-FFB387ACC6DD}"/>
              </a:ext>
            </a:extLst>
          </p:cNvPr>
          <p:cNvSpPr/>
          <p:nvPr/>
        </p:nvSpPr>
        <p:spPr>
          <a:xfrm>
            <a:off x="4067944" y="5293628"/>
            <a:ext cx="1224136" cy="100460"/>
          </a:xfrm>
          <a:prstGeom prst="rect">
            <a:avLst/>
          </a:prstGeom>
          <a:solidFill>
            <a:srgbClr val="D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FA0DE4-8087-48E5-B924-A9BE8C063C1D}"/>
              </a:ext>
            </a:extLst>
          </p:cNvPr>
          <p:cNvSpPr/>
          <p:nvPr/>
        </p:nvSpPr>
        <p:spPr>
          <a:xfrm>
            <a:off x="4067944" y="2562976"/>
            <a:ext cx="792088" cy="100460"/>
          </a:xfrm>
          <a:prstGeom prst="rect">
            <a:avLst/>
          </a:prstGeom>
          <a:solidFill>
            <a:srgbClr val="D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상자 16">
            <a:extLst>
              <a:ext uri="{FF2B5EF4-FFF2-40B4-BE49-F238E27FC236}">
                <a16:creationId xmlns:a16="http://schemas.microsoft.com/office/drawing/2014/main" id="{5A9FB711-0CA6-4F3C-8A31-9639FF75FFAB}"/>
              </a:ext>
            </a:extLst>
          </p:cNvPr>
          <p:cNvSpPr txBox="1">
            <a:spLocks/>
          </p:cNvSpPr>
          <p:nvPr/>
        </p:nvSpPr>
        <p:spPr>
          <a:xfrm>
            <a:off x="3737460" y="2709170"/>
            <a:ext cx="5155019" cy="6924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defTabSz="508000">
              <a:buFont typeface="Arial" panose="020B0604020202020204" pitchFamily="34" charset="0"/>
              <a:buChar char="•"/>
            </a:pPr>
            <a:r>
              <a:rPr lang="ko-KR" altLang="en-US" sz="1300" b="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ATR, DMI </a:t>
            </a:r>
            <a:r>
              <a:rPr lang="ko-KR" altLang="en-US" sz="1300" b="0" spc="-14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Volatility</a:t>
            </a:r>
            <a:r>
              <a:rPr lang="ko-KR" altLang="en-US" sz="1300" b="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MACD, SAR, </a:t>
            </a:r>
            <a:r>
              <a:rPr lang="ko-KR" altLang="en-US" sz="1300" b="0" spc="-14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Mean의</a:t>
            </a:r>
            <a:r>
              <a:rPr lang="ko-KR" altLang="en-US" sz="1300" b="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변수를 이용하여 기계 학습 모형을 개발하고 약 15년의 KOSPI 지수를 가지고 10일 이후의 지수의 상승 또는 하락에 대한 예측 성능을 실험한다.</a:t>
            </a:r>
            <a:endParaRPr lang="ko-KR" altLang="en-US" sz="13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C5C7BE-62C2-4C42-BED4-F943060CF12E}"/>
              </a:ext>
            </a:extLst>
          </p:cNvPr>
          <p:cNvSpPr txBox="1"/>
          <p:nvPr/>
        </p:nvSpPr>
        <p:spPr>
          <a:xfrm>
            <a:off x="3694837" y="2416782"/>
            <a:ext cx="17412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b="1" spc="-150" dirty="0">
                <a:solidFill>
                  <a:srgbClr val="100A8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74CF4E-9692-4D08-AA95-D30B660599C6}"/>
              </a:ext>
            </a:extLst>
          </p:cNvPr>
          <p:cNvSpPr txBox="1"/>
          <p:nvPr/>
        </p:nvSpPr>
        <p:spPr>
          <a:xfrm>
            <a:off x="3694837" y="5154790"/>
            <a:ext cx="17412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b="1" spc="-150" dirty="0">
                <a:solidFill>
                  <a:srgbClr val="100A8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기계학습방법론</a:t>
            </a:r>
          </a:p>
        </p:txBody>
      </p:sp>
      <p:sp>
        <p:nvSpPr>
          <p:cNvPr id="29" name="텍스트 상자 16">
            <a:extLst>
              <a:ext uri="{FF2B5EF4-FFF2-40B4-BE49-F238E27FC236}">
                <a16:creationId xmlns:a16="http://schemas.microsoft.com/office/drawing/2014/main" id="{DEF55ACE-66CD-44AF-8869-04E535057401}"/>
              </a:ext>
            </a:extLst>
          </p:cNvPr>
          <p:cNvSpPr txBox="1">
            <a:spLocks/>
          </p:cNvSpPr>
          <p:nvPr/>
        </p:nvSpPr>
        <p:spPr>
          <a:xfrm>
            <a:off x="3839176" y="5394088"/>
            <a:ext cx="5304824" cy="6924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defTabSz="508000">
              <a:buFont typeface="Wingdings"/>
              <a:buChar char=""/>
            </a:pPr>
            <a:r>
              <a:rPr lang="ko-KR" altLang="en-US" sz="13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SVM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4000" indent="-254000" defTabSz="508000">
              <a:buFont typeface="Wingdings"/>
              <a:buChar char=""/>
            </a:pPr>
            <a:r>
              <a:rPr lang="ko-KR" altLang="en-US" sz="1300" spc="-14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라쏘</a:t>
            </a:r>
            <a:r>
              <a:rPr lang="ko-KR" altLang="en-US" sz="13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회귀분석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4000" indent="-254000" defTabSz="508000">
              <a:buFont typeface="Wingdings"/>
              <a:buChar char=""/>
            </a:pPr>
            <a:r>
              <a:rPr lang="ko-KR" altLang="en-US" sz="13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학습 기법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B6FC3E8-395B-40B2-9512-2F3DAA9B6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07794"/>
              </p:ext>
            </p:extLst>
          </p:nvPr>
        </p:nvGraphicFramePr>
        <p:xfrm>
          <a:off x="4067945" y="3470699"/>
          <a:ext cx="4680520" cy="1475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4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143">
                <a:tc gridSpan="2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300" b="1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실험 요인</a:t>
                      </a:r>
                      <a:endParaRPr lang="ko-KR" altLang="en-US" sz="1300" b="1" i="0" kern="1200" spc="-150" dirty="0">
                        <a:solidFill>
                          <a:schemeClr val="lt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300" b="1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설명</a:t>
                      </a:r>
                      <a:endParaRPr lang="ko-KR" altLang="en-US" sz="1300" b="1" i="0" kern="1200" spc="-150" dirty="0">
                        <a:solidFill>
                          <a:schemeClr val="lt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84">
                <a:tc gridSpan="2"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목표 값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KOSPI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75">
                <a:tc gridSpan="2"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입력 변수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ATR, DMI, </a:t>
                      </a:r>
                      <a:r>
                        <a:rPr lang="ko-KR" sz="1300" kern="1200" spc="-150" dirty="0" err="1">
                          <a:latin typeface="나눔고딕" panose="020B0600000101010101" charset="-127"/>
                          <a:ea typeface="나눔고딕" panose="020B0600000101010101" charset="-127"/>
                        </a:rPr>
                        <a:t>Volatility</a:t>
                      </a: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, MACD, SAR,</a:t>
                      </a:r>
                      <a:r>
                        <a:rPr lang="en-US" alt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lang="ko-KR" sz="1300" kern="1200" spc="-150" dirty="0" err="1">
                          <a:latin typeface="나눔고딕" panose="020B0600000101010101" charset="-127"/>
                          <a:ea typeface="나눔고딕" panose="020B0600000101010101" charset="-127"/>
                        </a:rPr>
                        <a:t>Mean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143">
                <a:tc rowSpan="2"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실험 기간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학습데이터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2000.01.01~2009.12.31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실험데이터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2010.01.01~2015.09.15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4678E94F-ED3F-435D-AD84-D0691E4220E0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1237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CB1BABF-ECE2-447E-836B-9D961955B09E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소개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3E6CD6F-1929-471F-8B9C-2FF2E7895B4A}"/>
              </a:ext>
            </a:extLst>
          </p:cNvPr>
          <p:cNvSpPr txBox="1">
            <a:spLocks/>
          </p:cNvSpPr>
          <p:nvPr/>
        </p:nvSpPr>
        <p:spPr>
          <a:xfrm>
            <a:off x="395536" y="1463912"/>
            <a:ext cx="8568952" cy="899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-1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딥러닝분석과</a:t>
            </a:r>
            <a:r>
              <a:rPr lang="ko-KR" altLang="en-US" sz="15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기술적 분석 지표를 이용한 한국 코스피주가지수 방향성 예측</a:t>
            </a:r>
            <a:endParaRPr lang="en-US" altLang="ko-KR" sz="1500" b="1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이우식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한국데이터정보과학회지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28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pp.287-295,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2017.</a:t>
            </a:r>
            <a:endParaRPr lang="en-US" altLang="ko-KR" sz="1500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387EDF-7C8E-467A-B396-51DB9736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80" y="2289823"/>
            <a:ext cx="2939608" cy="41635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0EC831-0B87-4906-9DE5-E96BE1CBCA01}"/>
              </a:ext>
            </a:extLst>
          </p:cNvPr>
          <p:cNvSpPr/>
          <p:nvPr/>
        </p:nvSpPr>
        <p:spPr>
          <a:xfrm>
            <a:off x="4067944" y="5293628"/>
            <a:ext cx="1224136" cy="100460"/>
          </a:xfrm>
          <a:prstGeom prst="rect">
            <a:avLst/>
          </a:prstGeom>
          <a:solidFill>
            <a:srgbClr val="D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807CFB-B79B-4690-8948-ACD3C2A4EC17}"/>
              </a:ext>
            </a:extLst>
          </p:cNvPr>
          <p:cNvSpPr/>
          <p:nvPr/>
        </p:nvSpPr>
        <p:spPr>
          <a:xfrm>
            <a:off x="4067944" y="2562976"/>
            <a:ext cx="792088" cy="100460"/>
          </a:xfrm>
          <a:prstGeom prst="rect">
            <a:avLst/>
          </a:prstGeom>
          <a:solidFill>
            <a:srgbClr val="D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상자 16">
            <a:extLst>
              <a:ext uri="{FF2B5EF4-FFF2-40B4-BE49-F238E27FC236}">
                <a16:creationId xmlns:a16="http://schemas.microsoft.com/office/drawing/2014/main" id="{02A4091A-50B1-4448-A9FA-191A7295C9B7}"/>
              </a:ext>
            </a:extLst>
          </p:cNvPr>
          <p:cNvSpPr txBox="1">
            <a:spLocks/>
          </p:cNvSpPr>
          <p:nvPr/>
        </p:nvSpPr>
        <p:spPr>
          <a:xfrm>
            <a:off x="3737460" y="2709170"/>
            <a:ext cx="5155019" cy="2923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defTabSz="508000">
              <a:buFont typeface="Arial" panose="020B0604020202020204" pitchFamily="34" charset="0"/>
              <a:buChar char="•"/>
            </a:pPr>
            <a:r>
              <a:rPr lang="ko-KR" altLang="en-US" sz="1300" b="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인공지능을 포함한 기계학습을 통한 한국 코스피 지수의 예측력 분석</a:t>
            </a:r>
            <a:endParaRPr lang="ko-KR" altLang="en-US" sz="13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E3347-C6A4-410E-B018-EAA6FAC66903}"/>
              </a:ext>
            </a:extLst>
          </p:cNvPr>
          <p:cNvSpPr txBox="1"/>
          <p:nvPr/>
        </p:nvSpPr>
        <p:spPr>
          <a:xfrm>
            <a:off x="3694837" y="2416782"/>
            <a:ext cx="17412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b="1" spc="-150" dirty="0">
                <a:solidFill>
                  <a:srgbClr val="100A8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6AAD8-4DC2-4AD6-860C-0E21AF60B9B0}"/>
              </a:ext>
            </a:extLst>
          </p:cNvPr>
          <p:cNvSpPr txBox="1"/>
          <p:nvPr/>
        </p:nvSpPr>
        <p:spPr>
          <a:xfrm>
            <a:off x="3694837" y="5154790"/>
            <a:ext cx="17412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b="1" spc="-150" dirty="0">
                <a:solidFill>
                  <a:srgbClr val="100A8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기계학습방법론</a:t>
            </a:r>
          </a:p>
        </p:txBody>
      </p:sp>
      <p:sp>
        <p:nvSpPr>
          <p:cNvPr id="18" name="텍스트 상자 16">
            <a:extLst>
              <a:ext uri="{FF2B5EF4-FFF2-40B4-BE49-F238E27FC236}">
                <a16:creationId xmlns:a16="http://schemas.microsoft.com/office/drawing/2014/main" id="{EE542B8F-5D5D-48BE-91E2-C8DB4A21634F}"/>
              </a:ext>
            </a:extLst>
          </p:cNvPr>
          <p:cNvSpPr txBox="1">
            <a:spLocks/>
          </p:cNvSpPr>
          <p:nvPr/>
        </p:nvSpPr>
        <p:spPr>
          <a:xfrm>
            <a:off x="3839176" y="5394088"/>
            <a:ext cx="5304824" cy="6924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defTabSz="508000">
              <a:buFont typeface="Wingdings"/>
              <a:buChar char=""/>
            </a:pPr>
            <a:r>
              <a:rPr lang="ko-KR" altLang="en-US" sz="13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의사결정나무모형</a:t>
            </a:r>
            <a:r>
              <a:rPr lang="en-US" altLang="ko-KR" sz="13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(Decision Tree)</a:t>
            </a:r>
          </a:p>
          <a:p>
            <a:pPr marL="254000" indent="-254000" defTabSz="508000">
              <a:buFont typeface="Wingdings"/>
              <a:buChar char=""/>
            </a:pPr>
            <a:r>
              <a:rPr lang="ko-KR" altLang="en-US" sz="1300" spc="-14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서포트벡터머신모형</a:t>
            </a:r>
            <a:r>
              <a:rPr lang="ko-KR" altLang="en-US" sz="13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SVM</a:t>
            </a:r>
            <a:r>
              <a:rPr lang="en-US" altLang="ko-KR" sz="1300" spc="-14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4000" indent="-254000" defTabSz="508000">
              <a:buFont typeface="Wingdings"/>
              <a:buChar char=""/>
            </a:pPr>
            <a:r>
              <a:rPr lang="ko-KR" altLang="en-US" sz="1300" spc="-14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딥러닝모형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90D592-7B1E-4FC0-A8B9-31E29B1DE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91620"/>
              </p:ext>
            </p:extLst>
          </p:nvPr>
        </p:nvGraphicFramePr>
        <p:xfrm>
          <a:off x="4067945" y="3027960"/>
          <a:ext cx="4680520" cy="1375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14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300" b="1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실험 요인</a:t>
                      </a:r>
                      <a:endParaRPr lang="ko-KR" altLang="en-US" sz="1300" b="1" i="0" kern="1200" spc="-150" dirty="0">
                        <a:solidFill>
                          <a:schemeClr val="lt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300" b="1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설명</a:t>
                      </a:r>
                      <a:endParaRPr lang="ko-KR" altLang="en-US" sz="1300" b="1" i="0" kern="1200" spc="-150" dirty="0">
                        <a:solidFill>
                          <a:schemeClr val="lt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84"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목표 값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KOSPI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입력 변수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altLang="en-US" sz="1300" b="0" i="0" kern="1200" spc="-150" dirty="0">
                          <a:solidFill>
                            <a:schemeClr val="dk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상대강도지수</a:t>
                      </a:r>
                      <a:r>
                        <a:rPr lang="en-US" altLang="ko-KR" sz="1300" b="0" i="0" kern="1200" spc="-150" dirty="0">
                          <a:solidFill>
                            <a:schemeClr val="dk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lang="ko-KR" altLang="en-US" sz="1300" b="0" i="0" kern="1200" spc="-150" dirty="0">
                          <a:solidFill>
                            <a:schemeClr val="dk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모멘텀</a:t>
                      </a:r>
                      <a:r>
                        <a:rPr lang="en-US" altLang="ko-KR" sz="1300" b="0" i="0" kern="1200" spc="-150" dirty="0">
                          <a:solidFill>
                            <a:schemeClr val="dk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lang="ko-KR" altLang="en-US" sz="1300" b="0" i="0" kern="1200" spc="-150" dirty="0">
                          <a:solidFill>
                            <a:schemeClr val="dk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변화율지표</a:t>
                      </a:r>
                      <a:r>
                        <a:rPr lang="en-US" altLang="ko-KR" sz="1300" b="0" i="0" kern="1200" spc="-150" dirty="0">
                          <a:solidFill>
                            <a:schemeClr val="dk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, 3</a:t>
                      </a:r>
                      <a:r>
                        <a:rPr lang="ko-KR" altLang="en-US" sz="1300" b="0" i="0" kern="1200" spc="-150" dirty="0">
                          <a:solidFill>
                            <a:schemeClr val="dk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지수이동평균</a:t>
                      </a:r>
                      <a:r>
                        <a:rPr lang="en-US" altLang="ko-KR" sz="1300" b="0" i="0" kern="1200" spc="-150" dirty="0">
                          <a:solidFill>
                            <a:schemeClr val="dk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, 5</a:t>
                      </a:r>
                      <a:r>
                        <a:rPr lang="ko-KR" altLang="en-US" sz="1300" b="0" i="0" kern="1200" spc="-150" dirty="0">
                          <a:solidFill>
                            <a:schemeClr val="dk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지수이동평균</a:t>
                      </a: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143"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학습데이터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en-US" altLang="ko-KR" sz="1300" kern="1200" spc="-150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2000. 01. 04 ~ 2016. 02. 12 (daily)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90170" marR="90170" marT="46990" marB="4699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텍스트 상자 16">
            <a:extLst>
              <a:ext uri="{FF2B5EF4-FFF2-40B4-BE49-F238E27FC236}">
                <a16:creationId xmlns:a16="http://schemas.microsoft.com/office/drawing/2014/main" id="{07DAC680-CD0B-4CB0-BBD1-A0E60B1A6575}"/>
              </a:ext>
            </a:extLst>
          </p:cNvPr>
          <p:cNvSpPr txBox="1">
            <a:spLocks/>
          </p:cNvSpPr>
          <p:nvPr/>
        </p:nvSpPr>
        <p:spPr>
          <a:xfrm>
            <a:off x="3988981" y="4434797"/>
            <a:ext cx="5155019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/>
            <a:r>
              <a:rPr lang="en-US" altLang="ko-KR" sz="1200" b="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Training : </a:t>
            </a:r>
            <a:r>
              <a:rPr lang="ko-KR" altLang="en-US" sz="12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학습데이터의 </a:t>
            </a:r>
            <a:r>
              <a:rPr lang="en-US" altLang="ko-KR" sz="12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80%,</a:t>
            </a:r>
            <a:r>
              <a:rPr lang="ko-KR" altLang="en-US" sz="12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학습데이터의 </a:t>
            </a:r>
            <a:r>
              <a:rPr lang="en-US" altLang="ko-KR" sz="12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  <a:endParaRPr lang="ko-KR" altLang="en-US" sz="1200" b="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슬라이드 번호 개체 틀 1">
            <a:extLst>
              <a:ext uri="{FF2B5EF4-FFF2-40B4-BE49-F238E27FC236}">
                <a16:creationId xmlns:a16="http://schemas.microsoft.com/office/drawing/2014/main" id="{0CF62C91-E78C-4CF6-9653-29DC7B18885F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6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6901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7DB96-3A15-4370-BA43-28CCDB2034CA}"/>
              </a:ext>
            </a:extLst>
          </p:cNvPr>
          <p:cNvSpPr txBox="1"/>
          <p:nvPr/>
        </p:nvSpPr>
        <p:spPr>
          <a:xfrm>
            <a:off x="3604773" y="1889464"/>
            <a:ext cx="4684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KOSPI </a:t>
            </a: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종합주가지수</a:t>
            </a:r>
            <a:endParaRPr lang="en-US" altLang="ko-KR" sz="15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4A8B6A-A191-4D33-8895-227C9054A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27947"/>
              </p:ext>
            </p:extLst>
          </p:nvPr>
        </p:nvGraphicFramePr>
        <p:xfrm>
          <a:off x="3705475" y="2246255"/>
          <a:ext cx="4583881" cy="1100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32"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altLang="en-US" sz="1300" b="0" i="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출처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altLang="en-US" sz="1300" b="0" i="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한국거래소</a:t>
                      </a:r>
                    </a:p>
                  </a:txBody>
                  <a:tcPr marL="90170" marR="90170" marT="46990" marB="4699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02"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altLang="en-US" sz="1300" b="0" i="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정보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altLang="en-US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종가</a:t>
                      </a:r>
                      <a:r>
                        <a:rPr lang="en-US" altLang="ko-KR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</a:t>
                      </a:r>
                      <a:r>
                        <a:rPr lang="en-US" altLang="ko-KR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고가</a:t>
                      </a:r>
                      <a:r>
                        <a:rPr lang="en-US" altLang="ko-KR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저가</a:t>
                      </a:r>
                      <a:r>
                        <a:rPr lang="en-US" altLang="ko-KR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거래량</a:t>
                      </a:r>
                      <a:r>
                        <a:rPr lang="en-US" altLang="ko-KR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12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변동률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70" marR="90170" marT="46990" marB="4699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02"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ko-KR" altLang="en-US" sz="1300" b="0" i="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 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buFontTx/>
                        <a:buNone/>
                      </a:pPr>
                      <a:r>
                        <a:rPr lang="en-US" altLang="ko-KR" sz="1300" b="0" i="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2000. 05. 02 ~ 2020. 04. 30 (daily) </a:t>
                      </a:r>
                      <a:endParaRPr lang="ko-KR" altLang="en-US" sz="1300" b="0" i="0" kern="1200" spc="-15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70" marR="90170" marT="46990" marB="4699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39930"/>
                  </a:ext>
                </a:extLst>
              </a:tr>
            </a:tbl>
          </a:graphicData>
        </a:graphic>
      </p:graphicFrame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FF2417D-FD2B-4048-94D8-27F90F16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893656"/>
            <a:ext cx="2801400" cy="3991495"/>
          </a:xfrm>
          <a:prstGeom prst="rect">
            <a:avLst/>
          </a:prstGeom>
        </p:spPr>
      </p:pic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824FCFAD-C3C9-41AC-A66E-4F496269BE0F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접근 방안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C9F2AD-3986-4619-B3C1-E4CAD3386E22}"/>
              </a:ext>
            </a:extLst>
          </p:cNvPr>
          <p:cNvSpPr/>
          <p:nvPr/>
        </p:nvSpPr>
        <p:spPr>
          <a:xfrm>
            <a:off x="395536" y="1893656"/>
            <a:ext cx="2841343" cy="1031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FEC3B-DCC6-4D5F-9D63-95C37D8174A8}"/>
              </a:ext>
            </a:extLst>
          </p:cNvPr>
          <p:cNvSpPr txBox="1"/>
          <p:nvPr/>
        </p:nvSpPr>
        <p:spPr>
          <a:xfrm>
            <a:off x="3604773" y="3826122"/>
            <a:ext cx="4684583" cy="177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지표 추출</a:t>
            </a:r>
            <a:endParaRPr lang="en-US" altLang="ko-KR" sz="15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5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quantmod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통해 추출 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추세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(Trend)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모멘텀</a:t>
            </a:r>
            <a:r>
              <a:rPr lang="en-US" altLang="ko-KR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(momentum)</a:t>
            </a:r>
            <a:r>
              <a:rPr lang="ko-KR" altLang="en-US" sz="15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추세</a:t>
            </a:r>
            <a:r>
              <a:rPr lang="en-US" altLang="ko-KR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(Trend) : </a:t>
            </a:r>
            <a:r>
              <a:rPr lang="ko-KR" altLang="en-US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주가의</a:t>
            </a:r>
            <a:r>
              <a:rPr lang="en-US" altLang="ko-KR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방향을 의미</a:t>
            </a:r>
            <a:endParaRPr lang="en-US" altLang="ko-KR" sz="13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모멘텀</a:t>
            </a:r>
            <a:r>
              <a:rPr lang="en-US" altLang="ko-KR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(momentum) : </a:t>
            </a:r>
            <a:r>
              <a:rPr lang="ko-KR" altLang="en-US" sz="13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주가의 움직임의 강도</a:t>
            </a:r>
            <a:endParaRPr lang="en-US" altLang="ko-KR" sz="13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ED1B47B5-2997-49FB-B5A0-ABFC4E17B8A7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7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229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51EE849-EEA6-4868-90DE-AA06F042657D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접근 방안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2EE44-B5D2-4467-9C6B-C3D3A51C4B23}"/>
              </a:ext>
            </a:extLst>
          </p:cNvPr>
          <p:cNvSpPr txBox="1"/>
          <p:nvPr/>
        </p:nvSpPr>
        <p:spPr>
          <a:xfrm>
            <a:off x="357934" y="1484784"/>
            <a:ext cx="4684583" cy="35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지표 추출</a:t>
            </a: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DFDF99-4ADC-4C42-8BFF-BF62745C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71024"/>
              </p:ext>
            </p:extLst>
          </p:nvPr>
        </p:nvGraphicFramePr>
        <p:xfrm>
          <a:off x="429942" y="1839126"/>
          <a:ext cx="8246514" cy="48302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07134104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24625264"/>
                    </a:ext>
                  </a:extLst>
                </a:gridCol>
                <a:gridCol w="5582218">
                  <a:extLst>
                    <a:ext uri="{9D8B030D-6E8A-4147-A177-3AD203B41FA5}">
                      <a16:colId xmlns:a16="http://schemas.microsoft.com/office/drawing/2014/main" val="2062471178"/>
                    </a:ext>
                  </a:extLst>
                </a:gridCol>
              </a:tblGrid>
              <a:tr h="191458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spc="-15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기술적 지표</a:t>
                      </a:r>
                      <a:endParaRPr lang="ko-KR" sz="1000" b="1" i="0" u="none" strike="noStrike" spc="-15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spc="-15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000" b="1" i="0" u="none" strike="noStrike" spc="-15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2299"/>
                  </a:ext>
                </a:extLst>
              </a:tr>
              <a:tr h="191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거래량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32005"/>
                  </a:ext>
                </a:extLst>
              </a:tr>
              <a:tr h="377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시점의 가격과 현재가격의 실제 변동폭을 나타낸 것으로, 당일 고가에서 저가를 뺀 값, 당일 고가에서 전일 종가를 뺀 값, 단일 저가에서 전일 종가를 뺀 값 중 절대값이 가장 큰 값을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Range라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35555"/>
                  </a:ext>
                </a:extLst>
              </a:tr>
              <a:tr h="191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ATR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TR값의 평균을 낸 것으로 현재 추세의 강도를 측정하는 데 사용된다.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78525"/>
                  </a:ext>
                </a:extLst>
              </a:tr>
              <a:tr h="191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High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 고가와 전일 종가 중 더 높은 값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05267"/>
                  </a:ext>
                </a:extLst>
              </a:tr>
              <a:tr h="191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Low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금일 저가와 전일 종가 중 더 낮은 값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82309"/>
                  </a:ext>
                </a:extLst>
              </a:tr>
              <a:tr h="37754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ADX(Welles Wilder’s </a:t>
                      </a:r>
                    </a:p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Directional Movement Index)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오늘의 주가 움직임의 범위가 전일의 범위를 위로 벗어났는지, 아니면 아래로 벗어났는지를 관찰함으로써 시장 참여자들이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매수측에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가담하고 있는지,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매도측에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참여하고 있는지를 파악하는 지표이다.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45195"/>
                  </a:ext>
                </a:extLst>
              </a:tr>
              <a:tr h="211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Dip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 Directional Indicator는 ADX지표의 구성요소이며 상승추세를 판단하는 데에 사용된다.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01416"/>
                  </a:ext>
                </a:extLst>
              </a:tr>
              <a:tr h="211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Negative Directional Indicator는 ADX지표의 구성요소이며 하락추세를 판단하는 데에 사용된다.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738597"/>
                  </a:ext>
                </a:extLst>
              </a:tr>
              <a:tr h="211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directional movement Index,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DMI는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판단하는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데에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사용된다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21602"/>
                  </a:ext>
                </a:extLst>
              </a:tr>
              <a:tr h="37754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MACD(moving average </a:t>
                      </a:r>
                    </a:p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convergence divergence)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이동평균수렴·확산지수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기간이 다른 이동평균선 사이의 관계에서 추세변화의 신호를 찾으려는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진동자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지표. 주가의 움직임과 방향을 판단하는 데에 사용된다.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11818"/>
                  </a:ext>
                </a:extLst>
              </a:tr>
              <a:tr h="377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MACD signal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MACD의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9일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이동평균선으로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매수매도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판단하는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데에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사용된다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보편적으로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MACD가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signal선을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상향돌파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하향돌파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신호로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인식된다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549857"/>
                  </a:ext>
                </a:extLst>
              </a:tr>
              <a:tr h="377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SAR</a:t>
                      </a:r>
                    </a:p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(Parabolic Stop-and-Reverse)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SAR은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지수가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움직이는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판단하는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데에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사용된다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SAR은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stop and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reverse의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약자로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가격이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움직이는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나타낸다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06009"/>
                  </a:ext>
                </a:extLst>
              </a:tr>
              <a:tr h="2118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volatility  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60일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변동률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53627"/>
                  </a:ext>
                </a:extLst>
              </a:tr>
              <a:tr h="37754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Bollinger Band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추세중심선인 이동평균선을 중심으로 하여 이동평균선 위쪽에 상한선, 아래쪽에 하한선을 설정함으로써 형성되는 가격변동폭의 띠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37470"/>
                  </a:ext>
                </a:extLst>
              </a:tr>
              <a:tr h="191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 up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볼린저밴드의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상단밴드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48106"/>
                  </a:ext>
                </a:extLst>
              </a:tr>
              <a:tr h="191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 dn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볼린저밴드의 하단밴드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323335"/>
                  </a:ext>
                </a:extLst>
              </a:tr>
              <a:tr h="377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pctB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(%B)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%B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상단밴드와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하단밴드에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위치를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이용해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추세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트레이딩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시그널을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찾아내는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유용하게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쓰일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0" marR="4400" marT="440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8994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574EFDA-B7FB-46E3-BDAC-ACACFEDD42E3}"/>
              </a:ext>
            </a:extLst>
          </p:cNvPr>
          <p:cNvSpPr txBox="1"/>
          <p:nvPr/>
        </p:nvSpPr>
        <p:spPr>
          <a:xfrm>
            <a:off x="4590018" y="1410088"/>
            <a:ext cx="4086438" cy="36272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 panose="020B0600000101010101" charset="-127"/>
              </a:rPr>
              <a:t>추세와 모멘텀과 관련된 </a:t>
            </a:r>
            <a:r>
              <a:rPr lang="en-US" altLang="ko-KR" sz="15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 panose="020B0600000101010101" charset="-127"/>
              </a:rPr>
              <a:t>36</a:t>
            </a:r>
            <a:r>
              <a:rPr lang="ko-KR" altLang="en-US" sz="15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 panose="020B0600000101010101" charset="-127"/>
              </a:rPr>
              <a:t>개의 기술적 지표</a:t>
            </a:r>
            <a:endParaRPr lang="en-US" altLang="ko-KR" sz="15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 panose="020B0600000101010101" charset="-127"/>
            </a:endParaRPr>
          </a:p>
        </p:txBody>
      </p:sp>
      <p:pic>
        <p:nvPicPr>
          <p:cNvPr id="10" name="그래픽 9" descr="종">
            <a:extLst>
              <a:ext uri="{FF2B5EF4-FFF2-40B4-BE49-F238E27FC236}">
                <a16:creationId xmlns:a16="http://schemas.microsoft.com/office/drawing/2014/main" id="{584D6A3C-1BF6-4606-9E9B-1DA36EF8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858" y="1327831"/>
            <a:ext cx="435446" cy="435446"/>
          </a:xfrm>
          <a:prstGeom prst="rect">
            <a:avLst/>
          </a:prstGeom>
        </p:spPr>
      </p:pic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C91D9347-930D-4E90-BE59-FD2F3B8F86F8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8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376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34F3291-E276-404C-B56F-48AC07B49E53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6764638" cy="72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b="1" spc="-150" dirty="0">
                <a:solidFill>
                  <a:srgbClr val="BB81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en-US" altLang="ko-KR" sz="24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003A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접근 방안</a:t>
            </a:r>
            <a:endParaRPr lang="en-US" altLang="ko-KR" sz="2000" b="1" spc="-150" dirty="0">
              <a:solidFill>
                <a:srgbClr val="003A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4C44A-8013-47EA-B987-3DF2FC3C68D5}"/>
              </a:ext>
            </a:extLst>
          </p:cNvPr>
          <p:cNvSpPr txBox="1"/>
          <p:nvPr/>
        </p:nvSpPr>
        <p:spPr>
          <a:xfrm>
            <a:off x="357934" y="1484784"/>
            <a:ext cx="4684583" cy="35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지표 추출</a:t>
            </a: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sz="15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D47DB3-AD8B-47BC-BE05-EB2EE601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78131"/>
              </p:ext>
            </p:extLst>
          </p:nvPr>
        </p:nvGraphicFramePr>
        <p:xfrm>
          <a:off x="466570" y="1844647"/>
          <a:ext cx="8425909" cy="489672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9126">
                  <a:extLst>
                    <a:ext uri="{9D8B030D-6E8A-4147-A177-3AD203B41FA5}">
                      <a16:colId xmlns:a16="http://schemas.microsoft.com/office/drawing/2014/main" val="132763434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949387336"/>
                    </a:ext>
                  </a:extLst>
                </a:gridCol>
                <a:gridCol w="184952">
                  <a:extLst>
                    <a:ext uri="{9D8B030D-6E8A-4147-A177-3AD203B41FA5}">
                      <a16:colId xmlns:a16="http://schemas.microsoft.com/office/drawing/2014/main" val="130740523"/>
                    </a:ext>
                  </a:extLst>
                </a:gridCol>
                <a:gridCol w="5863719">
                  <a:extLst>
                    <a:ext uri="{9D8B030D-6E8A-4147-A177-3AD203B41FA5}">
                      <a16:colId xmlns:a16="http://schemas.microsoft.com/office/drawing/2014/main" val="1439627114"/>
                    </a:ext>
                  </a:extLst>
                </a:gridCol>
              </a:tblGrid>
              <a:tr h="175403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기술적 지표</a:t>
                      </a:r>
                      <a:endParaRPr lang="ko-KR" sz="1000" b="1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sz="1000" b="1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000" b="1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230"/>
                  </a:ext>
                </a:extLst>
              </a:tr>
              <a:tr h="346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RSI(Relative Strength Index)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상대강도지수.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RSI는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시장가격 변동폭 중에서 시장가격의 상승폭이 어느 정도인지를 분석하는 것으로 주가가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상승추세일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얼마나 강한 상승세인지, 하락추세라면 얼마나 강한 하락세인지를 퍼센트로 나타낸다.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03512"/>
                  </a:ext>
                </a:extLst>
              </a:tr>
              <a:tr h="346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Stochastic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주가의 마감 가격이 일정기간동안 어느 곳에 있었는지를 관찰하기 위해 백분율로 나타낸 단기 기술적 지표를 말한다.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스토캐스틱은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두개의 선으로 표시되는데, %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K와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%K의 이동평균을 낸 %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D로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이루어진다.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85150"/>
                  </a:ext>
                </a:extLst>
              </a:tr>
              <a:tr h="175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Wiliams AD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Williams % R (또는 % R)은 지난 n 일의 높고 낮은 것과 관련하여 현재 종가를 보여준다.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61285"/>
                  </a:ext>
                </a:extLst>
              </a:tr>
              <a:tr h="346267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Aroon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Aroon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oscillator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추세의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변화와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강도를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판단하는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데에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사용된다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본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지표는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동안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고가가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발생한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고가까지의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기간과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저가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저가까지의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측정한다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12445"/>
                  </a:ext>
                </a:extLst>
              </a:tr>
              <a:tr h="175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Arron Up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상승추세의 강도를 나타내는 지표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상승추세의 강도를 나타내는 지표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/>
                </a:tc>
                <a:extLst>
                  <a:ext uri="{0D108BD9-81ED-4DB2-BD59-A6C34878D82A}">
                    <a16:rowId xmlns:a16="http://schemas.microsoft.com/office/drawing/2014/main" val="2742704454"/>
                  </a:ext>
                </a:extLst>
              </a:tr>
              <a:tr h="25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Arron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하락 추세의 강도를 나타내는 지표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하락 추세의 강도를 나타내는 지표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/>
                </a:tc>
                <a:extLst>
                  <a:ext uri="{0D108BD9-81ED-4DB2-BD59-A6C34878D82A}">
                    <a16:rowId xmlns:a16="http://schemas.microsoft.com/office/drawing/2014/main" val="756037487"/>
                  </a:ext>
                </a:extLst>
              </a:tr>
              <a:tr h="168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Oscillator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Aroon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Up에서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Aroon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Dn을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뺀 값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Aroon Up에서 Aroon Dn을 뺀 값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/>
                </a:tc>
                <a:extLst>
                  <a:ext uri="{0D108BD9-81ED-4DB2-BD59-A6C34878D82A}">
                    <a16:rowId xmlns:a16="http://schemas.microsoft.com/office/drawing/2014/main" val="2962828439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CCI(Commodity Channel Index)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가격과 이동평균선의 차이를 나타내는 지표. 이를 토대로 가격의 방향과 탄력성을 판단할 수 있는 근거를 제시한다.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482325"/>
                  </a:ext>
                </a:extLst>
              </a:tr>
              <a:tr h="396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Chaikin AD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차이킨오실레이터는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단기 ADI 이동평균에 장기 ADI 이동평균을 빼서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오실레이터화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 지표이다. 이 지표는 가격이 상승하기 전에 거래량이 먼저 상승한다는 것을 전제로 만들어졌으며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오실레이터화해서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보다 빠르게 신호가 나타난다.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4550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CMF(Chaikin Money Flow)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가격 변동폭에 대한 당일 종가의 비율에 거래량을 가중한 것으로 시장 강도를 측정하기 위한 지표이다.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83035"/>
                  </a:ext>
                </a:extLst>
              </a:tr>
              <a:tr h="25176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EMV(Arms’ Ease of </a:t>
                      </a:r>
                    </a:p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Movement Value)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거래량 대비 가격이 움직이는 용이함의 정도를 나타내는 지표이다. 거래량 대비 가격 움직임이란 거래량 대비 가격의 움직임이 큰 것을 말한다.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84840"/>
                  </a:ext>
                </a:extLst>
              </a:tr>
              <a:tr h="25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maEMV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EMV지표의</a:t>
                      </a:r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이동평균선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589895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TDI(Trend Detection Index)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추세의 시작과 끝을 나타내는 지표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02472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DI(Direction Indicator)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추세의 방향을 나타내는 지표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3879"/>
                  </a:ext>
                </a:extLst>
              </a:tr>
              <a:tr h="397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TRIX(Triple Smoothed </a:t>
                      </a:r>
                    </a:p>
                    <a:p>
                      <a:pPr algn="l" fontAlgn="ctr"/>
                      <a:r>
                        <a:rPr lang="en-US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Exponential Oscillator)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주가의 종가에 대해 3번(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triple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이동평균한 값을 구해 단기적인 가격의 급등락을 완화해주는 보조지표이다. 0을 기준으로 0을 상향 돌파하면 매수로, 하향 돌파하면 매도로 해석한다.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943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VHF(Vertical Horizontal Filter)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추세 시장인지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비추세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시장인지 구분하는데 유용한 지표로서 해당 시장에 사용할 지표를 결정하는데 도움을 준다. </a:t>
                      </a:r>
                      <a:endParaRPr lang="en-US" altLang="ko-KR" sz="1000" u="none" strike="noStrike" spc="-15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VHF</a:t>
                      </a:r>
                      <a:r>
                        <a:rPr lang="en-US" alt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상승한다면 시장이 추세적 방향을 띔을 의미하며 </a:t>
                      </a:r>
                      <a:r>
                        <a:rPr lang="ko-KR" sz="1000" u="none" strike="noStrike" spc="-15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VHF값이</a:t>
                      </a:r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하락하는 것은 시장이 추세가 없는 수평 방향을 띄는 것을 의미한다.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63005"/>
                  </a:ext>
                </a:extLst>
              </a:tr>
              <a:tr h="175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pc="-15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ROC(Price Rate of Change)</a:t>
                      </a:r>
                      <a:endParaRPr lang="ko-KR" sz="1000" b="0" i="0" u="none" strike="noStrike" spc="-1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sz="1000" u="none" strike="noStrike" spc="-1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일정시점의 가격 변화율을 백분율로 나타낸 것으로 0선을 기준으로 하여 추세의 반전을 알려주는 지표이다.</a:t>
                      </a:r>
                      <a:endParaRPr lang="ko-KR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48" marR="4048" marT="4048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43986"/>
                  </a:ext>
                </a:extLst>
              </a:tr>
            </a:tbl>
          </a:graphicData>
        </a:graphic>
      </p:graphicFrame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233AB9C4-9BDA-4069-8ABC-11C324C3AD40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9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/14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51417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1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20170</TotalTime>
  <Words>1535</Words>
  <Application>Microsoft Office PowerPoint</Application>
  <PresentationFormat>화면 슬라이드 쇼(4:3)</PresentationFormat>
  <Paragraphs>309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</vt:lpstr>
      <vt:lpstr>Arial</vt:lpstr>
      <vt:lpstr>나눔고딕 ExtraBold</vt:lpstr>
      <vt:lpstr>맑은 고딕</vt:lpstr>
      <vt:lpstr>한컴바탕</vt:lpstr>
      <vt:lpstr>Wingdings</vt:lpstr>
      <vt:lpstr>나눔바른고딕</vt:lpstr>
      <vt:lpstr>1_전북대학교_01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이승수</cp:lastModifiedBy>
  <cp:revision>607</cp:revision>
  <cp:lastPrinted>2017-03-20T00:08:41Z</cp:lastPrinted>
  <dcterms:created xsi:type="dcterms:W3CDTF">2015-12-17T06:17:50Z</dcterms:created>
  <dcterms:modified xsi:type="dcterms:W3CDTF">2020-06-23T08:33:19Z</dcterms:modified>
</cp:coreProperties>
</file>