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2" r:id="rId6"/>
    <p:sldId id="276" r:id="rId7"/>
    <p:sldId id="277" r:id="rId8"/>
    <p:sldId id="278" r:id="rId9"/>
    <p:sldId id="264" r:id="rId10"/>
    <p:sldId id="265" r:id="rId11"/>
    <p:sldId id="266" r:id="rId12"/>
    <p:sldId id="267" r:id="rId13"/>
    <p:sldId id="270" r:id="rId14"/>
    <p:sldId id="25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A221"/>
    <a:srgbClr val="FD8B18"/>
    <a:srgbClr val="D7FE17"/>
    <a:srgbClr val="EA5CC8"/>
    <a:srgbClr val="F36B21"/>
    <a:srgbClr val="D7E52E"/>
    <a:srgbClr val="FBFBA3"/>
    <a:srgbClr val="F3F528"/>
    <a:srgbClr val="FD7C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29" autoAdjust="0"/>
  </p:normalViewPr>
  <p:slideViewPr>
    <p:cSldViewPr snapToGrid="0">
      <p:cViewPr varScale="1">
        <p:scale>
          <a:sx n="73" d="100"/>
          <a:sy n="73" d="100"/>
        </p:scale>
        <p:origin x="-124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26749-B98A-456C-9B12-D45445F2371B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28059-F9A6-45D7-B93E-8E04CC7130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208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A661-A0CD-4549-8769-EE7C79DD27B6}" type="datetime1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7E88-6527-4AFA-9D27-EEFBF1A7B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70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B527-67F6-4D5D-9AAB-97D8F752D652}" type="datetime1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7E88-6527-4AFA-9D27-EEFBF1A7B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88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C841-16A1-4FE5-8745-C528F4663897}" type="datetime1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7E88-6527-4AFA-9D27-EEFBF1A7B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84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18AA-D777-4092-B3AB-F35BDDD7D378}" type="datetime1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7E88-6527-4AFA-9D27-EEFBF1A7B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45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1C1E-B96B-4C28-AD2F-378F7FECAF2E}" type="datetime1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7E88-6527-4AFA-9D27-EEFBF1A7B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10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ECF8-A818-4253-9CC2-A280271BA530}" type="datetime1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7E88-6527-4AFA-9D27-EEFBF1A7B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680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7D99-44B6-4882-8C92-01A3D071266A}" type="datetime1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7E88-6527-4AFA-9D27-EEFBF1A7B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864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65B9-2A00-4CB4-9538-DBAAD3289DEE}" type="datetime1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7E88-6527-4AFA-9D27-EEFBF1A7B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1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3CB56-9305-4088-AADF-954DAECDED28}" type="datetime1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7E88-6527-4AFA-9D27-EEFBF1A7B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435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0D83-E3F0-46FD-BECB-D7DD5C49BC41}" type="datetime1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7E88-6527-4AFA-9D27-EEFBF1A7B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81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8AF1-EEDC-4C61-B880-692CF2A128A4}" type="datetime1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7E88-6527-4AFA-9D27-EEFBF1A7B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830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9AA39-9BC1-43E7-A911-71E5807C2BA7}" type="datetime1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07E88-6527-4AFA-9D27-EEFBF1A7B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87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850044" y="334754"/>
            <a:ext cx="6494790" cy="5198973"/>
            <a:chOff x="1850044" y="569886"/>
            <a:chExt cx="6494790" cy="5198973"/>
          </a:xfrm>
        </p:grpSpPr>
        <p:grpSp>
          <p:nvGrpSpPr>
            <p:cNvPr id="8" name="그룹 7"/>
            <p:cNvGrpSpPr/>
            <p:nvPr/>
          </p:nvGrpSpPr>
          <p:grpSpPr>
            <a:xfrm>
              <a:off x="2223115" y="569886"/>
              <a:ext cx="6121719" cy="5198973"/>
              <a:chOff x="2223115" y="569886"/>
              <a:chExt cx="6121719" cy="5198973"/>
            </a:xfrm>
          </p:grpSpPr>
          <p:sp>
            <p:nvSpPr>
              <p:cNvPr id="2" name="이등변 삼각형 1"/>
              <p:cNvSpPr/>
              <p:nvPr/>
            </p:nvSpPr>
            <p:spPr>
              <a:xfrm rot="18334270">
                <a:off x="2791258" y="1743"/>
                <a:ext cx="3086342" cy="4222627"/>
              </a:xfrm>
              <a:prstGeom prst="triangle">
                <a:avLst>
                  <a:gd name="adj" fmla="val 33055"/>
                </a:avLst>
              </a:prstGeom>
              <a:noFill/>
              <a:ln w="6350">
                <a:solidFill>
                  <a:srgbClr val="EBA2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226125" y="4753196"/>
                <a:ext cx="5118709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>
                    <a:solidFill>
                      <a:schemeClr val="bg1"/>
                    </a:solidFill>
                    <a:latin typeface="Intro " panose="02000000000000000000" pitchFamily="50" charset="0"/>
                    <a:cs typeface="Iskoola Pota" panose="020B0502040204020203" pitchFamily="34" charset="0"/>
                  </a:rPr>
                  <a:t>소프트웨어 </a:t>
                </a:r>
                <a:r>
                  <a:rPr lang="en-US" altLang="ko-KR" sz="2000" dirty="0" smtClean="0">
                    <a:solidFill>
                      <a:schemeClr val="bg1"/>
                    </a:solidFill>
                    <a:latin typeface="Intro " panose="02000000000000000000" pitchFamily="50" charset="0"/>
                    <a:cs typeface="Iskoola Pota" panose="020B0502040204020203" pitchFamily="34" charset="0"/>
                  </a:rPr>
                  <a:t>2013156015 </a:t>
                </a:r>
                <a:r>
                  <a:rPr lang="ko-KR" altLang="en-US" sz="2000" dirty="0" smtClean="0">
                    <a:solidFill>
                      <a:schemeClr val="bg1"/>
                    </a:solidFill>
                    <a:latin typeface="Intro " panose="02000000000000000000" pitchFamily="50" charset="0"/>
                    <a:cs typeface="Iskoola Pota" panose="020B0502040204020203" pitchFamily="34" charset="0"/>
                  </a:rPr>
                  <a:t>김현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Intro " panose="02000000000000000000" pitchFamily="50" charset="0"/>
                    <a:cs typeface="Iskoola Pota" panose="020B0502040204020203" pitchFamily="34" charset="0"/>
                  </a:rPr>
                  <a:t>정</a:t>
                </a:r>
                <a:r>
                  <a:rPr lang="ko-KR" altLang="en-US" sz="2000" dirty="0" smtClean="0">
                    <a:solidFill>
                      <a:schemeClr val="bg1"/>
                    </a:solidFill>
                    <a:latin typeface="Intro " panose="02000000000000000000" pitchFamily="50" charset="0"/>
                    <a:cs typeface="Iskoola Pota" panose="020B0502040204020203" pitchFamily="34" charset="0"/>
                  </a:rPr>
                  <a:t> 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Intro " panose="02000000000000000000" pitchFamily="50" charset="0"/>
                    <a:cs typeface="Iskoola Pota" panose="020B0502040204020203" pitchFamily="34" charset="0"/>
                  </a:rPr>
                  <a:t>최진구교수님</a:t>
                </a:r>
              </a:p>
              <a:p>
                <a:endParaRPr lang="en-US" altLang="ko-KR" sz="2000" dirty="0" smtClean="0">
                  <a:solidFill>
                    <a:schemeClr val="bg1"/>
                  </a:solidFill>
                  <a:latin typeface="Intro " panose="02000000000000000000" pitchFamily="50" charset="0"/>
                  <a:cs typeface="Iskoola Pota" panose="020B0502040204020203" pitchFamily="34" charset="0"/>
                </a:endParaRPr>
              </a:p>
              <a:p>
                <a:r>
                  <a:rPr lang="ko-KR" altLang="en-US" sz="2000" dirty="0" smtClean="0">
                    <a:solidFill>
                      <a:schemeClr val="bg1"/>
                    </a:solidFill>
                    <a:latin typeface="Intro " panose="02000000000000000000" pitchFamily="50" charset="0"/>
                    <a:cs typeface="Iskoola Pota" panose="020B0502040204020203" pitchFamily="34" charset="0"/>
                  </a:rPr>
                  <a:t>소프트웨어 </a:t>
                </a:r>
                <a:r>
                  <a:rPr lang="en-US" altLang="ko-KR" sz="2000" dirty="0" smtClean="0">
                    <a:solidFill>
                      <a:schemeClr val="bg1"/>
                    </a:solidFill>
                    <a:latin typeface="Intro " panose="02000000000000000000" pitchFamily="50" charset="0"/>
                    <a:cs typeface="Iskoola Pota" panose="020B0502040204020203" pitchFamily="34" charset="0"/>
                  </a:rPr>
                  <a:t>2013156028 </a:t>
                </a:r>
                <a:r>
                  <a:rPr lang="ko-KR" altLang="en-US" sz="2000" dirty="0" err="1" smtClean="0">
                    <a:solidFill>
                      <a:schemeClr val="bg1"/>
                    </a:solidFill>
                    <a:latin typeface="Intro " panose="02000000000000000000" pitchFamily="50" charset="0"/>
                    <a:cs typeface="Iskoola Pota" panose="020B0502040204020203" pitchFamily="34" charset="0"/>
                  </a:rPr>
                  <a:t>엄예지</a:t>
                </a:r>
                <a:r>
                  <a:rPr lang="ko-KR" altLang="en-US" sz="2000" dirty="0" smtClean="0">
                    <a:solidFill>
                      <a:schemeClr val="bg1"/>
                    </a:solidFill>
                    <a:latin typeface="Intro " panose="02000000000000000000" pitchFamily="50" charset="0"/>
                    <a:cs typeface="Iskoola Pota" panose="020B0502040204020203" pitchFamily="34" charset="0"/>
                  </a:rPr>
                  <a:t> 최진구교수님</a:t>
                </a:r>
                <a:endParaRPr lang="ko-KR" altLang="en-US" sz="2000" dirty="0">
                  <a:solidFill>
                    <a:schemeClr val="bg1"/>
                  </a:solidFill>
                  <a:latin typeface="Intro " panose="02000000000000000000" pitchFamily="50" charset="0"/>
                  <a:cs typeface="Iskoola Pota" panose="020B0502040204020203" pitchFamily="34" charset="0"/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1850044" y="1733230"/>
              <a:ext cx="6311343" cy="2431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spc="-300" dirty="0" err="1" smtClean="0">
                  <a:solidFill>
                    <a:srgbClr val="EBA221"/>
                  </a:solidFill>
                  <a:latin typeface="Intro Inline" panose="02000000000000000000" pitchFamily="50" charset="0"/>
                </a:rPr>
                <a:t>안드로이드</a:t>
              </a:r>
              <a:r>
                <a:rPr lang="ko-KR" altLang="en-US" sz="5400" spc="-300" dirty="0" smtClean="0">
                  <a:solidFill>
                    <a:srgbClr val="EBA221"/>
                  </a:solidFill>
                  <a:latin typeface="Intro Inline" panose="02000000000000000000" pitchFamily="50" charset="0"/>
                </a:rPr>
                <a:t> 기반의 </a:t>
              </a:r>
              <a:endParaRPr lang="en-US" altLang="ko-KR" sz="5400" spc="-300" dirty="0" smtClean="0">
                <a:solidFill>
                  <a:srgbClr val="EBA221"/>
                </a:solidFill>
                <a:latin typeface="Intro Inline" panose="02000000000000000000" pitchFamily="50" charset="0"/>
              </a:endParaRPr>
            </a:p>
            <a:p>
              <a:r>
                <a:rPr lang="ko-KR" altLang="en-US" sz="5400" spc="-300" dirty="0" smtClean="0">
                  <a:solidFill>
                    <a:srgbClr val="EBA221"/>
                  </a:solidFill>
                  <a:latin typeface="Intro Inline" panose="02000000000000000000" pitchFamily="50" charset="0"/>
                </a:rPr>
                <a:t>입시상담 솔루션 </a:t>
              </a:r>
              <a:r>
                <a:rPr lang="ko-KR" altLang="en-US" sz="5400" spc="-300" dirty="0" err="1" smtClean="0">
                  <a:solidFill>
                    <a:srgbClr val="EBA221"/>
                  </a:solidFill>
                  <a:latin typeface="Intro Inline" panose="02000000000000000000" pitchFamily="50" charset="0"/>
                </a:rPr>
                <a:t>어플</a:t>
              </a:r>
              <a:endParaRPr lang="en-US" altLang="ko-KR" sz="5400" spc="-300" dirty="0" smtClean="0">
                <a:solidFill>
                  <a:srgbClr val="EBA221"/>
                </a:solidFill>
                <a:latin typeface="Intro Inline" panose="02000000000000000000" pitchFamily="50" charset="0"/>
              </a:endParaRPr>
            </a:p>
            <a:p>
              <a:pPr algn="ctr"/>
              <a:r>
                <a:rPr lang="en-US" altLang="ko-KR" sz="4400" spc="-300" dirty="0" smtClean="0">
                  <a:solidFill>
                    <a:srgbClr val="D7FE17"/>
                  </a:solidFill>
                  <a:latin typeface="Intro Inline" panose="02000000000000000000" pitchFamily="50" charset="0"/>
                </a:rPr>
                <a:t>Smart admission application</a:t>
              </a:r>
              <a:endParaRPr lang="ko-KR" altLang="en-US" sz="4400" spc="-300" dirty="0">
                <a:solidFill>
                  <a:srgbClr val="D7FE17"/>
                </a:solidFill>
                <a:latin typeface="Intro Inline" panose="02000000000000000000" pitchFamily="50" charset="0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7E88-6527-4AFA-9D27-EEFBF1A7BDB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47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/>
          <p:nvPr/>
        </p:nvSpPr>
        <p:spPr>
          <a:xfrm rot="19182428">
            <a:off x="653951" y="-207938"/>
            <a:ext cx="1221153" cy="1252186"/>
          </a:xfrm>
          <a:prstGeom prst="triangle">
            <a:avLst>
              <a:gd name="adj" fmla="val 33055"/>
            </a:avLst>
          </a:prstGeom>
          <a:noFill/>
          <a:ln w="6350">
            <a:solidFill>
              <a:srgbClr val="EBA2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89520" y="321068"/>
            <a:ext cx="15456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150" dirty="0" smtClean="0">
                <a:solidFill>
                  <a:srgbClr val="EBA221"/>
                </a:solidFill>
                <a:latin typeface="Intro Inline" panose="02000000000000000000" pitchFamily="50" charset="0"/>
              </a:rPr>
              <a:t>TITLE 5</a:t>
            </a:r>
            <a:endParaRPr lang="en-US" altLang="ko-KR" sz="4000" spc="-150" dirty="0">
              <a:solidFill>
                <a:srgbClr val="EBA221"/>
              </a:solidFill>
              <a:latin typeface="Intro Inline" panose="02000000000000000000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62328" y="819596"/>
            <a:ext cx="354456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 smtClean="0">
                <a:solidFill>
                  <a:schemeClr val="bg1"/>
                </a:solidFill>
                <a:latin typeface="+mj-ea"/>
                <a:ea typeface="+mj-ea"/>
              </a:rPr>
              <a:t>개발환경 및 개발방법</a:t>
            </a:r>
            <a:endParaRPr lang="ko-KR" altLang="en-US" sz="2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613973" y="4754017"/>
            <a:ext cx="3429473" cy="1170225"/>
          </a:xfrm>
          <a:prstGeom prst="roundRect">
            <a:avLst>
              <a:gd name="adj" fmla="val 16667"/>
            </a:avLst>
          </a:prstGeom>
          <a:solidFill>
            <a:srgbClr val="FD8B18">
              <a:alpha val="74901"/>
            </a:srgbClr>
          </a:solidFill>
          <a:ln w="28575" algn="ctr">
            <a:solidFill>
              <a:srgbClr val="FD8B18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/>
            <a:endParaRPr lang="ko-KR" altLang="ko-KR" sz="1600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98778" y="4723913"/>
            <a:ext cx="2657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+mj-ea"/>
              </a:rPr>
              <a:t>SERVER </a:t>
            </a:r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및 </a:t>
            </a:r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+mj-ea"/>
              </a:rPr>
              <a:t>DB</a:t>
            </a:r>
          </a:p>
          <a:p>
            <a:endParaRPr lang="en-US" altLang="ko-KR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My 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SQL 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(SQLite)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아파치 </a:t>
            </a:r>
            <a:r>
              <a:rPr lang="ko-KR" altLang="en-US" dirty="0" err="1">
                <a:solidFill>
                  <a:schemeClr val="bg1"/>
                </a:solidFill>
                <a:latin typeface="+mj-ea"/>
                <a:ea typeface="+mj-ea"/>
              </a:rPr>
              <a:t>톰켓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</a:p>
        </p:txBody>
      </p:sp>
      <p:pic>
        <p:nvPicPr>
          <p:cNvPr id="6146" name="Picture 2" descr="C:\Users\예지\Desktop\gpgpg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74" y="1516063"/>
            <a:ext cx="7336714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3"/>
          <p:cNvSpPr>
            <a:spLocks noChangeArrowheads="1"/>
          </p:cNvSpPr>
          <p:nvPr/>
        </p:nvSpPr>
        <p:spPr bwMode="auto">
          <a:xfrm>
            <a:off x="900601" y="4808985"/>
            <a:ext cx="3429473" cy="1170225"/>
          </a:xfrm>
          <a:prstGeom prst="roundRect">
            <a:avLst>
              <a:gd name="adj" fmla="val 16667"/>
            </a:avLst>
          </a:prstGeom>
          <a:solidFill>
            <a:srgbClr val="FD8B18">
              <a:alpha val="74901"/>
            </a:srgbClr>
          </a:solidFill>
          <a:ln w="28575" algn="ctr">
            <a:solidFill>
              <a:srgbClr val="FD8B18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/>
            <a:endParaRPr lang="ko-KR" altLang="ko-KR" sz="1600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AutoShape 3"/>
          <p:cNvSpPr>
            <a:spLocks noChangeArrowheads="1"/>
          </p:cNvSpPr>
          <p:nvPr/>
        </p:nvSpPr>
        <p:spPr bwMode="auto">
          <a:xfrm>
            <a:off x="4613972" y="3321465"/>
            <a:ext cx="3429473" cy="1170225"/>
          </a:xfrm>
          <a:prstGeom prst="roundRect">
            <a:avLst>
              <a:gd name="adj" fmla="val 16667"/>
            </a:avLst>
          </a:prstGeom>
          <a:solidFill>
            <a:srgbClr val="FD8B18">
              <a:alpha val="74901"/>
            </a:srgbClr>
          </a:solidFill>
          <a:ln w="28575" algn="ctr">
            <a:solidFill>
              <a:srgbClr val="FD8B18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/>
            <a:endParaRPr lang="ko-KR" altLang="ko-KR" sz="1600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AutoShape 3"/>
          <p:cNvSpPr>
            <a:spLocks noChangeArrowheads="1"/>
          </p:cNvSpPr>
          <p:nvPr/>
        </p:nvSpPr>
        <p:spPr bwMode="auto">
          <a:xfrm>
            <a:off x="900602" y="3374350"/>
            <a:ext cx="3429473" cy="1170225"/>
          </a:xfrm>
          <a:prstGeom prst="roundRect">
            <a:avLst>
              <a:gd name="adj" fmla="val 16667"/>
            </a:avLst>
          </a:prstGeom>
          <a:solidFill>
            <a:srgbClr val="FD8B18">
              <a:alpha val="74901"/>
            </a:srgbClr>
          </a:solidFill>
          <a:ln w="28575" algn="ctr">
            <a:solidFill>
              <a:srgbClr val="FD8B18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/>
            <a:endParaRPr lang="ko-KR" altLang="ko-KR" sz="1600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39300" y="3489723"/>
            <a:ext cx="26574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+mj-ea"/>
              </a:rPr>
              <a:t>APPLICATION</a:t>
            </a:r>
          </a:p>
          <a:p>
            <a:endParaRPr lang="en-US" altLang="ko-KR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Eclipse(Java)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0602" y="4792344"/>
            <a:ext cx="3402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하드웨어사양</a:t>
            </a:r>
            <a:endParaRPr lang="en-US" altLang="ko-KR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Galaxy A5(android 4.4.4 </a:t>
            </a:r>
            <a:r>
              <a:rPr lang="en-US" altLang="ko-KR" dirty="0" err="1" smtClean="0">
                <a:solidFill>
                  <a:schemeClr val="bg1"/>
                </a:solidFill>
                <a:latin typeface="+mj-ea"/>
                <a:ea typeface="+mj-ea"/>
              </a:rPr>
              <a:t>kitkat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Galaxy A7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90668" y="3444912"/>
            <a:ext cx="2657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운영체제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Window 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7E88-6527-4AFA-9D27-EEFBF1A7BDB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94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/>
          <p:nvPr/>
        </p:nvSpPr>
        <p:spPr>
          <a:xfrm rot="19182428">
            <a:off x="653951" y="-207938"/>
            <a:ext cx="1221153" cy="1252186"/>
          </a:xfrm>
          <a:prstGeom prst="triangle">
            <a:avLst>
              <a:gd name="adj" fmla="val 33055"/>
            </a:avLst>
          </a:prstGeom>
          <a:noFill/>
          <a:ln w="6350">
            <a:solidFill>
              <a:srgbClr val="EBA2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89520" y="321068"/>
            <a:ext cx="16433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150" dirty="0" smtClean="0">
                <a:solidFill>
                  <a:srgbClr val="EBA221"/>
                </a:solidFill>
                <a:latin typeface="Intro Inline" panose="02000000000000000000" pitchFamily="50" charset="0"/>
              </a:rPr>
              <a:t>TITLE 6 </a:t>
            </a:r>
            <a:endParaRPr lang="en-US" altLang="ko-KR" sz="4000" spc="-150" dirty="0">
              <a:solidFill>
                <a:srgbClr val="EBA221"/>
              </a:solidFill>
              <a:latin typeface="Intro Inline" panose="02000000000000000000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62328" y="819596"/>
            <a:ext cx="156966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 smtClean="0">
                <a:solidFill>
                  <a:schemeClr val="bg1"/>
                </a:solidFill>
                <a:latin typeface="+mj-ea"/>
                <a:ea typeface="+mj-ea"/>
              </a:rPr>
              <a:t>업무분</a:t>
            </a:r>
            <a:r>
              <a:rPr lang="ko-KR" altLang="en-US" sz="2700" dirty="0">
                <a:solidFill>
                  <a:schemeClr val="bg1"/>
                </a:solidFill>
                <a:latin typeface="+mj-ea"/>
                <a:ea typeface="+mj-ea"/>
              </a:rPr>
              <a:t>담</a:t>
            </a:r>
          </a:p>
        </p:txBody>
      </p:sp>
      <p:graphicFrame>
        <p:nvGraphicFramePr>
          <p:cNvPr id="5" name="Group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023585"/>
              </p:ext>
            </p:extLst>
          </p:nvPr>
        </p:nvGraphicFramePr>
        <p:xfrm>
          <a:off x="1592398" y="1711235"/>
          <a:ext cx="6518276" cy="426715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01608">
                  <a:extLst>
                    <a:ext uri="{9D8B030D-6E8A-4147-A177-3AD203B41FA5}"/>
                  </a:extLst>
                </a:gridCol>
                <a:gridCol w="2736325">
                  <a:extLst>
                    <a:ext uri="{9D8B030D-6E8A-4147-A177-3AD203B41FA5}"/>
                  </a:extLst>
                </a:gridCol>
                <a:gridCol w="2880343">
                  <a:extLst>
                    <a:ext uri="{9D8B030D-6E8A-4147-A177-3AD203B41FA5}"/>
                  </a:extLst>
                </a:gridCol>
              </a:tblGrid>
              <a:tr h="633346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3" marR="94283" marT="49024" marB="49024" anchor="ctr" anchorCtr="1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엄예지</a:t>
                      </a: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3" marR="94283" marT="49024" marB="49024" anchor="ctr" anchorCtr="1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김현정</a:t>
                      </a: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3" marR="94283" marT="49024" marB="49024" anchor="ctr" anchorCtr="1" horzOverflow="overflow">
                    <a:solidFill>
                      <a:schemeClr val="tx1"/>
                    </a:solidFill>
                  </a:tcPr>
                </a:tc>
                <a:extLst>
                  <a:ext uri="{0D108BD9-81ED-4DB2-BD59-A6C34878D82A}"/>
                </a:extLst>
              </a:tr>
              <a:tr h="890611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자료수집</a:t>
                      </a:r>
                      <a:endParaRPr kumimoji="1" lang="ko-KR" alt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3" marR="94283" marT="49024" marB="49024" anchor="ctr" anchorCtr="1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 자바 </a:t>
                      </a:r>
                      <a:r>
                        <a:rPr kumimoji="1" lang="ko-KR" altLang="en-US" sz="13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앱</a:t>
                      </a:r>
                      <a:r>
                        <a:rPr kumimoji="1" lang="ko-KR" altLang="en-US" sz="13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 개발 관련 정보</a:t>
                      </a:r>
                      <a:endParaRPr kumimoji="1" lang="en-US" altLang="ko-KR" sz="130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4283" marR="94283" marT="49024" marB="49024" anchor="ctr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kumimoji="1" lang="ko-KR" altLang="en-US" sz="13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안드로이드</a:t>
                      </a:r>
                      <a:r>
                        <a:rPr kumimoji="1" lang="en-US" altLang="ko-KR" sz="13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kumimoji="1" lang="ko-KR" altLang="en-US" sz="13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데이터베이스 연동</a:t>
                      </a:r>
                      <a:endParaRPr kumimoji="1" lang="en-US" altLang="ko-KR" sz="130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4283" marR="94283" marT="49024" marB="49024" anchor="ctr" horzOverflow="overflow">
                    <a:solidFill>
                      <a:schemeClr val="tx1"/>
                    </a:solidFill>
                  </a:tcPr>
                </a:tc>
                <a:extLst>
                  <a:ext uri="{0D108BD9-81ED-4DB2-BD59-A6C34878D82A}"/>
                </a:extLst>
              </a:tr>
              <a:tr h="613214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설      계</a:t>
                      </a: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3" marR="94283" marT="49024" marB="49024" anchor="ctr" anchorCtr="1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 구조설계</a:t>
                      </a:r>
                      <a:endParaRPr kumimoji="1" lang="en-US" altLang="ko-KR" sz="130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4283" marR="94283" marT="49024" marB="49024" anchor="ctr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데이터베이스 설계</a:t>
                      </a:r>
                      <a:endParaRPr kumimoji="1" lang="en-US" altLang="ko-KR" sz="130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4283" marR="94283" marT="49024" marB="49024" anchor="ctr" horzOverflow="overflow">
                    <a:solidFill>
                      <a:schemeClr val="tx1"/>
                    </a:solidFill>
                  </a:tcPr>
                </a:tc>
                <a:extLst>
                  <a:ext uri="{0D108BD9-81ED-4DB2-BD59-A6C34878D82A}"/>
                </a:extLst>
              </a:tr>
              <a:tr h="1167994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구      현</a:t>
                      </a:r>
                      <a:endParaRPr kumimoji="1" lang="ko-KR" alt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3" marR="94283" marT="49024" marB="49024" anchor="ctr" anchorCtr="1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어플리케이션  기능 구현</a:t>
                      </a: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kumimoji="1" lang="ko-KR" altLang="en-US" sz="13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UI</a:t>
                      </a: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제작</a:t>
                      </a:r>
                      <a:endParaRPr kumimoji="1" lang="en-US" altLang="ko-KR" sz="1300" b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4283" marR="94283" marT="49024" marB="49024" anchor="ctr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데이터베이스 연동 구현</a:t>
                      </a:r>
                      <a:endParaRPr kumimoji="1" lang="en-US" altLang="ko-KR" sz="130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kumimoji="1" lang="ko-KR" altLang="en-US" sz="13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 어플리케이션 기능 구현</a:t>
                      </a:r>
                      <a:endParaRPr kumimoji="1" lang="en-US" altLang="ko-KR" sz="130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kumimoji="1" lang="ko-KR" altLang="en-US" sz="13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kumimoji="1" lang="en-US" altLang="ko-KR" sz="13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UI</a:t>
                      </a:r>
                      <a:r>
                        <a:rPr kumimoji="1" lang="ko-KR" altLang="en-US" sz="13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제작</a:t>
                      </a:r>
                      <a:endParaRPr kumimoji="1" lang="en-US" altLang="ko-KR" sz="130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4283" marR="94283" marT="49024" marB="49024" anchor="ctr" horzOverflow="overflow">
                    <a:solidFill>
                      <a:schemeClr val="tx1"/>
                    </a:solidFill>
                  </a:tcPr>
                </a:tc>
                <a:extLst>
                  <a:ext uri="{0D108BD9-81ED-4DB2-BD59-A6C34878D82A}"/>
                </a:extLst>
              </a:tr>
              <a:tr h="961989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테스트</a:t>
                      </a: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3" marR="94283" marT="49024" marB="49024" anchor="ctr" anchorCtr="1" horzOverflow="overflow"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kumimoji="1" lang="en-US" altLang="ko-KR" sz="13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APP</a:t>
                      </a:r>
                      <a:r>
                        <a:rPr kumimoji="1" lang="ko-KR" altLang="en-US" sz="13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 작동</a:t>
                      </a:r>
                      <a:r>
                        <a:rPr kumimoji="1" lang="en-US" altLang="ko-KR" sz="13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kumimoji="1" lang="ko-KR" altLang="en-US" sz="13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제어 테스트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 통합테스트 </a:t>
                      </a:r>
                      <a:r>
                        <a:rPr kumimoji="1" lang="en-US" altLang="ko-KR" sz="13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/ </a:t>
                      </a:r>
                      <a:r>
                        <a:rPr kumimoji="1" lang="ko-KR" altLang="en-US" sz="13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유지보수</a:t>
                      </a: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3" marR="94283" marT="49024" marB="49024" anchor="ctr" horzOverflow="overflow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7E88-6527-4AFA-9D27-EEFBF1A7BDB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94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/>
          <p:nvPr/>
        </p:nvSpPr>
        <p:spPr>
          <a:xfrm rot="19182428">
            <a:off x="653951" y="-207938"/>
            <a:ext cx="1221153" cy="1252186"/>
          </a:xfrm>
          <a:prstGeom prst="triangle">
            <a:avLst>
              <a:gd name="adj" fmla="val 33055"/>
            </a:avLst>
          </a:prstGeom>
          <a:noFill/>
          <a:ln w="6350">
            <a:solidFill>
              <a:srgbClr val="EBA2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89520" y="321068"/>
            <a:ext cx="15456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150" dirty="0" smtClean="0">
                <a:solidFill>
                  <a:srgbClr val="EBA221"/>
                </a:solidFill>
                <a:latin typeface="Intro Inline" panose="02000000000000000000" pitchFamily="50" charset="0"/>
              </a:rPr>
              <a:t>TITLE 7</a:t>
            </a:r>
            <a:endParaRPr lang="en-US" altLang="ko-KR" sz="4000" spc="-150" dirty="0">
              <a:solidFill>
                <a:srgbClr val="EBA221"/>
              </a:solidFill>
              <a:latin typeface="Intro Inline" panose="02000000000000000000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62328" y="819596"/>
            <a:ext cx="319831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 smtClean="0">
                <a:solidFill>
                  <a:schemeClr val="bg1"/>
                </a:solidFill>
                <a:latin typeface="+mj-ea"/>
                <a:ea typeface="+mj-ea"/>
              </a:rPr>
              <a:t>종합설계 수행 일정</a:t>
            </a:r>
            <a:endParaRPr lang="ko-KR" altLang="en-US" sz="2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028846"/>
              </p:ext>
            </p:extLst>
          </p:nvPr>
        </p:nvGraphicFramePr>
        <p:xfrm>
          <a:off x="1139497" y="1600025"/>
          <a:ext cx="6842283" cy="413279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80945"/>
                <a:gridCol w="3038765"/>
                <a:gridCol w="364652"/>
                <a:gridCol w="316032"/>
                <a:gridCol w="291721"/>
                <a:gridCol w="267412"/>
                <a:gridCol w="279566"/>
                <a:gridCol w="291721"/>
                <a:gridCol w="291721"/>
                <a:gridCol w="419748"/>
              </a:tblGrid>
              <a:tr h="4338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항목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추진 사항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12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7-9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</a:tr>
              <a:tr h="5527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자료수집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주제에 따른 사전조사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자료수집 </a:t>
                      </a: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제안서작성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rgbClr val="EBA2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</a:tr>
              <a:tr h="5527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요구사항 정의 </a:t>
                      </a:r>
                      <a:endParaRPr lang="en-US" altLang="ko-KR" sz="11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및 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분석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dirty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ko-KR" altLang="en-US" sz="1100" kern="1200" dirty="0">
                          <a:solidFill>
                            <a:schemeClr val="bg1"/>
                          </a:solidFill>
                        </a:rPr>
                        <a:t>요구사항 </a:t>
                      </a:r>
                      <a:r>
                        <a:rPr lang="ko-KR" altLang="en-US" sz="1100" kern="1200" dirty="0" smtClean="0">
                          <a:solidFill>
                            <a:schemeClr val="bg1"/>
                          </a:solidFill>
                        </a:rPr>
                        <a:t>분석</a:t>
                      </a:r>
                      <a:endParaRPr lang="ko-KR" altLang="en-US" sz="1100" kern="120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dirty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ko-KR" altLang="en-US" sz="1100" kern="1200" dirty="0">
                          <a:solidFill>
                            <a:schemeClr val="bg1"/>
                          </a:solidFill>
                        </a:rPr>
                        <a:t>분석된 자료를 바탕으로 요구사항 정의</a:t>
                      </a:r>
                      <a:endParaRPr lang="ko-KR" altLang="en-US" sz="1100" kern="1200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1200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</a:txBody>
                  <a:tcPr marL="16317" marR="16317" marT="16311" marB="16311" anchor="ctr">
                    <a:solidFill>
                      <a:srgbClr val="EBA2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</a:tr>
              <a:tr h="5527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시스템 설계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dirty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ko-KR" altLang="en-US" sz="1100" kern="1200" dirty="0">
                          <a:solidFill>
                            <a:schemeClr val="bg1"/>
                          </a:solidFill>
                        </a:rPr>
                        <a:t>시스템 </a:t>
                      </a:r>
                      <a:r>
                        <a:rPr lang="ko-KR" altLang="en-US" sz="1100" kern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100" kern="1200" dirty="0">
                          <a:solidFill>
                            <a:schemeClr val="bg1"/>
                          </a:solidFill>
                        </a:rPr>
                        <a:t>설계</a:t>
                      </a:r>
                    </a:p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dirty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ko-KR" altLang="en-US" sz="1100" kern="1200" dirty="0">
                          <a:solidFill>
                            <a:schemeClr val="bg1"/>
                          </a:solidFill>
                        </a:rPr>
                        <a:t>시스템 상세 </a:t>
                      </a:r>
                      <a:r>
                        <a:rPr lang="ko-KR" altLang="en-US" sz="1100" kern="1200" dirty="0" smtClean="0">
                          <a:solidFill>
                            <a:schemeClr val="bg1"/>
                          </a:solidFill>
                        </a:rPr>
                        <a:t>설계</a:t>
                      </a:r>
                      <a:endParaRPr lang="ko-KR" altLang="en-US" sz="1100" kern="1200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1200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</a:txBody>
                  <a:tcPr marL="16317" marR="16317" marT="16311" marB="16311" anchor="ctr">
                    <a:solidFill>
                      <a:srgbClr val="EBA2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rgbClr val="EBA2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</a:tr>
              <a:tr h="2929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구현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dirty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ko-KR" altLang="en-US" sz="1100" kern="1200" dirty="0" smtClean="0">
                          <a:solidFill>
                            <a:schemeClr val="bg1"/>
                          </a:solidFill>
                        </a:rPr>
                        <a:t>코딩 </a:t>
                      </a:r>
                      <a:endParaRPr lang="ko-KR" altLang="en-US" sz="1100" kern="1200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rgbClr val="EBA2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rgbClr val="EBA2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rgbClr val="EBA2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</a:tr>
              <a:tr h="5527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err="1" smtClean="0">
                          <a:solidFill>
                            <a:schemeClr val="bg1"/>
                          </a:solidFill>
                        </a:rPr>
                        <a:t>태스트</a:t>
                      </a: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 및 데모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dirty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ko-KR" altLang="en-US" sz="1100" kern="1200" dirty="0" smtClean="0">
                          <a:solidFill>
                            <a:schemeClr val="bg1"/>
                          </a:solidFill>
                        </a:rPr>
                        <a:t>테스트</a:t>
                      </a:r>
                      <a:endParaRPr lang="ko-KR" altLang="en-US" sz="1100" kern="1200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rgbClr val="EBA2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rgbClr val="EBA2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rgbClr val="EBA2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</a:tr>
              <a:tr h="2929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유지보수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dirty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ko-KR" altLang="en-US" sz="1100" kern="1200" dirty="0" err="1" smtClean="0">
                          <a:solidFill>
                            <a:schemeClr val="bg1"/>
                          </a:solidFill>
                        </a:rPr>
                        <a:t>테스팅</a:t>
                      </a:r>
                      <a:r>
                        <a:rPr lang="ko-KR" altLang="en-US" sz="1100" kern="1200" dirty="0" smtClean="0">
                          <a:solidFill>
                            <a:schemeClr val="bg1"/>
                          </a:solidFill>
                        </a:rPr>
                        <a:t> 과정에서 생기는 문제점 보완</a:t>
                      </a:r>
                      <a:endParaRPr lang="ko-KR" altLang="en-US" sz="1100" kern="1200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rgbClr val="EBA2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rgbClr val="EBA2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rgbClr val="EBA2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</a:tr>
              <a:tr h="8125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최종 검토 및 발표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dirty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ko-KR" altLang="en-US" sz="1100" kern="1200" dirty="0">
                          <a:solidFill>
                            <a:schemeClr val="bg1"/>
                          </a:solidFill>
                        </a:rPr>
                        <a:t>졸업작품 보고서</a:t>
                      </a:r>
                      <a:r>
                        <a:rPr lang="en-US" altLang="ko-KR" sz="1100" kern="12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bg1"/>
                          </a:solidFill>
                        </a:rPr>
                        <a:t>시스템 사용 매뉴얼 작성</a:t>
                      </a:r>
                    </a:p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dirty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ko-KR" altLang="en-US" sz="1100" kern="1200" dirty="0">
                          <a:solidFill>
                            <a:schemeClr val="bg1"/>
                          </a:solidFill>
                        </a:rPr>
                        <a:t>시스템 최종점검</a:t>
                      </a:r>
                    </a:p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dirty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ko-KR" altLang="en-US" sz="1100" kern="1200" dirty="0">
                          <a:solidFill>
                            <a:schemeClr val="bg1"/>
                          </a:solidFill>
                        </a:rPr>
                        <a:t>발표</a:t>
                      </a:r>
                      <a:endParaRPr lang="ko-KR" altLang="en-US" sz="1100" kern="1200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rgbClr val="EBA221"/>
                    </a:solidFill>
                  </a:tcPr>
                </a:tc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94526" y="6264911"/>
            <a:ext cx="2057400" cy="365125"/>
          </a:xfrm>
        </p:spPr>
        <p:txBody>
          <a:bodyPr/>
          <a:lstStyle/>
          <a:p>
            <a:fld id="{37507E88-6527-4AFA-9D27-EEFBF1A7BDB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94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/>
          <p:nvPr/>
        </p:nvSpPr>
        <p:spPr>
          <a:xfrm rot="19182428">
            <a:off x="653951" y="-207938"/>
            <a:ext cx="1221153" cy="1252186"/>
          </a:xfrm>
          <a:prstGeom prst="triangle">
            <a:avLst>
              <a:gd name="adj" fmla="val 33055"/>
            </a:avLst>
          </a:prstGeom>
          <a:noFill/>
          <a:ln w="6350">
            <a:solidFill>
              <a:srgbClr val="EBA2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89520" y="321068"/>
            <a:ext cx="15456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150" dirty="0" smtClean="0">
                <a:solidFill>
                  <a:srgbClr val="EBA221"/>
                </a:solidFill>
                <a:latin typeface="Intro Inline" panose="02000000000000000000" pitchFamily="50" charset="0"/>
              </a:rPr>
              <a:t>TITLE 8</a:t>
            </a:r>
            <a:endParaRPr lang="en-US" altLang="ko-KR" sz="4000" spc="-150" dirty="0">
              <a:solidFill>
                <a:srgbClr val="EBA221"/>
              </a:solidFill>
              <a:latin typeface="Intro Inline" panose="02000000000000000000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62328" y="819596"/>
            <a:ext cx="366638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 smtClean="0">
                <a:solidFill>
                  <a:schemeClr val="bg1"/>
                </a:solidFill>
                <a:latin typeface="+mj-ea"/>
                <a:ea typeface="+mj-ea"/>
              </a:rPr>
              <a:t>필요 기술 및 참고문헌</a:t>
            </a:r>
            <a:endParaRPr lang="ko-KR" altLang="en-US" sz="2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247" y="2638707"/>
            <a:ext cx="841437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자바 </a:t>
            </a:r>
            <a:r>
              <a:rPr lang="en-US" altLang="ko-KR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메소드</a:t>
            </a:r>
            <a:r>
              <a: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예제 및 설명 참고 </a:t>
            </a: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www.java2s.com</a:t>
            </a:r>
            <a:endParaRPr lang="en-US" altLang="ko-KR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ct val="50000"/>
              </a:spcBef>
            </a:pPr>
            <a:endParaRPr lang="en-US" altLang="ko-KR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ct val="50000"/>
              </a:spcBef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참고 서적 </a:t>
            </a: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뇌를 자극하는 </a:t>
            </a: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JAVA</a:t>
            </a:r>
          </a:p>
          <a:p>
            <a:pPr>
              <a:spcBef>
                <a:spcPct val="50000"/>
              </a:spcBef>
            </a:pP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이것이 </a:t>
            </a: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JAVA</a:t>
            </a:r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ct val="50000"/>
              </a:spcBef>
            </a:pPr>
            <a:r>
              <a: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        </a:t>
            </a:r>
            <a:r>
              <a:rPr lang="ko-KR" altLang="en-US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안드로이드</a:t>
            </a:r>
            <a:r>
              <a: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앱</a:t>
            </a:r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개발</a:t>
            </a:r>
            <a:endParaRPr lang="en-US" altLang="ko-KR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ct val="50000"/>
              </a:spcBef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        </a:t>
            </a:r>
            <a:r>
              <a:rPr lang="ko-KR" altLang="en-US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안드로이드</a:t>
            </a:r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앱</a:t>
            </a:r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개발 완벽 가이드</a:t>
            </a:r>
            <a:endParaRPr lang="en-US" altLang="ko-KR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                       </a:t>
            </a:r>
            <a:r>
              <a:rPr lang="ko-KR" altLang="en-US" dirty="0" smtClean="0">
                <a:solidFill>
                  <a:schemeClr val="bg1"/>
                </a:solidFill>
              </a:rPr>
              <a:t>이것이 </a:t>
            </a:r>
            <a:r>
              <a:rPr lang="en-US" altLang="ko-KR" dirty="0" err="1" smtClean="0">
                <a:solidFill>
                  <a:schemeClr val="bg1"/>
                </a:solidFill>
              </a:rPr>
              <a:t>mySQL</a:t>
            </a:r>
            <a:r>
              <a:rPr lang="ko-KR" altLang="en-US" dirty="0" smtClean="0">
                <a:solidFill>
                  <a:schemeClr val="bg1"/>
                </a:solidFill>
              </a:rPr>
              <a:t>이다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7E88-6527-4AFA-9D27-EEFBF1A7BDB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94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7E88-6527-4AFA-9D27-EEFBF1A7BDB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96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/>
          <p:nvPr/>
        </p:nvSpPr>
        <p:spPr>
          <a:xfrm rot="18334270">
            <a:off x="270766" y="-217407"/>
            <a:ext cx="1404408" cy="1653345"/>
          </a:xfrm>
          <a:prstGeom prst="triangle">
            <a:avLst>
              <a:gd name="adj" fmla="val 33055"/>
            </a:avLst>
          </a:prstGeom>
          <a:noFill/>
          <a:ln w="6350">
            <a:solidFill>
              <a:srgbClr val="EBA2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16875" y="533802"/>
            <a:ext cx="16369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 smtClean="0">
                <a:solidFill>
                  <a:srgbClr val="D7FE17"/>
                </a:solidFill>
                <a:latin typeface="Intro Inline" panose="02000000000000000000" pitchFamily="50" charset="0"/>
              </a:rPr>
              <a:t>index</a:t>
            </a:r>
            <a:endParaRPr lang="ko-KR" altLang="en-US" sz="8800" spc="-300" dirty="0">
              <a:solidFill>
                <a:srgbClr val="D7FE17"/>
              </a:solidFill>
              <a:latin typeface="Intro Inline" panose="02000000000000000000" pitchFamily="50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433793" y="787223"/>
            <a:ext cx="2477818" cy="513655"/>
            <a:chOff x="6195692" y="1097365"/>
            <a:chExt cx="2477818" cy="513655"/>
          </a:xfrm>
        </p:grpSpPr>
        <p:sp>
          <p:nvSpPr>
            <p:cNvPr id="4" name="TextBox 3"/>
            <p:cNvSpPr txBox="1"/>
            <p:nvPr/>
          </p:nvSpPr>
          <p:spPr>
            <a:xfrm>
              <a:off x="6376086" y="1241688"/>
              <a:ext cx="2297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EBA221"/>
                  </a:solidFill>
                  <a:latin typeface="Intro " panose="02000000000000000000" pitchFamily="50" charset="0"/>
                </a:rPr>
                <a:t>TITLE 1 </a:t>
              </a:r>
              <a:r>
                <a:rPr lang="ko-KR" altLang="en-US" dirty="0" smtClean="0">
                  <a:solidFill>
                    <a:schemeClr val="bg1"/>
                  </a:solidFill>
                  <a:latin typeface="Intro " panose="02000000000000000000" pitchFamily="50" charset="0"/>
                </a:rPr>
                <a:t>종합설계개요</a:t>
              </a:r>
              <a:endParaRPr lang="ko-KR" altLang="en-US" dirty="0">
                <a:solidFill>
                  <a:schemeClr val="bg1"/>
                </a:solidFill>
                <a:latin typeface="Intro " panose="02000000000000000000" pitchFamily="50" charset="0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862507">
              <a:off x="6123796" y="1169261"/>
              <a:ext cx="389247" cy="245456"/>
            </a:xfrm>
            <a:prstGeom prst="rect">
              <a:avLst/>
            </a:prstGeom>
          </p:spPr>
        </p:pic>
      </p:grpSp>
      <p:grpSp>
        <p:nvGrpSpPr>
          <p:cNvPr id="28" name="그룹 27"/>
          <p:cNvGrpSpPr/>
          <p:nvPr/>
        </p:nvGrpSpPr>
        <p:grpSpPr>
          <a:xfrm>
            <a:off x="3424824" y="1428018"/>
            <a:ext cx="2814448" cy="513655"/>
            <a:chOff x="6195692" y="1097365"/>
            <a:chExt cx="2814448" cy="513655"/>
          </a:xfrm>
        </p:grpSpPr>
        <p:sp>
          <p:nvSpPr>
            <p:cNvPr id="29" name="TextBox 28"/>
            <p:cNvSpPr txBox="1"/>
            <p:nvPr/>
          </p:nvSpPr>
          <p:spPr>
            <a:xfrm>
              <a:off x="6376086" y="1241688"/>
              <a:ext cx="2634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EBA221"/>
                  </a:solidFill>
                  <a:latin typeface="Intro " panose="02000000000000000000" pitchFamily="50" charset="0"/>
                </a:rPr>
                <a:t>TITLE 2 </a:t>
              </a:r>
              <a:r>
                <a:rPr lang="ko-KR" altLang="en-US" dirty="0" smtClean="0">
                  <a:solidFill>
                    <a:schemeClr val="bg1"/>
                  </a:solidFill>
                  <a:latin typeface="Intro " panose="02000000000000000000" pitchFamily="50" charset="0"/>
                </a:rPr>
                <a:t>관련연구 및 사례</a:t>
              </a:r>
              <a:endParaRPr lang="ko-KR" altLang="en-US" dirty="0">
                <a:solidFill>
                  <a:schemeClr val="bg1"/>
                </a:solidFill>
                <a:latin typeface="Intro " panose="02000000000000000000" pitchFamily="50" charset="0"/>
              </a:endParaRPr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862507">
              <a:off x="6123796" y="1169261"/>
              <a:ext cx="389247" cy="245456"/>
            </a:xfrm>
            <a:prstGeom prst="rect">
              <a:avLst/>
            </a:prstGeom>
          </p:spPr>
        </p:pic>
      </p:grpSp>
      <p:grpSp>
        <p:nvGrpSpPr>
          <p:cNvPr id="31" name="그룹 30"/>
          <p:cNvGrpSpPr/>
          <p:nvPr/>
        </p:nvGrpSpPr>
        <p:grpSpPr>
          <a:xfrm>
            <a:off x="3428040" y="2021429"/>
            <a:ext cx="3276113" cy="513655"/>
            <a:chOff x="6195692" y="1097365"/>
            <a:chExt cx="3276113" cy="513655"/>
          </a:xfrm>
        </p:grpSpPr>
        <p:sp>
          <p:nvSpPr>
            <p:cNvPr id="32" name="TextBox 31"/>
            <p:cNvSpPr txBox="1"/>
            <p:nvPr/>
          </p:nvSpPr>
          <p:spPr>
            <a:xfrm>
              <a:off x="6376086" y="1241688"/>
              <a:ext cx="3095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EBA221"/>
                  </a:solidFill>
                  <a:latin typeface="Intro " panose="02000000000000000000" pitchFamily="50" charset="0"/>
                </a:rPr>
                <a:t>TITLE 3 </a:t>
              </a:r>
              <a:r>
                <a:rPr lang="ko-KR" altLang="en-US" dirty="0" smtClean="0">
                  <a:solidFill>
                    <a:schemeClr val="bg1"/>
                  </a:solidFill>
                  <a:latin typeface="Intro " panose="02000000000000000000" pitchFamily="50" charset="0"/>
                </a:rPr>
                <a:t>시스템 수행 시나리오</a:t>
              </a:r>
              <a:endParaRPr lang="ko-KR" altLang="en-US" dirty="0">
                <a:solidFill>
                  <a:schemeClr val="bg1"/>
                </a:solidFill>
                <a:latin typeface="Intro " panose="02000000000000000000" pitchFamily="50" charset="0"/>
              </a:endParaRPr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862507">
              <a:off x="6123796" y="1169261"/>
              <a:ext cx="389247" cy="245456"/>
            </a:xfrm>
            <a:prstGeom prst="rect">
              <a:avLst/>
            </a:prstGeom>
          </p:spPr>
        </p:pic>
      </p:grpSp>
      <p:grpSp>
        <p:nvGrpSpPr>
          <p:cNvPr id="34" name="그룹 33"/>
          <p:cNvGrpSpPr/>
          <p:nvPr/>
        </p:nvGrpSpPr>
        <p:grpSpPr>
          <a:xfrm>
            <a:off x="3463257" y="3251984"/>
            <a:ext cx="3276113" cy="513655"/>
            <a:chOff x="6195692" y="1097365"/>
            <a:chExt cx="3276113" cy="513655"/>
          </a:xfrm>
        </p:grpSpPr>
        <p:sp>
          <p:nvSpPr>
            <p:cNvPr id="35" name="TextBox 34"/>
            <p:cNvSpPr txBox="1"/>
            <p:nvPr/>
          </p:nvSpPr>
          <p:spPr>
            <a:xfrm>
              <a:off x="6376086" y="1241688"/>
              <a:ext cx="3095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EBA221"/>
                  </a:solidFill>
                  <a:latin typeface="Intro " panose="02000000000000000000" pitchFamily="50" charset="0"/>
                </a:rPr>
                <a:t>TITLE 5 </a:t>
              </a:r>
              <a:r>
                <a:rPr lang="ko-KR" altLang="en-US" dirty="0" smtClean="0">
                  <a:solidFill>
                    <a:schemeClr val="bg1"/>
                  </a:solidFill>
                  <a:latin typeface="Intro " panose="02000000000000000000" pitchFamily="50" charset="0"/>
                </a:rPr>
                <a:t>개발환경 및 개발방법</a:t>
              </a:r>
              <a:endParaRPr lang="ko-KR" altLang="en-US" dirty="0">
                <a:solidFill>
                  <a:schemeClr val="bg1"/>
                </a:solidFill>
                <a:latin typeface="Intro " panose="02000000000000000000" pitchFamily="50" charset="0"/>
              </a:endParaRPr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862507">
              <a:off x="6123796" y="1169261"/>
              <a:ext cx="389247" cy="245456"/>
            </a:xfrm>
            <a:prstGeom prst="rect">
              <a:avLst/>
            </a:prstGeom>
          </p:spPr>
        </p:pic>
      </p:grpSp>
      <p:grpSp>
        <p:nvGrpSpPr>
          <p:cNvPr id="37" name="그룹 36"/>
          <p:cNvGrpSpPr/>
          <p:nvPr/>
        </p:nvGrpSpPr>
        <p:grpSpPr>
          <a:xfrm>
            <a:off x="3450630" y="2628701"/>
            <a:ext cx="2530717" cy="513655"/>
            <a:chOff x="6195692" y="1097365"/>
            <a:chExt cx="2530717" cy="513655"/>
          </a:xfrm>
        </p:grpSpPr>
        <p:sp>
          <p:nvSpPr>
            <p:cNvPr id="38" name="TextBox 37"/>
            <p:cNvSpPr txBox="1"/>
            <p:nvPr/>
          </p:nvSpPr>
          <p:spPr>
            <a:xfrm>
              <a:off x="6376086" y="1241688"/>
              <a:ext cx="2350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EBA221"/>
                  </a:solidFill>
                  <a:latin typeface="Intro " panose="02000000000000000000" pitchFamily="50" charset="0"/>
                </a:rPr>
                <a:t>TITLE 4 </a:t>
              </a:r>
              <a:r>
                <a:rPr lang="ko-KR" altLang="en-US" dirty="0" smtClean="0">
                  <a:solidFill>
                    <a:schemeClr val="bg1"/>
                  </a:solidFill>
                  <a:latin typeface="Intro " panose="02000000000000000000" pitchFamily="50" charset="0"/>
                </a:rPr>
                <a:t>시스템 구성도</a:t>
              </a:r>
              <a:endParaRPr lang="ko-KR" altLang="en-US" dirty="0">
                <a:solidFill>
                  <a:schemeClr val="bg1"/>
                </a:solidFill>
                <a:latin typeface="Intro " panose="02000000000000000000" pitchFamily="50" charset="0"/>
              </a:endParaRPr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862507">
              <a:off x="6123796" y="1169261"/>
              <a:ext cx="389247" cy="245456"/>
            </a:xfrm>
            <a:prstGeom prst="rect">
              <a:avLst/>
            </a:prstGeom>
          </p:spPr>
        </p:pic>
      </p:grpSp>
      <p:grpSp>
        <p:nvGrpSpPr>
          <p:cNvPr id="40" name="그룹 39"/>
          <p:cNvGrpSpPr/>
          <p:nvPr/>
        </p:nvGrpSpPr>
        <p:grpSpPr>
          <a:xfrm>
            <a:off x="3515945" y="5140962"/>
            <a:ext cx="3329013" cy="513655"/>
            <a:chOff x="6195692" y="1097365"/>
            <a:chExt cx="3329013" cy="513655"/>
          </a:xfrm>
        </p:grpSpPr>
        <p:sp>
          <p:nvSpPr>
            <p:cNvPr id="41" name="TextBox 40"/>
            <p:cNvSpPr txBox="1"/>
            <p:nvPr/>
          </p:nvSpPr>
          <p:spPr>
            <a:xfrm>
              <a:off x="6376086" y="1241688"/>
              <a:ext cx="314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EBA221"/>
                  </a:solidFill>
                  <a:latin typeface="Intro " panose="02000000000000000000" pitchFamily="50" charset="0"/>
                </a:rPr>
                <a:t>TITLE 8 </a:t>
              </a:r>
              <a:r>
                <a:rPr lang="ko-KR" altLang="en-US" dirty="0" smtClean="0">
                  <a:solidFill>
                    <a:schemeClr val="bg1"/>
                  </a:solidFill>
                  <a:latin typeface="Intro " panose="02000000000000000000" pitchFamily="50" charset="0"/>
                </a:rPr>
                <a:t>필요 기술 및 참고문헌</a:t>
              </a:r>
              <a:endParaRPr lang="ko-KR" altLang="en-US" dirty="0">
                <a:solidFill>
                  <a:schemeClr val="bg1"/>
                </a:solidFill>
                <a:latin typeface="Intro " panose="02000000000000000000" pitchFamily="50" charset="0"/>
              </a:endParaRPr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862507">
              <a:off x="6123796" y="1169261"/>
              <a:ext cx="389247" cy="245456"/>
            </a:xfrm>
            <a:prstGeom prst="rect">
              <a:avLst/>
            </a:prstGeom>
          </p:spPr>
        </p:pic>
      </p:grpSp>
      <p:grpSp>
        <p:nvGrpSpPr>
          <p:cNvPr id="43" name="그룹 42"/>
          <p:cNvGrpSpPr/>
          <p:nvPr/>
        </p:nvGrpSpPr>
        <p:grpSpPr>
          <a:xfrm>
            <a:off x="3495955" y="3850904"/>
            <a:ext cx="2016153" cy="513655"/>
            <a:chOff x="6195692" y="1097365"/>
            <a:chExt cx="2016153" cy="513655"/>
          </a:xfrm>
        </p:grpSpPr>
        <p:sp>
          <p:nvSpPr>
            <p:cNvPr id="44" name="TextBox 43"/>
            <p:cNvSpPr txBox="1"/>
            <p:nvPr/>
          </p:nvSpPr>
          <p:spPr>
            <a:xfrm>
              <a:off x="6376086" y="1241688"/>
              <a:ext cx="18357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solidFill>
                    <a:srgbClr val="EBA221"/>
                  </a:solidFill>
                  <a:latin typeface="Intro " panose="02000000000000000000" pitchFamily="50" charset="0"/>
                </a:rPr>
                <a:t>TITLE 6 </a:t>
              </a:r>
              <a:r>
                <a:rPr lang="ko-KR" altLang="en-US" dirty="0" smtClean="0">
                  <a:solidFill>
                    <a:schemeClr val="bg1"/>
                  </a:solidFill>
                  <a:latin typeface="Intro " panose="02000000000000000000" pitchFamily="50" charset="0"/>
                </a:rPr>
                <a:t>업무분담</a:t>
              </a:r>
              <a:endParaRPr lang="ko-KR" altLang="en-US" dirty="0">
                <a:solidFill>
                  <a:schemeClr val="bg1"/>
                </a:solidFill>
                <a:latin typeface="Intro " panose="02000000000000000000" pitchFamily="50" charset="0"/>
              </a:endParaRPr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862507">
              <a:off x="6123796" y="1169261"/>
              <a:ext cx="389247" cy="245456"/>
            </a:xfrm>
            <a:prstGeom prst="rect">
              <a:avLst/>
            </a:prstGeom>
          </p:spPr>
        </p:pic>
      </p:grpSp>
      <p:grpSp>
        <p:nvGrpSpPr>
          <p:cNvPr id="46" name="그룹 45"/>
          <p:cNvGrpSpPr/>
          <p:nvPr/>
        </p:nvGrpSpPr>
        <p:grpSpPr>
          <a:xfrm>
            <a:off x="3517737" y="4452984"/>
            <a:ext cx="2992382" cy="513655"/>
            <a:chOff x="6195692" y="1097365"/>
            <a:chExt cx="2992382" cy="513655"/>
          </a:xfrm>
        </p:grpSpPr>
        <p:sp>
          <p:nvSpPr>
            <p:cNvPr id="47" name="TextBox 46"/>
            <p:cNvSpPr txBox="1"/>
            <p:nvPr/>
          </p:nvSpPr>
          <p:spPr>
            <a:xfrm>
              <a:off x="6376086" y="1241688"/>
              <a:ext cx="2811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EBA221"/>
                  </a:solidFill>
                  <a:latin typeface="Intro " panose="02000000000000000000" pitchFamily="50" charset="0"/>
                </a:rPr>
                <a:t>TITLE 7 </a:t>
              </a:r>
              <a:r>
                <a:rPr lang="ko-KR" altLang="en-US" dirty="0" smtClean="0">
                  <a:solidFill>
                    <a:schemeClr val="bg1"/>
                  </a:solidFill>
                  <a:latin typeface="Intro " panose="02000000000000000000" pitchFamily="50" charset="0"/>
                </a:rPr>
                <a:t>종합설계 수행일정</a:t>
              </a:r>
              <a:endParaRPr lang="ko-KR" altLang="en-US" dirty="0">
                <a:solidFill>
                  <a:schemeClr val="bg1"/>
                </a:solidFill>
                <a:latin typeface="Intro " panose="02000000000000000000" pitchFamily="50" charset="0"/>
              </a:endParaRPr>
            </a:p>
          </p:txBody>
        </p:sp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862507">
              <a:off x="6123796" y="1169261"/>
              <a:ext cx="389247" cy="245456"/>
            </a:xfrm>
            <a:prstGeom prst="rect">
              <a:avLst/>
            </a:prstGeom>
          </p:spPr>
        </p:pic>
      </p:grpSp>
      <p:sp>
        <p:nvSpPr>
          <p:cNvPr id="49" name="슬라이드 번호 개체 틀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7E88-6527-4AFA-9D27-EEFBF1A7BDB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18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/>
          <p:nvPr/>
        </p:nvSpPr>
        <p:spPr>
          <a:xfrm rot="19182428">
            <a:off x="653951" y="-207938"/>
            <a:ext cx="1221153" cy="1252186"/>
          </a:xfrm>
          <a:prstGeom prst="triangle">
            <a:avLst>
              <a:gd name="adj" fmla="val 33055"/>
            </a:avLst>
          </a:prstGeom>
          <a:noFill/>
          <a:ln w="6350">
            <a:solidFill>
              <a:srgbClr val="EBA2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89520" y="321068"/>
            <a:ext cx="15456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150" dirty="0" smtClean="0">
                <a:solidFill>
                  <a:srgbClr val="EBA221"/>
                </a:solidFill>
                <a:latin typeface="Intro Inline" panose="02000000000000000000" pitchFamily="50" charset="0"/>
              </a:rPr>
              <a:t>TITLE 1</a:t>
            </a:r>
            <a:endParaRPr lang="en-US" altLang="ko-KR" sz="4000" spc="-150" dirty="0">
              <a:solidFill>
                <a:srgbClr val="EBA221"/>
              </a:solidFill>
              <a:latin typeface="Intro Inline" panose="02000000000000000000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62328" y="81959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 smtClean="0">
                <a:solidFill>
                  <a:schemeClr val="bg1"/>
                </a:solidFill>
                <a:latin typeface="+mj-ea"/>
                <a:ea typeface="+mj-ea"/>
              </a:rPr>
              <a:t>종합설계개요</a:t>
            </a:r>
            <a:endParaRPr lang="ko-KR" altLang="en-US" sz="2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247" y="2638707"/>
            <a:ext cx="3528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bg1"/>
                </a:solidFill>
              </a:rPr>
              <a:t>한</a:t>
            </a:r>
            <a:r>
              <a:rPr lang="ko-KR" altLang="en-US" dirty="0" err="1" smtClean="0">
                <a:solidFill>
                  <a:schemeClr val="bg1"/>
                </a:solidFill>
              </a:rPr>
              <a:t>국산업기술대에</a:t>
            </a:r>
            <a:r>
              <a:rPr lang="ko-KR" altLang="en-US" dirty="0" smtClean="0">
                <a:solidFill>
                  <a:schemeClr val="bg1"/>
                </a:solidFill>
              </a:rPr>
              <a:t> 입학하기를 원하는 학생들이 적정점수대를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산출해내기가 어려움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C:\Users\예지\Desktop\11111111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17" y="1711234"/>
            <a:ext cx="4489374" cy="475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94647" y="3196045"/>
            <a:ext cx="352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3938" y="4189835"/>
            <a:ext cx="35288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학</a:t>
            </a:r>
            <a:r>
              <a:rPr lang="ko-KR" altLang="en-US" dirty="0" smtClean="0">
                <a:solidFill>
                  <a:schemeClr val="bg1"/>
                </a:solidFill>
              </a:rPr>
              <a:t>교홈페이지에는 내신산출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프로그램만 존재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3938" y="5478703"/>
            <a:ext cx="35288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정</a:t>
            </a:r>
            <a:r>
              <a:rPr lang="ko-KR" altLang="en-US" dirty="0" smtClean="0">
                <a:solidFill>
                  <a:schemeClr val="bg1"/>
                </a:solidFill>
              </a:rPr>
              <a:t>시관련 점수산출 프로그램의 필요성을 느낌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3938" y="1834169"/>
            <a:ext cx="352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1.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연구 개발 배경</a:t>
            </a:r>
            <a:endParaRPr lang="en-US" altLang="ko-KR" sz="2400" b="1" dirty="0" smtClean="0">
              <a:solidFill>
                <a:schemeClr val="bg1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7E88-6527-4AFA-9D27-EEFBF1A7BDB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8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/>
          <p:nvPr/>
        </p:nvSpPr>
        <p:spPr>
          <a:xfrm rot="19182428">
            <a:off x="653951" y="-207938"/>
            <a:ext cx="1221153" cy="1252186"/>
          </a:xfrm>
          <a:prstGeom prst="triangle">
            <a:avLst>
              <a:gd name="adj" fmla="val 33055"/>
            </a:avLst>
          </a:prstGeom>
          <a:noFill/>
          <a:ln w="6350">
            <a:solidFill>
              <a:srgbClr val="EBA2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89520" y="321068"/>
            <a:ext cx="15456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150" dirty="0" smtClean="0">
                <a:solidFill>
                  <a:srgbClr val="EBA221"/>
                </a:solidFill>
                <a:latin typeface="Intro Inline" panose="02000000000000000000" pitchFamily="50" charset="0"/>
              </a:rPr>
              <a:t>TITLE 1</a:t>
            </a:r>
            <a:endParaRPr lang="en-US" altLang="ko-KR" sz="4000" spc="-150" dirty="0">
              <a:solidFill>
                <a:srgbClr val="EBA221"/>
              </a:solidFill>
              <a:latin typeface="Intro Inline" panose="02000000000000000000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62328" y="819596"/>
            <a:ext cx="18473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3938" y="1603336"/>
            <a:ext cx="352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.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연구 개발 목표</a:t>
            </a:r>
            <a:endParaRPr lang="en-US" altLang="ko-KR" sz="2400" b="1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245" y="2367802"/>
            <a:ext cx="7813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기존에 존재하는 정시점수 산출 프로그램은 대부분 유료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err="1" smtClean="0">
                <a:solidFill>
                  <a:schemeClr val="bg1"/>
                </a:solidFill>
              </a:rPr>
              <a:t>한국산업기술대</a:t>
            </a:r>
            <a:r>
              <a:rPr lang="ko-KR" altLang="en-US" dirty="0" smtClean="0">
                <a:solidFill>
                  <a:schemeClr val="bg1"/>
                </a:solidFill>
              </a:rPr>
              <a:t> 입학을 희망하는 </a:t>
            </a:r>
            <a:r>
              <a:rPr lang="ko-KR" altLang="en-US" dirty="0" err="1" smtClean="0">
                <a:solidFill>
                  <a:schemeClr val="bg1"/>
                </a:solidFill>
              </a:rPr>
              <a:t>입시생들의</a:t>
            </a:r>
            <a:r>
              <a:rPr lang="ko-KR" altLang="en-US" dirty="0" smtClean="0">
                <a:solidFill>
                  <a:schemeClr val="bg1"/>
                </a:solidFill>
              </a:rPr>
              <a:t> 정시점수 산출을 돕는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무료 어플리케이션을 개발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4205" y="4080925"/>
            <a:ext cx="352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3.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연구 개발 효과</a:t>
            </a:r>
            <a:endParaRPr lang="en-US" altLang="ko-KR" sz="2400" b="1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9520" y="4884577"/>
            <a:ext cx="7813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학교 </a:t>
            </a:r>
            <a:r>
              <a:rPr lang="ko-KR" altLang="en-US" dirty="0" err="1" smtClean="0">
                <a:solidFill>
                  <a:schemeClr val="bg1"/>
                </a:solidFill>
              </a:rPr>
              <a:t>입학처에</a:t>
            </a:r>
            <a:r>
              <a:rPr lang="ko-KR" altLang="en-US" dirty="0" smtClean="0">
                <a:solidFill>
                  <a:schemeClr val="bg1"/>
                </a:solidFill>
              </a:rPr>
              <a:t> 직접 문의할 필요가 없어져 편의성이 증대됨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한정된 상담원에 의한 점수산출시간 지연이 단축됨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62328" y="81959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 smtClean="0">
                <a:solidFill>
                  <a:schemeClr val="bg1"/>
                </a:solidFill>
                <a:latin typeface="+mj-ea"/>
                <a:ea typeface="+mj-ea"/>
              </a:rPr>
              <a:t>종합설계개요</a:t>
            </a:r>
            <a:endParaRPr lang="ko-KR" altLang="en-US" sz="2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7E88-6527-4AFA-9D27-EEFBF1A7BDB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94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/>
          <p:nvPr/>
        </p:nvSpPr>
        <p:spPr>
          <a:xfrm rot="19182428">
            <a:off x="653951" y="-207938"/>
            <a:ext cx="1221153" cy="1252186"/>
          </a:xfrm>
          <a:prstGeom prst="triangle">
            <a:avLst>
              <a:gd name="adj" fmla="val 33055"/>
            </a:avLst>
          </a:prstGeom>
          <a:noFill/>
          <a:ln w="6350">
            <a:solidFill>
              <a:srgbClr val="EBA2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89520" y="321068"/>
            <a:ext cx="15456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150" dirty="0" smtClean="0">
                <a:solidFill>
                  <a:srgbClr val="EBA221"/>
                </a:solidFill>
                <a:latin typeface="Intro Inline" panose="02000000000000000000" pitchFamily="50" charset="0"/>
              </a:rPr>
              <a:t>TITLE 2</a:t>
            </a:r>
            <a:endParaRPr lang="en-US" altLang="ko-KR" sz="4000" spc="-150" dirty="0">
              <a:solidFill>
                <a:srgbClr val="EBA221"/>
              </a:solidFill>
              <a:latin typeface="Intro Inline" panose="02000000000000000000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62328" y="819596"/>
            <a:ext cx="28520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 smtClean="0">
                <a:solidFill>
                  <a:schemeClr val="bg1"/>
                </a:solidFill>
                <a:latin typeface="+mj-ea"/>
                <a:ea typeface="+mj-ea"/>
              </a:rPr>
              <a:t>관련연구 및 사례</a:t>
            </a:r>
            <a:endParaRPr lang="ko-KR" altLang="en-US" sz="2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3937" y="1834169"/>
            <a:ext cx="692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예시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경상대 점수환산 어플리케이션</a:t>
            </a:r>
            <a:endParaRPr lang="en-US" altLang="ko-KR" sz="2400" b="1" dirty="0" smtClean="0">
              <a:solidFill>
                <a:schemeClr val="bg1"/>
              </a:solidFill>
            </a:endParaRPr>
          </a:p>
        </p:txBody>
      </p:sp>
      <p:pic>
        <p:nvPicPr>
          <p:cNvPr id="2051" name="Picture 3" descr="C:\Users\예지\Desktop\8888888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302" b="56771" l="78056" r="9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662" t="45155" b="42948"/>
          <a:stretch/>
        </p:blipFill>
        <p:spPr bwMode="auto">
          <a:xfrm>
            <a:off x="1548335" y="2919471"/>
            <a:ext cx="2103911" cy="164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예지\Desktop\222222222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3"/>
          <a:stretch/>
        </p:blipFill>
        <p:spPr bwMode="auto">
          <a:xfrm>
            <a:off x="4539260" y="2588964"/>
            <a:ext cx="3024260" cy="372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7E88-6527-4AFA-9D27-EEFBF1A7BDB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94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/>
          <p:nvPr/>
        </p:nvSpPr>
        <p:spPr>
          <a:xfrm rot="19182428">
            <a:off x="653951" y="-207938"/>
            <a:ext cx="1221153" cy="1252186"/>
          </a:xfrm>
          <a:prstGeom prst="triangle">
            <a:avLst>
              <a:gd name="adj" fmla="val 33055"/>
            </a:avLst>
          </a:prstGeom>
          <a:noFill/>
          <a:ln w="6350">
            <a:solidFill>
              <a:srgbClr val="EBA2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89520" y="321068"/>
            <a:ext cx="15456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150" dirty="0" smtClean="0">
                <a:solidFill>
                  <a:srgbClr val="EBA221"/>
                </a:solidFill>
                <a:latin typeface="Intro Inline" panose="02000000000000000000" pitchFamily="50" charset="0"/>
              </a:rPr>
              <a:t>TITLE 2</a:t>
            </a:r>
            <a:endParaRPr lang="en-US" altLang="ko-KR" sz="4000" spc="-150" dirty="0">
              <a:solidFill>
                <a:srgbClr val="EBA221"/>
              </a:solidFill>
              <a:latin typeface="Intro Inline" panose="02000000000000000000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62328" y="819596"/>
            <a:ext cx="28520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 smtClean="0">
                <a:solidFill>
                  <a:schemeClr val="bg1"/>
                </a:solidFill>
                <a:latin typeface="+mj-ea"/>
                <a:ea typeface="+mj-ea"/>
              </a:rPr>
              <a:t>관련연구 및 사례</a:t>
            </a:r>
            <a:endParaRPr lang="ko-KR" altLang="en-US" sz="2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3937" y="1834169"/>
            <a:ext cx="692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예시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경상대 점수환산 어플리케이션</a:t>
            </a:r>
            <a:endParaRPr lang="en-US" altLang="ko-KR" sz="2400" b="1" dirty="0" smtClean="0">
              <a:solidFill>
                <a:schemeClr val="bg1"/>
              </a:solidFill>
            </a:endParaRPr>
          </a:p>
        </p:txBody>
      </p:sp>
      <p:pic>
        <p:nvPicPr>
          <p:cNvPr id="3074" name="Picture 2" descr="C:\Users\예지\Desktop\66666666666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8"/>
          <a:stretch/>
        </p:blipFill>
        <p:spPr bwMode="auto">
          <a:xfrm>
            <a:off x="889707" y="2596675"/>
            <a:ext cx="3324684" cy="378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예지\Desktop\7777777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6"/>
          <a:stretch/>
        </p:blipFill>
        <p:spPr bwMode="auto">
          <a:xfrm>
            <a:off x="4732021" y="2618709"/>
            <a:ext cx="3120390" cy="378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7E88-6527-4AFA-9D27-EEFBF1A7BDB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32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/>
          <p:nvPr/>
        </p:nvSpPr>
        <p:spPr>
          <a:xfrm rot="19182428">
            <a:off x="653951" y="-207938"/>
            <a:ext cx="1221153" cy="1252186"/>
          </a:xfrm>
          <a:prstGeom prst="triangle">
            <a:avLst>
              <a:gd name="adj" fmla="val 33055"/>
            </a:avLst>
          </a:prstGeom>
          <a:noFill/>
          <a:ln w="6350">
            <a:solidFill>
              <a:srgbClr val="EBA2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89520" y="321068"/>
            <a:ext cx="15456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150" dirty="0" smtClean="0">
                <a:solidFill>
                  <a:srgbClr val="EBA221"/>
                </a:solidFill>
                <a:latin typeface="Intro Inline" panose="02000000000000000000" pitchFamily="50" charset="0"/>
              </a:rPr>
              <a:t>TITLE 3</a:t>
            </a:r>
            <a:endParaRPr lang="en-US" altLang="ko-KR" sz="4000" spc="-150" dirty="0">
              <a:solidFill>
                <a:srgbClr val="EBA221"/>
              </a:solidFill>
              <a:latin typeface="Intro Inline" panose="02000000000000000000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62328" y="819596"/>
            <a:ext cx="354456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 smtClean="0">
                <a:solidFill>
                  <a:schemeClr val="bg1"/>
                </a:solidFill>
                <a:latin typeface="+mj-ea"/>
                <a:ea typeface="+mj-ea"/>
              </a:rPr>
              <a:t>시스템 수행 시나리오</a:t>
            </a:r>
            <a:endParaRPr lang="ko-KR" altLang="en-US" sz="2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9520" y="1505782"/>
            <a:ext cx="7813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1175" y="4831944"/>
            <a:ext cx="7771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>
                <a:solidFill>
                  <a:schemeClr val="bg1"/>
                </a:solidFill>
              </a:rPr>
              <a:t>상담자의 정보를 입력 받음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2)  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상담자의 수능성적을 입력 받음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7E88-6527-4AFA-9D27-EEFBF1A7BDBA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026" name="Picture 2" descr="C:\Users\예지\Desktop\1111212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48" y="1875113"/>
            <a:ext cx="2948115" cy="277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예지\Desktop\32432434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045" y="1875114"/>
            <a:ext cx="4365217" cy="278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82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/>
          <p:nvPr/>
        </p:nvSpPr>
        <p:spPr>
          <a:xfrm rot="19182428">
            <a:off x="653951" y="-207938"/>
            <a:ext cx="1221153" cy="1252186"/>
          </a:xfrm>
          <a:prstGeom prst="triangle">
            <a:avLst>
              <a:gd name="adj" fmla="val 33055"/>
            </a:avLst>
          </a:prstGeom>
          <a:noFill/>
          <a:ln w="6350">
            <a:solidFill>
              <a:srgbClr val="EBA2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89520" y="321068"/>
            <a:ext cx="15456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150" dirty="0" smtClean="0">
                <a:solidFill>
                  <a:srgbClr val="EBA221"/>
                </a:solidFill>
                <a:latin typeface="Intro Inline" panose="02000000000000000000" pitchFamily="50" charset="0"/>
              </a:rPr>
              <a:t>TITLE 3</a:t>
            </a:r>
            <a:endParaRPr lang="en-US" altLang="ko-KR" sz="4000" spc="-150" dirty="0">
              <a:solidFill>
                <a:srgbClr val="EBA221"/>
              </a:solidFill>
              <a:latin typeface="Intro Inline" panose="02000000000000000000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62328" y="819596"/>
            <a:ext cx="354456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 smtClean="0">
                <a:solidFill>
                  <a:schemeClr val="bg1"/>
                </a:solidFill>
                <a:latin typeface="+mj-ea"/>
                <a:ea typeface="+mj-ea"/>
              </a:rPr>
              <a:t>시스템 수행 시나리오</a:t>
            </a:r>
            <a:endParaRPr lang="ko-KR" altLang="en-US" sz="2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9520" y="1505782"/>
            <a:ext cx="7813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65" y="3340690"/>
            <a:ext cx="77718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입학전형 별로 </a:t>
            </a:r>
            <a:r>
              <a:rPr lang="ko-KR" altLang="en-US" dirty="0" smtClean="0">
                <a:solidFill>
                  <a:schemeClr val="bg1"/>
                </a:solidFill>
              </a:rPr>
              <a:t>각각의 정시점수를 환산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4) </a:t>
            </a:r>
            <a:r>
              <a:rPr lang="ko-KR" altLang="en-US" dirty="0" smtClean="0">
                <a:solidFill>
                  <a:schemeClr val="bg1"/>
                </a:solidFill>
              </a:rPr>
              <a:t>최근 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</a:rPr>
              <a:t>년간의 정시입시결과 </a:t>
            </a:r>
            <a:r>
              <a:rPr lang="en-US" altLang="ko-KR" dirty="0" smtClean="0">
                <a:solidFill>
                  <a:schemeClr val="bg1"/>
                </a:solidFill>
              </a:rPr>
              <a:t>DB</a:t>
            </a:r>
            <a:r>
              <a:rPr lang="ko-KR" altLang="en-US" dirty="0">
                <a:solidFill>
                  <a:schemeClr val="bg1"/>
                </a:solidFill>
              </a:rPr>
              <a:t>를 </a:t>
            </a:r>
            <a:r>
              <a:rPr lang="ko-KR" altLang="en-US" dirty="0" smtClean="0">
                <a:solidFill>
                  <a:schemeClr val="bg1"/>
                </a:solidFill>
              </a:rPr>
              <a:t>받아옴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5) </a:t>
            </a:r>
            <a:r>
              <a:rPr lang="ko-KR" altLang="en-US" dirty="0" smtClean="0">
                <a:solidFill>
                  <a:schemeClr val="bg1"/>
                </a:solidFill>
              </a:rPr>
              <a:t>점수대에 </a:t>
            </a:r>
            <a:r>
              <a:rPr lang="ko-KR" altLang="en-US" dirty="0">
                <a:solidFill>
                  <a:schemeClr val="bg1"/>
                </a:solidFill>
              </a:rPr>
              <a:t>맞는 과를 순위대로 추천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r>
              <a:rPr lang="en-US" altLang="ko-KR" dirty="0" smtClean="0">
                <a:solidFill>
                  <a:schemeClr val="bg1"/>
                </a:solidFill>
              </a:rPr>
              <a:t>) </a:t>
            </a:r>
            <a:r>
              <a:rPr lang="ko-KR" altLang="en-US" dirty="0" smtClean="0">
                <a:solidFill>
                  <a:schemeClr val="bg1"/>
                </a:solidFill>
              </a:rPr>
              <a:t>상담</a:t>
            </a:r>
            <a:r>
              <a:rPr lang="ko-KR" altLang="en-US" dirty="0">
                <a:solidFill>
                  <a:schemeClr val="bg1"/>
                </a:solidFill>
              </a:rPr>
              <a:t>자</a:t>
            </a:r>
            <a:r>
              <a:rPr lang="ko-KR" altLang="en-US" dirty="0" smtClean="0">
                <a:solidFill>
                  <a:schemeClr val="bg1"/>
                </a:solidFill>
              </a:rPr>
              <a:t>의 </a:t>
            </a:r>
            <a:r>
              <a:rPr lang="ko-KR" altLang="en-US" dirty="0" smtClean="0">
                <a:solidFill>
                  <a:schemeClr val="bg1"/>
                </a:solidFill>
              </a:rPr>
              <a:t>점수대가 어느 정도의 합격선에 있는지를 파악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7</a:t>
            </a:r>
            <a:r>
              <a:rPr lang="en-US" altLang="ko-KR" dirty="0" smtClean="0">
                <a:solidFill>
                  <a:schemeClr val="bg1"/>
                </a:solidFill>
              </a:rPr>
              <a:t>) </a:t>
            </a:r>
            <a:r>
              <a:rPr lang="ko-KR" altLang="en-US" dirty="0" smtClean="0">
                <a:solidFill>
                  <a:schemeClr val="bg1"/>
                </a:solidFill>
              </a:rPr>
              <a:t>해마다의 경쟁률과 합격등급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모집인원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최초 합과 최종 합의 </a:t>
            </a:r>
            <a:r>
              <a:rPr lang="ko-KR" altLang="en-US" dirty="0" smtClean="0">
                <a:solidFill>
                  <a:schemeClr val="bg1"/>
                </a:solidFill>
              </a:rPr>
              <a:t>점수를 </a:t>
            </a:r>
            <a:r>
              <a:rPr lang="ko-KR" altLang="en-US" dirty="0" smtClean="0">
                <a:solidFill>
                  <a:schemeClr val="bg1"/>
                </a:solidFill>
              </a:rPr>
              <a:t>비교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5122" name="Picture 2" descr="C:\Users\예지\Desktop\777777777777777777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20" y="2414587"/>
            <a:ext cx="7540928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예지\Desktop\9797979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20" y="1541738"/>
            <a:ext cx="7540928" cy="77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7E88-6527-4AFA-9D27-EEFBF1A7BDB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21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/>
          <p:nvPr/>
        </p:nvSpPr>
        <p:spPr>
          <a:xfrm rot="19182428">
            <a:off x="653951" y="-207938"/>
            <a:ext cx="1221153" cy="1252186"/>
          </a:xfrm>
          <a:prstGeom prst="triangle">
            <a:avLst>
              <a:gd name="adj" fmla="val 33055"/>
            </a:avLst>
          </a:prstGeom>
          <a:noFill/>
          <a:ln w="6350">
            <a:solidFill>
              <a:srgbClr val="EBA2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89520" y="321068"/>
            <a:ext cx="15456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150" dirty="0" smtClean="0">
                <a:solidFill>
                  <a:srgbClr val="EBA221"/>
                </a:solidFill>
                <a:latin typeface="Intro Inline" panose="02000000000000000000" pitchFamily="50" charset="0"/>
              </a:rPr>
              <a:t>TITLE 4</a:t>
            </a:r>
            <a:endParaRPr lang="en-US" altLang="ko-KR" sz="4000" spc="-150" dirty="0">
              <a:solidFill>
                <a:srgbClr val="EBA221"/>
              </a:solidFill>
              <a:latin typeface="Intro Inline" panose="02000000000000000000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62328" y="819596"/>
            <a:ext cx="238398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 smtClean="0">
                <a:solidFill>
                  <a:schemeClr val="bg1"/>
                </a:solidFill>
                <a:latin typeface="+mj-ea"/>
                <a:ea typeface="+mj-ea"/>
              </a:rPr>
              <a:t>시스템 구성도</a:t>
            </a:r>
            <a:endParaRPr lang="ko-KR" altLang="en-US" sz="2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4098" name="Picture 2" descr="C:\Users\예지\Desktop\46464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28" y="1752600"/>
            <a:ext cx="7402195" cy="448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7E88-6527-4AFA-9D27-EEFBF1A7BDB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94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818</TotalTime>
  <Words>434</Words>
  <Application>Microsoft Office PowerPoint</Application>
  <PresentationFormat>화면 슬라이드 쇼(4:3)</PresentationFormat>
  <Paragraphs>152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 chunjae</dc:creator>
  <cp:lastModifiedBy>엄예지</cp:lastModifiedBy>
  <cp:revision>37</cp:revision>
  <dcterms:created xsi:type="dcterms:W3CDTF">2014-05-09T05:08:38Z</dcterms:created>
  <dcterms:modified xsi:type="dcterms:W3CDTF">2016-12-06T20:26:44Z</dcterms:modified>
</cp:coreProperties>
</file>