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19D0E0-1CDA-4141-8244-70126B99A4F5}">
  <a:tblStyle styleId="{1019D0E0-1CDA-4141-8244-70126B99A4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0280a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80280a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0280ab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0280ab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80280ab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80280ab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0280ab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80280ab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7c8a9e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7c8a9e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7c8a9e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7c8a9e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7c8a9e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7c8a9e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7c8a9e3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7c8a9e3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7c8a9e3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7c8a9e3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8dc8a1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78dc8a1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8dc8a1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78dc8a1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919d31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919d31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10125" y="1882925"/>
            <a:ext cx="32013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Data Base(SQL)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0750" y="225025"/>
            <a:ext cx="5218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-SQL(Structured Query Language) : database를 활용하는 언어, 비 절차적 언어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17875"/>
            <a:ext cx="2238600" cy="491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※ SQL 의 DB 內 TABEL 생성 및 UPDATE </a:t>
            </a:r>
            <a:endParaRPr sz="1000"/>
          </a:p>
          <a:p>
            <a:pPr indent="-2921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생성 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CREATE TABLE 생성할테이블명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(AS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SELECT *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FROM 참조테이블명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WHERE 조건);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값 추가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INSERT INTO 테이블명 (생성할 열)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VALES (열에 들어갈 값);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값 업데이트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UPDATE 테이블명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SET 변수 =업데이트할 값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WHERE 조건;</a:t>
            </a:r>
            <a:endParaRPr sz="1000"/>
          </a:p>
        </p:txBody>
      </p:sp>
      <p:sp>
        <p:nvSpPr>
          <p:cNvPr id="166" name="Google Shape;166;p22"/>
          <p:cNvSpPr txBox="1"/>
          <p:nvPr/>
        </p:nvSpPr>
        <p:spPr>
          <a:xfrm>
            <a:off x="2646750" y="139300"/>
            <a:ext cx="2111100" cy="483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※ SQL 의 DB 內 TABEL 생성 및 UPDATE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4. 제거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DELETE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FROM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WHERE 조건;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5.컬럼 추가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ALTER TABLE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ADD 컬럼명 타입;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6.컬럼내 데이터 변경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ALTER TABLE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MODIFY  컬럼명 타입;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7.컬럼 삭제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ALTER TABLE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DROP COLUMN 컬럼명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900600" y="139300"/>
            <a:ext cx="3007500" cy="483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※ SQL 의 DB 內 TABEL 생성 및 UPDATE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8.테이블 데이터 삭제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DELETE FROM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9.테이블 삭제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DROP TABLE 테이블명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10. 단순 이미지 생성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CREATE OR REPLACE VIEW 이미지명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AS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SELECT ~ 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11700" y="117875"/>
            <a:ext cx="2238600" cy="491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※ 시퀀스 제작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초기값1, 증감값 2,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최대값 20, CYCLE이 가능한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시퀀스를 만드시오.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CREATE SEQUENCE</a:t>
            </a:r>
            <a:r>
              <a:rPr lang="ko" sz="1000"/>
              <a:t> SEQ_NUM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START WITH</a:t>
            </a:r>
            <a:r>
              <a:rPr lang="ko" sz="1000"/>
              <a:t> 1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INCREMENT BY</a:t>
            </a:r>
            <a:r>
              <a:rPr lang="ko" sz="1000"/>
              <a:t> 2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MAXVALUE</a:t>
            </a:r>
            <a:r>
              <a:rPr lang="ko" sz="1000"/>
              <a:t> 20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CYCLE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NOCHACHE;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3860250" y="1882950"/>
            <a:ext cx="27345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JAVA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10750" y="225025"/>
            <a:ext cx="5218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-SQL(Structured Query Language) : database를 활용하는 언어, 비 절차적 언어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203600" y="128600"/>
            <a:ext cx="8776200" cy="4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객체지향 언어(JAVA)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-파이썬,C 등은 함축적이라 좋고, JAVA는 코딩생산성은 낮지만 여러명이 COWORK 하기엔 좋음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-public static//메모리에 곧바로 올려줌 void//타입상관안함 main(String[] args//인풋) {//아웃풋} -- 컴퓨터는 main함수 부터 읽기에, 해당 코딩은 필수적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public static void main(String[] args){}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※사칙연산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int a = 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System.out.println(++a + + a)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결과 : 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//a에 1을 먼저 더하고 계산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int a = 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System.out.println(a++ + a)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결과 : 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//계산 다하고 a에 1을더함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750" y="457200"/>
            <a:ext cx="5058663" cy="3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750" y="4229000"/>
            <a:ext cx="1851355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25425" y="577000"/>
            <a:ext cx="29100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</a:t>
            </a:r>
            <a:r>
              <a:rPr lang="ko" sz="1000"/>
              <a:t>sql 실행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2.사용자 생성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-CREATE USER (아이디)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-IDENTIFIED BY (비번);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3.system에서 dba를 내 아이디에 권한부여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-grant dba to  (아이디);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4.확인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-show user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-connect (아이디)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" name="Google Shape;63;p14"/>
          <p:cNvSpPr txBox="1"/>
          <p:nvPr/>
        </p:nvSpPr>
        <p:spPr>
          <a:xfrm>
            <a:off x="263400" y="37625"/>
            <a:ext cx="5933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※ORACLE의 </a:t>
            </a:r>
            <a:r>
              <a:rPr lang="ko">
                <a:solidFill>
                  <a:srgbClr val="0000FF"/>
                </a:solidFill>
              </a:rPr>
              <a:t>Database 18c Ex.Edi</a:t>
            </a:r>
            <a:r>
              <a:rPr lang="ko"/>
              <a:t> 설치 및 SQL 설정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76425" y="2808075"/>
            <a:ext cx="2808000" cy="92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SQL 기본 단어</a:t>
            </a:r>
            <a:endParaRPr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select * from dba_user; // 유저 정보 확인</a:t>
            </a:r>
            <a:endParaRPr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select * from product_component_version; // DB정보확인</a:t>
            </a:r>
            <a:endParaRPr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conn system // cd system이랑 같은 맥락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63400" y="37625"/>
            <a:ext cx="6096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</a:t>
            </a:r>
            <a:r>
              <a:rPr lang="ko">
                <a:solidFill>
                  <a:srgbClr val="0000FF"/>
                </a:solidFill>
              </a:rPr>
              <a:t>JAVA SE 11 (LTS</a:t>
            </a:r>
            <a:r>
              <a:rPr lang="ko"/>
              <a:t>(보장됨)) 설치 및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01025" y="334900"/>
            <a:ext cx="66354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환경설정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-고급 시스템 설정 환경변수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-시스템 변수-&gt;path-&gt;새로만들기-&gt;변수이름 JAVA_HOME-&gt;변수값에 디렉토리 찾아보기 클릭 (ex : C:\Program Files\Java\jdk-11.0.7) -&gt; PATH 편집 -&gt; %JAVA_HOME%\bin 추가 -&gt; cmd 재부팅 후 java -version으로 확인</a:t>
            </a:r>
            <a:endParaRPr sz="1000"/>
          </a:p>
        </p:txBody>
      </p:sp>
      <p:sp>
        <p:nvSpPr>
          <p:cNvPr id="71" name="Google Shape;71;p15"/>
          <p:cNvSpPr txBox="1"/>
          <p:nvPr/>
        </p:nvSpPr>
        <p:spPr>
          <a:xfrm>
            <a:off x="301025" y="1058475"/>
            <a:ext cx="6096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</a:t>
            </a:r>
            <a:r>
              <a:rPr lang="ko">
                <a:solidFill>
                  <a:srgbClr val="0000FF"/>
                </a:solidFill>
              </a:rPr>
              <a:t>SQL Developer</a:t>
            </a:r>
            <a:r>
              <a:rPr lang="ko"/>
              <a:t> 설치 및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1425188"/>
            <a:ext cx="3750600" cy="23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447575" y="1053225"/>
            <a:ext cx="3163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※SQL 접속법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46575" y="1425150"/>
            <a:ext cx="3669900" cy="2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바탕화면에 압출풀기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Developer 접속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왼쪽상단 +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테스트 후 저장</a:t>
            </a:r>
            <a:endParaRPr sz="1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30" y="2429293"/>
            <a:ext cx="3435290" cy="220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 flipH="1" rot="10800000">
            <a:off x="6175" y="1082025"/>
            <a:ext cx="91377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4148500" y="1106675"/>
            <a:ext cx="37200" cy="40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59950" y="622925"/>
            <a:ext cx="3545700" cy="2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1.table 6개 생성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CREATE TABLE DEPT(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	DEPTNO NUMBER(2) CONSTRAINT pk_dept PRIMARY KEY,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	DNAME VARCHAR2(14),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	LOC VARCHAR2(13)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);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2.insert 값 입력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rgbClr val="FF00FF"/>
                </a:solidFill>
              </a:rPr>
              <a:t>INSERT INTO DEPT VALUES (10,'ACCOUNTING', 'NEW YORK');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rgbClr val="FF00FF"/>
                </a:solidFill>
              </a:rPr>
              <a:t>INSERT INTO DEPT VALUES (20, 'RESEARCH','DALLAS');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rgbClr val="FF00FF"/>
                </a:solidFill>
              </a:rPr>
              <a:t>INSERT INTO DEPT VALUES (30,'SALES','CHICAGO');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rgbClr val="FF00FF"/>
                </a:solidFill>
              </a:rPr>
              <a:t>INSERT INTO DEPT VALUES (40, 'OPERATIONS', 'BOSTON');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3.끝난 후에는 DB 저장을 위해 꼭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Commit;</a:t>
            </a:r>
            <a:r>
              <a:rPr lang="ko" sz="1000">
                <a:solidFill>
                  <a:schemeClr val="dk1"/>
                </a:solidFill>
              </a:rPr>
              <a:t> 입력</a:t>
            </a:r>
            <a:r>
              <a:rPr lang="ko" sz="1000">
                <a:solidFill>
                  <a:srgbClr val="FF0000"/>
                </a:solidFill>
              </a:rPr>
              <a:t>(COMMIT을 해야 DB의메모리 -&gt; 하드디스크)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521" y="565825"/>
            <a:ext cx="4843574" cy="22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04400" y="124400"/>
            <a:ext cx="505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※오라클 sql developer 실행법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59950" y="3889525"/>
            <a:ext cx="1990500" cy="92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</a:t>
            </a:r>
            <a:r>
              <a:rPr lang="ko"/>
              <a:t>sql++ 실행법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select * from tab; // 생성한 tab 모두 보기</a:t>
            </a:r>
            <a:endParaRPr sz="7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FF"/>
                </a:solidFill>
              </a:rPr>
              <a:t>select * from dept; // dept table 보기</a:t>
            </a:r>
            <a:endParaRPr sz="7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665375" y="266600"/>
            <a:ext cx="1058700" cy="6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 종류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84375" y="1079025"/>
            <a:ext cx="7464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ORACLE</a:t>
            </a:r>
            <a:endParaRPr sz="600"/>
          </a:p>
        </p:txBody>
      </p:sp>
      <p:sp>
        <p:nvSpPr>
          <p:cNvPr id="92" name="Google Shape;92;p17"/>
          <p:cNvSpPr/>
          <p:nvPr/>
        </p:nvSpPr>
        <p:spPr>
          <a:xfrm>
            <a:off x="1343175" y="1079025"/>
            <a:ext cx="7464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MS SQL</a:t>
            </a:r>
            <a:endParaRPr sz="600"/>
          </a:p>
        </p:txBody>
      </p:sp>
      <p:sp>
        <p:nvSpPr>
          <p:cNvPr id="93" name="Google Shape;93;p17"/>
          <p:cNvSpPr txBox="1"/>
          <p:nvPr/>
        </p:nvSpPr>
        <p:spPr>
          <a:xfrm>
            <a:off x="195500" y="1715050"/>
            <a:ext cx="8976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375" y="2148325"/>
            <a:ext cx="4441201" cy="110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7"/>
          <p:cNvGrpSpPr/>
          <p:nvPr/>
        </p:nvGrpSpPr>
        <p:grpSpPr>
          <a:xfrm>
            <a:off x="2585975" y="47450"/>
            <a:ext cx="5432717" cy="1843025"/>
            <a:chOff x="2585893" y="123650"/>
            <a:chExt cx="5403000" cy="1843025"/>
          </a:xfrm>
        </p:grpSpPr>
        <p:sp>
          <p:nvSpPr>
            <p:cNvPr id="96" name="Google Shape;96;p17"/>
            <p:cNvSpPr txBox="1"/>
            <p:nvPr/>
          </p:nvSpPr>
          <p:spPr>
            <a:xfrm>
              <a:off x="2585893" y="297950"/>
              <a:ext cx="54030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※SQL란? Table에서 내가 원하는걸 뽑는 코딩 작업이 SQL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200">
                  <a:solidFill>
                    <a:schemeClr val="dk1"/>
                  </a:solidFill>
                </a:rPr>
                <a:t>※DBMS란?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2639225" y="1137450"/>
              <a:ext cx="1110900" cy="15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JAVA</a:t>
              </a:r>
              <a:endParaRPr sz="1100"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2639225" y="1494238"/>
              <a:ext cx="1110900" cy="15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MS</a:t>
              </a:r>
              <a:endParaRPr sz="1100"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2639225" y="1815475"/>
              <a:ext cx="1110900" cy="15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기타 APP</a:t>
              </a:r>
              <a:endParaRPr sz="700"/>
            </a:p>
          </p:txBody>
        </p:sp>
        <p:cxnSp>
          <p:nvCxnSpPr>
            <p:cNvPr id="100" name="Google Shape;100;p17"/>
            <p:cNvCxnSpPr>
              <a:stCxn id="97" idx="3"/>
            </p:cNvCxnSpPr>
            <p:nvPr/>
          </p:nvCxnSpPr>
          <p:spPr>
            <a:xfrm>
              <a:off x="3750125" y="1213050"/>
              <a:ext cx="657600" cy="51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7"/>
            <p:cNvCxnSpPr/>
            <p:nvPr/>
          </p:nvCxnSpPr>
          <p:spPr>
            <a:xfrm>
              <a:off x="3750125" y="1550938"/>
              <a:ext cx="675300" cy="19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7"/>
            <p:cNvCxnSpPr/>
            <p:nvPr/>
          </p:nvCxnSpPr>
          <p:spPr>
            <a:xfrm flipH="1" rot="10800000">
              <a:off x="3750125" y="1750538"/>
              <a:ext cx="684000" cy="13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17"/>
            <p:cNvSpPr/>
            <p:nvPr/>
          </p:nvSpPr>
          <p:spPr>
            <a:xfrm>
              <a:off x="4403175" y="1643925"/>
              <a:ext cx="1110900" cy="15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DBMS</a:t>
              </a:r>
              <a:endParaRPr sz="1100"/>
            </a:p>
          </p:txBody>
        </p:sp>
        <p:cxnSp>
          <p:nvCxnSpPr>
            <p:cNvPr id="104" name="Google Shape;104;p17"/>
            <p:cNvCxnSpPr/>
            <p:nvPr/>
          </p:nvCxnSpPr>
          <p:spPr>
            <a:xfrm>
              <a:off x="5514075" y="1719988"/>
              <a:ext cx="546300" cy="1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7"/>
            <p:cNvSpPr/>
            <p:nvPr/>
          </p:nvSpPr>
          <p:spPr>
            <a:xfrm>
              <a:off x="6060375" y="1643925"/>
              <a:ext cx="546300" cy="15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DB</a:t>
              </a:r>
              <a:endParaRPr sz="1100"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2585900" y="123650"/>
              <a:ext cx="38085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※RDBMS? 테이블  간 속성정보 교류 가능</a:t>
              </a:r>
              <a:endParaRPr sz="1200"/>
            </a:p>
          </p:txBody>
        </p:sp>
      </p:grpSp>
      <p:graphicFrame>
        <p:nvGraphicFramePr>
          <p:cNvPr id="107" name="Google Shape;107;p17"/>
          <p:cNvGraphicFramePr/>
          <p:nvPr/>
        </p:nvGraphicFramePr>
        <p:xfrm>
          <a:off x="2645375" y="339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{1019D0E0-1CDA-4141-8244-70126B99A4F5}</a:tableStyleId>
              </a:tblPr>
              <a:tblGrid>
                <a:gridCol w="847650"/>
                <a:gridCol w="822875"/>
                <a:gridCol w="643625"/>
                <a:gridCol w="532350"/>
              </a:tblGrid>
              <a:tr h="28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DEPT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(기준 테이블)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DEPTNO(열)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LOC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234925" y="2139175"/>
            <a:ext cx="2126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※SQL Developer 기본 개념</a:t>
            </a:r>
            <a:endParaRPr sz="1200"/>
          </a:p>
        </p:txBody>
      </p:sp>
      <p:cxnSp>
        <p:nvCxnSpPr>
          <p:cNvPr id="109" name="Google Shape;109;p17"/>
          <p:cNvCxnSpPr/>
          <p:nvPr/>
        </p:nvCxnSpPr>
        <p:spPr>
          <a:xfrm flipH="1" rot="10800000">
            <a:off x="12375" y="2003050"/>
            <a:ext cx="9125400" cy="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2380275" y="12375"/>
            <a:ext cx="6300" cy="20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57125" y="206550"/>
            <a:ext cx="1932600" cy="339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용어 설명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5 select [열 이름] // 열에 있는 것을 출력 및 함수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1 from [테이블 이름] // 테이블로부터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2 where[조건문]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3 group by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4 having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6 order by</a:t>
            </a:r>
            <a:endParaRPr sz="1000"/>
          </a:p>
        </p:txBody>
      </p:sp>
      <p:sp>
        <p:nvSpPr>
          <p:cNvPr id="116" name="Google Shape;116;p18"/>
          <p:cNvSpPr txBox="1"/>
          <p:nvPr/>
        </p:nvSpPr>
        <p:spPr>
          <a:xfrm>
            <a:off x="2231900" y="253475"/>
            <a:ext cx="1737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00FF"/>
                </a:solidFill>
              </a:rPr>
              <a:t>SELECT ENAME, EMPNO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00FF"/>
                </a:solidFill>
              </a:rPr>
              <a:t>FROM EMP;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" name="Google Shape;117;p18"/>
          <p:cNvSpPr txBox="1"/>
          <p:nvPr/>
        </p:nvSpPr>
        <p:spPr>
          <a:xfrm>
            <a:off x="2231900" y="1493775"/>
            <a:ext cx="1737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FF"/>
                </a:solidFill>
              </a:rPr>
              <a:t>SELECT ENAME, SAL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FF"/>
                </a:solidFill>
              </a:rPr>
              <a:t>FROM EMP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FF"/>
                </a:solidFill>
              </a:rPr>
              <a:t>WHERE EMPNO = 7499;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" name="Google Shape;118;p18"/>
          <p:cNvSpPr txBox="1"/>
          <p:nvPr/>
        </p:nvSpPr>
        <p:spPr>
          <a:xfrm>
            <a:off x="4331825" y="253475"/>
            <a:ext cx="1842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1학년 학생들의 이름, 학번을 출력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9" name="Google Shape;119;p18"/>
          <p:cNvSpPr txBox="1"/>
          <p:nvPr/>
        </p:nvSpPr>
        <p:spPr>
          <a:xfrm>
            <a:off x="4331825" y="1493775"/>
            <a:ext cx="1842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20153075 학번을 가진 학생의 이름, 키 몸무게, 성별을 출력하시오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6670975" y="278225"/>
            <a:ext cx="2083500" cy="102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SELECT stu_name as 이름, stu_no as 학번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FROM STUDENT;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670975" y="1508400"/>
            <a:ext cx="20835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SELECT stu_name, stu_height,stu_height, stu_gender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FROM STUDENT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WHERE stu_no = 20153075;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22" name="Google Shape;122;p18"/>
          <p:cNvCxnSpPr>
            <a:stCxn id="118" idx="3"/>
            <a:endCxn id="120" idx="1"/>
          </p:cNvCxnSpPr>
          <p:nvPr/>
        </p:nvCxnSpPr>
        <p:spPr>
          <a:xfrm>
            <a:off x="6174125" y="775925"/>
            <a:ext cx="496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>
            <a:endCxn id="121" idx="1"/>
          </p:cNvCxnSpPr>
          <p:nvPr/>
        </p:nvCxnSpPr>
        <p:spPr>
          <a:xfrm flipH="1" rot="10800000">
            <a:off x="6170275" y="2030850"/>
            <a:ext cx="500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8"/>
          <p:cNvSpPr txBox="1"/>
          <p:nvPr/>
        </p:nvSpPr>
        <p:spPr>
          <a:xfrm>
            <a:off x="4331825" y="2705550"/>
            <a:ext cx="1842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기계과 학생들의 학번, 이름, 학과명을 출력하시오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5" name="Google Shape;125;p18"/>
          <p:cNvSpPr txBox="1"/>
          <p:nvPr/>
        </p:nvSpPr>
        <p:spPr>
          <a:xfrm>
            <a:off x="6736825" y="2705550"/>
            <a:ext cx="20175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SELECT stu_no as 학번, stu_name as 이름, stu_dept as 학과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FROM STUDENT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WHERE stu_dept = '기계';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26" name="Google Shape;126;p18"/>
          <p:cNvCxnSpPr>
            <a:endCxn id="125" idx="1"/>
          </p:cNvCxnSpPr>
          <p:nvPr/>
        </p:nvCxnSpPr>
        <p:spPr>
          <a:xfrm>
            <a:off x="6170125" y="3222900"/>
            <a:ext cx="56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4331825" y="3917325"/>
            <a:ext cx="1842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전체 학과를 출력(중복되는 학과명은 한개로만 출력되게)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distinct 사용</a:t>
            </a:r>
            <a:endParaRPr sz="1000"/>
          </a:p>
        </p:txBody>
      </p:sp>
      <p:sp>
        <p:nvSpPr>
          <p:cNvPr id="128" name="Google Shape;128;p18"/>
          <p:cNvSpPr txBox="1"/>
          <p:nvPr/>
        </p:nvSpPr>
        <p:spPr>
          <a:xfrm>
            <a:off x="157125" y="3958450"/>
            <a:ext cx="18423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예제 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유가인씨는 기계이며, 키는 154이다를 출력</a:t>
            </a:r>
            <a:endParaRPr sz="1000"/>
          </a:p>
        </p:txBody>
      </p:sp>
      <p:sp>
        <p:nvSpPr>
          <p:cNvPr id="129" name="Google Shape;129;p18"/>
          <p:cNvSpPr txBox="1"/>
          <p:nvPr/>
        </p:nvSpPr>
        <p:spPr>
          <a:xfrm>
            <a:off x="2156875" y="3958450"/>
            <a:ext cx="2017500" cy="10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highlight>
                  <a:srgbClr val="FFFFFF"/>
                </a:highlight>
              </a:rPr>
              <a:t>SELECT stu_name||'씨는 '||stu_dept||'과이며, 키는'||stu_height||'입니다.'</a:t>
            </a:r>
            <a:endParaRPr sz="10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highlight>
                  <a:srgbClr val="FFFFFF"/>
                </a:highlight>
              </a:rPr>
              <a:t>FROM STUDENT</a:t>
            </a:r>
            <a:endParaRPr sz="10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highlight>
                  <a:srgbClr val="FFFFFF"/>
                </a:highlight>
              </a:rPr>
              <a:t>WHERE STU_NAME = '유가인';</a:t>
            </a:r>
            <a:endParaRPr sz="10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cxnSp>
        <p:nvCxnSpPr>
          <p:cNvPr id="130" name="Google Shape;130;p18"/>
          <p:cNvCxnSpPr>
            <a:stCxn id="128" idx="3"/>
            <a:endCxn id="129" idx="1"/>
          </p:cNvCxnSpPr>
          <p:nvPr/>
        </p:nvCxnSpPr>
        <p:spPr>
          <a:xfrm>
            <a:off x="1999425" y="4480900"/>
            <a:ext cx="15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102450" y="73800"/>
            <a:ext cx="3286200" cy="22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문법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WHERE</a:t>
            </a:r>
            <a:r>
              <a:rPr lang="ko" sz="800"/>
              <a:t> stu_no </a:t>
            </a:r>
            <a:r>
              <a:rPr lang="ko" sz="800">
                <a:solidFill>
                  <a:srgbClr val="FF0000"/>
                </a:solidFill>
              </a:rPr>
              <a:t>LIKE</a:t>
            </a:r>
            <a:r>
              <a:rPr lang="ko" sz="800"/>
              <a:t> ‘___20%’;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FF0000"/>
                </a:solidFill>
              </a:rPr>
              <a:t>WHERE</a:t>
            </a:r>
            <a:r>
              <a:rPr lang="ko" sz="800">
                <a:solidFill>
                  <a:schemeClr val="dk1"/>
                </a:solidFill>
              </a:rPr>
              <a:t> stu_grade </a:t>
            </a:r>
            <a:r>
              <a:rPr lang="ko" sz="800">
                <a:solidFill>
                  <a:srgbClr val="FF0000"/>
                </a:solidFill>
              </a:rPr>
              <a:t>IN</a:t>
            </a:r>
            <a:r>
              <a:rPr lang="ko" sz="800">
                <a:solidFill>
                  <a:schemeClr val="dk1"/>
                </a:solidFill>
              </a:rPr>
              <a:t> (1,2,3);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WHERE</a:t>
            </a:r>
            <a:r>
              <a:rPr lang="ko" sz="800">
                <a:solidFill>
                  <a:schemeClr val="dk1"/>
                </a:solidFill>
              </a:rPr>
              <a:t> sal </a:t>
            </a:r>
            <a:r>
              <a:rPr lang="ko" sz="800">
                <a:solidFill>
                  <a:srgbClr val="FF0000"/>
                </a:solidFill>
              </a:rPr>
              <a:t>NOT BETWEEN</a:t>
            </a:r>
            <a:r>
              <a:rPr lang="ko" sz="800">
                <a:solidFill>
                  <a:schemeClr val="dk1"/>
                </a:solidFill>
              </a:rPr>
              <a:t> '1000' </a:t>
            </a:r>
            <a:r>
              <a:rPr lang="ko" sz="800">
                <a:solidFill>
                  <a:srgbClr val="FF0000"/>
                </a:solidFill>
              </a:rPr>
              <a:t>AND</a:t>
            </a:r>
            <a:r>
              <a:rPr lang="ko" sz="800">
                <a:solidFill>
                  <a:schemeClr val="dk1"/>
                </a:solidFill>
              </a:rPr>
              <a:t> '2900';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WHERE</a:t>
            </a:r>
            <a:r>
              <a:rPr lang="ko" sz="800">
                <a:solidFill>
                  <a:schemeClr val="dk1"/>
                </a:solidFill>
              </a:rPr>
              <a:t> comm </a:t>
            </a:r>
            <a:r>
              <a:rPr lang="ko" sz="800">
                <a:solidFill>
                  <a:srgbClr val="FF0000"/>
                </a:solidFill>
              </a:rPr>
              <a:t>IS NOT</a:t>
            </a:r>
            <a:r>
              <a:rPr lang="ko" sz="800">
                <a:solidFill>
                  <a:schemeClr val="dk1"/>
                </a:solidFill>
              </a:rPr>
              <a:t> null // </a:t>
            </a:r>
            <a:r>
              <a:rPr lang="ko" sz="800">
                <a:solidFill>
                  <a:srgbClr val="4A86E8"/>
                </a:solidFill>
              </a:rPr>
              <a:t>Value가 없기에 등호 사용 불가</a:t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WHERE</a:t>
            </a:r>
            <a:r>
              <a:rPr lang="ko" sz="800">
                <a:solidFill>
                  <a:schemeClr val="dk1"/>
                </a:solidFill>
              </a:rPr>
              <a:t> deptno</a:t>
            </a:r>
            <a:r>
              <a:rPr lang="ko" sz="800">
                <a:solidFill>
                  <a:srgbClr val="FF0000"/>
                </a:solidFill>
              </a:rPr>
              <a:t> NOT IN</a:t>
            </a:r>
            <a:r>
              <a:rPr lang="ko" sz="800">
                <a:solidFill>
                  <a:schemeClr val="dk1"/>
                </a:solidFill>
              </a:rPr>
              <a:t> (10,20);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ORDER BY</a:t>
            </a:r>
            <a:r>
              <a:rPr lang="ko" sz="800">
                <a:solidFill>
                  <a:schemeClr val="dk1"/>
                </a:solidFill>
              </a:rPr>
              <a:t> SAL</a:t>
            </a:r>
            <a:r>
              <a:rPr lang="ko" sz="800">
                <a:solidFill>
                  <a:srgbClr val="FF0000"/>
                </a:solidFill>
              </a:rPr>
              <a:t> DESC</a:t>
            </a:r>
            <a:r>
              <a:rPr lang="ko" sz="800">
                <a:solidFill>
                  <a:schemeClr val="dk1"/>
                </a:solidFill>
              </a:rPr>
              <a:t>; </a:t>
            </a:r>
            <a:r>
              <a:rPr lang="ko" sz="800">
                <a:solidFill>
                  <a:srgbClr val="4A86E8"/>
                </a:solidFill>
              </a:rPr>
              <a:t>// 내림차순</a:t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ORDER BY</a:t>
            </a:r>
            <a:r>
              <a:rPr lang="ko" sz="800">
                <a:solidFill>
                  <a:schemeClr val="dk1"/>
                </a:solidFill>
              </a:rPr>
              <a:t> SAL ; // </a:t>
            </a:r>
            <a:r>
              <a:rPr lang="ko" sz="800">
                <a:solidFill>
                  <a:srgbClr val="4A86E8"/>
                </a:solidFill>
              </a:rPr>
              <a:t>오름차순</a:t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ORDER BY</a:t>
            </a:r>
            <a:r>
              <a:rPr lang="ko" sz="800">
                <a:solidFill>
                  <a:schemeClr val="dk1"/>
                </a:solidFill>
              </a:rPr>
              <a:t> JOB, SAL; // </a:t>
            </a:r>
            <a:r>
              <a:rPr lang="ko" sz="800">
                <a:solidFill>
                  <a:srgbClr val="4A86E8"/>
                </a:solidFill>
              </a:rPr>
              <a:t>JOB 오름차순, JOB의 SAL별로 오름차순</a:t>
            </a:r>
            <a:endParaRPr sz="800">
              <a:solidFill>
                <a:srgbClr val="4A86E8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559975" y="73800"/>
            <a:ext cx="5500800" cy="220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/* 함수(숫자형) 반올림, 올림, 내림, 나머지, 절대값*/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ABS(-10) FROM DUAL; /*껍데기*/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ROUND(stu_height, -1) /*소수점 기준으로 왼쪽 반올림 -1..-2..-3*/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FROM STUDENT;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SIGN(-100) FROM DUAL; /*음수면 -1, 양수면+1*/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MOD(10,2) FROM DUAL; /*나머지 값*/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FLOOR(10.6) FROM DUAL; /*내림*/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CEIL(10.6) FROM DUAL; /*올림*/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SELECT TRUNC(10.27 ,1) FROM DUAL; /*소수점 기준 오른쪽 첫번째까지 나옴*/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07150" y="2381250"/>
            <a:ext cx="3286200" cy="26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/* 함수(숫자형) 반올림, 올림, 내림, 나머지, 절대값*/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ABS(-10) FROM DUAL; /*껍데기*/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ROUND(stu_height, -1) /*소수점 기준으로 왼쪽 반올림 -1..-2..-3*/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FROM STUDENT;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SIGN(-100) FROM DUAL; /*음수면 -1, 양수면+1*/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MOD(10,2) FROM DUAL; /*나머지 값*/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FLOOR(10.6) FROM DUAL; /*내림*/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CEIL(10.6) FROM DUAL; /*올림*/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dk1"/>
                </a:solidFill>
              </a:rPr>
              <a:t>SELECT TRUNC(10.27 ,1) FROM DUAL; /*소수점 기준 오른쪽 첫번째까지 나옴*/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8" name="Google Shape;138;p19"/>
          <p:cNvSpPr txBox="1"/>
          <p:nvPr/>
        </p:nvSpPr>
        <p:spPr>
          <a:xfrm>
            <a:off x="3559975" y="2381250"/>
            <a:ext cx="5500800" cy="26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/* 함수(문자형) */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LOWER('KOREA') FROM DUAL;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UPPER('korea') FROM DUAL;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INITCAP('korea') FROM DUAL; /*초기문자 대문자 변경*/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SUBSTR('ABCDEFG', 0, 3) FROM DUAL; /*0번째부터 3개 문자열 출력*/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SUBSTR('998877-1234567', 0, 7) FROM DUAL; /*0이상 7미만 자리까지만 살려둠*/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RPAD('998877-', 14, '*') FROM DUAL; /*14자리까지 늘리고, 오른쪽에 *붙이기*/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SELECT RPAD(SUBSTR('998877-1234567', 0, 8), 14, '*') FROM DUAL;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SELECT ename, TO_CHAR(hiredate, 'YY-MM-DD') /*형변환, 내가 원하는 데이터형을 만들기 위해*/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FROM EMP;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/* NULL 활용 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SELECT ename, sal+comm AS 총연봉 FROM EMP; /* NULL은 계산 안됨 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SELECT ename, sal, comm, NVL2(COMM, COMM+200, 200) AS 연봉200씩추가, SAL+NVL2(COMM, COMM+200, 200) AS 추가된총연봉 /*NVL(A,B): A가 NULL이면 B로 변환 / NVL2(A,B,C): A가 NULL 아니면 B NULL이면 C*/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FROM EMP;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925313" y="1970625"/>
            <a:ext cx="14358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DBMS(ORCLE)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757575" y="1970625"/>
            <a:ext cx="11145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MEMORY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412800" y="1970625"/>
            <a:ext cx="36015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HDD track에 저장(ARM assembly로 read)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20275" y="1970625"/>
            <a:ext cx="12324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Coding</a:t>
            </a:r>
            <a:endParaRPr/>
          </a:p>
        </p:txBody>
      </p:sp>
      <p:cxnSp>
        <p:nvCxnSpPr>
          <p:cNvPr id="147" name="Google Shape;147;p20"/>
          <p:cNvCxnSpPr>
            <a:stCxn id="146" idx="3"/>
            <a:endCxn id="143" idx="1"/>
          </p:cNvCxnSpPr>
          <p:nvPr/>
        </p:nvCxnSpPr>
        <p:spPr>
          <a:xfrm>
            <a:off x="1452675" y="2361675"/>
            <a:ext cx="4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0"/>
          <p:cNvCxnSpPr>
            <a:stCxn id="144" idx="3"/>
            <a:endCxn id="145" idx="1"/>
          </p:cNvCxnSpPr>
          <p:nvPr/>
        </p:nvCxnSpPr>
        <p:spPr>
          <a:xfrm>
            <a:off x="4872075" y="236167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>
            <a:stCxn id="145" idx="1"/>
            <a:endCxn id="144" idx="3"/>
          </p:cNvCxnSpPr>
          <p:nvPr/>
        </p:nvCxnSpPr>
        <p:spPr>
          <a:xfrm rot="10800000">
            <a:off x="4872200" y="236167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43" idx="3"/>
            <a:endCxn id="144" idx="1"/>
          </p:cNvCxnSpPr>
          <p:nvPr/>
        </p:nvCxnSpPr>
        <p:spPr>
          <a:xfrm>
            <a:off x="3361113" y="2361675"/>
            <a:ext cx="3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1932325" y="1384700"/>
            <a:ext cx="70821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/>
          <p:nvPr/>
        </p:nvCxnSpPr>
        <p:spPr>
          <a:xfrm rot="10800000">
            <a:off x="1944658" y="1492975"/>
            <a:ext cx="7033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 txBox="1"/>
          <p:nvPr/>
        </p:nvSpPr>
        <p:spPr>
          <a:xfrm>
            <a:off x="4989207" y="965625"/>
            <a:ext cx="648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233325" y="3075525"/>
            <a:ext cx="1206300" cy="13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COMMIT(HDD에 파일형태로 저장)</a:t>
            </a:r>
            <a:endParaRPr sz="900"/>
          </a:p>
        </p:txBody>
      </p:sp>
      <p:cxnSp>
        <p:nvCxnSpPr>
          <p:cNvPr id="155" name="Google Shape;155;p20"/>
          <p:cNvCxnSpPr>
            <a:stCxn id="146" idx="2"/>
            <a:endCxn id="154" idx="0"/>
          </p:cNvCxnSpPr>
          <p:nvPr/>
        </p:nvCxnSpPr>
        <p:spPr>
          <a:xfrm>
            <a:off x="836475" y="2752725"/>
            <a:ext cx="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192875" y="150025"/>
            <a:ext cx="8722500" cy="4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SCOTT는 입사 후, 10년 뒤 퇴직하려고 한다. 퇴직 날짜는?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유가인의 주민번호는 933024-2143978 이다. 은행에서 신원확인을 위해 주민번호 앞자리를 확인하려고한다. 뒷자리를 안보이게 하는 방법은?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WHERE hiredate&lt;'82/12/09' AND hiredate&gt;'81/04/02' 다음 코드는 문자형 VS 날짜형 이다. 해당 코드가 먹힐까? (Y) ---- 이런 것이 가능하기에 몇 년을 앞서간 Tool이 SmartMaker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모든 사람의 연봉을 500씩 추가해라, 현재 연봉과 총 연봉은 얼마?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