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0" r:id="rId3"/>
    <p:sldId id="301" r:id="rId4"/>
    <p:sldId id="298" r:id="rId5"/>
    <p:sldId id="303" r:id="rId6"/>
    <p:sldId id="304" r:id="rId7"/>
    <p:sldId id="305" r:id="rId8"/>
    <p:sldId id="306" r:id="rId9"/>
    <p:sldId id="307" r:id="rId10"/>
    <p:sldId id="30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A192D3"/>
    <a:srgbClr val="88ABAD"/>
    <a:srgbClr val="3E99B4"/>
    <a:srgbClr val="5D5BA0"/>
    <a:srgbClr val="F47C30"/>
    <a:srgbClr val="8ED0E6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107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prstClr val="white"/>
                </a:solidFill>
              </a:rPr>
              <a:t>뉴스이슈탐지</a:t>
            </a:r>
            <a:r>
              <a:rPr lang="ko-KR" altLang="en-US" sz="2400" b="1" dirty="0">
                <a:solidFill>
                  <a:prstClr val="white"/>
                </a:solidFill>
              </a:rPr>
              <a:t> 분석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텍스트 마이닝 기법을 활용한 </a:t>
            </a:r>
            <a:r>
              <a:rPr lang="ko-KR" altLang="en-US" sz="1000" dirty="0" err="1">
                <a:solidFill>
                  <a:prstClr val="white">
                    <a:lumMod val="75000"/>
                  </a:prstClr>
                </a:solidFill>
              </a:rPr>
              <a:t>뉴스이슈탐지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 분석</a:t>
            </a:r>
            <a:endParaRPr lang="en-US" altLang="ko-KR" sz="1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723275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/>
                </a:solidFill>
              </a:rPr>
              <a:t>손혁진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32608" y="4818145"/>
            <a:ext cx="979755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20200907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구현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프로토타입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75295B-DBD8-43AC-AC5A-6F644B18C3AB}"/>
              </a:ext>
            </a:extLst>
          </p:cNvPr>
          <p:cNvSpPr/>
          <p:nvPr/>
        </p:nvSpPr>
        <p:spPr>
          <a:xfrm>
            <a:off x="1177340" y="1412222"/>
            <a:ext cx="306554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</a:rPr>
              <a:t>키워드 추출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FBEC3A7-93C7-411A-8666-A21CC4D979CA}"/>
              </a:ext>
            </a:extLst>
          </p:cNvPr>
          <p:cNvSpPr/>
          <p:nvPr/>
        </p:nvSpPr>
        <p:spPr>
          <a:xfrm rot="5400000">
            <a:off x="5012015" y="3489159"/>
            <a:ext cx="601580" cy="4812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C58226-06EA-433D-9D7F-6DAB71977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90" y="1963579"/>
            <a:ext cx="8277721" cy="13811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52FA2A7-9BE7-4633-815A-86225C257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90" y="4221580"/>
            <a:ext cx="3065546" cy="161774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CA5430A-76EF-45BC-B33C-B97E6CA7B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236" y="4283242"/>
            <a:ext cx="3506954" cy="15560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253D162-680D-4C30-AF2D-15B8CA23F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333" y="4283243"/>
            <a:ext cx="3674131" cy="15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stCxn id="22" idx="3"/>
            <a:endCxn id="30" idx="2"/>
          </p:cNvCxnSpPr>
          <p:nvPr/>
        </p:nvCxnSpPr>
        <p:spPr>
          <a:xfrm>
            <a:off x="2305219" y="4026315"/>
            <a:ext cx="8271591" cy="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177356" y="2006251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아키텍처 설계</a:t>
            </a: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177356" y="3370243"/>
            <a:ext cx="4108210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 구현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프로토타입 구현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77356" y="4749866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Q&amp;A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목차</a:t>
            </a:r>
            <a:endParaRPr lang="en-US" altLang="ko-KR" sz="1000" b="1" dirty="0">
              <a:solidFill>
                <a:srgbClr val="21212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3271" y="3470200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1452061" y="3644552"/>
            <a:ext cx="584368" cy="6477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20125" y="2617843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620125" y="4231506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620125" y="3434092"/>
            <a:ext cx="1129952" cy="1129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576810" y="3470200"/>
            <a:ext cx="1129952" cy="112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0863535" y="3705393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왼쪽 대괄호 11"/>
          <p:cNvSpPr/>
          <p:nvPr/>
        </p:nvSpPr>
        <p:spPr>
          <a:xfrm>
            <a:off x="2718585" y="2617843"/>
            <a:ext cx="458771" cy="2743615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/>
          <p:cNvSpPr/>
          <p:nvPr/>
        </p:nvSpPr>
        <p:spPr>
          <a:xfrm flipH="1">
            <a:off x="7275867" y="2596594"/>
            <a:ext cx="629883" cy="2743615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Freeform 36"/>
          <p:cNvSpPr>
            <a:spLocks noEditPoints="1"/>
          </p:cNvSpPr>
          <p:nvPr/>
        </p:nvSpPr>
        <p:spPr bwMode="auto">
          <a:xfrm>
            <a:off x="9061758" y="3793734"/>
            <a:ext cx="244167" cy="41066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9104600" y="4687480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3" name="Freeform 36"/>
          <p:cNvSpPr>
            <a:spLocks noEditPoints="1"/>
          </p:cNvSpPr>
          <p:nvPr/>
        </p:nvSpPr>
        <p:spPr bwMode="auto">
          <a:xfrm>
            <a:off x="9096936" y="2974005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아키텍처 설계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24" name="직선 연결선 23"/>
          <p:cNvCxnSpPr>
            <a:stCxn id="27" idx="6"/>
            <a:endCxn id="28" idx="2"/>
          </p:cNvCxnSpPr>
          <p:nvPr/>
        </p:nvCxnSpPr>
        <p:spPr>
          <a:xfrm flipV="1">
            <a:off x="1593301" y="4004749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438224" y="3927211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724972" y="3927210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295574" y="392720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152924" y="3927208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982974" y="3899906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867624" y="392720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25762" y="3049282"/>
            <a:ext cx="196981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</a:rPr>
              <a:t>요구사항 분석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88206" y="4348507"/>
            <a:ext cx="196981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</a:rPr>
              <a:t>요구사항 설계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45556" y="3080508"/>
            <a:ext cx="196981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</a:rPr>
              <a:t>프로토 타입 설계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02906" y="4348507"/>
            <a:ext cx="196981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FF3300"/>
                </a:solidFill>
              </a:rPr>
              <a:t>프로토타입 구현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60256" y="3080508"/>
            <a:ext cx="196981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</a:rPr>
              <a:t>테스트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022701" y="4348501"/>
            <a:ext cx="196981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</a:rPr>
              <a:t>결과 분석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895590" y="234844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2121"/>
                </a:solidFill>
              </a:rPr>
              <a:t>요구사항 분석</a:t>
            </a:r>
            <a:endParaRPr lang="en-US" altLang="ko-KR" sz="1000" b="1" dirty="0">
              <a:solidFill>
                <a:srgbClr val="21212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81BD28-0BBC-4BD1-83E5-EE415E0B51BF}"/>
              </a:ext>
            </a:extLst>
          </p:cNvPr>
          <p:cNvSpPr/>
          <p:nvPr/>
        </p:nvSpPr>
        <p:spPr>
          <a:xfrm>
            <a:off x="1696961" y="858125"/>
            <a:ext cx="1643297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기사 내용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전처리</a:t>
            </a: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D3FBFE-C082-4668-8E1D-59912AE0400D}"/>
              </a:ext>
            </a:extLst>
          </p:cNvPr>
          <p:cNvSpPr/>
          <p:nvPr/>
        </p:nvSpPr>
        <p:spPr>
          <a:xfrm>
            <a:off x="1696960" y="2990557"/>
            <a:ext cx="1643297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전처리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된 데이터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임베딩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3DA2FD-2120-4913-A796-1BC7FDF0AB84}"/>
              </a:ext>
            </a:extLst>
          </p:cNvPr>
          <p:cNvSpPr/>
          <p:nvPr/>
        </p:nvSpPr>
        <p:spPr>
          <a:xfrm>
            <a:off x="1696960" y="4904290"/>
            <a:ext cx="1643297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전처리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된 데이터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임베딩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985317-A7B0-4BB7-A73E-30AF98AAA3B0}"/>
              </a:ext>
            </a:extLst>
          </p:cNvPr>
          <p:cNvSpPr/>
          <p:nvPr/>
        </p:nvSpPr>
        <p:spPr>
          <a:xfrm>
            <a:off x="7267088" y="4904289"/>
            <a:ext cx="1643297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벡터화 된 문서</a:t>
            </a: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17930A-DC44-4818-8B36-931D8D556B8F}"/>
              </a:ext>
            </a:extLst>
          </p:cNvPr>
          <p:cNvSpPr/>
          <p:nvPr/>
        </p:nvSpPr>
        <p:spPr>
          <a:xfrm>
            <a:off x="7265330" y="2990557"/>
            <a:ext cx="1643297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클러스터링 수행</a:t>
            </a: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91D18C-9E4B-4E60-AC79-82AAF80E0FFC}"/>
              </a:ext>
            </a:extLst>
          </p:cNvPr>
          <p:cNvSpPr/>
          <p:nvPr/>
        </p:nvSpPr>
        <p:spPr>
          <a:xfrm>
            <a:off x="7265330" y="858125"/>
            <a:ext cx="1643297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키워드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주요 문장 추출</a:t>
            </a: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C7050F8-C379-4388-879D-A0DE387E6D1E}"/>
              </a:ext>
            </a:extLst>
          </p:cNvPr>
          <p:cNvSpPr/>
          <p:nvPr/>
        </p:nvSpPr>
        <p:spPr>
          <a:xfrm>
            <a:off x="2350168" y="2362784"/>
            <a:ext cx="336885" cy="418515"/>
          </a:xfrm>
          <a:prstGeom prst="downArrow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94D5883-8F6F-448D-8A04-11A4C088BF78}"/>
              </a:ext>
            </a:extLst>
          </p:cNvPr>
          <p:cNvSpPr/>
          <p:nvPr/>
        </p:nvSpPr>
        <p:spPr>
          <a:xfrm>
            <a:off x="2350165" y="4443309"/>
            <a:ext cx="336885" cy="418515"/>
          </a:xfrm>
          <a:prstGeom prst="downArrow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A6FB40B8-9E80-43E9-935E-ECAEC8EFCE51}"/>
              </a:ext>
            </a:extLst>
          </p:cNvPr>
          <p:cNvSpPr/>
          <p:nvPr/>
        </p:nvSpPr>
        <p:spPr>
          <a:xfrm rot="10800000">
            <a:off x="7918534" y="2362784"/>
            <a:ext cx="336885" cy="418515"/>
          </a:xfrm>
          <a:prstGeom prst="downArrow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55DA34F9-D945-46EC-877F-B12893714E2E}"/>
              </a:ext>
            </a:extLst>
          </p:cNvPr>
          <p:cNvSpPr/>
          <p:nvPr/>
        </p:nvSpPr>
        <p:spPr>
          <a:xfrm rot="10800000">
            <a:off x="7918533" y="4443309"/>
            <a:ext cx="336885" cy="418515"/>
          </a:xfrm>
          <a:prstGeom prst="downArrow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1F8D2179-7B44-423E-ABE2-2FCBAFF41A71}"/>
              </a:ext>
            </a:extLst>
          </p:cNvPr>
          <p:cNvSpPr/>
          <p:nvPr/>
        </p:nvSpPr>
        <p:spPr>
          <a:xfrm rot="16200000">
            <a:off x="4925972" y="5342731"/>
            <a:ext cx="336885" cy="418515"/>
          </a:xfrm>
          <a:prstGeom prst="downArrow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1D77D7E-D553-4C85-B15D-4AF00DC2920C}"/>
              </a:ext>
            </a:extLst>
          </p:cNvPr>
          <p:cNvSpPr/>
          <p:nvPr/>
        </p:nvSpPr>
        <p:spPr>
          <a:xfrm>
            <a:off x="4389736" y="2990449"/>
            <a:ext cx="1906247" cy="129540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시각화</a:t>
            </a:r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43118EBA-20C7-4D3A-A447-077E745E78F5}"/>
              </a:ext>
            </a:extLst>
          </p:cNvPr>
          <p:cNvSpPr/>
          <p:nvPr/>
        </p:nvSpPr>
        <p:spPr>
          <a:xfrm rot="2757346">
            <a:off x="6336279" y="1754333"/>
            <a:ext cx="351260" cy="1003590"/>
          </a:xfrm>
          <a:prstGeom prst="downArrow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26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구현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프로토타입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536C0E-E303-4902-9428-5DB85E22B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77335"/>
            <a:ext cx="8401050" cy="5429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6AB500D-2015-47E8-9D41-3864C2148252}"/>
              </a:ext>
            </a:extLst>
          </p:cNvPr>
          <p:cNvSpPr/>
          <p:nvPr/>
        </p:nvSpPr>
        <p:spPr>
          <a:xfrm>
            <a:off x="990600" y="1426965"/>
            <a:ext cx="196981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</a:rPr>
              <a:t>데이터 셋 추출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AC8C2E-CAD4-4DC0-8116-283F9C157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3565703"/>
            <a:ext cx="8572500" cy="4000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F6E268-3D55-4BC6-B2EB-D9C398AED160}"/>
              </a:ext>
            </a:extLst>
          </p:cNvPr>
          <p:cNvSpPr/>
          <p:nvPr/>
        </p:nvSpPr>
        <p:spPr>
          <a:xfrm>
            <a:off x="895590" y="2879085"/>
            <a:ext cx="306554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</a:rPr>
              <a:t>데이터 셋 </a:t>
            </a:r>
            <a:r>
              <a:rPr lang="en-US" altLang="ko-KR" sz="1200" b="1" dirty="0">
                <a:solidFill>
                  <a:srgbClr val="212121"/>
                </a:solidFill>
              </a:rPr>
              <a:t>‘</a:t>
            </a:r>
            <a:r>
              <a:rPr lang="ko-KR" altLang="en-US" sz="1200" b="1" dirty="0">
                <a:solidFill>
                  <a:srgbClr val="212121"/>
                </a:solidFill>
              </a:rPr>
              <a:t>내용</a:t>
            </a:r>
            <a:r>
              <a:rPr lang="en-US" altLang="ko-KR" sz="1200" b="1" dirty="0">
                <a:solidFill>
                  <a:srgbClr val="212121"/>
                </a:solidFill>
              </a:rPr>
              <a:t>’ </a:t>
            </a:r>
            <a:r>
              <a:rPr lang="ko-KR" altLang="en-US" sz="1200" b="1" dirty="0">
                <a:solidFill>
                  <a:srgbClr val="212121"/>
                </a:solidFill>
              </a:rPr>
              <a:t>속성만 추출 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FF3938-B357-4E5C-AB9E-02622D3A6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90" y="4575430"/>
            <a:ext cx="8392789" cy="107153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EA5B48-12DB-4C1B-8AF7-3B8FAEE23E6C}"/>
              </a:ext>
            </a:extLst>
          </p:cNvPr>
          <p:cNvSpPr/>
          <p:nvPr/>
        </p:nvSpPr>
        <p:spPr>
          <a:xfrm>
            <a:off x="819150" y="4113292"/>
            <a:ext cx="3065546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특수 문자를 제외한 영어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한글 만 추출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220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구현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프로토타입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DB9D11-2A88-45CF-99AC-36EE81507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40" y="2072439"/>
            <a:ext cx="8505825" cy="322895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75295B-DBD8-43AC-AC5A-6F644B18C3AB}"/>
              </a:ext>
            </a:extLst>
          </p:cNvPr>
          <p:cNvSpPr/>
          <p:nvPr/>
        </p:nvSpPr>
        <p:spPr>
          <a:xfrm>
            <a:off x="1177340" y="1412222"/>
            <a:ext cx="306554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</a:rPr>
              <a:t>형태소 추출 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6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구현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프로토타입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75295B-DBD8-43AC-AC5A-6F644B18C3AB}"/>
              </a:ext>
            </a:extLst>
          </p:cNvPr>
          <p:cNvSpPr/>
          <p:nvPr/>
        </p:nvSpPr>
        <p:spPr>
          <a:xfrm>
            <a:off x="1177340" y="1412222"/>
            <a:ext cx="306554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srgbClr val="212121"/>
                </a:solidFill>
              </a:rPr>
              <a:t>임베딩</a:t>
            </a:r>
            <a:r>
              <a:rPr lang="ko-KR" altLang="en-US" sz="1200" b="1" dirty="0">
                <a:solidFill>
                  <a:srgbClr val="212121"/>
                </a:solidFill>
              </a:rPr>
              <a:t> 하기</a:t>
            </a:r>
            <a:r>
              <a:rPr lang="en-US" altLang="ko-KR" sz="1200" b="1" dirty="0">
                <a:solidFill>
                  <a:srgbClr val="212121"/>
                </a:solidFill>
              </a:rPr>
              <a:t>(</a:t>
            </a:r>
            <a:r>
              <a:rPr lang="en-US" altLang="ko-KR" sz="1200" b="1" dirty="0" err="1">
                <a:solidFill>
                  <a:srgbClr val="212121"/>
                </a:solidFill>
              </a:rPr>
              <a:t>CountVector</a:t>
            </a:r>
            <a:r>
              <a:rPr lang="en-US" altLang="ko-KR" sz="1200" b="1" dirty="0">
                <a:solidFill>
                  <a:srgbClr val="212121"/>
                </a:solidFill>
              </a:rPr>
              <a:t> </a:t>
            </a:r>
            <a:r>
              <a:rPr lang="ko-KR" altLang="en-US" sz="1200" b="1" dirty="0">
                <a:solidFill>
                  <a:srgbClr val="212121"/>
                </a:solidFill>
              </a:rPr>
              <a:t>활용</a:t>
            </a:r>
            <a:r>
              <a:rPr lang="en-US" altLang="ko-KR" sz="1200" b="1" dirty="0">
                <a:solidFill>
                  <a:srgbClr val="212121"/>
                </a:solidFill>
              </a:rPr>
              <a:t>)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2CBF50-D4CE-4C32-B128-7B2565FBA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24" y="2002756"/>
            <a:ext cx="85915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6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구현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프로토타입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75295B-DBD8-43AC-AC5A-6F644B18C3AB}"/>
              </a:ext>
            </a:extLst>
          </p:cNvPr>
          <p:cNvSpPr/>
          <p:nvPr/>
        </p:nvSpPr>
        <p:spPr>
          <a:xfrm>
            <a:off x="1177340" y="1412222"/>
            <a:ext cx="306554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</a:rPr>
              <a:t>클러스터링 </a:t>
            </a:r>
            <a:r>
              <a:rPr lang="ko-KR" altLang="en-US" sz="1200" b="1" dirty="0" err="1">
                <a:solidFill>
                  <a:srgbClr val="212121"/>
                </a:solidFill>
              </a:rPr>
              <a:t>적용후</a:t>
            </a:r>
            <a:r>
              <a:rPr lang="ko-KR" altLang="en-US" sz="1200" b="1" dirty="0">
                <a:solidFill>
                  <a:srgbClr val="212121"/>
                </a:solidFill>
              </a:rPr>
              <a:t> </a:t>
            </a:r>
            <a:r>
              <a:rPr lang="en-US" altLang="ko-KR" sz="1200" b="1" dirty="0">
                <a:solidFill>
                  <a:srgbClr val="212121"/>
                </a:solidFill>
              </a:rPr>
              <a:t>(K-mean</a:t>
            </a:r>
            <a:r>
              <a:rPr lang="ko-KR" altLang="en-US" sz="1200" b="1" dirty="0">
                <a:solidFill>
                  <a:srgbClr val="212121"/>
                </a:solidFill>
              </a:rPr>
              <a:t>알고리즘</a:t>
            </a:r>
            <a:r>
              <a:rPr lang="en-US" altLang="ko-KR" sz="1200" b="1" dirty="0">
                <a:solidFill>
                  <a:srgbClr val="212121"/>
                </a:solidFill>
              </a:rPr>
              <a:t>)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4E0410-DDEE-42F6-9431-DE7C5FA6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7" y="2046335"/>
            <a:ext cx="4768516" cy="412987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FBEC3A7-93C7-411A-8666-A21CC4D979CA}"/>
              </a:ext>
            </a:extLst>
          </p:cNvPr>
          <p:cNvSpPr/>
          <p:nvPr/>
        </p:nvSpPr>
        <p:spPr>
          <a:xfrm>
            <a:off x="5911515" y="3697705"/>
            <a:ext cx="850233" cy="4812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B66042-621F-48AC-A2F4-87CEB5E77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038" y="2030292"/>
            <a:ext cx="40862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7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구현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프로토타입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75295B-DBD8-43AC-AC5A-6F644B18C3AB}"/>
              </a:ext>
            </a:extLst>
          </p:cNvPr>
          <p:cNvSpPr/>
          <p:nvPr/>
        </p:nvSpPr>
        <p:spPr>
          <a:xfrm>
            <a:off x="1177340" y="1412222"/>
            <a:ext cx="306554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</a:rPr>
              <a:t>시각화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FBEC3A7-93C7-411A-8666-A21CC4D979CA}"/>
              </a:ext>
            </a:extLst>
          </p:cNvPr>
          <p:cNvSpPr/>
          <p:nvPr/>
        </p:nvSpPr>
        <p:spPr>
          <a:xfrm>
            <a:off x="5911515" y="3697705"/>
            <a:ext cx="850233" cy="4812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4F2FD9-6D50-4869-96CA-6C394C2F6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90" y="1894061"/>
            <a:ext cx="4610651" cy="41257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C8B028-2C12-40B5-B3B6-BDEEDB1FB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142" y="1310212"/>
            <a:ext cx="2787316" cy="23874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8A1459-B8A3-4EAE-913D-6D7530611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142" y="3842083"/>
            <a:ext cx="2787316" cy="267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2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139</Words>
  <Application>Microsoft Office PowerPoint</Application>
  <PresentationFormat>와이드스크린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sonhyek jin</cp:lastModifiedBy>
  <cp:revision>102</cp:revision>
  <dcterms:created xsi:type="dcterms:W3CDTF">2017-10-09T06:24:25Z</dcterms:created>
  <dcterms:modified xsi:type="dcterms:W3CDTF">2020-09-17T13:05:07Z</dcterms:modified>
</cp:coreProperties>
</file>