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92" r:id="rId3"/>
    <p:sldId id="294" r:id="rId4"/>
    <p:sldId id="328" r:id="rId5"/>
    <p:sldId id="306" r:id="rId6"/>
    <p:sldId id="307" r:id="rId7"/>
    <p:sldId id="308" r:id="rId8"/>
    <p:sldId id="330" r:id="rId9"/>
    <p:sldId id="331" r:id="rId10"/>
    <p:sldId id="343" r:id="rId11"/>
    <p:sldId id="332" r:id="rId12"/>
    <p:sldId id="333" r:id="rId13"/>
    <p:sldId id="334" r:id="rId14"/>
    <p:sldId id="335" r:id="rId15"/>
    <p:sldId id="337" r:id="rId16"/>
    <p:sldId id="338" r:id="rId17"/>
    <p:sldId id="344" r:id="rId18"/>
    <p:sldId id="339" r:id="rId19"/>
    <p:sldId id="341" r:id="rId20"/>
    <p:sldId id="340" r:id="rId21"/>
    <p:sldId id="342" r:id="rId22"/>
    <p:sldId id="30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4C1"/>
    <a:srgbClr val="FAD6DD"/>
    <a:srgbClr val="F5ADBB"/>
    <a:srgbClr val="F4A2B2"/>
    <a:srgbClr val="718EA0"/>
    <a:srgbClr val="6C899B"/>
    <a:srgbClr val="F3F9FB"/>
    <a:srgbClr val="F9FCFD"/>
    <a:srgbClr val="23B0C3"/>
    <a:srgbClr val="14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95AF8-CC1A-4D25-B973-C1E2A358A8DC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962C3-960F-4130-BA90-0BB60ABC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6DBC54-C0AD-1ECC-FC26-745B68E8A7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A2B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39DC6-D9ED-2D13-D433-D765BAF634D5}"/>
              </a:ext>
            </a:extLst>
          </p:cNvPr>
          <p:cNvSpPr txBox="1"/>
          <p:nvPr/>
        </p:nvSpPr>
        <p:spPr>
          <a:xfrm>
            <a:off x="7157012" y="2821135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독후활동지 홈페이지 만들기 프로젝트</a:t>
            </a:r>
            <a:r>
              <a:rPr lang="ko-KR" altLang="en-US" sz="2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DD90C-3A06-F266-435D-AA26B7788DF2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16702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5604CE-890D-2318-905E-26FA92CB97FA}"/>
              </a:ext>
            </a:extLst>
          </p:cNvPr>
          <p:cNvSpPr txBox="1"/>
          <p:nvPr/>
        </p:nvSpPr>
        <p:spPr>
          <a:xfrm>
            <a:off x="6953614" y="6070562"/>
            <a:ext cx="503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김예건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김지수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이혁주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유범석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최현식 심경외</a:t>
            </a:r>
          </a:p>
        </p:txBody>
      </p:sp>
      <p:pic>
        <p:nvPicPr>
          <p:cNvPr id="10" name="그림 9" descr="텍스트, 폰트, 블랙, 스크린샷이(가) 표시된 사진&#10;&#10;자동 생성된 설명">
            <a:extLst>
              <a:ext uri="{FF2B5EF4-FFF2-40B4-BE49-F238E27FC236}">
                <a16:creationId xmlns:a16="http://schemas.microsoft.com/office/drawing/2014/main" id="{85A047E8-AED2-239A-B8C1-7A41CE43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1" y="778114"/>
            <a:ext cx="5293681" cy="17645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6C5766-E7EB-2E18-AD60-AE3289C10745}"/>
              </a:ext>
            </a:extLst>
          </p:cNvPr>
          <p:cNvSpPr/>
          <p:nvPr/>
        </p:nvSpPr>
        <p:spPr>
          <a:xfrm>
            <a:off x="152400" y="152400"/>
            <a:ext cx="11849100" cy="6502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10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1423C8-9602-FA0E-3DEB-F63EA738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520123"/>
            <a:ext cx="5366657" cy="4190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EFF29C-B3C8-3038-B7D9-9CA45A98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0123"/>
            <a:ext cx="5485719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0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독후활동지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B394F-9EBC-14C4-CCC1-0BD24552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7" y="1616331"/>
            <a:ext cx="5376521" cy="41180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26DCE0-7D18-9260-C30D-BC817C28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28" y="1373700"/>
            <a:ext cx="5554230" cy="42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9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독후활동지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B0991B-10DA-71B6-E1BF-9733C9FC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16331"/>
            <a:ext cx="5954507" cy="45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EAD92-ECA9-15DA-2FE0-A3475BB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7" y="1490310"/>
            <a:ext cx="5450852" cy="4192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245AEE-2FC6-2926-C33C-3A7AC6816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9"/>
          <a:stretch/>
        </p:blipFill>
        <p:spPr>
          <a:xfrm>
            <a:off x="5845628" y="1500868"/>
            <a:ext cx="5269759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알림마당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39874-83E2-509D-A2CF-28EABDFB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8" y="1305701"/>
            <a:ext cx="5621378" cy="4369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AE2D53-6363-08F5-19D7-25C852E9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5701"/>
            <a:ext cx="5719409" cy="43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알림마당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4B751-931D-F392-D8E8-77A4D8F8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1369102"/>
            <a:ext cx="5430521" cy="4202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7BACD4-7C6C-C416-2085-7ED2837A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4294"/>
            <a:ext cx="5359017" cy="42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425B9-9089-63FF-B514-404E67B8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91" y="1444685"/>
            <a:ext cx="5484326" cy="42406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BBD552-A681-304A-0EB0-4EB77FCE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3" y="1401876"/>
            <a:ext cx="5508171" cy="42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2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C7880-8588-1BE3-F36B-CD73E5BA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7" y="1512459"/>
            <a:ext cx="5701223" cy="43634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5DFE72-8D46-DC41-5FAD-882942BB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5705"/>
            <a:ext cx="5696410" cy="43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A2665F-3202-A5D0-9568-2D47F48B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12459"/>
            <a:ext cx="5604197" cy="43634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A87923-090C-7E70-1AD1-45C0505B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36" y="1574741"/>
            <a:ext cx="5422072" cy="41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1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5069852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75D73-CE69-61BB-1749-65F3B99F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68" y="1792757"/>
            <a:ext cx="5539467" cy="428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C86CD8-FEFF-6E46-D982-CA778DF4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1" y="1792757"/>
            <a:ext cx="5315514" cy="41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75FD56-D14D-6023-F572-259FDFD8767E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CBF290-29DE-92D3-0140-247FA24047A6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F5A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92334B-57AB-3771-6452-79D855E30A21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FF1CCB-A6D5-CC8C-81C3-2717AC9FDEF7}"/>
              </a:ext>
            </a:extLst>
          </p:cNvPr>
          <p:cNvCxnSpPr/>
          <p:nvPr/>
        </p:nvCxnSpPr>
        <p:spPr>
          <a:xfrm>
            <a:off x="132000" y="6678293"/>
            <a:ext cx="12060000" cy="0"/>
          </a:xfrm>
          <a:prstGeom prst="line">
            <a:avLst/>
          </a:prstGeom>
          <a:ln w="76200">
            <a:solidFill>
              <a:srgbClr val="F5A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587C24-5EEE-A834-7AA7-9DDB08ECFABD}"/>
              </a:ext>
            </a:extLst>
          </p:cNvPr>
          <p:cNvSpPr txBox="1"/>
          <p:nvPr/>
        </p:nvSpPr>
        <p:spPr>
          <a:xfrm>
            <a:off x="1229707" y="1801217"/>
            <a:ext cx="2964209" cy="3432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(PRD)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계획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구조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분류 체계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(Wireframe)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17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5069852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67514-0CD6-34F8-19EA-DB1666A3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18" y="1395038"/>
            <a:ext cx="5482305" cy="42655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55DA46-6817-C43F-7B57-20E7465C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56" y="1413300"/>
            <a:ext cx="5494051" cy="42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5069852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4AC29-253C-D8A6-DB10-BC4D7814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2" y="1611086"/>
            <a:ext cx="5021273" cy="3882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E708AF-968A-F31A-58C9-51076EAD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5213"/>
            <a:ext cx="5580792" cy="42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4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BE592C-4371-AB78-2B2A-6DBCC25FE3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B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93B5-8381-361D-C87E-52E58F5FC24C}"/>
              </a:ext>
            </a:extLst>
          </p:cNvPr>
          <p:cNvSpPr txBox="1"/>
          <p:nvPr/>
        </p:nvSpPr>
        <p:spPr>
          <a:xfrm>
            <a:off x="4269762" y="2657107"/>
            <a:ext cx="3652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21" y="768955"/>
            <a:ext cx="8083379" cy="85664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PRD ; </a:t>
            </a:r>
            <a:r>
              <a:rPr lang="en-US" altLang="ko-KR" sz="28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 Required Document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F1D65AED-B8D8-10F7-190A-5EE5A1BA74E1}"/>
              </a:ext>
            </a:extLst>
          </p:cNvPr>
          <p:cNvSpPr txBox="1">
            <a:spLocks/>
          </p:cNvSpPr>
          <p:nvPr/>
        </p:nvSpPr>
        <p:spPr>
          <a:xfrm>
            <a:off x="743121" y="1892151"/>
            <a:ext cx="10601528" cy="392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올리고 구매한 회원은 다운받을 수 있음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들어가고 미리보기로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보는건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아무나 가능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 페이지수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 여부 설정가능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장바구니에 담을 수 있음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장바구니에 있는 건 한꺼번에 결제 가능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마이페이지에서 내 구매문서 목록을 보고 다운 받을 수 있음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구매한 것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다운로드는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일동안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번까지 다운 가능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→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안내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중앙에 통합검색 기능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나이대별 유아용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초등저학년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초등고학년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중등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고등으로 페이지로 구분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장르별 구분 그림책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동화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청소년소설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세계명작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현대문학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한국고전 페이지로 구분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안에 검색기능 및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지은이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출판사 검색 드롭다운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신규순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도서명순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회원만 구입 가능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관리자만 올리기 가능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출제 요청 회원만 가능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요청받은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사항은 관리자가 볼 수 있음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7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21" y="768955"/>
            <a:ext cx="8083379" cy="85664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PRD ; </a:t>
            </a:r>
            <a:r>
              <a:rPr lang="en-US" altLang="ko-KR" sz="28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 Required Document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F1D65AED-B8D8-10F7-190A-5EE5A1BA74E1}"/>
              </a:ext>
            </a:extLst>
          </p:cNvPr>
          <p:cNvSpPr txBox="1">
            <a:spLocks/>
          </p:cNvSpPr>
          <p:nvPr/>
        </p:nvSpPr>
        <p:spPr>
          <a:xfrm>
            <a:off x="743121" y="1982180"/>
            <a:ext cx="10601528" cy="3927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요청받은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책은 이후에 메일로 연락하면서 진행상황 알려준다는 페이지로 넘기기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페이지에서는 회원관리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다운 가능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미리보기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1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중 아직 답변하지 않은 것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받은 출제 요청 볼 수 있도록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출제 요청이 들어오면 메일 혹은 문자로도 한번 알림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→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관리자한테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관련 이메일 인증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연동 로그인 구현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이메일을 아이디 쓰기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약관과 개인정보 취급방침 넣기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14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세이상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14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미만 확인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찾기시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이메일 연동 비밀번호 변경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사용해서 핸드폰 인증 가능하면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핸드폰 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인증시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찾기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 정도 가리는데 이유도 찾아보자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이용안내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1:1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페이지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게시판 처리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이용안내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질문은 관리자만 글을 쓸 수 있도록 처리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→ 회원은 문의 가능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댓글로 답글 달기 가능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문의에서 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비밀글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처리가 가능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비밀이면 답변도 비밀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비밀글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들어갈 때는 관리자 아니면 무조건 비밀번호 치게 하기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관리자만 글 쓸 수 있는 공지사항 페이지 있고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건 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메인페이지에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노출 가능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358775">
              <a:buFont typeface="+mj-lt"/>
              <a:buAutoNum type="arabicPeriod" startAt="13"/>
            </a:pP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멤버쉽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자료회원은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년내에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다운로드 가능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79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27424-C2EF-E12C-96CE-FCC88943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42098"/>
            <a:ext cx="9383485" cy="51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1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solidFill>
              <a:srgbClr val="FAD6D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21" y="768955"/>
            <a:ext cx="8083379" cy="85664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IA ; </a:t>
            </a:r>
            <a:r>
              <a:rPr lang="en-US" altLang="ko-KR" sz="28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 </a:t>
            </a:r>
            <a:endParaRPr lang="ko-KR" altLang="en-US" sz="3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2B118-B82B-D9B9-1EAA-3485ECB6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40" y="1682988"/>
            <a:ext cx="8305119" cy="45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739E65-165D-055F-DD0E-7CF77B0C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63" y="270408"/>
            <a:ext cx="9672693" cy="85664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WBS ; </a:t>
            </a:r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 Breakdown Structure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부분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A2900A-7171-A581-9F19-F62C0B36B38E}"/>
              </a:ext>
            </a:extLst>
          </p:cNvPr>
          <p:cNvGrpSpPr/>
          <p:nvPr/>
        </p:nvGrpSpPr>
        <p:grpSpPr>
          <a:xfrm>
            <a:off x="536980" y="1071258"/>
            <a:ext cx="11118039" cy="4981199"/>
            <a:chOff x="797012" y="1023485"/>
            <a:chExt cx="12430630" cy="52117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E849498-95E3-A4DB-FC5B-7EE90B04D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744" y="1023485"/>
              <a:ext cx="7663898" cy="521170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DEEE1AF-9517-B6EE-E405-B8406792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12" y="1052039"/>
              <a:ext cx="4800600" cy="5183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F4D9B0-DCA7-703A-A293-F775CE15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2" y="1268189"/>
            <a:ext cx="11266715" cy="402227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6592D7B-ED96-AFDD-3A71-A7FD75B0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63" y="270408"/>
            <a:ext cx="9672693" cy="85664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WBS ; </a:t>
            </a:r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 Breakdown Structure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관리자부분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74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3D4416-D387-EC14-BD87-1EE67F1ED80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AD6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개척교회의 어려운 현실은 어제오늘 얘기는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 교회 전체의 </a:t>
            </a:r>
            <a:r>
              <a:rPr lang="en-US" altLang="ko-KR" sz="2000" dirty="0"/>
              <a:t>70~80%</a:t>
            </a:r>
            <a:r>
              <a:rPr lang="ko-KR" altLang="en-US" sz="2000" dirty="0"/>
              <a:t>가 </a:t>
            </a:r>
            <a:r>
              <a:rPr lang="en-US" altLang="ko-KR" sz="2000" dirty="0"/>
              <a:t>50</a:t>
            </a:r>
            <a:r>
              <a:rPr lang="ko-KR" altLang="en-US" sz="2000" dirty="0"/>
              <a:t>명 미만의 작은 교회다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가운데 오랜 기간 건실하게 생존하는 교회는 몇 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상황에서 개척교회 목회자들은 지원을 원하고있다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 시스템이 마련되지 않아 어려움을 겪고 있으며 홍보나 성장의 필요성을 느끼고있다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이제 막 시작한 개척 교회들은 교회의 부흥을 위해 교회를 알리고 정보를 제공할 필요가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교회의 홈페이지가 있다면 교회의 정보를 파악하고 사람들의 접근성을 높이는데 도움이 될 것이다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14BE48-856D-7434-5727-D3E3CDB99CC7}"/>
              </a:ext>
            </a:extLst>
          </p:cNvPr>
          <p:cNvSpPr txBox="1">
            <a:spLocks/>
          </p:cNvSpPr>
          <p:nvPr/>
        </p:nvSpPr>
        <p:spPr>
          <a:xfrm>
            <a:off x="394777" y="507649"/>
            <a:ext cx="442759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2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E742D8-D611-746B-08D9-20E6C52C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7" y="1534272"/>
            <a:ext cx="5587093" cy="4293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4770CE-6244-90B7-0CBA-7922C89A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6" y="1514288"/>
            <a:ext cx="5413788" cy="42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1918</Words>
  <Application>Microsoft Office PowerPoint</Application>
  <PresentationFormat>와이드스크린</PresentationFormat>
  <Paragraphs>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PRD ; Product Required Document</vt:lpstr>
      <vt:lpstr>PRD ; Product Required Document</vt:lpstr>
      <vt:lpstr>PowerPoint 프레젠테이션</vt:lpstr>
      <vt:lpstr>IA ; Information Architecture </vt:lpstr>
      <vt:lpstr>WBS ; Work Breakdown Structure (공통&amp;회원 부분)</vt:lpstr>
      <vt:lpstr>WBS ; Work Breakdown Structure (관리자부분)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심경외</cp:lastModifiedBy>
  <cp:revision>64</cp:revision>
  <dcterms:created xsi:type="dcterms:W3CDTF">2022-08-03T01:14:38Z</dcterms:created>
  <dcterms:modified xsi:type="dcterms:W3CDTF">2023-07-03T07:45:26Z</dcterms:modified>
</cp:coreProperties>
</file>