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2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4422F-CBA2-5AAE-D68E-CA90E0F3D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0744DE-69CC-B770-E858-A686A21D5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EE3AD-1566-FE23-573B-CA19ACE4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621C-4DD3-4E0D-9F28-D2FCDF9670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A451C-CAF2-2ECA-26CF-64ACDB27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7DE2F-69CD-2135-B65A-6BECD513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957B-15A3-47AB-B048-4293AC55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3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B5259-A251-8DA0-EC14-17BB409C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24EA1D-C818-DAF7-F72B-F6481AEBF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B4C33-F643-CFC9-83FD-0B401E6B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621C-4DD3-4E0D-9F28-D2FCDF9670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14C55-45AA-427C-93D4-188C1F85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26E5F-13C8-09B2-1922-10B6FC6D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957B-15A3-47AB-B048-4293AC55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982836-CC9C-90F8-B43D-B7E2B51EF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DD56B-B2D8-E08B-DC30-5D141B23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720A0-5E62-DFA9-C940-6A126741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621C-4DD3-4E0D-9F28-D2FCDF9670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2FAC5-4309-0272-21B7-75CFBAA7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66D68-9248-7887-78B2-CA40A626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957B-15A3-47AB-B048-4293AC55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3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FEF5E-190B-2FC9-1827-CF65F293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80398-2D55-DD85-E5E0-399D8FB2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FC3D1-35E9-DEB3-9EFA-B1BF7E3A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621C-4DD3-4E0D-9F28-D2FCDF9670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335A7-5935-C868-8D90-7D958B14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6E3F4-9E0F-7172-CFEA-E9C1C0E0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957B-15A3-47AB-B048-4293AC55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6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0169D-6DE9-918A-E734-A6E5014D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7B6A5-CFF6-A498-9783-635F29B3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AEBF1-B831-4C65-2040-8AA8ABB4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621C-4DD3-4E0D-9F28-D2FCDF9670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10D22-EE91-4F37-CBBE-78FE3D08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5136E-6D6A-1174-6697-2DA03D63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957B-15A3-47AB-B048-4293AC55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24FDE-6461-5DB6-36B9-FC6EA418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B86F2-2672-4D39-7B39-C488D8ED9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A7C9DD-95E9-1E52-A0CD-2AB43CC11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09F36-A703-4026-929E-2599E840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621C-4DD3-4E0D-9F28-D2FCDF9670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9B713-3B90-CE45-1649-1B0139D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34A60F-0283-5540-219F-17642C63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957B-15A3-47AB-B048-4293AC55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4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C1AC3-BEA3-0112-92B3-841B2723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225A5-24D0-DCDF-7D9A-C136A5994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AFC344-882E-59E7-CF05-C7C10C46B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5B59B-1EB1-33C7-66D9-41FDEC008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16D2A1-FC7D-A09D-CF53-AB7C44DE4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B97393-B834-155C-02D7-3746ED29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621C-4DD3-4E0D-9F28-D2FCDF9670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2C0A30-5F72-15B5-C281-4B8F6F0B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905113-EE8E-5147-B3EE-46AE482F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957B-15A3-47AB-B048-4293AC55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9E04A-BF95-FBCC-EBC9-A98DE5F9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252BE4-1239-3FDB-A20F-59EE709A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621C-4DD3-4E0D-9F28-D2FCDF9670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EEA982-3BAE-11E6-7789-4C82B903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64C155-96EA-F94F-F916-9655012A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957B-15A3-47AB-B048-4293AC55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1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A6B12A-2091-B5A8-220D-1D005A1E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621C-4DD3-4E0D-9F28-D2FCDF9670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0E570-BA81-7C82-B614-F6EBA07D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5EA62F-F29F-4769-AA38-120AA55A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957B-15A3-47AB-B048-4293AC55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82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E5171-0D03-9869-8686-9466B958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A2917-7319-6902-F5EE-CEF39923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10C893-4F6F-6100-2837-A38CDF7F9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B64DE-F6F5-9AF1-5408-F2137DF6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621C-4DD3-4E0D-9F28-D2FCDF9670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47E6B-9D75-63E6-9AAD-73BB8DCC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26C568-DA59-77B4-C4B0-C9C476D9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957B-15A3-47AB-B048-4293AC55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9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E4FF0-19AC-AFA5-FF44-D16717B9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4C394F-DEE3-966C-8109-648894F2F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3B4B76-93B5-E5C8-4DDC-1A9530305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3290B9-DCBF-5A53-5FD8-C48C0EE1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621C-4DD3-4E0D-9F28-D2FCDF9670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9FF9E-5F09-B635-0264-4128EA01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0296B-E46E-857E-35BA-ACBFB727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957B-15A3-47AB-B048-4293AC55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1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02ECB0-EAE2-6DE5-E5C3-541A9BA8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2C246-4E4D-C72D-1BF7-25B933F82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3AAE4-B21F-E9B1-D548-F7B822C0A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D621C-4DD3-4E0D-9F28-D2FCDF9670A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BC7AF-FA2F-BF82-2F22-89D852A63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AD751-2788-CDFC-0A39-ED3BD1DB1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A957B-15A3-47AB-B048-4293AC55E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6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E67035-47EA-68BA-2B46-B64EE5228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13965"/>
              </p:ext>
            </p:extLst>
          </p:nvPr>
        </p:nvGraphicFramePr>
        <p:xfrm>
          <a:off x="562062" y="0"/>
          <a:ext cx="11333527" cy="14971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30">
                  <a:extLst>
                    <a:ext uri="{9D8B030D-6E8A-4147-A177-3AD203B41FA5}">
                      <a16:colId xmlns:a16="http://schemas.microsoft.com/office/drawing/2014/main" val="1298763799"/>
                    </a:ext>
                  </a:extLst>
                </a:gridCol>
                <a:gridCol w="3759509">
                  <a:extLst>
                    <a:ext uri="{9D8B030D-6E8A-4147-A177-3AD203B41FA5}">
                      <a16:colId xmlns:a16="http://schemas.microsoft.com/office/drawing/2014/main" val="89812179"/>
                    </a:ext>
                  </a:extLst>
                </a:gridCol>
                <a:gridCol w="4288888">
                  <a:extLst>
                    <a:ext uri="{9D8B030D-6E8A-4147-A177-3AD203B41FA5}">
                      <a16:colId xmlns:a16="http://schemas.microsoft.com/office/drawing/2014/main" val="70943562"/>
                    </a:ext>
                  </a:extLst>
                </a:gridCol>
              </a:tblGrid>
              <a:tr h="4631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분석계획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09344"/>
                  </a:ext>
                </a:extLst>
              </a:tr>
              <a:tr h="297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분석방법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분석내용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84"/>
                  </a:ext>
                </a:extLst>
              </a:tr>
              <a:tr h="23706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각 변수의 분포 및 단일 변수 특성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빈도수</a:t>
                      </a:r>
                      <a:r>
                        <a:rPr lang="en-US" altLang="ko-KR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</a:t>
                      </a:r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히스토그램</a:t>
                      </a:r>
                      <a:r>
                        <a:rPr lang="en-US" altLang="ko-KR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,BOXPLOT</a:t>
                      </a:r>
                      <a:endParaRPr lang="ko-KR" altLang="en-US" sz="1400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범주형 데이터</a:t>
                      </a:r>
                      <a:endParaRPr lang="en-US" altLang="ko-KR" sz="1400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성별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연령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등 범주 변수 의 각 도수 확인</a:t>
                      </a:r>
                      <a:endParaRPr lang="en-US" altLang="ko-KR" sz="1400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권혁준</a:t>
                      </a:r>
                      <a:endParaRPr lang="en-US" altLang="ko-KR" sz="1400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이기문</a:t>
                      </a:r>
                      <a:endParaRPr lang="en-US" altLang="ko-KR" sz="1400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더블비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417008"/>
                  </a:ext>
                </a:extLst>
              </a:tr>
              <a:tr h="602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빈도수</a:t>
                      </a:r>
                      <a:r>
                        <a:rPr lang="en-US" altLang="ko-KR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</a:t>
                      </a:r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히스토그램</a:t>
                      </a:r>
                      <a:r>
                        <a:rPr lang="en-US" altLang="ko-KR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,BOXPLOT</a:t>
                      </a:r>
                      <a:endParaRPr lang="ko-KR" altLang="en-US" sz="1400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연속형 데이터</a:t>
                      </a:r>
                      <a:endParaRPr lang="en-US" altLang="ko-KR" sz="1400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혈압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콜레스테롤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공복형당 변수 등의 분포 및 이상치 확인</a:t>
                      </a:r>
                      <a:endParaRPr lang="en-US" altLang="ko-KR" sz="1400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권혁준</a:t>
                      </a:r>
                      <a:endParaRPr lang="en-US" altLang="ko-KR" sz="1400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이기문</a:t>
                      </a:r>
                      <a:endParaRPr lang="en-US" altLang="ko-KR" sz="1400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더블비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520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상품 재구매 주기와 재구매율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막대그래프</a:t>
                      </a:r>
                      <a:r>
                        <a:rPr lang="en-US" altLang="ko-KR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일단보류</a:t>
                      </a:r>
                      <a:r>
                        <a:rPr lang="en-US" altLang="ko-KR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  <a:endParaRPr lang="ko-KR" altLang="en-US" sz="1400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상품의 주기성 여부를 막대그래프 분석을 통해 판단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1. 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같은 회원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ID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의 상품별 월별구매주기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)-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정기구독서비스로 이어짐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정진호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2. 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같은 회원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ID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의 구매주기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)-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이용한지 며칠지났습니다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서비스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구독안내서비스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정진호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483578"/>
                  </a:ext>
                </a:extLst>
              </a:tr>
              <a:tr h="4741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막대그래프</a:t>
                      </a:r>
                      <a:r>
                        <a:rPr lang="en-US" altLang="ko-KR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일단보류</a:t>
                      </a:r>
                      <a:r>
                        <a:rPr lang="en-US" altLang="ko-KR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  <a:endParaRPr lang="ko-KR" altLang="en-US" sz="1400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상품간의 재구매율을 비교 분석하여 향상 방안 분석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3. 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같은 회원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ID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의 상품별 구매횟수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  -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권혁준상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399179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고객 군집화에 따른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VIP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고객 특성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군집분석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(1. K-means, 2. Gaussian Mixture, 3.DBSCAN)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의 실루엣 계수 측정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n_cluster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갯수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: 3,4,5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로 정해서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knn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성능지표확인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성능지표랑 그래프  정리하기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=&gt;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상위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5%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를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vip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로 지정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 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VIP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고객을 골라내기 위해 군집분석 시행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분기별 구매금액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분기별 구매금액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분기별 구매금액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분기별 구매횟수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분기별 구매횟수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분기별 구매횟수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이수진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866185"/>
                  </a:ext>
                </a:extLst>
              </a:tr>
              <a:tr h="237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VIP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고객와 구독여부 독립성 검정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=&gt;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의미없음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VIP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고객와 구독여부의 상관관계알아내기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이수진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245077"/>
                  </a:ext>
                </a:extLst>
              </a:tr>
              <a:tr h="23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막대그래프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VIP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고객이 선호하는 제품알아내기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이수진</a:t>
                      </a:r>
                      <a:endParaRPr lang="en-US" altLang="ko-KR" sz="1400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161158"/>
                  </a:ext>
                </a:extLst>
              </a:tr>
              <a:tr h="35559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연관분석에 따른 고객 특성 분석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연관규칙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=&gt; TOP10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막대그래프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비율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), 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고객이 어떤 상품을 함께 구매하는 지 분석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물품중분류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제품명 둘다 연관분석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이기문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730666"/>
                  </a:ext>
                </a:extLst>
              </a:tr>
              <a:tr h="355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협업필터링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고객의 다음 구매 상품을 예측하기 위한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938145"/>
                  </a:ext>
                </a:extLst>
              </a:tr>
              <a:tr h="71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Vip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고객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/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전체고객의 연령대별 선호 등록카드 특성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VIP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이후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=&gt;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파이차트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–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염소연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=&gt;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의미없음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6. 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연령별 은행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카드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인앱결제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등등으로 구분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 -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염소연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68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주문을 하는 시간과 요일 분석</a:t>
                      </a:r>
                      <a:r>
                        <a:rPr lang="en-US" altLang="ko-KR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</a:t>
                      </a:r>
                      <a:endParaRPr lang="ko-KR" altLang="en-US" sz="1400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Heatmap =&gt;</a:t>
                      </a:r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구매시간 및 요일을 알기 위해 시행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7. 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구매시간별 구매제품목록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구매요일별 구매제품목록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 -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더블비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15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신규고객유치프로모션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빈도파악</a:t>
                      </a:r>
                      <a:r>
                        <a:rPr lang="en-US" altLang="ko-KR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데이터프레임</a:t>
                      </a:r>
                      <a:r>
                        <a:rPr lang="en-US" altLang="ko-KR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 =&gt;</a:t>
                      </a:r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완료</a:t>
                      </a:r>
                    </a:p>
                    <a:p>
                      <a:pPr latinLnBrk="1"/>
                      <a:endParaRPr lang="ko-KR" altLang="en-US" sz="1400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8. 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첫 구매품목을 조사하여 해당 제품에 대한 프로모션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정자현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첫구매품목가격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*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예상된 신규구매자수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=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수익성측정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?)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5489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출고기간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일 이상일 때 물품찾기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불만사항 제거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 -&gt;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지역별 많이 판매되는 제품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물류창고만들기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-&gt;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경기도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빈도파악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데이터프레임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 –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진호형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자현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막대그래프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두부</a:t>
                      </a:r>
                      <a:r>
                        <a:rPr lang="en-US" altLang="ko-KR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콩나물</a:t>
                      </a:r>
                      <a:r>
                        <a:rPr lang="en-US" altLang="ko-KR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</a:t>
                      </a:r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유정란 </a:t>
                      </a:r>
                      <a:r>
                        <a:rPr lang="en-US" altLang="ko-KR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=&gt; </a:t>
                      </a:r>
                      <a:r>
                        <a:rPr lang="ko-KR" altLang="en-US" sz="1400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890768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배송소요시간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일이상이고 구매횟수가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번인 지역별 이용자 수 파악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-&gt;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지역배달 서비스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-&gt;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제일많은게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18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명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-&gt;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빈도파악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데이터프레임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)-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권혁준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28458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주문취소한 이유를 알아내기 위함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.-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김보빈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-&gt;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부분취소가 가능하다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전체취소가 아닌 부분취소가 된다는 것을 확인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주문취소한 건에 대해서 전체취소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부분취소를 나눔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그리고 부분취소일 경우 출고기간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배송기간이 오래 걸렸는지 확인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 =&gt;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보통 콩나물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두부이 출고기간이 오래걸린다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=&gt;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수요예측을 해야한다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2778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구독한사람과 안한사람의 출고기간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+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배송소요기간의 평균이 유의미한지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t-test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검정 필요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 –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염소연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=&gt; 0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일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,1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일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,2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일로 나눠서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t-test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해볼것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</a:t>
                      </a:r>
                      <a:endParaRPr lang="ko-KR" altLang="en-US" sz="1400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39284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재구매율이 떨어진다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정진호진호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사이트에나오는 공식을 토대로 돌릴것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</a:t>
                      </a:r>
                      <a:endParaRPr lang="ko-KR" altLang="en-US" sz="1400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522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연령대별 주구매상품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권혁준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951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연령대별 구독여부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권혁준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399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구독결측치인 것들 어떻게 처리할지 생각해야함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  <a:endParaRPr lang="ko-KR" altLang="en-US" sz="1400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528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79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1870DED-B13D-1F1F-F080-42A72288B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88102"/>
              </p:ext>
            </p:extLst>
          </p:nvPr>
        </p:nvGraphicFramePr>
        <p:xfrm>
          <a:off x="620785" y="476384"/>
          <a:ext cx="10612071" cy="8266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7149">
                  <a:extLst>
                    <a:ext uri="{9D8B030D-6E8A-4147-A177-3AD203B41FA5}">
                      <a16:colId xmlns:a16="http://schemas.microsoft.com/office/drawing/2014/main" val="1298763799"/>
                    </a:ext>
                  </a:extLst>
                </a:gridCol>
                <a:gridCol w="3514987">
                  <a:extLst>
                    <a:ext uri="{9D8B030D-6E8A-4147-A177-3AD203B41FA5}">
                      <a16:colId xmlns:a16="http://schemas.microsoft.com/office/drawing/2014/main" val="89812179"/>
                    </a:ext>
                  </a:extLst>
                </a:gridCol>
                <a:gridCol w="4009935">
                  <a:extLst>
                    <a:ext uri="{9D8B030D-6E8A-4147-A177-3AD203B41FA5}">
                      <a16:colId xmlns:a16="http://schemas.microsoft.com/office/drawing/2014/main" val="70943562"/>
                    </a:ext>
                  </a:extLst>
                </a:gridCol>
              </a:tblGrid>
              <a:tr h="4631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분석계획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09344"/>
                  </a:ext>
                </a:extLst>
              </a:tr>
              <a:tr h="297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증거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분석내용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84"/>
                  </a:ext>
                </a:extLst>
              </a:tr>
              <a:tr h="23706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고객유지율이떨어진다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이거 해야함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 –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정진호진호</a:t>
                      </a:r>
                      <a:endParaRPr lang="en-US" altLang="ko-KR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첫달은 제외시켜야함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왜냐하면 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1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월부터 데이터가 존재하므로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  =&gt;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재구매율로 다시 계산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출고지연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해결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417008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배송소요기간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해결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520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불편한 카테고리 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카테고리 바꿨음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해결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0481661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무의미한 구독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염소연진행중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92018"/>
                  </a:ext>
                </a:extLst>
              </a:tr>
              <a:tr h="237063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신규고객의 변화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-&gt;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감소한다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중복구매한 사람 제거 후 월별 첫 구매한 사람의 수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이거 해야함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.) –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정진호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막대그래프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상품의 주기성 여부를 막대그래프 분석을 통해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483578"/>
                  </a:ext>
                </a:extLst>
              </a:tr>
              <a:tr h="237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동일성검정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상품간의 재구매율을 비교 분석하여 향상 방안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399179"/>
                  </a:ext>
                </a:extLst>
              </a:tr>
              <a:tr h="23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884237"/>
                  </a:ext>
                </a:extLst>
              </a:tr>
              <a:tr h="237063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월별 매출이 떨어진다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월별 매출 계산해야함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.)-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정자현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=&gt;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월별마다 평이하다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=&gt;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매출액을 늘려야 한다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</a:t>
                      </a:r>
                      <a:endParaRPr lang="ko-KR" altLang="en-US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군집분석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VIP 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고객을 골라내기 위해 군집분석 시행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866185"/>
                  </a:ext>
                </a:extLst>
              </a:tr>
              <a:tr h="237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2 sample t-test</a:t>
                      </a:r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VIP 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고객이 선호하는 상품을 알기위해 구매비율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245077"/>
                  </a:ext>
                </a:extLst>
              </a:tr>
              <a:tr h="23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막대그래프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VIP 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선호 제품이 구매시간 및 요일을 알기 위해 시행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161158"/>
                  </a:ext>
                </a:extLst>
              </a:tr>
              <a:tr h="711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구독의 타겟층 구하기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연령대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결혼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지역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상위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하위구해서 유의미한 결과나오게 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730666"/>
                  </a:ext>
                </a:extLst>
              </a:tr>
              <a:tr h="711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취소율 높은 제품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정상거래한 수 대비 취소한 제품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중분류로 검정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 </a:t>
                      </a:r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상위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하위 구해서 높은 제품 구하기</a:t>
                      </a:r>
                      <a:endParaRPr lang="en-US" altLang="ko-KR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68002"/>
                  </a:ext>
                </a:extLst>
              </a:tr>
              <a:tr h="71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VIP </a:t>
                      </a:r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1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7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1870DED-B13D-1F1F-F080-42A72288B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69635"/>
              </p:ext>
            </p:extLst>
          </p:nvPr>
        </p:nvGraphicFramePr>
        <p:xfrm>
          <a:off x="620785" y="476384"/>
          <a:ext cx="10612071" cy="9678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7149">
                  <a:extLst>
                    <a:ext uri="{9D8B030D-6E8A-4147-A177-3AD203B41FA5}">
                      <a16:colId xmlns:a16="http://schemas.microsoft.com/office/drawing/2014/main" val="1298763799"/>
                    </a:ext>
                  </a:extLst>
                </a:gridCol>
                <a:gridCol w="3514987">
                  <a:extLst>
                    <a:ext uri="{9D8B030D-6E8A-4147-A177-3AD203B41FA5}">
                      <a16:colId xmlns:a16="http://schemas.microsoft.com/office/drawing/2014/main" val="89812179"/>
                    </a:ext>
                  </a:extLst>
                </a:gridCol>
                <a:gridCol w="4009935">
                  <a:extLst>
                    <a:ext uri="{9D8B030D-6E8A-4147-A177-3AD203B41FA5}">
                      <a16:colId xmlns:a16="http://schemas.microsoft.com/office/drawing/2014/main" val="70943562"/>
                    </a:ext>
                  </a:extLst>
                </a:gridCol>
              </a:tblGrid>
              <a:tr h="4631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분석계획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09344"/>
                  </a:ext>
                </a:extLst>
              </a:tr>
              <a:tr h="297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증거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분석내용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984"/>
                  </a:ext>
                </a:extLst>
              </a:tr>
              <a:tr h="237063">
                <a:tc rowSpan="4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구독유도 타겟층 유도 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연령대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결혼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지역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구독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연령대 카이제곱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상하위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 차이가 있다만 보여주면됨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417008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구독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결혼 카이제곱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상하위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 차이가 있다만 보여주면됨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520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구독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지역 카이제곱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상하위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 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차이가 있다만 보여주면됨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0481661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-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권혁준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92018"/>
                  </a:ext>
                </a:extLst>
              </a:tr>
              <a:tr h="23706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2. 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취소율 높은 제품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물품 중분류 기준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)-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이기문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주문취소율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=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주문취소된제품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/(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주문완료된제품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+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주문취소된제품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상 하위 주문취소율 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top3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뽑아서 카이제곱함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 =&gt;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 개선안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=&gt; 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주문취소율이 높으면 진짜구매할지확인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.</a:t>
                      </a:r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483578"/>
                  </a:ext>
                </a:extLst>
              </a:tr>
              <a:tr h="237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399179"/>
                  </a:ext>
                </a:extLst>
              </a:tr>
              <a:tr h="23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884237"/>
                  </a:ext>
                </a:extLst>
              </a:tr>
              <a:tr h="23706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3.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제품분류에 따른 출고율 차이</a:t>
                      </a:r>
                      <a:endParaRPr lang="ko-KR" altLang="en-US">
                        <a:solidFill>
                          <a:srgbClr val="FF0000"/>
                        </a:solidFill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염소연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진호형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866185"/>
                  </a:ext>
                </a:extLst>
              </a:tr>
              <a:tr h="237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245077"/>
                  </a:ext>
                </a:extLst>
              </a:tr>
              <a:tr h="23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161158"/>
                  </a:ext>
                </a:extLst>
              </a:tr>
              <a:tr h="23706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4. 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첫구매품목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연령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성별로 나누기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)-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정자현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첫구매품목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연령대 카이제곱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상하위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 차이가 있다만 보여주면됨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730666"/>
                  </a:ext>
                </a:extLst>
              </a:tr>
              <a:tr h="4030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첫구매품목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성별대 카이제곱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상하위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 차이가 있다만 보여주면됨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561700"/>
                  </a:ext>
                </a:extLst>
              </a:tr>
              <a:tr h="23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167014"/>
                  </a:ext>
                </a:extLst>
              </a:tr>
              <a:tr h="71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5. 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연령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성별별 주요활동시간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연령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,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성별별 주요 활동시간 히트맵으로 보여주기</a:t>
                      </a:r>
                      <a:endParaRPr lang="en-US" altLang="ko-KR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보빈이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68002"/>
                  </a:ext>
                </a:extLst>
              </a:tr>
              <a:tr h="71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6.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군집화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(1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회당구매금액컬럼추가</a:t>
                      </a:r>
                      <a:r>
                        <a:rPr lang="en-US" altLang="ko-KR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)</a:t>
                      </a:r>
                      <a:r>
                        <a:rPr lang="ko-KR" altLang="en-US">
                          <a:latin typeface="나눔스퀘어 네오 OTF ExtraBold" panose="00000900000000000000" pitchFamily="50" charset="-127"/>
                          <a:ea typeface="나눔스퀘어 네오 OTF ExtraBold" panose="00000900000000000000" pitchFamily="50" charset="-127"/>
                        </a:rPr>
                        <a:t>이수진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OTF ExtraBold" panose="00000900000000000000" pitchFamily="50" charset="-127"/>
                        <a:ea typeface="나눔스퀘어 네오 OTF ExtraBold" panose="000009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1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26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92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2ED94B-1AC8-DFB3-4070-5EFA6EFBC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84" y="2235652"/>
            <a:ext cx="7830643" cy="2705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4FDEC4-F00F-8E98-A35A-50EEB9CE07B6}"/>
              </a:ext>
            </a:extLst>
          </p:cNvPr>
          <p:cNvSpPr txBox="1"/>
          <p:nvPr/>
        </p:nvSpPr>
        <p:spPr>
          <a:xfrm>
            <a:off x="2621902" y="625151"/>
            <a:ext cx="684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정상회원</a:t>
            </a:r>
            <a:r>
              <a:rPr lang="en-US" altLang="ko-KR"/>
              <a:t>:0, </a:t>
            </a:r>
            <a:r>
              <a:rPr lang="ko-KR" altLang="en-US"/>
              <a:t>탈퇴</a:t>
            </a:r>
            <a:r>
              <a:rPr lang="en-US" altLang="ko-KR"/>
              <a:t>:1,</a:t>
            </a:r>
          </a:p>
          <a:p>
            <a:r>
              <a:rPr lang="ko-KR" altLang="en-US"/>
              <a:t>주문취소</a:t>
            </a:r>
            <a:r>
              <a:rPr lang="en-US" altLang="ko-KR"/>
              <a:t>x:0, </a:t>
            </a:r>
            <a:r>
              <a:rPr lang="ko-KR" altLang="en-US"/>
              <a:t>주문취소</a:t>
            </a:r>
            <a:r>
              <a:rPr lang="en-US" altLang="ko-KR"/>
              <a:t>o: 1</a:t>
            </a:r>
          </a:p>
          <a:p>
            <a:r>
              <a:rPr lang="en-US" altLang="ko-KR"/>
              <a:t>Corr</a:t>
            </a:r>
            <a:r>
              <a:rPr lang="ko-KR" altLang="en-US"/>
              <a:t>로 상관관계를 찍어봄</a:t>
            </a:r>
            <a:r>
              <a:rPr lang="en-US" altLang="ko-KR"/>
              <a:t>. </a:t>
            </a:r>
            <a:r>
              <a:rPr lang="ko-KR" altLang="en-US"/>
              <a:t>둘은 </a:t>
            </a:r>
            <a:r>
              <a:rPr lang="en-US" altLang="ko-KR"/>
              <a:t>-0.000158</a:t>
            </a:r>
            <a:r>
              <a:rPr lang="ko-KR" altLang="en-US"/>
              <a:t>로 상관관계가 없음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8CC173-8367-78B6-4E9D-7D8995B9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97" y="2789497"/>
            <a:ext cx="1771897" cy="2267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7C1E34-1C3F-8259-0B89-792CB53B2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74" y="2827602"/>
            <a:ext cx="1981477" cy="2229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C47B6-B1BD-C9F0-143E-F1325F58BB4F}"/>
              </a:ext>
            </a:extLst>
          </p:cNvPr>
          <p:cNvSpPr txBox="1"/>
          <p:nvPr/>
        </p:nvSpPr>
        <p:spPr>
          <a:xfrm>
            <a:off x="6217299" y="1268962"/>
            <a:ext cx="4264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배송소요시간 </a:t>
            </a:r>
            <a:r>
              <a:rPr lang="en-US" altLang="ko-KR"/>
              <a:t>2</a:t>
            </a:r>
            <a:r>
              <a:rPr lang="ko-KR" altLang="en-US"/>
              <a:t>일이상이고 구매횟수가 </a:t>
            </a:r>
            <a:r>
              <a:rPr lang="en-US" altLang="ko-KR"/>
              <a:t>1</a:t>
            </a:r>
            <a:r>
              <a:rPr lang="ko-KR" altLang="en-US"/>
              <a:t>번인 지역별 이용자 수 파악</a:t>
            </a:r>
            <a:endParaRPr lang="en-US" altLang="ko-KR"/>
          </a:p>
          <a:p>
            <a:r>
              <a:rPr lang="en-US" altLang="ko-KR"/>
              <a:t>-&gt; </a:t>
            </a:r>
            <a:r>
              <a:rPr lang="ko-KR" altLang="en-US"/>
              <a:t>수가 너무 적어서 의미가 없음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0B5F5-0EAF-EEAA-6C4A-C24F32C693D6}"/>
              </a:ext>
            </a:extLst>
          </p:cNvPr>
          <p:cNvSpPr txBox="1"/>
          <p:nvPr/>
        </p:nvSpPr>
        <p:spPr>
          <a:xfrm>
            <a:off x="497406" y="1268962"/>
            <a:ext cx="4264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구매횟수가 </a:t>
            </a:r>
            <a:r>
              <a:rPr lang="en-US" altLang="ko-KR"/>
              <a:t>1</a:t>
            </a:r>
            <a:r>
              <a:rPr lang="ko-KR" altLang="en-US"/>
              <a:t>번인 지역별 이용자 수 파악</a:t>
            </a:r>
            <a:endParaRPr lang="en-US" altLang="ko-KR"/>
          </a:p>
          <a:p>
            <a:r>
              <a:rPr lang="en-US" altLang="ko-KR"/>
              <a:t>-&gt; </a:t>
            </a:r>
            <a:r>
              <a:rPr lang="ko-KR" altLang="en-US"/>
              <a:t>수가 너무 적어서 의미가 없음</a:t>
            </a:r>
          </a:p>
        </p:txBody>
      </p:sp>
    </p:spTree>
    <p:extLst>
      <p:ext uri="{BB962C8B-B14F-4D97-AF65-F5344CB8AC3E}">
        <p14:creationId xmlns:p14="http://schemas.microsoft.com/office/powerpoint/2010/main" val="113446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1607E3-CB71-B060-6DF4-0E57D8B1D127}"/>
              </a:ext>
            </a:extLst>
          </p:cNvPr>
          <p:cNvSpPr txBox="1"/>
          <p:nvPr/>
        </p:nvSpPr>
        <p:spPr>
          <a:xfrm>
            <a:off x="4555222" y="629174"/>
            <a:ext cx="331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연령대별 주구매상품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95DEC2-4CD6-ACB1-708C-67A6C079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76" y="1511558"/>
            <a:ext cx="4250223" cy="4466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E5D9C9-B547-3A12-66CC-1DAF224A4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424" y="1386800"/>
            <a:ext cx="4915586" cy="4715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8EFB3-2FE1-AC23-AF1A-785A6086D328}"/>
              </a:ext>
            </a:extLst>
          </p:cNvPr>
          <p:cNvSpPr txBox="1"/>
          <p:nvPr/>
        </p:nvSpPr>
        <p:spPr>
          <a:xfrm>
            <a:off x="2714476" y="5692055"/>
            <a:ext cx="7221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연령대가 증가할수록 채소를 구매하는 비율이 증가함</a:t>
            </a:r>
            <a:r>
              <a:rPr lang="en-US" altLang="ko-KR"/>
              <a:t>. (</a:t>
            </a:r>
            <a:r>
              <a:rPr lang="ko-KR" altLang="en-US"/>
              <a:t>건강식</a:t>
            </a:r>
            <a:r>
              <a:rPr lang="en-US" altLang="ko-KR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30</a:t>
            </a:r>
            <a:r>
              <a:rPr lang="ko-KR" altLang="en-US"/>
              <a:t>대미만</a:t>
            </a:r>
            <a:r>
              <a:rPr lang="en-US" altLang="ko-KR"/>
              <a:t>,30</a:t>
            </a:r>
            <a:r>
              <a:rPr lang="ko-KR" altLang="en-US"/>
              <a:t>대는 음료를 먹음</a:t>
            </a:r>
            <a:r>
              <a:rPr lang="en-US" altLang="ko-KR"/>
              <a:t>, </a:t>
            </a:r>
            <a:r>
              <a:rPr lang="ko-KR" altLang="en-US"/>
              <a:t>그 외는 잘 안먹음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과일은 </a:t>
            </a:r>
            <a:r>
              <a:rPr lang="en-US" altLang="ko-KR"/>
              <a:t>40</a:t>
            </a:r>
            <a:r>
              <a:rPr lang="ko-KR" altLang="en-US"/>
              <a:t>대</a:t>
            </a:r>
            <a:r>
              <a:rPr lang="en-US" altLang="ko-KR"/>
              <a:t>, 60</a:t>
            </a:r>
            <a:r>
              <a:rPr lang="ko-KR" altLang="en-US"/>
              <a:t>대이상이 먹음</a:t>
            </a:r>
            <a:r>
              <a:rPr lang="en-US" altLang="ko-KR"/>
              <a:t>, </a:t>
            </a:r>
            <a:r>
              <a:rPr lang="ko-KR" altLang="en-US"/>
              <a:t>나머지는 잘 안먹음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131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1607E3-CB71-B060-6DF4-0E57D8B1D127}"/>
              </a:ext>
            </a:extLst>
          </p:cNvPr>
          <p:cNvSpPr txBox="1"/>
          <p:nvPr/>
        </p:nvSpPr>
        <p:spPr>
          <a:xfrm>
            <a:off x="4555222" y="629174"/>
            <a:ext cx="331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연령대별 주구매상품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07630D-3D25-6A98-8092-5AEC02E4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8312" y="1419020"/>
            <a:ext cx="5020376" cy="4706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869FB8-4EAC-96DB-4045-E8184484F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154" y="1461888"/>
            <a:ext cx="4429743" cy="46202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4166D1-FF9D-85DA-9379-95CD094AC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938" y="1466652"/>
            <a:ext cx="457263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3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132B3F-EA3B-F17B-0F8E-5939118CE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7" y="2187822"/>
            <a:ext cx="3780798" cy="3796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91F3D1-96A6-F1BC-A22C-F4A929D3EE1D}"/>
              </a:ext>
            </a:extLst>
          </p:cNvPr>
          <p:cNvSpPr txBox="1"/>
          <p:nvPr/>
        </p:nvSpPr>
        <p:spPr>
          <a:xfrm>
            <a:off x="5145191" y="606489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연령대별 구독여부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8DA3F-41D5-5046-A145-94E92A7DD0B1}"/>
              </a:ext>
            </a:extLst>
          </p:cNvPr>
          <p:cNvSpPr txBox="1"/>
          <p:nvPr/>
        </p:nvSpPr>
        <p:spPr>
          <a:xfrm>
            <a:off x="1611999" y="1607974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히스토그램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CE5E9A-D3AC-B4CE-79B5-F056D91BF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643" y="3317032"/>
            <a:ext cx="2550183" cy="1298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904470-C063-4438-9079-F6D362A975BC}"/>
              </a:ext>
            </a:extLst>
          </p:cNvPr>
          <p:cNvSpPr txBox="1"/>
          <p:nvPr/>
        </p:nvSpPr>
        <p:spPr>
          <a:xfrm>
            <a:off x="6466411" y="4921691"/>
            <a:ext cx="464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단순 수치만 확인해 보아도 큰 차이가 없다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86339-CCD5-639C-A9E3-358640737900}"/>
              </a:ext>
            </a:extLst>
          </p:cNvPr>
          <p:cNvSpPr txBox="1"/>
          <p:nvPr/>
        </p:nvSpPr>
        <p:spPr>
          <a:xfrm>
            <a:off x="6867331" y="2397967"/>
            <a:ext cx="424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연령대별 구독한사람</a:t>
            </a:r>
            <a:r>
              <a:rPr lang="en-US" altLang="ko-KR"/>
              <a:t>/</a:t>
            </a:r>
            <a:r>
              <a:rPr lang="ko-KR" altLang="en-US"/>
              <a:t>구독안한사람을 계산해서 구한 값</a:t>
            </a:r>
          </a:p>
        </p:txBody>
      </p:sp>
    </p:spTree>
    <p:extLst>
      <p:ext uri="{BB962C8B-B14F-4D97-AF65-F5344CB8AC3E}">
        <p14:creationId xmlns:p14="http://schemas.microsoft.com/office/powerpoint/2010/main" val="355271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920</Words>
  <Application>Microsoft Office PowerPoint</Application>
  <PresentationFormat>와이드스크린</PresentationFormat>
  <Paragraphs>136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 네오 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권혁준</dc:creator>
  <cp:lastModifiedBy>권혁준</cp:lastModifiedBy>
  <cp:revision>32</cp:revision>
  <dcterms:created xsi:type="dcterms:W3CDTF">2023-03-11T06:51:24Z</dcterms:created>
  <dcterms:modified xsi:type="dcterms:W3CDTF">2023-03-13T02:00:34Z</dcterms:modified>
</cp:coreProperties>
</file>