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6" r:id="rId4"/>
    <p:sldId id="275" r:id="rId5"/>
    <p:sldId id="2684" r:id="rId6"/>
    <p:sldId id="2731" r:id="rId7"/>
    <p:sldId id="2732" r:id="rId8"/>
    <p:sldId id="2733" r:id="rId9"/>
    <p:sldId id="2734" r:id="rId10"/>
    <p:sldId id="2735" r:id="rId11"/>
    <p:sldId id="2736" r:id="rId12"/>
    <p:sldId id="2737" r:id="rId13"/>
    <p:sldId id="2738" r:id="rId14"/>
    <p:sldId id="2740" r:id="rId15"/>
    <p:sldId id="2741" r:id="rId16"/>
    <p:sldId id="2742" r:id="rId17"/>
    <p:sldId id="2743" r:id="rId18"/>
    <p:sldId id="2744" r:id="rId19"/>
    <p:sldId id="2745" r:id="rId20"/>
    <p:sldId id="2746" r:id="rId21"/>
    <p:sldId id="2747" r:id="rId22"/>
    <p:sldId id="2748" r:id="rId23"/>
    <p:sldId id="2749" r:id="rId24"/>
    <p:sldId id="2750" r:id="rId25"/>
    <p:sldId id="2751" r:id="rId26"/>
    <p:sldId id="2752" r:id="rId27"/>
    <p:sldId id="2753" r:id="rId28"/>
    <p:sldId id="2754" r:id="rId29"/>
    <p:sldId id="2755" r:id="rId30"/>
    <p:sldId id="26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364">
          <p15:clr>
            <a:srgbClr val="A4A3A4"/>
          </p15:clr>
        </p15:guide>
        <p15:guide id="2" orient="horz" pos="1065">
          <p15:clr>
            <a:srgbClr val="A4A3A4"/>
          </p15:clr>
        </p15:guide>
        <p15:guide id="3" orient="horz" pos="1303">
          <p15:clr>
            <a:srgbClr val="A4A3A4"/>
          </p15:clr>
        </p15:guide>
        <p15:guide id="4" pos="268">
          <p15:clr>
            <a:srgbClr val="A4A3A4"/>
          </p15:clr>
        </p15:guide>
        <p15:guide id="5" pos="6888">
          <p15:clr>
            <a:srgbClr val="A4A3A4"/>
          </p15:clr>
        </p15:guide>
        <p15:guide id="6" pos="7126">
          <p15:clr>
            <a:srgbClr val="A4A3A4"/>
          </p15:clr>
        </p15:guide>
        <p15:guide id="7" orient="horz" pos="3398">
          <p15:clr>
            <a:srgbClr val="A4A3A4"/>
          </p15:clr>
        </p15:guide>
        <p15:guide id="8" orient="horz" pos="1112">
          <p15:clr>
            <a:srgbClr val="A4A3A4"/>
          </p15:clr>
        </p15:guide>
        <p15:guide id="9" orient="horz" pos="4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G2AyLGUG80PpMtRHzfVN6z8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CC"/>
    <a:srgbClr val="FFFFFF"/>
    <a:srgbClr val="D9EA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82BAE8-E088-4BB3-BEB3-ED85794B8959}">
  <a:tblStyle styleId="{4C82BAE8-E088-4BB3-BEB3-ED85794B89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DA1949-D3D8-418F-9C8B-96BBDC3B19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pos="3364"/>
        <p:guide orient="horz" pos="1065"/>
        <p:guide orient="horz" pos="1303"/>
        <p:guide pos="268"/>
        <p:guide pos="6888"/>
        <p:guide pos="7126"/>
        <p:guide orient="horz" pos="3398"/>
        <p:guide orient="horz" pos="1112"/>
        <p:guide orient="horz" pos="4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375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31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20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10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673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1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12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731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09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2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688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87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040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168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190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941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005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183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98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12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55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60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89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57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87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96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7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11312400" y="779868"/>
            <a:ext cx="879596" cy="6074998"/>
          </a:xfrm>
          <a:prstGeom prst="rect">
            <a:avLst/>
          </a:prstGeom>
          <a:solidFill>
            <a:srgbClr val="005C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1054641" y="1312200"/>
            <a:ext cx="9159165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496"/>
              </a:buClr>
              <a:buSzPts val="6000"/>
              <a:buFont typeface="Arial"/>
              <a:buNone/>
              <a:defRPr sz="6000" b="1">
                <a:solidFill>
                  <a:srgbClr val="004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1069807" y="3817367"/>
            <a:ext cx="9144000" cy="51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" name="Google Shape;19;p20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20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796800" y="5394600"/>
            <a:ext cx="10515600" cy="51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>
          <p15:clr>
            <a:srgbClr val="FBAE40"/>
          </p15:clr>
        </p15:guide>
        <p15:guide id="2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1" name="Google Shape;9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398" y="783000"/>
            <a:ext cx="879601" cy="607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9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29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0" name="Google Shape;10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398" y="783000"/>
            <a:ext cx="879601" cy="607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0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30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54" y="835200"/>
            <a:ext cx="10515600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54" y="3532187"/>
            <a:ext cx="10515600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6334" y="3532187"/>
            <a:ext cx="5342190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5287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21"/>
          <p:cNvSpPr/>
          <p:nvPr/>
        </p:nvSpPr>
        <p:spPr>
          <a:xfrm>
            <a:off x="11312400" y="783000"/>
            <a:ext cx="879596" cy="6071866"/>
          </a:xfrm>
          <a:prstGeom prst="rect">
            <a:avLst/>
          </a:prstGeom>
          <a:solidFill>
            <a:srgbClr val="005C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21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1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ctrTitle"/>
          </p:nvPr>
        </p:nvSpPr>
        <p:spPr>
          <a:xfrm>
            <a:off x="652800" y="858600"/>
            <a:ext cx="7460559" cy="8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652800" y="1917000"/>
            <a:ext cx="9980613" cy="120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52801" y="3277876"/>
            <a:ext cx="10356174" cy="332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/>
          <p:nvPr/>
        </p:nvSpPr>
        <p:spPr>
          <a:xfrm>
            <a:off x="9346800" y="1154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2"/>
          <p:cNvCxnSpPr/>
          <p:nvPr/>
        </p:nvCxnSpPr>
        <p:spPr>
          <a:xfrm>
            <a:off x="0" y="5562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22"/>
          <p:cNvCxnSpPr/>
          <p:nvPr/>
        </p:nvCxnSpPr>
        <p:spPr>
          <a:xfrm>
            <a:off x="11690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398" y="783000"/>
            <a:ext cx="879601" cy="607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27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74;p27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398" y="783000"/>
            <a:ext cx="879601" cy="607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28"/>
          <p:cNvCxnSpPr/>
          <p:nvPr/>
        </p:nvCxnSpPr>
        <p:spPr>
          <a:xfrm>
            <a:off x="0" y="78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28"/>
          <p:cNvCxnSpPr/>
          <p:nvPr/>
        </p:nvCxnSpPr>
        <p:spPr>
          <a:xfrm>
            <a:off x="113124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804000" y="1294697"/>
            <a:ext cx="9508835" cy="17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CC"/>
              </a:buClr>
              <a:buSzPts val="6000"/>
              <a:buFont typeface="Arial"/>
              <a:buNone/>
            </a:pPr>
            <a:r>
              <a:rPr lang="en-US" altLang="ko-KR" sz="54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Scale </a:t>
            </a:r>
            <a:r>
              <a:rPr lang="ko-KR" altLang="en-US" sz="54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불량 영향 인자 도출 </a:t>
            </a:r>
            <a:r>
              <a:rPr lang="ko-KR" altLang="en-US" sz="540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및 분류 모델 개발 및 성능 향상방안</a:t>
            </a:r>
            <a:endParaRPr sz="540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114718" y="4640364"/>
            <a:ext cx="3404014" cy="51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청년 AI</a:t>
            </a:r>
            <a:r>
              <a:rPr lang="ko-KR" sz="1800" b="0" i="0" u="none" strike="noStrike" cap="none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·빅데이터 아카데미 2</a:t>
            </a:r>
            <a:r>
              <a:rPr lang="en-US" altLang="ko-KR" sz="1800" b="0" i="0" u="none" strike="noStrike" cap="none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1</a:t>
            </a:r>
            <a:r>
              <a:rPr lang="ko-KR" sz="1800" b="0" i="0" u="none" strike="noStrike" cap="none"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기</a:t>
            </a:r>
            <a:endParaRPr sz="1800" b="0" i="0" u="none" strike="noStrike" cap="none"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cxnSp>
        <p:nvCxnSpPr>
          <p:cNvPr id="111" name="Google Shape;111;p1"/>
          <p:cNvCxnSpPr>
            <a:cxnSpLocks/>
          </p:cNvCxnSpPr>
          <p:nvPr/>
        </p:nvCxnSpPr>
        <p:spPr>
          <a:xfrm>
            <a:off x="1025243" y="4746530"/>
            <a:ext cx="0" cy="99744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7EB948-A81E-46A1-773B-8EF33DA40B3D}"/>
              </a:ext>
            </a:extLst>
          </p:cNvPr>
          <p:cNvSpPr txBox="1"/>
          <p:nvPr/>
        </p:nvSpPr>
        <p:spPr>
          <a:xfrm>
            <a:off x="1131951" y="5159197"/>
            <a:ext cx="255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BigData </a:t>
            </a:r>
            <a:r>
              <a:rPr lang="ko-KR" altLang="en-US" sz="160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종합실습</a:t>
            </a:r>
            <a:r>
              <a:rPr lang="en-US" altLang="ko-KR" sz="160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</a:p>
          <a:p>
            <a:r>
              <a:rPr lang="en-US" altLang="ko-KR" sz="16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B4 </a:t>
            </a:r>
            <a:r>
              <a:rPr lang="ko-KR" altLang="en-US" sz="16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권혁준</a:t>
            </a:r>
          </a:p>
        </p:txBody>
      </p:sp>
      <p:pic>
        <p:nvPicPr>
          <p:cNvPr id="1026" name="Picture 2" descr="05 - 3D 프린팅이 스마트팩토리를 만나다 - 기술과혁신 웹진">
            <a:extLst>
              <a:ext uri="{FF2B5EF4-FFF2-40B4-BE49-F238E27FC236}">
                <a16:creationId xmlns:a16="http://schemas.microsoft.com/office/drawing/2014/main" id="{C1EB207E-D268-599D-4333-C1E2A8EB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1" y="3278079"/>
            <a:ext cx="3761812" cy="33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37051"/>
            <a:ext cx="1033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fur_heat_temp, fur_heat_time, fur_soak_temp, fur_soak_time, fur_total_time, fur_ex_temp, rolling_temp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532643" y="2286214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 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확인 후 판단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42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온도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시간 관련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C602B-0E3E-5BAA-1683-C37600D5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3" y="2798062"/>
            <a:ext cx="2442958" cy="3203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A5506-2570-AAF9-70EF-E3F3C880D7EC}"/>
              </a:ext>
            </a:extLst>
          </p:cNvPr>
          <p:cNvSpPr txBox="1"/>
          <p:nvPr/>
        </p:nvSpPr>
        <p:spPr>
          <a:xfrm>
            <a:off x="972878" y="6051488"/>
            <a:ext cx="15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fur_total_time</a:t>
            </a:r>
            <a:endParaRPr lang="ko-KR" altLang="en-US">
              <a:solidFill>
                <a:schemeClr val="tx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840DB-BDB6-AB47-FA67-FFA67DE9C25B}"/>
              </a:ext>
            </a:extLst>
          </p:cNvPr>
          <p:cNvSpPr txBox="1"/>
          <p:nvPr/>
        </p:nvSpPr>
        <p:spPr>
          <a:xfrm>
            <a:off x="3196004" y="3579298"/>
            <a:ext cx="4545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total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은 예열대 시간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+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가열대시간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+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균열대 시간으로 종속관계라 판단하여 예열대 시간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(pre_heat_time)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으로 파생변수로 생성함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. </a:t>
            </a:r>
            <a:endParaRPr lang="ko-KR" altLang="en-US">
              <a:solidFill>
                <a:schemeClr val="tx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123A011-445F-6A14-4898-3DD53A9983A8}"/>
              </a:ext>
            </a:extLst>
          </p:cNvPr>
          <p:cNvSpPr/>
          <p:nvPr/>
        </p:nvSpPr>
        <p:spPr>
          <a:xfrm>
            <a:off x="4956601" y="4309824"/>
            <a:ext cx="102412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331246-8CBD-C547-0592-C75F30540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87" y="2712871"/>
            <a:ext cx="3088680" cy="3288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B0B78D-B931-B5F7-0730-1471BA1C3675}"/>
              </a:ext>
            </a:extLst>
          </p:cNvPr>
          <p:cNvSpPr txBox="1"/>
          <p:nvPr/>
        </p:nvSpPr>
        <p:spPr>
          <a:xfrm>
            <a:off x="8619415" y="6051487"/>
            <a:ext cx="15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pre_heat_time</a:t>
            </a:r>
            <a:endParaRPr lang="ko-KR" altLang="en-US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4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37051"/>
            <a:ext cx="1033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fur_heat_temp, fur_heat_time, fur_soak_temp, fur_soak_time, fur_total_time, fur_ex_temp, rolling_temp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532643" y="2286214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 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확인 후 판단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42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온도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시간 관련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43B37-59C6-8D8C-3CEA-CD314C98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7" y="2814684"/>
            <a:ext cx="2767684" cy="3420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6A80BF-F04E-DE6A-33C4-DDAAFB2D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435" y="2744941"/>
            <a:ext cx="2476476" cy="3490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78EFF0-8CE6-7828-F88E-9373EBF5B33D}"/>
              </a:ext>
            </a:extLst>
          </p:cNvPr>
          <p:cNvSpPr txBox="1"/>
          <p:nvPr/>
        </p:nvSpPr>
        <p:spPr>
          <a:xfrm>
            <a:off x="6464932" y="3691146"/>
            <a:ext cx="1844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rolling_temp</a:t>
            </a:r>
            <a:r>
              <a:rPr lang="ko-KR" altLang="en-US" sz="14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의 온도가 </a:t>
            </a:r>
            <a:r>
              <a:rPr lang="en-US" altLang="ko-KR" sz="14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100</a:t>
            </a:r>
            <a:r>
              <a:rPr lang="ko-KR" altLang="en-US" sz="14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이하 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3319C62-17FA-6E32-FC5D-0B71BFA07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499" y="2809031"/>
            <a:ext cx="2766362" cy="335529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0FB7055-59AC-F646-53BB-1B49A3AA9F88}"/>
              </a:ext>
            </a:extLst>
          </p:cNvPr>
          <p:cNvSpPr/>
          <p:nvPr/>
        </p:nvSpPr>
        <p:spPr>
          <a:xfrm>
            <a:off x="7009645" y="4301984"/>
            <a:ext cx="838742" cy="527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6626B-DC6A-A41C-6DE8-C72BC5B80DE9}"/>
              </a:ext>
            </a:extLst>
          </p:cNvPr>
          <p:cNvSpPr txBox="1"/>
          <p:nvPr/>
        </p:nvSpPr>
        <p:spPr>
          <a:xfrm>
            <a:off x="6769939" y="6235129"/>
            <a:ext cx="138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rolling_temp</a:t>
            </a:r>
            <a:endParaRPr lang="ko-KR" altLang="en-US">
              <a:solidFill>
                <a:schemeClr val="tx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7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37051"/>
            <a:ext cx="1033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descaling_count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548805" y="1947660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 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확인 후 판단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6626B-DC6A-A41C-6DE8-C72BC5B80DE9}"/>
              </a:ext>
            </a:extLst>
          </p:cNvPr>
          <p:cNvSpPr txBox="1"/>
          <p:nvPr/>
        </p:nvSpPr>
        <p:spPr>
          <a:xfrm>
            <a:off x="4708987" y="6297273"/>
            <a:ext cx="183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descaling_count</a:t>
            </a:r>
            <a:endParaRPr lang="ko-KR" altLang="en-US">
              <a:solidFill>
                <a:schemeClr val="tx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DF226-DC21-ADC4-20B4-3A2FC910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53" y="2358269"/>
            <a:ext cx="3766081" cy="37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분석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</a:t>
            </a:r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 그래프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48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히스토그램 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양품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불량 기준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데이터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685800" y="1915867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Plate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관련</a:t>
            </a:r>
          </a:p>
        </p:txBody>
      </p:sp>
      <p:grpSp>
        <p:nvGrpSpPr>
          <p:cNvPr id="3" name="Google Shape;354;p7">
            <a:extLst>
              <a:ext uri="{FF2B5EF4-FFF2-40B4-BE49-F238E27FC236}">
                <a16:creationId xmlns:a16="http://schemas.microsoft.com/office/drawing/2014/main" id="{79C8BA5B-9829-616C-1FBD-CBB2B33ACA79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498000" y="199396"/>
            <a:chExt cx="1665915" cy="175982"/>
          </a:xfrm>
        </p:grpSpPr>
        <p:sp>
          <p:nvSpPr>
            <p:cNvPr id="5" name="Google Shape;355;p7">
              <a:extLst>
                <a:ext uri="{FF2B5EF4-FFF2-40B4-BE49-F238E27FC236}">
                  <a16:creationId xmlns:a16="http://schemas.microsoft.com/office/drawing/2014/main" id="{859067F9-79CD-53A0-1E58-CB52243906D2}"/>
                </a:ext>
              </a:extLst>
            </p:cNvPr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6;p7">
              <a:extLst>
                <a:ext uri="{FF2B5EF4-FFF2-40B4-BE49-F238E27FC236}">
                  <a16:creationId xmlns:a16="http://schemas.microsoft.com/office/drawing/2014/main" id="{33F92B93-23C4-244D-EB49-7C1F240CC757}"/>
                </a:ext>
              </a:extLst>
            </p:cNvPr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7;p7">
              <a:extLst>
                <a:ext uri="{FF2B5EF4-FFF2-40B4-BE49-F238E27FC236}">
                  <a16:creationId xmlns:a16="http://schemas.microsoft.com/office/drawing/2014/main" id="{F82F3FF0-FDC1-9405-B3B1-C1817CDEF5B6}"/>
                </a:ext>
              </a:extLst>
            </p:cNvPr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8;p7">
              <a:extLst>
                <a:ext uri="{FF2B5EF4-FFF2-40B4-BE49-F238E27FC236}">
                  <a16:creationId xmlns:a16="http://schemas.microsoft.com/office/drawing/2014/main" id="{1809C147-7378-8B3D-86DD-5FE6612559F1}"/>
                </a:ext>
              </a:extLst>
            </p:cNvPr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59;p7">
              <a:extLst>
                <a:ext uri="{FF2B5EF4-FFF2-40B4-BE49-F238E27FC236}">
                  <a16:creationId xmlns:a16="http://schemas.microsoft.com/office/drawing/2014/main" id="{6FBE5A15-FA94-EF36-FCE8-DE67069054E6}"/>
                </a:ext>
              </a:extLst>
            </p:cNvPr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60;p7">
              <a:extLst>
                <a:ext uri="{FF2B5EF4-FFF2-40B4-BE49-F238E27FC236}">
                  <a16:creationId xmlns:a16="http://schemas.microsoft.com/office/drawing/2014/main" id="{2EF7A09D-A80D-9A1A-DC76-F1B20FEB7D4E}"/>
                </a:ext>
              </a:extLst>
            </p:cNvPr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752382" y="2223644"/>
            <a:ext cx="6147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pt_thick, pt_width, pt_length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B19C38-61EA-D6DB-A658-56E8833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66" y="1511238"/>
            <a:ext cx="5087168" cy="50937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9B4379-2A38-5654-9E25-BB738CBFAE4B}"/>
              </a:ext>
            </a:extLst>
          </p:cNvPr>
          <p:cNvSpPr txBox="1"/>
          <p:nvPr/>
        </p:nvSpPr>
        <p:spPr>
          <a:xfrm>
            <a:off x="532644" y="5606030"/>
            <a:ext cx="5217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scale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과 폭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두께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길이의 두드러진 연관성이 없다고 판단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다른 변수와의 연관성을 더 조사해 볼 필요가 있다고 판단</a:t>
            </a:r>
            <a:endParaRPr lang="en-US" altLang="ko-KR" sz="16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03587E-97CC-0894-4FDC-81EBEB35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76910"/>
            <a:ext cx="4718481" cy="910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57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분석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</a:t>
            </a:r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 그래프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48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히스토그램 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양품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불량 기준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데이터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685800" y="1915867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가열로 시간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온도 관련</a:t>
            </a:r>
          </a:p>
        </p:txBody>
      </p:sp>
      <p:grpSp>
        <p:nvGrpSpPr>
          <p:cNvPr id="3" name="Google Shape;354;p7">
            <a:extLst>
              <a:ext uri="{FF2B5EF4-FFF2-40B4-BE49-F238E27FC236}">
                <a16:creationId xmlns:a16="http://schemas.microsoft.com/office/drawing/2014/main" id="{79C8BA5B-9829-616C-1FBD-CBB2B33ACA79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498000" y="199396"/>
            <a:chExt cx="1665915" cy="175982"/>
          </a:xfrm>
        </p:grpSpPr>
        <p:sp>
          <p:nvSpPr>
            <p:cNvPr id="5" name="Google Shape;355;p7">
              <a:extLst>
                <a:ext uri="{FF2B5EF4-FFF2-40B4-BE49-F238E27FC236}">
                  <a16:creationId xmlns:a16="http://schemas.microsoft.com/office/drawing/2014/main" id="{859067F9-79CD-53A0-1E58-CB52243906D2}"/>
                </a:ext>
              </a:extLst>
            </p:cNvPr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6;p7">
              <a:extLst>
                <a:ext uri="{FF2B5EF4-FFF2-40B4-BE49-F238E27FC236}">
                  <a16:creationId xmlns:a16="http://schemas.microsoft.com/office/drawing/2014/main" id="{33F92B93-23C4-244D-EB49-7C1F240CC757}"/>
                </a:ext>
              </a:extLst>
            </p:cNvPr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7;p7">
              <a:extLst>
                <a:ext uri="{FF2B5EF4-FFF2-40B4-BE49-F238E27FC236}">
                  <a16:creationId xmlns:a16="http://schemas.microsoft.com/office/drawing/2014/main" id="{F82F3FF0-FDC1-9405-B3B1-C1817CDEF5B6}"/>
                </a:ext>
              </a:extLst>
            </p:cNvPr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8;p7">
              <a:extLst>
                <a:ext uri="{FF2B5EF4-FFF2-40B4-BE49-F238E27FC236}">
                  <a16:creationId xmlns:a16="http://schemas.microsoft.com/office/drawing/2014/main" id="{1809C147-7378-8B3D-86DD-5FE6612559F1}"/>
                </a:ext>
              </a:extLst>
            </p:cNvPr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59;p7">
              <a:extLst>
                <a:ext uri="{FF2B5EF4-FFF2-40B4-BE49-F238E27FC236}">
                  <a16:creationId xmlns:a16="http://schemas.microsoft.com/office/drawing/2014/main" id="{6FBE5A15-FA94-EF36-FCE8-DE67069054E6}"/>
                </a:ext>
              </a:extLst>
            </p:cNvPr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60;p7">
              <a:extLst>
                <a:ext uri="{FF2B5EF4-FFF2-40B4-BE49-F238E27FC236}">
                  <a16:creationId xmlns:a16="http://schemas.microsoft.com/office/drawing/2014/main" id="{2EF7A09D-A80D-9A1A-DC76-F1B20FEB7D4E}"/>
                </a:ext>
              </a:extLst>
            </p:cNvPr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752382" y="2223643"/>
            <a:ext cx="468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fur_heat_temp, fur_heat_time, fur_soak_temp, fur_soak_time, pre_heat_time, fur_ex_temp, rolling_temp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B4379-2A38-5654-9E25-BB738CBFAE4B}"/>
              </a:ext>
            </a:extLst>
          </p:cNvPr>
          <p:cNvSpPr txBox="1"/>
          <p:nvPr/>
        </p:nvSpPr>
        <p:spPr>
          <a:xfrm>
            <a:off x="307907" y="4519522"/>
            <a:ext cx="52644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fur_ex_temp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와 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rolling_temp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 더 온도가 더 높을 수록 불량율이 더 높아지는 것을 확인</a:t>
            </a:r>
            <a:b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endParaRPr lang="ko-KR" altLang="en-US" sz="16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fur_soak_temp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와 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fur_ex_temp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모양이 똑같다고 판단하여 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fur_soak_temp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를 제외</a:t>
            </a:r>
            <a:b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endParaRPr lang="ko-KR" altLang="en-US" sz="16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pre_heat_time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 양품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불량이 고르게 분포하고 있으므로 의미가 없다고 판단하여 제외</a:t>
            </a:r>
            <a:endParaRPr lang="en-US" altLang="ko-KR" sz="16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03587E-97CC-0894-4FDC-81EBEB35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81" y="3150724"/>
            <a:ext cx="4343492" cy="837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E5A7A1-5408-EFB8-0D7D-BACF6574A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594" y="775299"/>
            <a:ext cx="5778970" cy="5712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5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분석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</a:t>
            </a:r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 그래프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48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히스토그램 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양품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불량 기준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데이터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685800" y="1915867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압연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descaling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횟수</a:t>
            </a:r>
          </a:p>
        </p:txBody>
      </p:sp>
      <p:grpSp>
        <p:nvGrpSpPr>
          <p:cNvPr id="3" name="Google Shape;354;p7">
            <a:extLst>
              <a:ext uri="{FF2B5EF4-FFF2-40B4-BE49-F238E27FC236}">
                <a16:creationId xmlns:a16="http://schemas.microsoft.com/office/drawing/2014/main" id="{79C8BA5B-9829-616C-1FBD-CBB2B33ACA79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498000" y="199396"/>
            <a:chExt cx="1665915" cy="175982"/>
          </a:xfrm>
        </p:grpSpPr>
        <p:sp>
          <p:nvSpPr>
            <p:cNvPr id="5" name="Google Shape;355;p7">
              <a:extLst>
                <a:ext uri="{FF2B5EF4-FFF2-40B4-BE49-F238E27FC236}">
                  <a16:creationId xmlns:a16="http://schemas.microsoft.com/office/drawing/2014/main" id="{859067F9-79CD-53A0-1E58-CB52243906D2}"/>
                </a:ext>
              </a:extLst>
            </p:cNvPr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6;p7">
              <a:extLst>
                <a:ext uri="{FF2B5EF4-FFF2-40B4-BE49-F238E27FC236}">
                  <a16:creationId xmlns:a16="http://schemas.microsoft.com/office/drawing/2014/main" id="{33F92B93-23C4-244D-EB49-7C1F240CC757}"/>
                </a:ext>
              </a:extLst>
            </p:cNvPr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7;p7">
              <a:extLst>
                <a:ext uri="{FF2B5EF4-FFF2-40B4-BE49-F238E27FC236}">
                  <a16:creationId xmlns:a16="http://schemas.microsoft.com/office/drawing/2014/main" id="{F82F3FF0-FDC1-9405-B3B1-C1817CDEF5B6}"/>
                </a:ext>
              </a:extLst>
            </p:cNvPr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8;p7">
              <a:extLst>
                <a:ext uri="{FF2B5EF4-FFF2-40B4-BE49-F238E27FC236}">
                  <a16:creationId xmlns:a16="http://schemas.microsoft.com/office/drawing/2014/main" id="{1809C147-7378-8B3D-86DD-5FE6612559F1}"/>
                </a:ext>
              </a:extLst>
            </p:cNvPr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59;p7">
              <a:extLst>
                <a:ext uri="{FF2B5EF4-FFF2-40B4-BE49-F238E27FC236}">
                  <a16:creationId xmlns:a16="http://schemas.microsoft.com/office/drawing/2014/main" id="{6FBE5A15-FA94-EF36-FCE8-DE67069054E6}"/>
                </a:ext>
              </a:extLst>
            </p:cNvPr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60;p7">
              <a:extLst>
                <a:ext uri="{FF2B5EF4-FFF2-40B4-BE49-F238E27FC236}">
                  <a16:creationId xmlns:a16="http://schemas.microsoft.com/office/drawing/2014/main" id="{2EF7A09D-A80D-9A1A-DC76-F1B20FEB7D4E}"/>
                </a:ext>
              </a:extLst>
            </p:cNvPr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752382" y="2223643"/>
            <a:ext cx="4689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descaling_count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B4379-2A38-5654-9E25-BB738CBFAE4B}"/>
              </a:ext>
            </a:extLst>
          </p:cNvPr>
          <p:cNvSpPr txBox="1"/>
          <p:nvPr/>
        </p:nvSpPr>
        <p:spPr>
          <a:xfrm>
            <a:off x="5874579" y="5380656"/>
            <a:ext cx="5264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횟수가 많아질수록 불량율이 적어지지 않으므로 제외</a:t>
            </a:r>
            <a:endParaRPr lang="en-US" altLang="ko-KR" sz="16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03587E-97CC-0894-4FDC-81EBEB35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32923"/>
            <a:ext cx="4343492" cy="837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D8E17-0C44-4591-47D5-F2A55581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39" y="1933836"/>
            <a:ext cx="4883533" cy="31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분석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범주형</a:t>
            </a:r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 그래프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48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빈도분석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(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범주형데이터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</a:p>
        </p:txBody>
      </p:sp>
      <p:grpSp>
        <p:nvGrpSpPr>
          <p:cNvPr id="3" name="Google Shape;354;p7">
            <a:extLst>
              <a:ext uri="{FF2B5EF4-FFF2-40B4-BE49-F238E27FC236}">
                <a16:creationId xmlns:a16="http://schemas.microsoft.com/office/drawing/2014/main" id="{79C8BA5B-9829-616C-1FBD-CBB2B33ACA79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498000" y="199396"/>
            <a:chExt cx="1665915" cy="175982"/>
          </a:xfrm>
        </p:grpSpPr>
        <p:sp>
          <p:nvSpPr>
            <p:cNvPr id="5" name="Google Shape;355;p7">
              <a:extLst>
                <a:ext uri="{FF2B5EF4-FFF2-40B4-BE49-F238E27FC236}">
                  <a16:creationId xmlns:a16="http://schemas.microsoft.com/office/drawing/2014/main" id="{859067F9-79CD-53A0-1E58-CB52243906D2}"/>
                </a:ext>
              </a:extLst>
            </p:cNvPr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6;p7">
              <a:extLst>
                <a:ext uri="{FF2B5EF4-FFF2-40B4-BE49-F238E27FC236}">
                  <a16:creationId xmlns:a16="http://schemas.microsoft.com/office/drawing/2014/main" id="{33F92B93-23C4-244D-EB49-7C1F240CC757}"/>
                </a:ext>
              </a:extLst>
            </p:cNvPr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7;p7">
              <a:extLst>
                <a:ext uri="{FF2B5EF4-FFF2-40B4-BE49-F238E27FC236}">
                  <a16:creationId xmlns:a16="http://schemas.microsoft.com/office/drawing/2014/main" id="{F82F3FF0-FDC1-9405-B3B1-C1817CDEF5B6}"/>
                </a:ext>
              </a:extLst>
            </p:cNvPr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8;p7">
              <a:extLst>
                <a:ext uri="{FF2B5EF4-FFF2-40B4-BE49-F238E27FC236}">
                  <a16:creationId xmlns:a16="http://schemas.microsoft.com/office/drawing/2014/main" id="{1809C147-7378-8B3D-86DD-5FE6612559F1}"/>
                </a:ext>
              </a:extLst>
            </p:cNvPr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59;p7">
              <a:extLst>
                <a:ext uri="{FF2B5EF4-FFF2-40B4-BE49-F238E27FC236}">
                  <a16:creationId xmlns:a16="http://schemas.microsoft.com/office/drawing/2014/main" id="{6FBE5A15-FA94-EF36-FCE8-DE67069054E6}"/>
                </a:ext>
              </a:extLst>
            </p:cNvPr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60;p7">
              <a:extLst>
                <a:ext uri="{FF2B5EF4-FFF2-40B4-BE49-F238E27FC236}">
                  <a16:creationId xmlns:a16="http://schemas.microsoft.com/office/drawing/2014/main" id="{2EF7A09D-A80D-9A1A-DC76-F1B20FEB7D4E}"/>
                </a:ext>
              </a:extLst>
            </p:cNvPr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794533" y="2223644"/>
            <a:ext cx="7204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가열로 작업순번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가열로 호기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작업조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제품규격기준국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6167A7-C8EB-FC38-8FD6-292DC04C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3" y="2755040"/>
            <a:ext cx="4829470" cy="520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703AB4-D6C7-2C98-4F7C-5ED8AFAD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42" y="3625853"/>
            <a:ext cx="1808825" cy="1239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38B3DA-45CC-5F67-DC9E-CF12199A8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202" y="3625853"/>
            <a:ext cx="1943371" cy="1209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2D191A-1B0B-04E3-F713-523989E50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408" y="3627186"/>
            <a:ext cx="2152950" cy="1238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A27D59-E5C4-6ED9-0ABB-84773F425CAF}"/>
              </a:ext>
            </a:extLst>
          </p:cNvPr>
          <p:cNvSpPr txBox="1"/>
          <p:nvPr/>
        </p:nvSpPr>
        <p:spPr>
          <a:xfrm>
            <a:off x="612542" y="5000566"/>
            <a:ext cx="1923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해당 범주형 변수는 큰 차이가 없다고 판단하여 제외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8F5DB-4648-AD42-0C09-52971397F7DE}"/>
              </a:ext>
            </a:extLst>
          </p:cNvPr>
          <p:cNvSpPr txBox="1"/>
          <p:nvPr/>
        </p:nvSpPr>
        <p:spPr>
          <a:xfrm>
            <a:off x="2861615" y="5022238"/>
            <a:ext cx="1656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가열로 호기마다 차이가 없으므로 제외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78AF2-B5D1-2B58-7CBD-87DED7EA2A35}"/>
              </a:ext>
            </a:extLst>
          </p:cNvPr>
          <p:cNvSpPr txBox="1"/>
          <p:nvPr/>
        </p:nvSpPr>
        <p:spPr>
          <a:xfrm>
            <a:off x="5073048" y="5000565"/>
            <a:ext cx="1923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해당 범주형 변수는 큰 차이가 없다고 판단하여 제외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22EBFD5-65B6-12DE-C75F-EF0260A2D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458" y="3645572"/>
            <a:ext cx="3410426" cy="120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D90ACB-F869-E494-7A62-DAF3F35D892A}"/>
              </a:ext>
            </a:extLst>
          </p:cNvPr>
          <p:cNvSpPr txBox="1"/>
          <p:nvPr/>
        </p:nvSpPr>
        <p:spPr>
          <a:xfrm>
            <a:off x="7852269" y="5000565"/>
            <a:ext cx="26416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일본산일 경우 불량이 양품보다 많음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일본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한국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영국순으로 불량율이 높음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분석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범주형</a:t>
            </a:r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 그래프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48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빈도분석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(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범주형데이터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)</a:t>
            </a:r>
          </a:p>
        </p:txBody>
      </p:sp>
      <p:grpSp>
        <p:nvGrpSpPr>
          <p:cNvPr id="3" name="Google Shape;354;p7">
            <a:extLst>
              <a:ext uri="{FF2B5EF4-FFF2-40B4-BE49-F238E27FC236}">
                <a16:creationId xmlns:a16="http://schemas.microsoft.com/office/drawing/2014/main" id="{79C8BA5B-9829-616C-1FBD-CBB2B33ACA79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498000" y="199396"/>
            <a:chExt cx="1665915" cy="175982"/>
          </a:xfrm>
        </p:grpSpPr>
        <p:sp>
          <p:nvSpPr>
            <p:cNvPr id="5" name="Google Shape;355;p7">
              <a:extLst>
                <a:ext uri="{FF2B5EF4-FFF2-40B4-BE49-F238E27FC236}">
                  <a16:creationId xmlns:a16="http://schemas.microsoft.com/office/drawing/2014/main" id="{859067F9-79CD-53A0-1E58-CB52243906D2}"/>
                </a:ext>
              </a:extLst>
            </p:cNvPr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6;p7">
              <a:extLst>
                <a:ext uri="{FF2B5EF4-FFF2-40B4-BE49-F238E27FC236}">
                  <a16:creationId xmlns:a16="http://schemas.microsoft.com/office/drawing/2014/main" id="{33F92B93-23C4-244D-EB49-7C1F240CC757}"/>
                </a:ext>
              </a:extLst>
            </p:cNvPr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7;p7">
              <a:extLst>
                <a:ext uri="{FF2B5EF4-FFF2-40B4-BE49-F238E27FC236}">
                  <a16:creationId xmlns:a16="http://schemas.microsoft.com/office/drawing/2014/main" id="{F82F3FF0-FDC1-9405-B3B1-C1817CDEF5B6}"/>
                </a:ext>
              </a:extLst>
            </p:cNvPr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8;p7">
              <a:extLst>
                <a:ext uri="{FF2B5EF4-FFF2-40B4-BE49-F238E27FC236}">
                  <a16:creationId xmlns:a16="http://schemas.microsoft.com/office/drawing/2014/main" id="{1809C147-7378-8B3D-86DD-5FE6612559F1}"/>
                </a:ext>
              </a:extLst>
            </p:cNvPr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59;p7">
              <a:extLst>
                <a:ext uri="{FF2B5EF4-FFF2-40B4-BE49-F238E27FC236}">
                  <a16:creationId xmlns:a16="http://schemas.microsoft.com/office/drawing/2014/main" id="{6FBE5A15-FA94-EF36-FCE8-DE67069054E6}"/>
                </a:ext>
              </a:extLst>
            </p:cNvPr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60;p7">
              <a:extLst>
                <a:ext uri="{FF2B5EF4-FFF2-40B4-BE49-F238E27FC236}">
                  <a16:creationId xmlns:a16="http://schemas.microsoft.com/office/drawing/2014/main" id="{2EF7A09D-A80D-9A1A-DC76-F1B20FEB7D4E}"/>
                </a:ext>
              </a:extLst>
            </p:cNvPr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794533" y="2223644"/>
            <a:ext cx="7204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제품 규격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강종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작업조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hsb(hot scale braker), rolling_method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6167A7-C8EB-FC38-8FD6-292DC04C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3" y="2755040"/>
            <a:ext cx="4829470" cy="520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A27D59-E5C4-6ED9-0ABB-84773F425CAF}"/>
              </a:ext>
            </a:extLst>
          </p:cNvPr>
          <p:cNvSpPr txBox="1"/>
          <p:nvPr/>
        </p:nvSpPr>
        <p:spPr>
          <a:xfrm>
            <a:off x="7395376" y="3791770"/>
            <a:ext cx="35725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총 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67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 종류중에 제품마다 규격차이가 다르다고 생각이 들고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표본이 적은 제품도 있다고 판단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그러므로 해당컬럼을 제외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8F5DB-4648-AD42-0C09-52971397F7DE}"/>
              </a:ext>
            </a:extLst>
          </p:cNvPr>
          <p:cNvSpPr txBox="1"/>
          <p:nvPr/>
        </p:nvSpPr>
        <p:spPr>
          <a:xfrm>
            <a:off x="1993982" y="5442675"/>
            <a:ext cx="16565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steel_kind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 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때 불량율이 증가함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강종마다 목표변수에 유의미하다고 생각함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78AF2-B5D1-2B58-7CBD-87DED7EA2A35}"/>
              </a:ext>
            </a:extLst>
          </p:cNvPr>
          <p:cNvSpPr txBox="1"/>
          <p:nvPr/>
        </p:nvSpPr>
        <p:spPr>
          <a:xfrm>
            <a:off x="5236084" y="5382343"/>
            <a:ext cx="213938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hsb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미적용일 경우 불량율 </a:t>
            </a:r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100%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결과가 나옴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그러므로 적용일 때만의 데이터를 가지고 모델을 돌릴필요가 있음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90ACB-F869-E494-7A62-DAF3F35D892A}"/>
              </a:ext>
            </a:extLst>
          </p:cNvPr>
          <p:cNvSpPr txBox="1"/>
          <p:nvPr/>
        </p:nvSpPr>
        <p:spPr>
          <a:xfrm>
            <a:off x="9914634" y="5551620"/>
            <a:ext cx="17408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TMCP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인 경우 양품율이 유의미하고 높게 나옴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1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중요한 변수라고 판단</a:t>
            </a:r>
            <a:endParaRPr lang="en-US" altLang="ko-KR" sz="11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50B0EB-7299-AC6A-16F9-5366D2EE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42" y="3500220"/>
            <a:ext cx="6902382" cy="1183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565A5C-F1D1-FBC5-67E7-527F84D23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11" y="5216008"/>
            <a:ext cx="1486107" cy="1105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A70D423-AF0A-2188-5E3D-DC1197A9E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644" y="5187429"/>
            <a:ext cx="1409897" cy="1162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A12FD0-C658-8BCE-0648-A5649FD28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272" y="5120514"/>
            <a:ext cx="2255670" cy="1228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4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4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가설검정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분산분석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612542" y="1449683"/>
            <a:ext cx="548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제품 두께 구간마다 불량율이 차이가 있을 것이다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?</a:t>
            </a:r>
            <a:b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</a:br>
            <a:endParaRPr lang="en-US" altLang="ko-KR" sz="18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612542" y="1872571"/>
            <a:ext cx="7097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제품 두께 구간별 불량률의 차이 검정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8AE1E2-0BC0-FE9C-423E-A04B0C5A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4" y="2467855"/>
            <a:ext cx="4916508" cy="374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9B62D3-C25E-F5A4-CC9F-8E07F6D9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79" y="2467855"/>
            <a:ext cx="5353797" cy="1533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30BFF5-4E51-EC09-E019-55CE9752BCCE}"/>
              </a:ext>
            </a:extLst>
          </p:cNvPr>
          <p:cNvSpPr txBox="1"/>
          <p:nvPr/>
        </p:nvSpPr>
        <p:spPr>
          <a:xfrm>
            <a:off x="5800804" y="4677653"/>
            <a:ext cx="49910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정규성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등분산성의 검정결과 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0.05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보다 작으므로 귀무가설이 기각되어 정규성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등분산성을 띄지 않는다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그래도 조건을 만족한다고 가정하여 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분석을 진행해보았다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그럼에도 조건을 만족이 되지 않았기 때문에 그래프 분석의 내용을 바탕으로 모델링을 진행하였다</a:t>
            </a:r>
            <a:r>
              <a:rPr lang="en-US" altLang="ko-KR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82EC42-C7D8-F9CB-EAE1-97407ABA2605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599954" y="190666"/>
            <a:chExt cx="1665915" cy="175982"/>
          </a:xfrm>
        </p:grpSpPr>
        <p:grpSp>
          <p:nvGrpSpPr>
            <p:cNvPr id="3" name="Google Shape;354;p7">
              <a:extLst>
                <a:ext uri="{FF2B5EF4-FFF2-40B4-BE49-F238E27FC236}">
                  <a16:creationId xmlns:a16="http://schemas.microsoft.com/office/drawing/2014/main" id="{79C8BA5B-9829-616C-1FBD-CBB2B33ACA79}"/>
                </a:ext>
              </a:extLst>
            </p:cNvPr>
            <p:cNvGrpSpPr/>
            <p:nvPr/>
          </p:nvGrpSpPr>
          <p:grpSpPr>
            <a:xfrm>
              <a:off x="9599954" y="190666"/>
              <a:ext cx="1665915" cy="175982"/>
              <a:chOff x="9498000" y="199396"/>
              <a:chExt cx="1665915" cy="175982"/>
            </a:xfrm>
          </p:grpSpPr>
          <p:sp>
            <p:nvSpPr>
              <p:cNvPr id="6" name="Google Shape;356;p7">
                <a:extLst>
                  <a:ext uri="{FF2B5EF4-FFF2-40B4-BE49-F238E27FC236}">
                    <a16:creationId xmlns:a16="http://schemas.microsoft.com/office/drawing/2014/main" id="{33F92B93-23C4-244D-EB49-7C1F240CC757}"/>
                  </a:ext>
                </a:extLst>
              </p:cNvPr>
              <p:cNvSpPr/>
              <p:nvPr/>
            </p:nvSpPr>
            <p:spPr>
              <a:xfrm>
                <a:off x="10093974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" name="Google Shape;357;p7">
                <a:extLst>
                  <a:ext uri="{FF2B5EF4-FFF2-40B4-BE49-F238E27FC236}">
                    <a16:creationId xmlns:a16="http://schemas.microsoft.com/office/drawing/2014/main" id="{F82F3FF0-FDC1-9405-B3B1-C1817CDEF5B6}"/>
                  </a:ext>
                </a:extLst>
              </p:cNvPr>
              <p:cNvSpPr/>
              <p:nvPr/>
            </p:nvSpPr>
            <p:spPr>
              <a:xfrm>
                <a:off x="9795987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" name="Google Shape;358;p7">
                <a:extLst>
                  <a:ext uri="{FF2B5EF4-FFF2-40B4-BE49-F238E27FC236}">
                    <a16:creationId xmlns:a16="http://schemas.microsoft.com/office/drawing/2014/main" id="{1809C147-7378-8B3D-86DD-5FE6612559F1}"/>
                  </a:ext>
                </a:extLst>
              </p:cNvPr>
              <p:cNvSpPr/>
              <p:nvPr/>
            </p:nvSpPr>
            <p:spPr>
              <a:xfrm>
                <a:off x="9498000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" name="Google Shape;359;p7">
                <a:extLst>
                  <a:ext uri="{FF2B5EF4-FFF2-40B4-BE49-F238E27FC236}">
                    <a16:creationId xmlns:a16="http://schemas.microsoft.com/office/drawing/2014/main" id="{6FBE5A15-FA94-EF36-FCE8-DE67069054E6}"/>
                  </a:ext>
                </a:extLst>
              </p:cNvPr>
              <p:cNvSpPr/>
              <p:nvPr/>
            </p:nvSpPr>
            <p:spPr>
              <a:xfrm>
                <a:off x="10689948" y="199396"/>
                <a:ext cx="175982" cy="175982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" name="Google Shape;360;p7">
                <a:extLst>
                  <a:ext uri="{FF2B5EF4-FFF2-40B4-BE49-F238E27FC236}">
                    <a16:creationId xmlns:a16="http://schemas.microsoft.com/office/drawing/2014/main" id="{2EF7A09D-A80D-9A1A-DC76-F1B20FEB7D4E}"/>
                  </a:ext>
                </a:extLst>
              </p:cNvPr>
              <p:cNvSpPr/>
              <p:nvPr/>
            </p:nvSpPr>
            <p:spPr>
              <a:xfrm>
                <a:off x="10987933" y="199396"/>
                <a:ext cx="175982" cy="175982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" name="Google Shape;356;p7">
              <a:extLst>
                <a:ext uri="{FF2B5EF4-FFF2-40B4-BE49-F238E27FC236}">
                  <a16:creationId xmlns:a16="http://schemas.microsoft.com/office/drawing/2014/main" id="{AEFF1BB9-83CE-8716-D3E1-FF34B83892F2}"/>
                </a:ext>
              </a:extLst>
            </p:cNvPr>
            <p:cNvSpPr/>
            <p:nvPr/>
          </p:nvSpPr>
          <p:spPr>
            <a:xfrm>
              <a:off x="1049391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16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4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가설검정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339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카이제곱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C3FD1-AA74-D9C8-664D-7A448CE8047A}"/>
              </a:ext>
            </a:extLst>
          </p:cNvPr>
          <p:cNvSpPr txBox="1"/>
          <p:nvPr/>
        </p:nvSpPr>
        <p:spPr>
          <a:xfrm>
            <a:off x="93947" y="1881486"/>
            <a:ext cx="4010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압연방법과 강종 종류에 따른 카이제곱 독립성 검정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0BFF5-4E51-EC09-E019-55CE9752BCCE}"/>
              </a:ext>
            </a:extLst>
          </p:cNvPr>
          <p:cNvSpPr txBox="1"/>
          <p:nvPr/>
        </p:nvSpPr>
        <p:spPr>
          <a:xfrm>
            <a:off x="275191" y="4899594"/>
            <a:ext cx="3648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실행결과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값이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으로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유의수준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5%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에서 압연방법과 강종 종류의 차이가 있다고 말할 수 있다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그러므로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압연방법과 강종 종류에 연관성이 있다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그렇지만 압연방법과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강종 종류의 그래프 분석을 통해 둘 다 유의미한 변수라고 판단하여 남기기로 결정</a:t>
            </a:r>
            <a:endParaRPr lang="en-US" altLang="ko-KR" sz="12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C89BC6-C699-9350-B765-A2AF81DD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0" y="2356587"/>
            <a:ext cx="3365541" cy="133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02B81C-7477-82E7-C661-710268D9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083" y="3904354"/>
            <a:ext cx="1886213" cy="7811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6BBA17-A40D-A80C-0BB9-F8A6CBB2C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637" y="2356587"/>
            <a:ext cx="3043270" cy="133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181789-12A4-19AE-F74F-4FB9856A0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130" y="3913880"/>
            <a:ext cx="1952898" cy="7716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F96B23-2FC0-B19B-546E-44E626B92611}"/>
              </a:ext>
            </a:extLst>
          </p:cNvPr>
          <p:cNvSpPr txBox="1"/>
          <p:nvPr/>
        </p:nvSpPr>
        <p:spPr>
          <a:xfrm>
            <a:off x="4027266" y="4909120"/>
            <a:ext cx="3648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실행결과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값이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0.711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이므로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유의수준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5%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에서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hsb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과 강종 종류의 차이가 없다고 말할 수 있다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그러므로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hsb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과 강종 종류에 연관성이 없다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1476ACD6-BA08-D1AB-6CAB-A48660EDB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012" y="2356587"/>
            <a:ext cx="3507883" cy="1343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3DFB0FC-76C7-6D22-7DA7-75D21901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587" y="3894827"/>
            <a:ext cx="1924319" cy="8002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77918E-4096-BC4B-97F7-4CC2BE13FC5B}"/>
              </a:ext>
            </a:extLst>
          </p:cNvPr>
          <p:cNvSpPr txBox="1"/>
          <p:nvPr/>
        </p:nvSpPr>
        <p:spPr>
          <a:xfrm>
            <a:off x="7675277" y="4899594"/>
            <a:ext cx="3648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실행결과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값이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0.664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유의수준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5%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에서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hsb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과 압연 방법과 차이가 없다고 말할 수 있다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그러므로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hsb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와 압연방법에 연관성이 없다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B08C6-9158-E8AF-E215-C140A1ACAFD6}"/>
              </a:ext>
            </a:extLst>
          </p:cNvPr>
          <p:cNvSpPr txBox="1"/>
          <p:nvPr/>
        </p:nvSpPr>
        <p:spPr>
          <a:xfrm>
            <a:off x="4027266" y="1761604"/>
            <a:ext cx="3507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hsb</a:t>
            </a:r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적용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비적용과 강종 종류에 따른 카이제곱 독립성 검정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94BBF-E7DD-6C81-C876-B94CEFAFA240}"/>
              </a:ext>
            </a:extLst>
          </p:cNvPr>
          <p:cNvSpPr txBox="1"/>
          <p:nvPr/>
        </p:nvSpPr>
        <p:spPr>
          <a:xfrm>
            <a:off x="7815405" y="1773764"/>
            <a:ext cx="3507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hsb</a:t>
            </a:r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적용</a:t>
            </a:r>
            <a:r>
              <a:rPr lang="en-US" altLang="ko-KR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</a:t>
            </a:r>
            <a:r>
              <a:rPr lang="ko-KR" altLang="en-US" sz="14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비적용과 압연 방법에 따른 카이제곱 독립성 검정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FE707B9-BF30-39DA-9D7A-35F994D77456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599954" y="190666"/>
            <a:chExt cx="1665915" cy="175982"/>
          </a:xfrm>
        </p:grpSpPr>
        <p:grpSp>
          <p:nvGrpSpPr>
            <p:cNvPr id="39" name="Google Shape;354;p7">
              <a:extLst>
                <a:ext uri="{FF2B5EF4-FFF2-40B4-BE49-F238E27FC236}">
                  <a16:creationId xmlns:a16="http://schemas.microsoft.com/office/drawing/2014/main" id="{4BB4AD34-63CE-6DE0-011B-5D0585504CD4}"/>
                </a:ext>
              </a:extLst>
            </p:cNvPr>
            <p:cNvGrpSpPr/>
            <p:nvPr/>
          </p:nvGrpSpPr>
          <p:grpSpPr>
            <a:xfrm>
              <a:off x="9599954" y="190666"/>
              <a:ext cx="1665915" cy="175982"/>
              <a:chOff x="9498000" y="199396"/>
              <a:chExt cx="1665915" cy="175982"/>
            </a:xfrm>
          </p:grpSpPr>
          <p:sp>
            <p:nvSpPr>
              <p:cNvPr id="41" name="Google Shape;356;p7">
                <a:extLst>
                  <a:ext uri="{FF2B5EF4-FFF2-40B4-BE49-F238E27FC236}">
                    <a16:creationId xmlns:a16="http://schemas.microsoft.com/office/drawing/2014/main" id="{4A6439CD-318D-6E66-4BD0-54E4CABB8D63}"/>
                  </a:ext>
                </a:extLst>
              </p:cNvPr>
              <p:cNvSpPr/>
              <p:nvPr/>
            </p:nvSpPr>
            <p:spPr>
              <a:xfrm>
                <a:off x="10093974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" name="Google Shape;357;p7">
                <a:extLst>
                  <a:ext uri="{FF2B5EF4-FFF2-40B4-BE49-F238E27FC236}">
                    <a16:creationId xmlns:a16="http://schemas.microsoft.com/office/drawing/2014/main" id="{3ADED459-7FDE-DF3B-FF5F-5581885B6407}"/>
                  </a:ext>
                </a:extLst>
              </p:cNvPr>
              <p:cNvSpPr/>
              <p:nvPr/>
            </p:nvSpPr>
            <p:spPr>
              <a:xfrm>
                <a:off x="9795987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" name="Google Shape;358;p7">
                <a:extLst>
                  <a:ext uri="{FF2B5EF4-FFF2-40B4-BE49-F238E27FC236}">
                    <a16:creationId xmlns:a16="http://schemas.microsoft.com/office/drawing/2014/main" id="{4E4D6EA8-A73D-037E-066C-7EE1AAD443D5}"/>
                  </a:ext>
                </a:extLst>
              </p:cNvPr>
              <p:cNvSpPr/>
              <p:nvPr/>
            </p:nvSpPr>
            <p:spPr>
              <a:xfrm>
                <a:off x="9498000" y="19939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" name="Google Shape;359;p7">
                <a:extLst>
                  <a:ext uri="{FF2B5EF4-FFF2-40B4-BE49-F238E27FC236}">
                    <a16:creationId xmlns:a16="http://schemas.microsoft.com/office/drawing/2014/main" id="{3D194559-6A09-C7DA-938D-405D1E88759A}"/>
                  </a:ext>
                </a:extLst>
              </p:cNvPr>
              <p:cNvSpPr/>
              <p:nvPr/>
            </p:nvSpPr>
            <p:spPr>
              <a:xfrm>
                <a:off x="10689948" y="199396"/>
                <a:ext cx="175982" cy="175982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" name="Google Shape;360;p7">
                <a:extLst>
                  <a:ext uri="{FF2B5EF4-FFF2-40B4-BE49-F238E27FC236}">
                    <a16:creationId xmlns:a16="http://schemas.microsoft.com/office/drawing/2014/main" id="{58FCE9F1-6D4C-407B-4F9F-0EB070E8E7AF}"/>
                  </a:ext>
                </a:extLst>
              </p:cNvPr>
              <p:cNvSpPr/>
              <p:nvPr/>
            </p:nvSpPr>
            <p:spPr>
              <a:xfrm>
                <a:off x="10987933" y="199396"/>
                <a:ext cx="175982" cy="175982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0" name="Google Shape;356;p7">
              <a:extLst>
                <a:ext uri="{FF2B5EF4-FFF2-40B4-BE49-F238E27FC236}">
                  <a16:creationId xmlns:a16="http://schemas.microsoft.com/office/drawing/2014/main" id="{71D1A341-B1A8-2980-9B20-A69406C57161}"/>
                </a:ext>
              </a:extLst>
            </p:cNvPr>
            <p:cNvSpPr/>
            <p:nvPr/>
          </p:nvSpPr>
          <p:spPr>
            <a:xfrm>
              <a:off x="1049391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9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ctrTitle" idx="4294967295"/>
          </p:nvPr>
        </p:nvSpPr>
        <p:spPr>
          <a:xfrm>
            <a:off x="426280" y="1539633"/>
            <a:ext cx="38544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-KR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"/>
          <p:cNvCxnSpPr/>
          <p:nvPr/>
        </p:nvCxnSpPr>
        <p:spPr>
          <a:xfrm rot="10800000">
            <a:off x="426280" y="2611912"/>
            <a:ext cx="10054800" cy="891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2"/>
          <p:cNvSpPr txBox="1"/>
          <p:nvPr/>
        </p:nvSpPr>
        <p:spPr>
          <a:xfrm>
            <a:off x="2642541" y="3101683"/>
            <a:ext cx="29323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01</a:t>
            </a:r>
            <a:r>
              <a:rPr lang="ko-KR" sz="2800" b="0" i="0" u="none" strike="noStrike" cap="none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  </a:t>
            </a:r>
            <a:r>
              <a:rPr lang="en-US" altLang="ko-KR" sz="2800" b="0" i="0" u="none" strike="noStrike" cap="none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 </a:t>
            </a:r>
            <a:r>
              <a:rPr lang="ko-KR" altLang="en-US" sz="2800" b="1" i="0" u="none" strike="noStrike" cap="none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과제정의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568162" y="3074469"/>
            <a:ext cx="34637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02</a:t>
            </a:r>
            <a:r>
              <a:rPr 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en-US" alt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ko-KR" altLang="en-US" sz="2800" b="1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전처리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642541" y="3856566"/>
            <a:ext cx="29323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03</a:t>
            </a:r>
            <a:r>
              <a:rPr 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en-US" alt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ko-KR" altLang="en-US" sz="2800" b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그래프 분석</a:t>
            </a:r>
            <a:r>
              <a:rPr lang="en-US" altLang="ko-KR" sz="2800" b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	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68162" y="3829352"/>
            <a:ext cx="34637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04</a:t>
            </a:r>
            <a:r>
              <a:rPr lang="ko-KR" sz="2800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  </a:t>
            </a:r>
            <a:r>
              <a:rPr lang="ko-KR" altLang="en-US" sz="2800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가설검정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642541" y="4611449"/>
            <a:ext cx="37716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05</a:t>
            </a:r>
            <a:r>
              <a:rPr lang="ko-KR" sz="2800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Malgun Gothic"/>
                <a:sym typeface="Malgun Gothic"/>
              </a:rPr>
              <a:t>  </a:t>
            </a:r>
            <a:r>
              <a:rPr lang="ko-KR" altLang="en-US" sz="2800" b="1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최종변수선정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68162" y="4584235"/>
            <a:ext cx="37716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06 </a:t>
            </a:r>
            <a:r>
              <a:rPr lang="en-US" alt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ko-KR" altLang="en-US" sz="2800" b="1">
                <a:solidFill>
                  <a:schemeClr val="dk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모델링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  <p:sp>
        <p:nvSpPr>
          <p:cNvPr id="2" name="Google Shape;121;p2">
            <a:extLst>
              <a:ext uri="{FF2B5EF4-FFF2-40B4-BE49-F238E27FC236}">
                <a16:creationId xmlns:a16="http://schemas.microsoft.com/office/drawing/2014/main" id="{99E0F85B-D2F6-9DBB-DCAC-CB7FB261A24B}"/>
              </a:ext>
            </a:extLst>
          </p:cNvPr>
          <p:cNvSpPr txBox="1"/>
          <p:nvPr/>
        </p:nvSpPr>
        <p:spPr>
          <a:xfrm>
            <a:off x="2642540" y="5339118"/>
            <a:ext cx="424653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0</a:t>
            </a:r>
            <a:r>
              <a:rPr lang="en-US" altLang="ko-KR" sz="28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7</a:t>
            </a:r>
            <a:r>
              <a:rPr 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lang="en-US" altLang="ko-KR" sz="2800">
                <a:solidFill>
                  <a:srgbClr val="006FF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 </a:t>
            </a:r>
            <a:r>
              <a:rPr kumimoji="1" lang="ko-KR" altLang="en-US" sz="2800" kern="0" spc="-100"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800" kern="0" spc="-1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800" kern="0" spc="-100">
                <a:latin typeface="HY견고딕" pitchFamily="18" charset="-127"/>
                <a:ea typeface="HY견고딕" pitchFamily="18" charset="-127"/>
              </a:rPr>
              <a:t>템플릿</a:t>
            </a:r>
            <a:endParaRPr sz="2800" b="1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 변수 선정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4A43B-B79F-783F-7AD3-B8D88BE0E96C}"/>
              </a:ext>
            </a:extLst>
          </p:cNvPr>
          <p:cNvSpPr txBox="1"/>
          <p:nvPr/>
        </p:nvSpPr>
        <p:spPr>
          <a:xfrm>
            <a:off x="250795" y="1339301"/>
            <a:ext cx="584520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plate_no: 단순한 번호이므로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rolling_date: 공장이므로 동일한 환경에서 진행된 것이기 때문에 날짜와 상관없으므로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scale: 목표변수: 불량/양품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spec_long: 표본이 적은 것도 있으므로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spec_country: 나라마다 불량율이 다름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steel_kind: 강종의 종류 다르므로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pt_thick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pt_width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pt_length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hsb: 유의미한 차이가 있으므로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fur_no: 의미없으므로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'fur_input_row': 의미없으므로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'fur_heat_temp':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'fur_heat_time':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'fur_soak_temp': fur_ex_temp와 그래프 유형이 비슷하므로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'fur_soak_time':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'fur_total_time' : pre_heat_time으로 변환 -&gt; 의미없으므로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'fur_ex_temp' :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'rolling_method' : 유의미하게 나타났으므로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'rolling_temp' : 유의미하게 나타났으므로 포함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'descaling_count' : 의미없으므로 제외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'work_group': 의미없으므로 제외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39445-5222-4882-D9CA-19AFFF67000D}"/>
              </a:ext>
            </a:extLst>
          </p:cNvPr>
          <p:cNvSpPr txBox="1"/>
          <p:nvPr/>
        </p:nvSpPr>
        <p:spPr>
          <a:xfrm>
            <a:off x="6733932" y="2289212"/>
            <a:ext cx="41054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HSB데이터를 미적용한 데이터의 경우 모두 불량으로 나왔기에 HSB를 핵심인자로 선정한 후, HSB를 적용한 데이터로만 분석을 진행하도록 하겠다.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7F60-67BA-8A9B-7F57-44647AFD4E98}"/>
              </a:ext>
            </a:extLst>
          </p:cNvPr>
          <p:cNvSpPr txBox="1"/>
          <p:nvPr/>
        </p:nvSpPr>
        <p:spPr>
          <a:xfrm>
            <a:off x="333644" y="940453"/>
            <a:ext cx="4010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전체 변수 포함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/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제외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B24524-DE8A-2284-87AF-E32B9ECAB38E}"/>
              </a:ext>
            </a:extLst>
          </p:cNvPr>
          <p:cNvSpPr txBox="1"/>
          <p:nvPr/>
        </p:nvSpPr>
        <p:spPr>
          <a:xfrm>
            <a:off x="6781405" y="1810464"/>
            <a:ext cx="4010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핵심인자 선정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FDD5D-F1FF-92AE-DA68-F5B5443A94CF}"/>
              </a:ext>
            </a:extLst>
          </p:cNvPr>
          <p:cNvSpPr txBox="1"/>
          <p:nvPr/>
        </p:nvSpPr>
        <p:spPr>
          <a:xfrm>
            <a:off x="6733929" y="4186752"/>
            <a:ext cx="45319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목표 변수: scale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설명변수: spec_country,  steel_kind,  pt_thick,  pt_width,  pt_length,  fur_heat_temp, fur_heat_time, fur_soak_time, fur_ex_temp,  rolling_method,  rolling_temp</a:t>
            </a:r>
          </a:p>
          <a:p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설명변수 총</a:t>
            </a:r>
            <a:r>
              <a:rPr lang="en-US" altLang="ko-KR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11개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6DEBF-5770-D049-8514-565D30A891F3}"/>
              </a:ext>
            </a:extLst>
          </p:cNvPr>
          <p:cNvSpPr txBox="1"/>
          <p:nvPr/>
        </p:nvSpPr>
        <p:spPr>
          <a:xfrm>
            <a:off x="6781405" y="3863069"/>
            <a:ext cx="4010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최종 변수 선정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6C02DD-C4B2-10D1-5BA2-D5EFAF2E06DC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599954" y="190666"/>
            <a:chExt cx="1665915" cy="175982"/>
          </a:xfrm>
        </p:grpSpPr>
        <p:sp>
          <p:nvSpPr>
            <p:cNvPr id="4" name="Google Shape;356;p7">
              <a:extLst>
                <a:ext uri="{FF2B5EF4-FFF2-40B4-BE49-F238E27FC236}">
                  <a16:creationId xmlns:a16="http://schemas.microsoft.com/office/drawing/2014/main" id="{5D4C8F64-E122-FCFE-702D-3625F399A2E8}"/>
                </a:ext>
              </a:extLst>
            </p:cNvPr>
            <p:cNvSpPr/>
            <p:nvPr/>
          </p:nvSpPr>
          <p:spPr>
            <a:xfrm>
              <a:off x="1049391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D0601E8-4A9C-A827-812A-D75C885026EC}"/>
                </a:ext>
              </a:extLst>
            </p:cNvPr>
            <p:cNvGrpSpPr/>
            <p:nvPr/>
          </p:nvGrpSpPr>
          <p:grpSpPr>
            <a:xfrm>
              <a:off x="9599954" y="190666"/>
              <a:ext cx="1665915" cy="175982"/>
              <a:chOff x="9599954" y="190666"/>
              <a:chExt cx="1665915" cy="175982"/>
            </a:xfrm>
          </p:grpSpPr>
          <p:grpSp>
            <p:nvGrpSpPr>
              <p:cNvPr id="3" name="Google Shape;354;p7">
                <a:extLst>
                  <a:ext uri="{FF2B5EF4-FFF2-40B4-BE49-F238E27FC236}">
                    <a16:creationId xmlns:a16="http://schemas.microsoft.com/office/drawing/2014/main" id="{79C8BA5B-9829-616C-1FBD-CBB2B33ACA79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665915" cy="175982"/>
                <a:chOff x="9498000" y="199396"/>
                <a:chExt cx="1665915" cy="175982"/>
              </a:xfrm>
            </p:grpSpPr>
            <p:sp>
              <p:nvSpPr>
                <p:cNvPr id="6" name="Google Shape;356;p7">
                  <a:extLst>
                    <a:ext uri="{FF2B5EF4-FFF2-40B4-BE49-F238E27FC236}">
                      <a16:creationId xmlns:a16="http://schemas.microsoft.com/office/drawing/2014/main" id="{33F92B93-23C4-244D-EB49-7C1F240CC757}"/>
                    </a:ext>
                  </a:extLst>
                </p:cNvPr>
                <p:cNvSpPr/>
                <p:nvPr/>
              </p:nvSpPr>
              <p:spPr>
                <a:xfrm>
                  <a:off x="10093974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" name="Google Shape;357;p7">
                  <a:extLst>
                    <a:ext uri="{FF2B5EF4-FFF2-40B4-BE49-F238E27FC236}">
                      <a16:creationId xmlns:a16="http://schemas.microsoft.com/office/drawing/2014/main" id="{F82F3FF0-FDC1-9405-B3B1-C1817CDEF5B6}"/>
                    </a:ext>
                  </a:extLst>
                </p:cNvPr>
                <p:cNvSpPr/>
                <p:nvPr/>
              </p:nvSpPr>
              <p:spPr>
                <a:xfrm>
                  <a:off x="9795987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" name="Google Shape;358;p7">
                  <a:extLst>
                    <a:ext uri="{FF2B5EF4-FFF2-40B4-BE49-F238E27FC236}">
                      <a16:creationId xmlns:a16="http://schemas.microsoft.com/office/drawing/2014/main" id="{1809C147-7378-8B3D-86DD-5FE6612559F1}"/>
                    </a:ext>
                  </a:extLst>
                </p:cNvPr>
                <p:cNvSpPr/>
                <p:nvPr/>
              </p:nvSpPr>
              <p:spPr>
                <a:xfrm>
                  <a:off x="9498000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" name="Google Shape;360;p7">
                  <a:extLst>
                    <a:ext uri="{FF2B5EF4-FFF2-40B4-BE49-F238E27FC236}">
                      <a16:creationId xmlns:a16="http://schemas.microsoft.com/office/drawing/2014/main" id="{2EF7A09D-A80D-9A1A-DC76-F1B20FEB7D4E}"/>
                    </a:ext>
                  </a:extLst>
                </p:cNvPr>
                <p:cNvSpPr/>
                <p:nvPr/>
              </p:nvSpPr>
              <p:spPr>
                <a:xfrm>
                  <a:off x="10987933" y="199396"/>
                  <a:ext cx="175982" cy="175982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2" name="Google Shape;356;p7">
                <a:extLst>
                  <a:ext uri="{FF2B5EF4-FFF2-40B4-BE49-F238E27FC236}">
                    <a16:creationId xmlns:a16="http://schemas.microsoft.com/office/drawing/2014/main" id="{E37EC26E-53B6-37CF-D937-CE3003AD7055}"/>
                  </a:ext>
                </a:extLst>
              </p:cNvPr>
              <p:cNvSpPr/>
              <p:nvPr/>
            </p:nvSpPr>
            <p:spPr>
              <a:xfrm>
                <a:off x="10791898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55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최종변수 상관관계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6C02DD-C4B2-10D1-5BA2-D5EFAF2E06DC}"/>
              </a:ext>
            </a:extLst>
          </p:cNvPr>
          <p:cNvGrpSpPr/>
          <p:nvPr/>
        </p:nvGrpSpPr>
        <p:grpSpPr>
          <a:xfrm>
            <a:off x="9599954" y="190666"/>
            <a:ext cx="1665915" cy="175982"/>
            <a:chOff x="9599954" y="190666"/>
            <a:chExt cx="1665915" cy="175982"/>
          </a:xfrm>
        </p:grpSpPr>
        <p:sp>
          <p:nvSpPr>
            <p:cNvPr id="4" name="Google Shape;356;p7">
              <a:extLst>
                <a:ext uri="{FF2B5EF4-FFF2-40B4-BE49-F238E27FC236}">
                  <a16:creationId xmlns:a16="http://schemas.microsoft.com/office/drawing/2014/main" id="{5D4C8F64-E122-FCFE-702D-3625F399A2E8}"/>
                </a:ext>
              </a:extLst>
            </p:cNvPr>
            <p:cNvSpPr/>
            <p:nvPr/>
          </p:nvSpPr>
          <p:spPr>
            <a:xfrm>
              <a:off x="1049391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D0601E8-4A9C-A827-812A-D75C885026EC}"/>
                </a:ext>
              </a:extLst>
            </p:cNvPr>
            <p:cNvGrpSpPr/>
            <p:nvPr/>
          </p:nvGrpSpPr>
          <p:grpSpPr>
            <a:xfrm>
              <a:off x="9599954" y="190666"/>
              <a:ext cx="1665915" cy="175982"/>
              <a:chOff x="9599954" y="190666"/>
              <a:chExt cx="1665915" cy="175982"/>
            </a:xfrm>
          </p:grpSpPr>
          <p:grpSp>
            <p:nvGrpSpPr>
              <p:cNvPr id="3" name="Google Shape;354;p7">
                <a:extLst>
                  <a:ext uri="{FF2B5EF4-FFF2-40B4-BE49-F238E27FC236}">
                    <a16:creationId xmlns:a16="http://schemas.microsoft.com/office/drawing/2014/main" id="{79C8BA5B-9829-616C-1FBD-CBB2B33ACA79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665915" cy="175982"/>
                <a:chOff x="9498000" y="199396"/>
                <a:chExt cx="1665915" cy="175982"/>
              </a:xfrm>
            </p:grpSpPr>
            <p:sp>
              <p:nvSpPr>
                <p:cNvPr id="6" name="Google Shape;356;p7">
                  <a:extLst>
                    <a:ext uri="{FF2B5EF4-FFF2-40B4-BE49-F238E27FC236}">
                      <a16:creationId xmlns:a16="http://schemas.microsoft.com/office/drawing/2014/main" id="{33F92B93-23C4-244D-EB49-7C1F240CC757}"/>
                    </a:ext>
                  </a:extLst>
                </p:cNvPr>
                <p:cNvSpPr/>
                <p:nvPr/>
              </p:nvSpPr>
              <p:spPr>
                <a:xfrm>
                  <a:off x="10093974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" name="Google Shape;357;p7">
                  <a:extLst>
                    <a:ext uri="{FF2B5EF4-FFF2-40B4-BE49-F238E27FC236}">
                      <a16:creationId xmlns:a16="http://schemas.microsoft.com/office/drawing/2014/main" id="{F82F3FF0-FDC1-9405-B3B1-C1817CDEF5B6}"/>
                    </a:ext>
                  </a:extLst>
                </p:cNvPr>
                <p:cNvSpPr/>
                <p:nvPr/>
              </p:nvSpPr>
              <p:spPr>
                <a:xfrm>
                  <a:off x="9795987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" name="Google Shape;358;p7">
                  <a:extLst>
                    <a:ext uri="{FF2B5EF4-FFF2-40B4-BE49-F238E27FC236}">
                      <a16:creationId xmlns:a16="http://schemas.microsoft.com/office/drawing/2014/main" id="{1809C147-7378-8B3D-86DD-5FE6612559F1}"/>
                    </a:ext>
                  </a:extLst>
                </p:cNvPr>
                <p:cNvSpPr/>
                <p:nvPr/>
              </p:nvSpPr>
              <p:spPr>
                <a:xfrm>
                  <a:off x="9498000" y="19939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" name="Google Shape;360;p7">
                  <a:extLst>
                    <a:ext uri="{FF2B5EF4-FFF2-40B4-BE49-F238E27FC236}">
                      <a16:creationId xmlns:a16="http://schemas.microsoft.com/office/drawing/2014/main" id="{2EF7A09D-A80D-9A1A-DC76-F1B20FEB7D4E}"/>
                    </a:ext>
                  </a:extLst>
                </p:cNvPr>
                <p:cNvSpPr/>
                <p:nvPr/>
              </p:nvSpPr>
              <p:spPr>
                <a:xfrm>
                  <a:off x="10987933" y="199396"/>
                  <a:ext cx="175982" cy="175982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2" name="Google Shape;356;p7">
                <a:extLst>
                  <a:ext uri="{FF2B5EF4-FFF2-40B4-BE49-F238E27FC236}">
                    <a16:creationId xmlns:a16="http://schemas.microsoft.com/office/drawing/2014/main" id="{E37EC26E-53B6-37CF-D937-CE3003AD7055}"/>
                  </a:ext>
                </a:extLst>
              </p:cNvPr>
              <p:cNvSpPr/>
              <p:nvPr/>
            </p:nvSpPr>
            <p:spPr>
              <a:xfrm>
                <a:off x="10791898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D5CD4F9-49CF-122C-70A5-8C31213D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40" y="1154095"/>
            <a:ext cx="5729180" cy="53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로지스틱 회귀분석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A427E7D-CB51-8E90-1245-ED8EF95F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4" y="1640701"/>
            <a:ext cx="3839111" cy="4677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752261" y="3979415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142695" y="2671989"/>
            <a:ext cx="736847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160451" y="5017174"/>
            <a:ext cx="736847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B43A05-8518-D63A-5C17-60F08082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460" y="2187037"/>
            <a:ext cx="5795438" cy="2757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CE0F2F-A889-5C9D-B864-F2B128DD847B}"/>
              </a:ext>
            </a:extLst>
          </p:cNvPr>
          <p:cNvSpPr txBox="1"/>
          <p:nvPr/>
        </p:nvSpPr>
        <p:spPr>
          <a:xfrm>
            <a:off x="6039934" y="5181999"/>
            <a:ext cx="4541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변수 중요도의 경우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stell_kind(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강종의 종류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), rolling_temp,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국적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 fur_ex_temp 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순으로 중요변수로 측정되었다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강종의 종류가 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수록 양품일 가능성이 높아진다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압연방법이 온도제어일수록 불량일 가능성이 높아진다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807CB-6555-AA89-383A-C9C3CF19A34D}"/>
              </a:ext>
            </a:extLst>
          </p:cNvPr>
          <p:cNvSpPr txBox="1"/>
          <p:nvPr/>
        </p:nvSpPr>
        <p:spPr>
          <a:xfrm>
            <a:off x="7026158" y="1702256"/>
            <a:ext cx="274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스케일링한 표준화를 한 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coef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83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8119DB-AD2A-4A39-324E-DC5D05FA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6" y="1580587"/>
            <a:ext cx="3246217" cy="4039340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의사결정나무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580587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752261" y="3600257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2940144" y="2381875"/>
            <a:ext cx="593169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2940144" y="4376863"/>
            <a:ext cx="593169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CE0F2F-A889-5C9D-B864-F2B128DD847B}"/>
              </a:ext>
            </a:extLst>
          </p:cNvPr>
          <p:cNvSpPr txBox="1"/>
          <p:nvPr/>
        </p:nvSpPr>
        <p:spPr>
          <a:xfrm>
            <a:off x="6039934" y="5859107"/>
            <a:ext cx="45419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중요 설명변수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rolling_temp,fur_ex_temp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순으로 중요함</a:t>
            </a:r>
            <a:endParaRPr lang="en-US" altLang="ko-KR" sz="12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807CB-6555-AA89-383A-C9C3CF19A34D}"/>
              </a:ext>
            </a:extLst>
          </p:cNvPr>
          <p:cNvSpPr txBox="1"/>
          <p:nvPr/>
        </p:nvSpPr>
        <p:spPr>
          <a:xfrm>
            <a:off x="8171751" y="2411545"/>
            <a:ext cx="274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coef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5FBC7-1092-B9A2-DF39-5F312237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42" y="2800025"/>
            <a:ext cx="4973368" cy="2612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0CEFE3-A78F-E37B-70AD-11CA8371527F}"/>
              </a:ext>
            </a:extLst>
          </p:cNvPr>
          <p:cNvSpPr txBox="1"/>
          <p:nvPr/>
        </p:nvSpPr>
        <p:spPr>
          <a:xfrm>
            <a:off x="387645" y="5859107"/>
            <a:ext cx="4779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'max_depth': 2, 'min_samples_leaf': 2, 'min_samples_split':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score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0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0.972, 1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0.927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test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기준 정확도는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0.960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5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496E2DC-F050-926B-3838-DB780385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2" y="1640701"/>
            <a:ext cx="3547650" cy="4222525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랜덤포레스트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823282" y="3749904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062796" y="2492246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062796" y="4569563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CE0F2F-A889-5C9D-B864-F2B128DD847B}"/>
              </a:ext>
            </a:extLst>
          </p:cNvPr>
          <p:cNvSpPr txBox="1"/>
          <p:nvPr/>
        </p:nvSpPr>
        <p:spPr>
          <a:xfrm>
            <a:off x="6039934" y="5181999"/>
            <a:ext cx="4541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중요 설명변수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rolling_temp,fur_ex_temp, pt_width, fur_heat_temp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순으로 중요함</a:t>
            </a:r>
            <a:endParaRPr lang="en-US" altLang="ko-KR" sz="12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807CB-6555-AA89-383A-C9C3CF19A34D}"/>
              </a:ext>
            </a:extLst>
          </p:cNvPr>
          <p:cNvSpPr txBox="1"/>
          <p:nvPr/>
        </p:nvSpPr>
        <p:spPr>
          <a:xfrm>
            <a:off x="7924391" y="1817110"/>
            <a:ext cx="274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coef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046CAFB-86AF-FC9A-5FC5-50BF891A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72" y="2206075"/>
            <a:ext cx="5068741" cy="28947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44012E-49EA-0007-F9FF-A6D357D84A72}"/>
              </a:ext>
            </a:extLst>
          </p:cNvPr>
          <p:cNvSpPr txBox="1"/>
          <p:nvPr/>
        </p:nvSpPr>
        <p:spPr>
          <a:xfrm>
            <a:off x="387645" y="5859107"/>
            <a:ext cx="47081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'max_depth': 8, 'min_samples_leaf': 5, 'n_estimators'=100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score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0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0.970, 1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0.922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test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기준 정확도는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0.957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408610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7167694-EC97-9EC6-FFA4-476C40E8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3" y="1649579"/>
            <a:ext cx="3488124" cy="4138662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그래디언트 부스팅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823282" y="3749904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062796" y="2492246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062796" y="4569563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CE0F2F-A889-5C9D-B864-F2B128DD847B}"/>
              </a:ext>
            </a:extLst>
          </p:cNvPr>
          <p:cNvSpPr txBox="1"/>
          <p:nvPr/>
        </p:nvSpPr>
        <p:spPr>
          <a:xfrm>
            <a:off x="6039934" y="5181999"/>
            <a:ext cx="4541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중요 설명변수</a:t>
            </a:r>
            <a:r>
              <a:rPr lang="en-US" altLang="ko-KR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rolling_temp,fur_ex_temp, fur_soak_time, pt_length</a:t>
            </a:r>
            <a:r>
              <a:rPr lang="ko-KR" altLang="en-US" sz="12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순으로 중요함</a:t>
            </a:r>
            <a:endParaRPr lang="en-US" altLang="ko-KR" sz="1200">
              <a:solidFill>
                <a:srgbClr val="FF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807CB-6555-AA89-383A-C9C3CF19A34D}"/>
              </a:ext>
            </a:extLst>
          </p:cNvPr>
          <p:cNvSpPr txBox="1"/>
          <p:nvPr/>
        </p:nvSpPr>
        <p:spPr>
          <a:xfrm>
            <a:off x="7924391" y="1817110"/>
            <a:ext cx="274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coef</a:t>
            </a:r>
            <a:endParaRPr lang="en-US" altLang="ko-KR" sz="14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4012E-49EA-0007-F9FF-A6D357D84A72}"/>
              </a:ext>
            </a:extLst>
          </p:cNvPr>
          <p:cNvSpPr txBox="1"/>
          <p:nvPr/>
        </p:nvSpPr>
        <p:spPr>
          <a:xfrm>
            <a:off x="387645" y="5859107"/>
            <a:ext cx="47081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max_depth= 1,min_samples_leaf= 5, n_estimators=100, learning_rate= 0.1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score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0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0.972, 1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일경우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0.927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test 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기준 정확도는 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0.960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C2F5C5-1F51-7200-7634-362FBE974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871" y="2266082"/>
            <a:ext cx="5186042" cy="29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47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F09847-08B9-FC0A-EB05-785CBAEE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3" y="1640701"/>
            <a:ext cx="3617098" cy="4218406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SVM</a:t>
            </a:r>
            <a:endParaRPr lang="ko-KR" altLang="en-US" sz="180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823282" y="3749904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062796" y="2492246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062796" y="4569563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4012E-49EA-0007-F9FF-A6D357D84A72}"/>
              </a:ext>
            </a:extLst>
          </p:cNvPr>
          <p:cNvSpPr txBox="1"/>
          <p:nvPr/>
        </p:nvSpPr>
        <p:spPr>
          <a:xfrm>
            <a:off x="5483656" y="3298740"/>
            <a:ext cx="5308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gamma = 0.05, C = 1.8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정확도는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train: 91.4%, test: 86.8%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tes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1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스코어는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75.6%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 다른 모델에 비해 낮음</a:t>
            </a:r>
          </a:p>
        </p:txBody>
      </p:sp>
    </p:spTree>
    <p:extLst>
      <p:ext uri="{BB962C8B-B14F-4D97-AF65-F5344CB8AC3E}">
        <p14:creationId xmlns:p14="http://schemas.microsoft.com/office/powerpoint/2010/main" val="3250673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FE518E2-D0E0-55CC-06AB-4639CBF23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6" y="1682923"/>
            <a:ext cx="3508230" cy="4123074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KNN</a:t>
            </a:r>
            <a:endParaRPr lang="ko-KR" altLang="en-US" sz="180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823282" y="3749904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062796" y="2492246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062796" y="4569563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4012E-49EA-0007-F9FF-A6D357D84A72}"/>
              </a:ext>
            </a:extLst>
          </p:cNvPr>
          <p:cNvSpPr txBox="1"/>
          <p:nvPr/>
        </p:nvSpPr>
        <p:spPr>
          <a:xfrm>
            <a:off x="5430669" y="3429000"/>
            <a:ext cx="50632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n_neighbors = 5, metric = "manhattan", weights = "distance"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정확도는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train: 100%, test: 84.7%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스코어는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71.4%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 다른 모델에 비해 낮음</a:t>
            </a:r>
          </a:p>
        </p:txBody>
      </p:sp>
    </p:spTree>
    <p:extLst>
      <p:ext uri="{BB962C8B-B14F-4D97-AF65-F5344CB8AC3E}">
        <p14:creationId xmlns:p14="http://schemas.microsoft.com/office/powerpoint/2010/main" val="415438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3DB5234-BEF2-5BA1-5DFB-6BFE19B1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3" y="1640702"/>
            <a:ext cx="3544531" cy="4218406"/>
          </a:xfrm>
          <a:prstGeom prst="rect">
            <a:avLst/>
          </a:prstGeom>
        </p:spPr>
      </p:pic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56E1-3571-FC23-00A0-78AF8DC3A9DA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6C02DD-C4B2-10D1-5BA2-D5EFAF2E06DC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4" name="Google Shape;356;p7">
                <a:extLst>
                  <a:ext uri="{FF2B5EF4-FFF2-40B4-BE49-F238E27FC236}">
                    <a16:creationId xmlns:a16="http://schemas.microsoft.com/office/drawing/2014/main" id="{5D4C8F64-E122-FCFE-702D-3625F399A2E8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D0601E8-4A9C-A827-812A-D75C885026E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3" name="Google Shape;354;p7">
                  <a:extLst>
                    <a:ext uri="{FF2B5EF4-FFF2-40B4-BE49-F238E27FC236}">
                      <a16:creationId xmlns:a16="http://schemas.microsoft.com/office/drawing/2014/main" id="{79C8BA5B-9829-616C-1FBD-CBB2B33ACA79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6" name="Google Shape;356;p7">
                    <a:extLst>
                      <a:ext uri="{FF2B5EF4-FFF2-40B4-BE49-F238E27FC236}">
                        <a16:creationId xmlns:a16="http://schemas.microsoft.com/office/drawing/2014/main" id="{33F92B93-23C4-244D-EB49-7C1F240CC757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" name="Google Shape;357;p7">
                    <a:extLst>
                      <a:ext uri="{FF2B5EF4-FFF2-40B4-BE49-F238E27FC236}">
                        <a16:creationId xmlns:a16="http://schemas.microsoft.com/office/drawing/2014/main" id="{F82F3FF0-FDC1-9405-B3B1-C1817CDEF5B6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8" name="Google Shape;358;p7">
                    <a:extLst>
                      <a:ext uri="{FF2B5EF4-FFF2-40B4-BE49-F238E27FC236}">
                        <a16:creationId xmlns:a16="http://schemas.microsoft.com/office/drawing/2014/main" id="{1809C147-7378-8B3D-86DD-5FE6612559F1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32" name="Google Shape;356;p7">
                  <a:extLst>
                    <a:ext uri="{FF2B5EF4-FFF2-40B4-BE49-F238E27FC236}">
                      <a16:creationId xmlns:a16="http://schemas.microsoft.com/office/drawing/2014/main" id="{E37EC26E-53B6-37CF-D937-CE3003AD7055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DFDFEE88-AA00-D983-092E-F1D96ED7F9EA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791F2C-79E1-B8AE-84D1-5C70E75811C3}"/>
              </a:ext>
            </a:extLst>
          </p:cNvPr>
          <p:cNvSpPr txBox="1"/>
          <p:nvPr/>
        </p:nvSpPr>
        <p:spPr>
          <a:xfrm>
            <a:off x="503054" y="857705"/>
            <a:ext cx="2639641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인공신경망</a:t>
            </a:r>
            <a:r>
              <a:rPr lang="en-US" altLang="ko-KR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(NN)</a:t>
            </a:r>
            <a:endParaRPr lang="ko-KR" altLang="en-US" sz="180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287873-3DBE-842D-4229-ED12A551EB52}"/>
              </a:ext>
            </a:extLst>
          </p:cNvPr>
          <p:cNvSpPr/>
          <p:nvPr/>
        </p:nvSpPr>
        <p:spPr>
          <a:xfrm>
            <a:off x="823282" y="1640701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B0586-2332-0EB7-3F4A-4A72B8EF4852}"/>
              </a:ext>
            </a:extLst>
          </p:cNvPr>
          <p:cNvSpPr/>
          <p:nvPr/>
        </p:nvSpPr>
        <p:spPr>
          <a:xfrm>
            <a:off x="823282" y="3749904"/>
            <a:ext cx="1476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2BC3A-DC7E-ABBF-CBC8-024DCD61C4B6}"/>
              </a:ext>
            </a:extLst>
          </p:cNvPr>
          <p:cNvSpPr/>
          <p:nvPr/>
        </p:nvSpPr>
        <p:spPr>
          <a:xfrm>
            <a:off x="3062796" y="2492246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BB3BB-2E16-1135-1BB8-2C0A4D400592}"/>
              </a:ext>
            </a:extLst>
          </p:cNvPr>
          <p:cNvSpPr/>
          <p:nvPr/>
        </p:nvSpPr>
        <p:spPr>
          <a:xfrm>
            <a:off x="3062796" y="4569563"/>
            <a:ext cx="665825" cy="67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4012E-49EA-0007-F9FF-A6D357D84A72}"/>
              </a:ext>
            </a:extLst>
          </p:cNvPr>
          <p:cNvSpPr txBox="1"/>
          <p:nvPr/>
        </p:nvSpPr>
        <p:spPr>
          <a:xfrm>
            <a:off x="5430669" y="3167139"/>
            <a:ext cx="5063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gridsearchCV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튜닝 파라미터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batch_size=50, solver='adam', activation='relu', hidden_layer_sizes=(24, 24)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정확도는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train: 96.4%, test: 86.3%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스코어는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76.1%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 다른 모델에 비해 낮음</a:t>
            </a:r>
          </a:p>
        </p:txBody>
      </p:sp>
    </p:spTree>
    <p:extLst>
      <p:ext uri="{BB962C8B-B14F-4D97-AF65-F5344CB8AC3E}">
        <p14:creationId xmlns:p14="http://schemas.microsoft.com/office/powerpoint/2010/main" val="367523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최종 모델 선정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9E72D2-2902-9952-35A6-B292A169EC6E}"/>
              </a:ext>
            </a:extLst>
          </p:cNvPr>
          <p:cNvGrpSpPr/>
          <p:nvPr/>
        </p:nvGrpSpPr>
        <p:grpSpPr>
          <a:xfrm>
            <a:off x="9599954" y="190666"/>
            <a:ext cx="1665911" cy="175982"/>
            <a:chOff x="9599954" y="190666"/>
            <a:chExt cx="1665911" cy="17598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A25EA11-F7A4-A867-316A-F368DD3E8AD8}"/>
                </a:ext>
              </a:extLst>
            </p:cNvPr>
            <p:cNvGrpSpPr/>
            <p:nvPr/>
          </p:nvGrpSpPr>
          <p:grpSpPr>
            <a:xfrm>
              <a:off x="9599954" y="190666"/>
              <a:ext cx="1367926" cy="175982"/>
              <a:chOff x="9599954" y="190666"/>
              <a:chExt cx="1367926" cy="175982"/>
            </a:xfrm>
          </p:grpSpPr>
          <p:sp>
            <p:nvSpPr>
              <p:cNvPr id="6" name="Google Shape;356;p7">
                <a:extLst>
                  <a:ext uri="{FF2B5EF4-FFF2-40B4-BE49-F238E27FC236}">
                    <a16:creationId xmlns:a16="http://schemas.microsoft.com/office/drawing/2014/main" id="{E7F83744-6515-4587-82E9-4A5A7F10CED6}"/>
                  </a:ext>
                </a:extLst>
              </p:cNvPr>
              <p:cNvSpPr/>
              <p:nvPr/>
            </p:nvSpPr>
            <p:spPr>
              <a:xfrm>
                <a:off x="10493913" y="190666"/>
                <a:ext cx="175982" cy="175982"/>
              </a:xfrm>
              <a:prstGeom prst="ellipse">
                <a:avLst/>
              </a:prstGeom>
              <a:solidFill>
                <a:srgbClr val="005CCC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C9A5682-BD22-9E35-4B4A-1628DF56364C}"/>
                  </a:ext>
                </a:extLst>
              </p:cNvPr>
              <p:cNvGrpSpPr/>
              <p:nvPr/>
            </p:nvGrpSpPr>
            <p:grpSpPr>
              <a:xfrm>
                <a:off x="9599954" y="190666"/>
                <a:ext cx="1367926" cy="175982"/>
                <a:chOff x="9599954" y="190666"/>
                <a:chExt cx="1367926" cy="175982"/>
              </a:xfrm>
            </p:grpSpPr>
            <p:grpSp>
              <p:nvGrpSpPr>
                <p:cNvPr id="8" name="Google Shape;354;p7">
                  <a:extLst>
                    <a:ext uri="{FF2B5EF4-FFF2-40B4-BE49-F238E27FC236}">
                      <a16:creationId xmlns:a16="http://schemas.microsoft.com/office/drawing/2014/main" id="{84745424-16F5-D186-F5E5-873F3ECFAAD0}"/>
                    </a:ext>
                  </a:extLst>
                </p:cNvPr>
                <p:cNvGrpSpPr/>
                <p:nvPr/>
              </p:nvGrpSpPr>
              <p:grpSpPr>
                <a:xfrm>
                  <a:off x="9599954" y="190666"/>
                  <a:ext cx="771956" cy="175982"/>
                  <a:chOff x="9498000" y="199396"/>
                  <a:chExt cx="771956" cy="175982"/>
                </a:xfrm>
              </p:grpSpPr>
              <p:sp>
                <p:nvSpPr>
                  <p:cNvPr id="11" name="Google Shape;356;p7">
                    <a:extLst>
                      <a:ext uri="{FF2B5EF4-FFF2-40B4-BE49-F238E27FC236}">
                        <a16:creationId xmlns:a16="http://schemas.microsoft.com/office/drawing/2014/main" id="{06EB4D75-D277-FEFF-EA81-DED940FB7DCD}"/>
                      </a:ext>
                    </a:extLst>
                  </p:cNvPr>
                  <p:cNvSpPr/>
                  <p:nvPr/>
                </p:nvSpPr>
                <p:spPr>
                  <a:xfrm>
                    <a:off x="10093974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" name="Google Shape;357;p7">
                    <a:extLst>
                      <a:ext uri="{FF2B5EF4-FFF2-40B4-BE49-F238E27FC236}">
                        <a16:creationId xmlns:a16="http://schemas.microsoft.com/office/drawing/2014/main" id="{8E9CD3EF-AECA-F364-6A75-3958234E1937}"/>
                      </a:ext>
                    </a:extLst>
                  </p:cNvPr>
                  <p:cNvSpPr/>
                  <p:nvPr/>
                </p:nvSpPr>
                <p:spPr>
                  <a:xfrm>
                    <a:off x="9795987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" name="Google Shape;358;p7">
                    <a:extLst>
                      <a:ext uri="{FF2B5EF4-FFF2-40B4-BE49-F238E27FC236}">
                        <a16:creationId xmlns:a16="http://schemas.microsoft.com/office/drawing/2014/main" id="{1048E0BA-BCA9-A19D-DF19-A1380A382BDF}"/>
                      </a:ext>
                    </a:extLst>
                  </p:cNvPr>
                  <p:cNvSpPr/>
                  <p:nvPr/>
                </p:nvSpPr>
                <p:spPr>
                  <a:xfrm>
                    <a:off x="9498000" y="199396"/>
                    <a:ext cx="175982" cy="175982"/>
                  </a:xfrm>
                  <a:prstGeom prst="ellipse">
                    <a:avLst/>
                  </a:prstGeom>
                  <a:solidFill>
                    <a:srgbClr val="005CCC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10" name="Google Shape;356;p7">
                  <a:extLst>
                    <a:ext uri="{FF2B5EF4-FFF2-40B4-BE49-F238E27FC236}">
                      <a16:creationId xmlns:a16="http://schemas.microsoft.com/office/drawing/2014/main" id="{6E90F6FE-B23D-1B07-8B98-FCEA5167D9D2}"/>
                    </a:ext>
                  </a:extLst>
                </p:cNvPr>
                <p:cNvSpPr/>
                <p:nvPr/>
              </p:nvSpPr>
              <p:spPr>
                <a:xfrm>
                  <a:off x="10791898" y="190666"/>
                  <a:ext cx="175982" cy="175982"/>
                </a:xfrm>
                <a:prstGeom prst="ellipse">
                  <a:avLst/>
                </a:prstGeom>
                <a:solidFill>
                  <a:srgbClr val="005CCC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5" name="Google Shape;356;p7">
              <a:extLst>
                <a:ext uri="{FF2B5EF4-FFF2-40B4-BE49-F238E27FC236}">
                  <a16:creationId xmlns:a16="http://schemas.microsoft.com/office/drawing/2014/main" id="{8133C7DA-B7EB-B22F-82A1-F2669BCE66F7}"/>
                </a:ext>
              </a:extLst>
            </p:cNvPr>
            <p:cNvSpPr/>
            <p:nvPr/>
          </p:nvSpPr>
          <p:spPr>
            <a:xfrm>
              <a:off x="11089883" y="19066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6D4555-5C13-B90E-90B7-78CB1A8F7534}"/>
              </a:ext>
            </a:extLst>
          </p:cNvPr>
          <p:cNvSpPr txBox="1"/>
          <p:nvPr/>
        </p:nvSpPr>
        <p:spPr>
          <a:xfrm>
            <a:off x="890665" y="3429000"/>
            <a:ext cx="9692874" cy="1323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그래디언트 부스팅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파라미터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max_depth= 1,min_samples_leaf= 5, n_estimators=100, learning_rate= 0.1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Test</a:t>
            </a:r>
            <a:r>
              <a:rPr lang="ko-KR" altLang="en-US" sz="16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데이터 기준</a:t>
            </a:r>
            <a:r>
              <a:rPr lang="en-US" altLang="ko-KR" sz="16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f1 score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경우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0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경우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0.972, 1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일경우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0.927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Accuracy on training set: 0.959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Accuracy on test set: 0.960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5F79-8D96-7E60-A25F-754F00F42B63}"/>
              </a:ext>
            </a:extLst>
          </p:cNvPr>
          <p:cNvSpPr txBox="1"/>
          <p:nvPr/>
        </p:nvSpPr>
        <p:spPr>
          <a:xfrm>
            <a:off x="515672" y="1268215"/>
            <a:ext cx="1094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결과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의사결정나무와 그래디언트 부스팅의 성능지표가 거의 동일하게 출력되었다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br>
              <a:rPr lang="en-US" altLang="ko-KR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r>
              <a:rPr lang="en-US" altLang="ko-KR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         - 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변수중요도에서는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의사결정나무는 변수중요도가 변수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개에 집중되어 있음</a:t>
            </a:r>
          </a:p>
          <a:p>
            <a:pPr algn="l"/>
            <a:r>
              <a:rPr lang="ko-KR" altLang="en-US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        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그래디언트 부스팅도 거의 변수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개에 집중되어 있으나 다른 변수에 조금씩 중요도가 분산되어 있음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3ECCA3B-909A-B5D7-E913-D58CB63F06EC}"/>
              </a:ext>
            </a:extLst>
          </p:cNvPr>
          <p:cNvSpPr/>
          <p:nvPr/>
        </p:nvSpPr>
        <p:spPr>
          <a:xfrm>
            <a:off x="726315" y="2413744"/>
            <a:ext cx="757022" cy="4545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D0F55-0BDB-3AB8-8C93-EC4528CD2292}"/>
              </a:ext>
            </a:extLst>
          </p:cNvPr>
          <p:cNvSpPr txBox="1"/>
          <p:nvPr/>
        </p:nvSpPr>
        <p:spPr>
          <a:xfrm>
            <a:off x="1592829" y="2456348"/>
            <a:ext cx="613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그렇기 때문에 </a:t>
            </a:r>
            <a:r>
              <a:rPr lang="ko-KR" altLang="en-US" sz="1800" b="1" i="0">
                <a:solidFill>
                  <a:srgbClr val="005CCC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그래디언트 부스팅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으로 최종모델을 정하였다</a:t>
            </a:r>
            <a:endParaRPr lang="ko-KR" altLang="en-US" sz="1800" b="0" i="0">
              <a:solidFill>
                <a:srgbClr val="000000"/>
              </a:solidFill>
              <a:effectLst/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19FAA-5534-E0B5-2236-36879BCC33E6}"/>
              </a:ext>
            </a:extLst>
          </p:cNvPr>
          <p:cNvSpPr txBox="1"/>
          <p:nvPr/>
        </p:nvSpPr>
        <p:spPr>
          <a:xfrm>
            <a:off x="890665" y="5090604"/>
            <a:ext cx="9692874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중요 설명변수</a:t>
            </a:r>
            <a:r>
              <a:rPr lang="en-US" altLang="ko-KR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rolling_temp,fur_ex_temp, fur_soak_time, pt_length</a:t>
            </a:r>
            <a:r>
              <a:rPr lang="ko-KR" altLang="en-US" sz="16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순으로 중요함</a:t>
            </a:r>
            <a:endParaRPr lang="en-US" altLang="ko-KR" sz="1600" b="0" i="0">
              <a:solidFill>
                <a:srgbClr val="000000"/>
              </a:solidFill>
              <a:effectLst/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34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추진 배경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4"/>
          <p:cNvGrpSpPr/>
          <p:nvPr/>
        </p:nvGrpSpPr>
        <p:grpSpPr>
          <a:xfrm>
            <a:off x="9422400" y="190666"/>
            <a:ext cx="1665915" cy="175982"/>
            <a:chOff x="9498000" y="199396"/>
            <a:chExt cx="1665915" cy="175982"/>
          </a:xfrm>
        </p:grpSpPr>
        <p:sp>
          <p:nvSpPr>
            <p:cNvPr id="222" name="Google Shape;222;p4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13A5-F038-1F76-9DFF-BF47212D8405}"/>
              </a:ext>
            </a:extLst>
          </p:cNvPr>
          <p:cNvSpPr txBox="1"/>
          <p:nvPr/>
        </p:nvSpPr>
        <p:spPr>
          <a:xfrm>
            <a:off x="621436" y="2323515"/>
            <a:ext cx="9992912" cy="2677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b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최근들어 선박제조에 주로 사용되는 후판 제품의 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“Scale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불량 급증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“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이라는 이슈가 발생했다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 원인을 분석해 본 결과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압연흠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Scratch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등 다양한 불량이 발생했으나 특히 압연공장에서 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Scale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불량이 급증한 것을 확인할 수 있었다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그래서 수집된 데이터를 활용하여 다양한 분석을 통해 </a:t>
            </a:r>
            <a:r>
              <a:rPr lang="ko-KR" altLang="en-US" sz="240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불량의 근본 원인을 찾고 불량 예측 및 개선 기회를 도출</a:t>
            </a:r>
            <a:r>
              <a:rPr lang="ko-KR" altLang="en-US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하고자 한다</a:t>
            </a:r>
            <a: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br>
              <a:rPr lang="en-US" altLang="ko-KR" sz="2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</a:br>
            <a:endParaRPr lang="ko-KR" altLang="en-US" sz="240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42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DD87A1-4F8A-7CC1-D153-86069DAE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6" y="1543450"/>
            <a:ext cx="11398928" cy="4750818"/>
          </a:xfrm>
          <a:prstGeom prst="rect">
            <a:avLst/>
          </a:prstGeom>
        </p:spPr>
      </p:pic>
      <p:sp>
        <p:nvSpPr>
          <p:cNvPr id="6" name="Google Shape;353;p7">
            <a:extLst>
              <a:ext uri="{FF2B5EF4-FFF2-40B4-BE49-F238E27FC236}">
                <a16:creationId xmlns:a16="http://schemas.microsoft.com/office/drawing/2014/main" id="{0D1EF23A-4789-489A-77CA-460E3613A330}"/>
              </a:ext>
            </a:extLst>
          </p:cNvPr>
          <p:cNvSpPr txBox="1"/>
          <p:nvPr/>
        </p:nvSpPr>
        <p:spPr>
          <a:xfrm>
            <a:off x="396536" y="759041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05CCC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Arial"/>
              </a:rPr>
              <a:t>핵심 인자 도출</a:t>
            </a:r>
            <a:endParaRPr sz="2400">
              <a:solidFill>
                <a:schemeClr val="dk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 정의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9422400" y="190666"/>
            <a:ext cx="1665915" cy="175982"/>
            <a:chOff x="9498000" y="199396"/>
            <a:chExt cx="1665915" cy="175982"/>
          </a:xfrm>
        </p:grpSpPr>
        <p:sp>
          <p:nvSpPr>
            <p:cNvPr id="177" name="Google Shape;177;p3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136;p3">
            <a:extLst>
              <a:ext uri="{FF2B5EF4-FFF2-40B4-BE49-F238E27FC236}">
                <a16:creationId xmlns:a16="http://schemas.microsoft.com/office/drawing/2014/main" id="{F5A025A8-E95D-DCB1-AA97-BC144046AD11}"/>
              </a:ext>
            </a:extLst>
          </p:cNvPr>
          <p:cNvSpPr/>
          <p:nvPr/>
        </p:nvSpPr>
        <p:spPr>
          <a:xfrm>
            <a:off x="4611471" y="978370"/>
            <a:ext cx="6178859" cy="4512854"/>
          </a:xfrm>
          <a:prstGeom prst="rect">
            <a:avLst/>
          </a:prstGeom>
          <a:solidFill>
            <a:srgbClr val="D9EAF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Malgun Gothic"/>
              <a:sym typeface="Malgun Gothic"/>
            </a:endParaRPr>
          </a:p>
        </p:txBody>
      </p:sp>
      <p:sp>
        <p:nvSpPr>
          <p:cNvPr id="147" name="Google Shape;149;p3">
            <a:extLst>
              <a:ext uri="{FF2B5EF4-FFF2-40B4-BE49-F238E27FC236}">
                <a16:creationId xmlns:a16="http://schemas.microsoft.com/office/drawing/2014/main" id="{147B52F1-149B-D633-2E7E-54A5425A5CA2}"/>
              </a:ext>
            </a:extLst>
          </p:cNvPr>
          <p:cNvSpPr/>
          <p:nvPr/>
        </p:nvSpPr>
        <p:spPr>
          <a:xfrm>
            <a:off x="6031607" y="1369366"/>
            <a:ext cx="1207347" cy="3257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scale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8" name="Google Shape;165;p3">
            <a:extLst>
              <a:ext uri="{FF2B5EF4-FFF2-40B4-BE49-F238E27FC236}">
                <a16:creationId xmlns:a16="http://schemas.microsoft.com/office/drawing/2014/main" id="{AED1E8E4-46A4-2C34-0E5B-616D99EE4106}"/>
              </a:ext>
            </a:extLst>
          </p:cNvPr>
          <p:cNvSpPr txBox="1"/>
          <p:nvPr/>
        </p:nvSpPr>
        <p:spPr>
          <a:xfrm>
            <a:off x="4738829" y="1330649"/>
            <a:ext cx="12012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005CCC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목표변수</a:t>
            </a:r>
            <a:endParaRPr sz="20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9" name="Google Shape;165;p3">
            <a:extLst>
              <a:ext uri="{FF2B5EF4-FFF2-40B4-BE49-F238E27FC236}">
                <a16:creationId xmlns:a16="http://schemas.microsoft.com/office/drawing/2014/main" id="{C591EE0C-2B71-3F43-5416-6385E5BD8E10}"/>
              </a:ext>
            </a:extLst>
          </p:cNvPr>
          <p:cNvSpPr txBox="1"/>
          <p:nvPr/>
        </p:nvSpPr>
        <p:spPr>
          <a:xfrm>
            <a:off x="4738829" y="2133353"/>
            <a:ext cx="12012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005CCC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설명변수</a:t>
            </a:r>
            <a:endParaRPr sz="200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0" name="Google Shape;149;p3">
            <a:extLst>
              <a:ext uri="{FF2B5EF4-FFF2-40B4-BE49-F238E27FC236}">
                <a16:creationId xmlns:a16="http://schemas.microsoft.com/office/drawing/2014/main" id="{C7AF2104-C074-B462-A32A-C1188198E54A}"/>
              </a:ext>
            </a:extLst>
          </p:cNvPr>
          <p:cNvSpPr/>
          <p:nvPr/>
        </p:nvSpPr>
        <p:spPr>
          <a:xfrm>
            <a:off x="5990878" y="2093978"/>
            <a:ext cx="128881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plate_no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4" name="Google Shape;149;p3">
            <a:extLst>
              <a:ext uri="{FF2B5EF4-FFF2-40B4-BE49-F238E27FC236}">
                <a16:creationId xmlns:a16="http://schemas.microsoft.com/office/drawing/2014/main" id="{4C435891-9977-44B5-35DF-230FFFB16335}"/>
              </a:ext>
            </a:extLst>
          </p:cNvPr>
          <p:cNvSpPr/>
          <p:nvPr/>
        </p:nvSpPr>
        <p:spPr>
          <a:xfrm>
            <a:off x="5990877" y="2585467"/>
            <a:ext cx="1288812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rolling_date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7" name="Google Shape;149;p3">
            <a:extLst>
              <a:ext uri="{FF2B5EF4-FFF2-40B4-BE49-F238E27FC236}">
                <a16:creationId xmlns:a16="http://schemas.microsoft.com/office/drawing/2014/main" id="{D6E09E44-7E4F-D439-E41B-E717EEDB7168}"/>
              </a:ext>
            </a:extLst>
          </p:cNvPr>
          <p:cNvSpPr/>
          <p:nvPr/>
        </p:nvSpPr>
        <p:spPr>
          <a:xfrm>
            <a:off x="5990877" y="3061030"/>
            <a:ext cx="1288812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spec_long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0" name="Google Shape;149;p3">
            <a:extLst>
              <a:ext uri="{FF2B5EF4-FFF2-40B4-BE49-F238E27FC236}">
                <a16:creationId xmlns:a16="http://schemas.microsoft.com/office/drawing/2014/main" id="{AD6BB590-345D-8495-338A-4EDCC804D4B5}"/>
              </a:ext>
            </a:extLst>
          </p:cNvPr>
          <p:cNvSpPr/>
          <p:nvPr/>
        </p:nvSpPr>
        <p:spPr>
          <a:xfrm>
            <a:off x="5990877" y="3535112"/>
            <a:ext cx="1288812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spec_country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4" name="화살표: 오른쪽 163">
            <a:extLst>
              <a:ext uri="{FF2B5EF4-FFF2-40B4-BE49-F238E27FC236}">
                <a16:creationId xmlns:a16="http://schemas.microsoft.com/office/drawing/2014/main" id="{846FA459-15A0-1A1D-9AD2-ACFAA17BD6B0}"/>
              </a:ext>
            </a:extLst>
          </p:cNvPr>
          <p:cNvSpPr/>
          <p:nvPr/>
        </p:nvSpPr>
        <p:spPr>
          <a:xfrm>
            <a:off x="4960963" y="5955936"/>
            <a:ext cx="757022" cy="4545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13894E-FB44-A567-BEFA-0632A6C03568}"/>
              </a:ext>
            </a:extLst>
          </p:cNvPr>
          <p:cNvSpPr txBox="1"/>
          <p:nvPr/>
        </p:nvSpPr>
        <p:spPr>
          <a:xfrm>
            <a:off x="5940119" y="5890130"/>
            <a:ext cx="48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</a:t>
            </a:r>
            <a:r>
              <a:rPr lang="ko-KR" altLang="en-US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목표변수인 </a:t>
            </a:r>
            <a:r>
              <a:rPr lang="en-US" altLang="ko-KR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scale</a:t>
            </a:r>
            <a:r>
              <a:rPr lang="ko-KR" altLang="en-US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의 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핵심영향인자 도출을 </a:t>
            </a:r>
            <a:r>
              <a:rPr lang="ko-KR" altLang="en-US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통해 </a:t>
            </a:r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분류 정확도가 높은 모델을 개발</a:t>
            </a:r>
            <a:r>
              <a:rPr lang="ko-KR" altLang="en-US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한다</a:t>
            </a:r>
            <a:r>
              <a:rPr lang="en-US" altLang="ko-KR" sz="18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.</a:t>
            </a:r>
            <a:endParaRPr lang="ko-KR" altLang="en-US" sz="1800">
              <a:solidFill>
                <a:schemeClr val="tx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26E145-A012-9724-B7ED-C045F3374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28215"/>
              </p:ext>
            </p:extLst>
          </p:nvPr>
        </p:nvGraphicFramePr>
        <p:xfrm>
          <a:off x="481802" y="878163"/>
          <a:ext cx="3748690" cy="5621328"/>
        </p:xfrm>
        <a:graphic>
          <a:graphicData uri="http://schemas.openxmlformats.org/drawingml/2006/table">
            <a:tbl>
              <a:tblPr firstRow="1" bandRow="1">
                <a:tableStyleId>{4C82BAE8-E088-4BB3-BEB3-ED85794B8959}</a:tableStyleId>
              </a:tblPr>
              <a:tblGrid>
                <a:gridCol w="1874345">
                  <a:extLst>
                    <a:ext uri="{9D8B030D-6E8A-4147-A177-3AD203B41FA5}">
                      <a16:colId xmlns:a16="http://schemas.microsoft.com/office/drawing/2014/main" val="2268386460"/>
                    </a:ext>
                  </a:extLst>
                </a:gridCol>
                <a:gridCol w="1874345">
                  <a:extLst>
                    <a:ext uri="{9D8B030D-6E8A-4147-A177-3AD203B41FA5}">
                      <a16:colId xmlns:a16="http://schemas.microsoft.com/office/drawing/2014/main" val="3498627391"/>
                    </a:ext>
                  </a:extLst>
                </a:gridCol>
              </a:tblGrid>
              <a:tr h="41051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solidFill>
                      <a:srgbClr val="D9EA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solidFill>
                      <a:srgbClr val="D9E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46292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plate_no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No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061328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rolling_date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작업시각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159126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17553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spec_long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규격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7718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spec_country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규격 기준국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447730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steel_kind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강종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51441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pt_thick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65039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pt_width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182650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pt_length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810528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적용여부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37251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fur_no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호기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64165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fur_input_row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장입열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97897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fur_heat_temp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온도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16701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fur_heat_time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866836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fur_soak_temp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온도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52825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fur_soak_time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707323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fur_total_time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총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660774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fur_ex_temp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추출온도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014970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rolling_method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압연방법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57389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rolling_temp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압연온도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330412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descaling_count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 중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Descaling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764104"/>
                  </a:ext>
                </a:extLst>
              </a:tr>
              <a:tr h="20525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work_group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작업조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484564"/>
                  </a:ext>
                </a:extLst>
              </a:tr>
            </a:tbl>
          </a:graphicData>
        </a:graphic>
      </p:graphicFrame>
      <p:sp>
        <p:nvSpPr>
          <p:cNvPr id="8" name="Google Shape;149;p3">
            <a:extLst>
              <a:ext uri="{FF2B5EF4-FFF2-40B4-BE49-F238E27FC236}">
                <a16:creationId xmlns:a16="http://schemas.microsoft.com/office/drawing/2014/main" id="{3D402A1D-046F-797A-9692-231FB54061E3}"/>
              </a:ext>
            </a:extLst>
          </p:cNvPr>
          <p:cNvSpPr/>
          <p:nvPr/>
        </p:nvSpPr>
        <p:spPr>
          <a:xfrm>
            <a:off x="5990876" y="4044441"/>
            <a:ext cx="128881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steel_kind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Google Shape;149;p3">
            <a:extLst>
              <a:ext uri="{FF2B5EF4-FFF2-40B4-BE49-F238E27FC236}">
                <a16:creationId xmlns:a16="http://schemas.microsoft.com/office/drawing/2014/main" id="{0808B9B8-35B9-EA37-E32F-FFF6A7F336ED}"/>
              </a:ext>
            </a:extLst>
          </p:cNvPr>
          <p:cNvSpPr/>
          <p:nvPr/>
        </p:nvSpPr>
        <p:spPr>
          <a:xfrm>
            <a:off x="5990876" y="4517700"/>
            <a:ext cx="128881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pt_thick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Google Shape;149;p3">
            <a:extLst>
              <a:ext uri="{FF2B5EF4-FFF2-40B4-BE49-F238E27FC236}">
                <a16:creationId xmlns:a16="http://schemas.microsoft.com/office/drawing/2014/main" id="{29FE85CD-7AD1-614B-8DDB-3D00E4963129}"/>
              </a:ext>
            </a:extLst>
          </p:cNvPr>
          <p:cNvSpPr/>
          <p:nvPr/>
        </p:nvSpPr>
        <p:spPr>
          <a:xfrm>
            <a:off x="5990876" y="4990959"/>
            <a:ext cx="128881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pt_width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Google Shape;149;p3">
            <a:extLst>
              <a:ext uri="{FF2B5EF4-FFF2-40B4-BE49-F238E27FC236}">
                <a16:creationId xmlns:a16="http://schemas.microsoft.com/office/drawing/2014/main" id="{EB13E796-AB25-D943-55BF-C8302383A574}"/>
              </a:ext>
            </a:extLst>
          </p:cNvPr>
          <p:cNvSpPr/>
          <p:nvPr/>
        </p:nvSpPr>
        <p:spPr>
          <a:xfrm>
            <a:off x="7403422" y="2093978"/>
            <a:ext cx="1378390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pt_length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Google Shape;149;p3">
            <a:extLst>
              <a:ext uri="{FF2B5EF4-FFF2-40B4-BE49-F238E27FC236}">
                <a16:creationId xmlns:a16="http://schemas.microsoft.com/office/drawing/2014/main" id="{5B8B9552-2E91-5171-6511-3776BFAAA663}"/>
              </a:ext>
            </a:extLst>
          </p:cNvPr>
          <p:cNvSpPr/>
          <p:nvPr/>
        </p:nvSpPr>
        <p:spPr>
          <a:xfrm>
            <a:off x="7403421" y="2585467"/>
            <a:ext cx="137839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hsb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Google Shape;149;p3">
            <a:extLst>
              <a:ext uri="{FF2B5EF4-FFF2-40B4-BE49-F238E27FC236}">
                <a16:creationId xmlns:a16="http://schemas.microsoft.com/office/drawing/2014/main" id="{6B4849C0-3B84-DB76-E1A1-767070905122}"/>
              </a:ext>
            </a:extLst>
          </p:cNvPr>
          <p:cNvSpPr/>
          <p:nvPr/>
        </p:nvSpPr>
        <p:spPr>
          <a:xfrm>
            <a:off x="7403421" y="3061030"/>
            <a:ext cx="137839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fur_no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Google Shape;149;p3">
            <a:extLst>
              <a:ext uri="{FF2B5EF4-FFF2-40B4-BE49-F238E27FC236}">
                <a16:creationId xmlns:a16="http://schemas.microsoft.com/office/drawing/2014/main" id="{17557523-3489-EE88-9440-5A00933BE355}"/>
              </a:ext>
            </a:extLst>
          </p:cNvPr>
          <p:cNvSpPr/>
          <p:nvPr/>
        </p:nvSpPr>
        <p:spPr>
          <a:xfrm>
            <a:off x="7403421" y="3535112"/>
            <a:ext cx="1378391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fur_input_row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Google Shape;149;p3">
            <a:extLst>
              <a:ext uri="{FF2B5EF4-FFF2-40B4-BE49-F238E27FC236}">
                <a16:creationId xmlns:a16="http://schemas.microsoft.com/office/drawing/2014/main" id="{5794D02D-F3B6-0EDD-559E-61A2EA3A58D4}"/>
              </a:ext>
            </a:extLst>
          </p:cNvPr>
          <p:cNvSpPr/>
          <p:nvPr/>
        </p:nvSpPr>
        <p:spPr>
          <a:xfrm>
            <a:off x="7403419" y="4044441"/>
            <a:ext cx="1378393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fur_heat_temp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Google Shape;149;p3">
            <a:extLst>
              <a:ext uri="{FF2B5EF4-FFF2-40B4-BE49-F238E27FC236}">
                <a16:creationId xmlns:a16="http://schemas.microsoft.com/office/drawing/2014/main" id="{15206134-3076-2A8A-D554-B18C879A6202}"/>
              </a:ext>
            </a:extLst>
          </p:cNvPr>
          <p:cNvSpPr/>
          <p:nvPr/>
        </p:nvSpPr>
        <p:spPr>
          <a:xfrm>
            <a:off x="7403419" y="4517700"/>
            <a:ext cx="1378394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fur_heat_time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Google Shape;149;p3">
            <a:extLst>
              <a:ext uri="{FF2B5EF4-FFF2-40B4-BE49-F238E27FC236}">
                <a16:creationId xmlns:a16="http://schemas.microsoft.com/office/drawing/2014/main" id="{9EEF82DD-1F71-390A-05C7-725F49BEDABA}"/>
              </a:ext>
            </a:extLst>
          </p:cNvPr>
          <p:cNvSpPr/>
          <p:nvPr/>
        </p:nvSpPr>
        <p:spPr>
          <a:xfrm>
            <a:off x="7403420" y="4990959"/>
            <a:ext cx="1378394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fur_soak_temp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8" name="Google Shape;149;p3">
            <a:extLst>
              <a:ext uri="{FF2B5EF4-FFF2-40B4-BE49-F238E27FC236}">
                <a16:creationId xmlns:a16="http://schemas.microsoft.com/office/drawing/2014/main" id="{9600FBCA-632D-D451-3C74-17CF6F52DCA3}"/>
              </a:ext>
            </a:extLst>
          </p:cNvPr>
          <p:cNvSpPr/>
          <p:nvPr/>
        </p:nvSpPr>
        <p:spPr>
          <a:xfrm>
            <a:off x="8909187" y="2093978"/>
            <a:ext cx="1477685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fur_soak_time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Google Shape;149;p3">
            <a:extLst>
              <a:ext uri="{FF2B5EF4-FFF2-40B4-BE49-F238E27FC236}">
                <a16:creationId xmlns:a16="http://schemas.microsoft.com/office/drawing/2014/main" id="{5B567D4F-C605-E5A4-325C-9A9F98F50DFA}"/>
              </a:ext>
            </a:extLst>
          </p:cNvPr>
          <p:cNvSpPr/>
          <p:nvPr/>
        </p:nvSpPr>
        <p:spPr>
          <a:xfrm>
            <a:off x="8909185" y="2585467"/>
            <a:ext cx="1477687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fur_total_time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0" name="Google Shape;149;p3">
            <a:extLst>
              <a:ext uri="{FF2B5EF4-FFF2-40B4-BE49-F238E27FC236}">
                <a16:creationId xmlns:a16="http://schemas.microsoft.com/office/drawing/2014/main" id="{28748045-AB97-A5D4-746E-29D0EB0A0B7B}"/>
              </a:ext>
            </a:extLst>
          </p:cNvPr>
          <p:cNvSpPr/>
          <p:nvPr/>
        </p:nvSpPr>
        <p:spPr>
          <a:xfrm>
            <a:off x="8909186" y="3061030"/>
            <a:ext cx="1477687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fur_ex_temp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1" name="Google Shape;149;p3">
            <a:extLst>
              <a:ext uri="{FF2B5EF4-FFF2-40B4-BE49-F238E27FC236}">
                <a16:creationId xmlns:a16="http://schemas.microsoft.com/office/drawing/2014/main" id="{8F648CD9-0DB6-7F94-13A9-9DD2C98CFA0D}"/>
              </a:ext>
            </a:extLst>
          </p:cNvPr>
          <p:cNvSpPr/>
          <p:nvPr/>
        </p:nvSpPr>
        <p:spPr>
          <a:xfrm>
            <a:off x="8909185" y="3535112"/>
            <a:ext cx="1477688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rolling_method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2" name="Google Shape;149;p3">
            <a:extLst>
              <a:ext uri="{FF2B5EF4-FFF2-40B4-BE49-F238E27FC236}">
                <a16:creationId xmlns:a16="http://schemas.microsoft.com/office/drawing/2014/main" id="{0640A434-5FD7-1773-A262-809D0A4CF30F}"/>
              </a:ext>
            </a:extLst>
          </p:cNvPr>
          <p:cNvSpPr/>
          <p:nvPr/>
        </p:nvSpPr>
        <p:spPr>
          <a:xfrm>
            <a:off x="8909185" y="4044441"/>
            <a:ext cx="1477688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rolling_temp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3" name="Google Shape;149;p3">
            <a:extLst>
              <a:ext uri="{FF2B5EF4-FFF2-40B4-BE49-F238E27FC236}">
                <a16:creationId xmlns:a16="http://schemas.microsoft.com/office/drawing/2014/main" id="{6C1FB32F-AE71-9F86-1397-F15CC7634048}"/>
              </a:ext>
            </a:extLst>
          </p:cNvPr>
          <p:cNvSpPr/>
          <p:nvPr/>
        </p:nvSpPr>
        <p:spPr>
          <a:xfrm>
            <a:off x="8909184" y="4517700"/>
            <a:ext cx="1477689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1">
              <a:lnSpc>
                <a:spcPct val="103000"/>
              </a:lnSpc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descaling_count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Google Shape;149;p3">
            <a:extLst>
              <a:ext uri="{FF2B5EF4-FFF2-40B4-BE49-F238E27FC236}">
                <a16:creationId xmlns:a16="http://schemas.microsoft.com/office/drawing/2014/main" id="{C6D7954D-B73D-1E8F-FA16-3525E3258743}"/>
              </a:ext>
            </a:extLst>
          </p:cNvPr>
          <p:cNvSpPr/>
          <p:nvPr/>
        </p:nvSpPr>
        <p:spPr>
          <a:xfrm>
            <a:off x="8909185" y="4990959"/>
            <a:ext cx="1477688" cy="3074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 latinLnBrk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work_group</a:t>
            </a:r>
            <a:endParaRPr lang="en-US" altLang="ko-KR" sz="1200"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656932" y="1178218"/>
            <a:ext cx="224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</a:t>
            </a:r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변수의 결측치 확인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AB93493-12CE-6D2C-0FF1-C2F27898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60" y="1816426"/>
            <a:ext cx="6289873" cy="3160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3B1F0D-3B23-26C7-74CE-F7E52947B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03" y="1916882"/>
            <a:ext cx="1457528" cy="376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4224273" y="1178218"/>
            <a:ext cx="27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</a:t>
            </a:r>
            <a:r>
              <a:rPr lang="ko-KR" altLang="en-US" sz="18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변수의 요약통계량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EB0A5-560A-7AD2-24C7-4D4C2D751581}"/>
              </a:ext>
            </a:extLst>
          </p:cNvPr>
          <p:cNvSpPr txBox="1"/>
          <p:nvPr/>
        </p:nvSpPr>
        <p:spPr>
          <a:xfrm>
            <a:off x="4169685" y="5341228"/>
            <a:ext cx="648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요약 통계량 확인 결과</a:t>
            </a:r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압연온도 최소값이 </a:t>
            </a:r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0</a:t>
            </a:r>
            <a:r>
              <a:rPr lang="ko-KR" altLang="en-US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인것은 이상치일 확률이 높다</a:t>
            </a:r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.</a:t>
            </a:r>
            <a:endParaRPr lang="ko-KR" altLang="en-US" sz="1600">
              <a:solidFill>
                <a:srgbClr val="005CCC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785243-6748-8EB0-A801-19A635AD98D6}"/>
              </a:ext>
            </a:extLst>
          </p:cNvPr>
          <p:cNvSpPr/>
          <p:nvPr/>
        </p:nvSpPr>
        <p:spPr>
          <a:xfrm>
            <a:off x="7641333" y="4399748"/>
            <a:ext cx="514905" cy="25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5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67829"/>
            <a:ext cx="41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pt_thick, pt_width, pt_length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812907" y="2296713"/>
            <a:ext cx="760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</a:t>
            </a:r>
            <a:r>
              <a:rPr lang="ko-KR" altLang="en-US">
                <a:solidFill>
                  <a:srgbClr val="FF0000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맞게 이상치 검사를 실시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표준규격에 근거하여 두께는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넓이는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4000mm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길이는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7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spec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따라 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pt_thick, pt_width, pt_length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 달라지므로 계산후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0A195A-3802-CC4E-98AC-6D788A0C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18" y="2991332"/>
            <a:ext cx="3416880" cy="3301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ECB9A1-5991-999E-F823-69844CF78160}"/>
              </a:ext>
            </a:extLst>
          </p:cNvPr>
          <p:cNvSpPr txBox="1"/>
          <p:nvPr/>
        </p:nvSpPr>
        <p:spPr>
          <a:xfrm>
            <a:off x="5156612" y="6293251"/>
            <a:ext cx="106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pt_thick</a:t>
            </a:r>
          </a:p>
        </p:txBody>
      </p:sp>
    </p:spTree>
    <p:extLst>
      <p:ext uri="{BB962C8B-B14F-4D97-AF65-F5344CB8AC3E}">
        <p14:creationId xmlns:p14="http://schemas.microsoft.com/office/powerpoint/2010/main" val="15797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67829"/>
            <a:ext cx="41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pt_thick, pt_width, pt_length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812907" y="2296713"/>
            <a:ext cx="760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</a:t>
            </a:r>
            <a:r>
              <a:rPr lang="ko-KR" altLang="en-US">
                <a:solidFill>
                  <a:srgbClr val="FF0000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맞게 이상치 검사를 실시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표준규격에 근거하여 두께는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넓이는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4000mm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길이는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7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spec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따라 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pt_thick, pt_width, pt_length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 달라지므로 계산후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CB9A1-5991-999E-F823-69844CF78160}"/>
              </a:ext>
            </a:extLst>
          </p:cNvPr>
          <p:cNvSpPr txBox="1"/>
          <p:nvPr/>
        </p:nvSpPr>
        <p:spPr>
          <a:xfrm>
            <a:off x="4881746" y="6347190"/>
            <a:ext cx="119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pt_width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CD6F6-9767-5427-4424-19CCB628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16" y="2924352"/>
            <a:ext cx="3598496" cy="3418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6D57D-17E8-D793-CABC-02E2A19BB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79" y="2833834"/>
            <a:ext cx="3746223" cy="35935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F0AF0B-8F5D-90B7-12CF-7DC48841BEE2}"/>
              </a:ext>
            </a:extLst>
          </p:cNvPr>
          <p:cNvSpPr/>
          <p:nvPr/>
        </p:nvSpPr>
        <p:spPr>
          <a:xfrm>
            <a:off x="4957439" y="4327580"/>
            <a:ext cx="1024128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1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67829"/>
            <a:ext cx="417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 sz="18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pt_thick, pt_width, pt_length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812907" y="2296713"/>
            <a:ext cx="760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</a:t>
            </a:r>
            <a:r>
              <a:rPr lang="ko-KR" altLang="en-US">
                <a:solidFill>
                  <a:srgbClr val="FF0000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맞게 이상치 검사를 실시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표준규격에 근거하여 두께는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넓이는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4000mm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길이는 </a:t>
            </a:r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7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spec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에 따라 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pt_thick, pt_width, pt_length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 달라지므로 계산후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CB9A1-5991-999E-F823-69844CF78160}"/>
              </a:ext>
            </a:extLst>
          </p:cNvPr>
          <p:cNvSpPr txBox="1"/>
          <p:nvPr/>
        </p:nvSpPr>
        <p:spPr>
          <a:xfrm>
            <a:off x="5210219" y="6417867"/>
            <a:ext cx="138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pt_ length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2619B-E50A-2D65-1420-CFEBC997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788" y="2944859"/>
            <a:ext cx="3600679" cy="34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/>
        </p:nvSpPr>
        <p:spPr>
          <a:xfrm>
            <a:off x="5710" y="51993"/>
            <a:ext cx="5868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5CCC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9497937" y="190666"/>
            <a:ext cx="1665915" cy="175982"/>
            <a:chOff x="9498000" y="199396"/>
            <a:chExt cx="1665915" cy="175982"/>
          </a:xfrm>
        </p:grpSpPr>
        <p:sp>
          <p:nvSpPr>
            <p:cNvPr id="264" name="Google Shape;264;p5"/>
            <p:cNvSpPr/>
            <p:nvPr/>
          </p:nvSpPr>
          <p:spPr>
            <a:xfrm>
              <a:off x="10391961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0093974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795987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498000" y="199396"/>
              <a:ext cx="175982" cy="175982"/>
            </a:xfrm>
            <a:prstGeom prst="ellipse">
              <a:avLst/>
            </a:prstGeom>
            <a:solidFill>
              <a:srgbClr val="005CCC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689948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0987933" y="199396"/>
              <a:ext cx="175982" cy="175982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1F5ECA-91EF-7D5B-E76A-4988F9C5419A}"/>
              </a:ext>
            </a:extLst>
          </p:cNvPr>
          <p:cNvSpPr txBox="1"/>
          <p:nvPr/>
        </p:nvSpPr>
        <p:spPr>
          <a:xfrm>
            <a:off x="532644" y="1030604"/>
            <a:ext cx="41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-  </a:t>
            </a:r>
            <a:r>
              <a:rPr lang="ko-KR" altLang="en-US" sz="20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연속형 변수 정리 및 이상치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320AE-99F3-D52F-5A08-9577FEDB1C46}"/>
              </a:ext>
            </a:extLst>
          </p:cNvPr>
          <p:cNvSpPr txBox="1"/>
          <p:nvPr/>
        </p:nvSpPr>
        <p:spPr>
          <a:xfrm>
            <a:off x="532643" y="1537051"/>
            <a:ext cx="1033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변수</a:t>
            </a:r>
            <a:r>
              <a:rPr lang="en-US" altLang="ko-KR">
                <a:solidFill>
                  <a:srgbClr val="005CCC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fur_heat_temp, fur_heat_time, fur_soak_temp, fur_soak_time, fur_total_time, fur_ex_temp, rolling_temp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71A38-DA05-3B08-19C1-410DBD93CCCF}"/>
              </a:ext>
            </a:extLst>
          </p:cNvPr>
          <p:cNvSpPr txBox="1"/>
          <p:nvPr/>
        </p:nvSpPr>
        <p:spPr>
          <a:xfrm>
            <a:off x="532643" y="2286214"/>
            <a:ext cx="7603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1.  IQR</a:t>
            </a:r>
            <a:r>
              <a:rPr lang="ko-KR" altLang="en-US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로 이상치 확인 후 판단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37C1-C8EE-3FFB-F829-B8D6D2FB75F2}"/>
              </a:ext>
            </a:extLst>
          </p:cNvPr>
          <p:cNvSpPr txBox="1"/>
          <p:nvPr/>
        </p:nvSpPr>
        <p:spPr>
          <a:xfrm>
            <a:off x="532643" y="1947660"/>
            <a:ext cx="742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온도</a:t>
            </a:r>
            <a:r>
              <a:rPr lang="en-US" altLang="ko-KR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시간 관련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CD051-A081-AE60-B1B6-0F7FC3AC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5" y="2727600"/>
            <a:ext cx="1734063" cy="3398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D1AA8C-37F4-60AA-CAE8-B37DB89F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89" y="2727597"/>
            <a:ext cx="1964881" cy="33982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404EA1-7EA7-EF28-0D63-67A3C12CA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921" y="2727597"/>
            <a:ext cx="2035602" cy="3398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FFB0CD-8EF4-DD53-354B-D6DFDF628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874" y="2727597"/>
            <a:ext cx="2124232" cy="3398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3BAB19-3C8A-A27F-4CCA-35A49816187E}"/>
              </a:ext>
            </a:extLst>
          </p:cNvPr>
          <p:cNvSpPr txBox="1"/>
          <p:nvPr/>
        </p:nvSpPr>
        <p:spPr>
          <a:xfrm>
            <a:off x="6961697" y="6125896"/>
            <a:ext cx="198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이상치가 존재하지만 연속적으로 분포하고 있기때문에 그대로 사용</a:t>
            </a:r>
          </a:p>
        </p:txBody>
      </p:sp>
    </p:spTree>
    <p:extLst>
      <p:ext uri="{BB962C8B-B14F-4D97-AF65-F5344CB8AC3E}">
        <p14:creationId xmlns:p14="http://schemas.microsoft.com/office/powerpoint/2010/main" val="45476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2279</Words>
  <Application>Microsoft Office PowerPoint</Application>
  <PresentationFormat>와이드스크린</PresentationFormat>
  <Paragraphs>283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HY견고딕</vt:lpstr>
      <vt:lpstr>나눔고딕</vt:lpstr>
      <vt:lpstr>나눔스퀘어 네오 Bold</vt:lpstr>
      <vt:lpstr>나눔스퀘어 네오 ExtraBold</vt:lpstr>
      <vt:lpstr>나눔스퀘어 네오 OTF ExtraBold</vt:lpstr>
      <vt:lpstr>돋움</vt:lpstr>
      <vt:lpstr>맑은 고딕</vt:lpstr>
      <vt:lpstr>맑은 고딕</vt:lpstr>
      <vt:lpstr>Arial</vt:lpstr>
      <vt:lpstr>Wingdings</vt:lpstr>
      <vt:lpstr>Office 테마</vt:lpstr>
      <vt:lpstr>Scale 불량 영향 인자 도출 및 분류 모델 개발 및 성능 향상방안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중고차 가격 예측모델 개발 및 모델 성능 향상방안</dc:title>
  <dc:creator>고 다영</dc:creator>
  <cp:lastModifiedBy>권혁준</cp:lastModifiedBy>
  <cp:revision>48</cp:revision>
  <dcterms:created xsi:type="dcterms:W3CDTF">2022-11-09T09:49:18Z</dcterms:created>
  <dcterms:modified xsi:type="dcterms:W3CDTF">2023-03-06T13:04:50Z</dcterms:modified>
</cp:coreProperties>
</file>