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5" r:id="rId4"/>
    <p:sldMasterId id="2147483686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7104050" cy="10234600"/>
  <p:embeddedFontLst>
    <p:embeddedFont>
      <p:font typeface="Average"/>
      <p:regular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340FEC-A0BE-4E4A-B654-4B84868183E2}">
  <a:tblStyle styleId="{32340FEC-A0BE-4E4A-B654-4B84868183E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E7F3A92-390B-4F9C-9693-340B7C84EC3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Average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Oswald-bold.fntdata"/><Relationship Id="rId12" Type="http://schemas.openxmlformats.org/officeDocument/2006/relationships/slide" Target="slides/slide5.xml"/><Relationship Id="rId34" Type="http://schemas.openxmlformats.org/officeDocument/2006/relationships/font" Target="fonts/Oswald-regular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2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2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f2f7750b8_0_74:notes"/>
          <p:cNvSpPr/>
          <p:nvPr>
            <p:ph idx="2" type="sldImg"/>
          </p:nvPr>
        </p:nvSpPr>
        <p:spPr>
          <a:xfrm>
            <a:off x="394980" y="767595"/>
            <a:ext cx="63147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f2f7750b8_0_74:notes"/>
          <p:cNvSpPr txBox="1"/>
          <p:nvPr>
            <p:ph idx="1" type="body"/>
          </p:nvPr>
        </p:nvSpPr>
        <p:spPr>
          <a:xfrm>
            <a:off x="710405" y="486143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1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4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5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12325a62bb_0_66:notes"/>
          <p:cNvSpPr/>
          <p:nvPr>
            <p:ph idx="2" type="sldImg"/>
          </p:nvPr>
        </p:nvSpPr>
        <p:spPr>
          <a:xfrm>
            <a:off x="394980" y="767595"/>
            <a:ext cx="63147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12325a62bb_0_66:notes"/>
          <p:cNvSpPr txBox="1"/>
          <p:nvPr>
            <p:ph idx="1" type="body"/>
          </p:nvPr>
        </p:nvSpPr>
        <p:spPr>
          <a:xfrm>
            <a:off x="710405" y="486143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12325a62bb_0_72:notes"/>
          <p:cNvSpPr/>
          <p:nvPr>
            <p:ph idx="2" type="sldImg"/>
          </p:nvPr>
        </p:nvSpPr>
        <p:spPr>
          <a:xfrm>
            <a:off x="394980" y="767595"/>
            <a:ext cx="63147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12325a62bb_0_72:notes"/>
          <p:cNvSpPr txBox="1"/>
          <p:nvPr>
            <p:ph idx="1" type="body"/>
          </p:nvPr>
        </p:nvSpPr>
        <p:spPr>
          <a:xfrm>
            <a:off x="710405" y="486143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fca9b9b52_0_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fca9b9b52_0_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4fca9b9b52_0_0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a85e140c7_2_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6a85e140c7_2_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26a85e140c7_2_0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6a85e140c7_2_6:notes"/>
          <p:cNvSpPr/>
          <p:nvPr>
            <p:ph idx="2" type="sldImg"/>
          </p:nvPr>
        </p:nvSpPr>
        <p:spPr>
          <a:xfrm>
            <a:off x="394980" y="767595"/>
            <a:ext cx="63147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6a85e140c7_2_6:notes"/>
          <p:cNvSpPr txBox="1"/>
          <p:nvPr>
            <p:ph idx="1" type="body"/>
          </p:nvPr>
        </p:nvSpPr>
        <p:spPr>
          <a:xfrm>
            <a:off x="710405" y="486143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6a85e140c7_2_22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6a85e140c7_2_22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26a85e140c7_2_22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0851a5991_0_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0851a5991_0_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50851a5991_0_0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6a85e140c7_2_29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6a85e140c7_2_29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26a85e140c7_2_29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6a85e140c7_2_36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6a85e140c7_2_36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26a85e140c7_2_36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6a85e140c7_2_53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6a85e140c7_2_53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26a85e140c7_2_53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6a85e140c7_2_6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6a85e140c7_2_6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26a85e140c7_2_60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6a85e140c7_2_68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6a85e140c7_2_68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26a85e140c7_2_68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fca9b9b52_0_181:notes"/>
          <p:cNvSpPr/>
          <p:nvPr>
            <p:ph idx="2" type="sldImg"/>
          </p:nvPr>
        </p:nvSpPr>
        <p:spPr>
          <a:xfrm>
            <a:off x="394980" y="767595"/>
            <a:ext cx="63147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fca9b9b52_0_181:notes"/>
          <p:cNvSpPr txBox="1"/>
          <p:nvPr>
            <p:ph idx="1" type="body"/>
          </p:nvPr>
        </p:nvSpPr>
        <p:spPr>
          <a:xfrm>
            <a:off x="710405" y="486143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0851a5991_0_8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0851a5991_0_8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50851a5991_0_8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f2f7750b8_0_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4f2f7750b8_0_0:notes"/>
          <p:cNvSpPr/>
          <p:nvPr>
            <p:ph idx="2" type="sldImg"/>
          </p:nvPr>
        </p:nvSpPr>
        <p:spPr>
          <a:xfrm>
            <a:off x="141025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5" name="Google Shape;15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533400" y="8572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■"/>
              <a:defRPr b="0" i="0" sz="2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Char char="■"/>
              <a:defRPr b="0" i="0" sz="20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SzPts val="1170"/>
              <a:buFont typeface="Noto Sans Symbols"/>
              <a:buChar char="□"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6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39200" y="4914900"/>
            <a:ext cx="269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3962400" y="49149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3962400" y="49149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6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74" name="Google Shape;74;p1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2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6" name="Google Shape;106;p2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7"/>
          <p:cNvSpPr txBox="1"/>
          <p:nvPr>
            <p:ph idx="10" type="dt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7"/>
          <p:cNvSpPr txBox="1"/>
          <p:nvPr>
            <p:ph idx="11" type="ftr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6457950" y="4767265"/>
            <a:ext cx="162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9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30" name="Google Shape;130;p29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9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9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2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4" name="Google Shape;134;p29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5" name="Google Shape;135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6" name="Google Shape;146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36550" lvl="1" marL="9144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16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16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1600"/>
              </a:spcBef>
              <a:spcAft>
                <a:spcPts val="16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3" name="Google Shape;153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3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3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2" name="Google Shape;162;p36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167" name="Google Shape;167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0" name="Google Shape;170;p38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1" name="Google Shape;171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0"/>
          <p:cNvSpPr txBox="1"/>
          <p:nvPr>
            <p:ph type="title"/>
          </p:nvPr>
        </p:nvSpPr>
        <p:spPr>
          <a:xfrm>
            <a:off x="457200" y="205978"/>
            <a:ext cx="7293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4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i="0" sz="1900" u="none" cap="none" strike="noStrike">
                <a:solidFill>
                  <a:schemeClr val="lt2"/>
                </a:solidFill>
              </a:defRPr>
            </a:lvl1pPr>
            <a:lvl2pPr indent="-3238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  <a:defRPr i="0" sz="1500" u="none" cap="none" strike="noStrike">
                <a:solidFill>
                  <a:schemeClr val="lt2"/>
                </a:solidFill>
              </a:defRPr>
            </a:lvl2pPr>
            <a:lvl3pPr indent="-31115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00"/>
              <a:buChar char="■"/>
              <a:defRPr i="0" sz="1300" u="none" cap="none" strike="noStrike">
                <a:solidFill>
                  <a:schemeClr val="lt2"/>
                </a:solidFill>
              </a:defRPr>
            </a:lvl3pPr>
            <a:lvl4pPr indent="-31115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  <a:defRPr i="0" sz="1300" u="none" cap="none" strike="noStrike">
                <a:solidFill>
                  <a:schemeClr val="lt2"/>
                </a:solidFill>
              </a:defRPr>
            </a:lvl4pPr>
            <a:lvl5pPr indent="-31115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00"/>
              <a:buChar char="○"/>
              <a:defRPr i="0" sz="1300" u="none" cap="none" strike="noStrike">
                <a:solidFill>
                  <a:schemeClr val="lt2"/>
                </a:solidFill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Char char="■"/>
              <a:defRPr i="0" sz="1500" u="none" cap="none" strike="noStrike">
                <a:solidFill>
                  <a:schemeClr val="lt2"/>
                </a:solidFill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 i="0" sz="1500" u="none" cap="none" strike="noStrike">
                <a:solidFill>
                  <a:schemeClr val="lt2"/>
                </a:solidFill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  <a:defRPr i="0" sz="1500" u="none" cap="none" strike="noStrike">
                <a:solidFill>
                  <a:schemeClr val="lt2"/>
                </a:solidFill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500"/>
              <a:buChar char="■"/>
              <a:defRPr i="0" sz="15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7" name="Google Shape;177;p4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csee.handong.edu/%ED%95%99%EB%B6%80%EC%86%8C%EA%B0%9C/%ED%95%99%EB%B6%80-%EA%B7%9C%EC%A0%95%EC%A7%91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tiobe.com/tiobe-index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oracle.com/javase/tutorial/java/concepts/index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draw.io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jcnam@hadong.edu" TargetMode="External"/><Relationship Id="rId4" Type="http://schemas.openxmlformats.org/officeDocument/2006/relationships/hyperlink" Target="https://lifove.github.io" TargetMode="External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hyperlink" Target="mailto:22000826@handong.ac.kr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ifove.github.io" TargetMode="External"/><Relationship Id="rId4" Type="http://schemas.openxmlformats.org/officeDocument/2006/relationships/hyperlink" Target="mailto:jcnam@handong.edu" TargetMode="External"/><Relationship Id="rId9" Type="http://schemas.openxmlformats.org/officeDocument/2006/relationships/hyperlink" Target="mailto:22101002@handong.ac.kr" TargetMode="External"/><Relationship Id="rId5" Type="http://schemas.openxmlformats.org/officeDocument/2006/relationships/hyperlink" Target="mailto:jcnam@handong.edu" TargetMode="External"/><Relationship Id="rId6" Type="http://schemas.openxmlformats.org/officeDocument/2006/relationships/hyperlink" Target="mailto:jc@handong.ac.kr" TargetMode="External"/><Relationship Id="rId7" Type="http://schemas.openxmlformats.org/officeDocument/2006/relationships/hyperlink" Target="mailto:newwin0198@handong.ac.kr" TargetMode="External"/><Relationship Id="rId8" Type="http://schemas.openxmlformats.org/officeDocument/2006/relationships/hyperlink" Target="mailto:kdg1941@handong.ac.k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oracle.com/javase/tutorial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ECE20016-02/</a:t>
            </a:r>
            <a:r>
              <a:rPr lang="en-US" sz="2500"/>
              <a:t>ITP20003 Java Programming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2CC"/>
                </a:solidFill>
              </a:rPr>
              <a:t>Introduc</a:t>
            </a:r>
            <a:r>
              <a:rPr lang="en-US">
                <a:solidFill>
                  <a:srgbClr val="FFF2CC"/>
                </a:solidFill>
              </a:rPr>
              <a:t>tion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83" name="Google Shape;183;p41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0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본 과목과 연관된 프로그램 학습성과</a:t>
            </a:r>
            <a:endParaRPr/>
          </a:p>
        </p:txBody>
      </p:sp>
      <p:sp>
        <p:nvSpPr>
          <p:cNvPr id="246" name="Google Shape;246;p50"/>
          <p:cNvSpPr txBox="1"/>
          <p:nvPr>
            <p:ph idx="1" type="body"/>
          </p:nvPr>
        </p:nvSpPr>
        <p:spPr>
          <a:xfrm>
            <a:off x="533400" y="8572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3815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AutoNum type="arabicPeriod"/>
            </a:pPr>
            <a:r>
              <a:rPr b="1" i="0" lang="en-US" sz="1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수학, 기초과학, 공학의 지식과 정보기술을 응용할 수 있는 능력</a:t>
            </a:r>
            <a:endParaRPr sz="2100">
              <a:solidFill>
                <a:srgbClr val="FFFFFF"/>
              </a:solidFill>
            </a:endParaRPr>
          </a:p>
          <a:p>
            <a:pPr indent="-43815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rial"/>
              <a:buAutoNum type="arabicPeriod"/>
            </a:pPr>
            <a:r>
              <a:rPr b="0" i="0" lang="en-US" sz="1700" u="none">
                <a:latin typeface="Arial"/>
                <a:ea typeface="Arial"/>
                <a:cs typeface="Arial"/>
                <a:sym typeface="Arial"/>
              </a:rPr>
              <a:t>자료를 이해하고 분석할 수 있는 능력 및 실험을 계획하고 수행할 수 있는 능력</a:t>
            </a:r>
            <a:endParaRPr sz="2100"/>
          </a:p>
          <a:p>
            <a:pPr indent="-43815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rial"/>
              <a:buAutoNum type="arabicPeriod"/>
            </a:pPr>
            <a:r>
              <a:rPr b="0" i="0" lang="en-US" sz="1700" u="none">
                <a:latin typeface="Arial"/>
                <a:ea typeface="Arial"/>
                <a:cs typeface="Arial"/>
                <a:sym typeface="Arial"/>
              </a:rPr>
              <a:t>현실적 제한조건을 반영하여 시스템, 요소, 공정을 설계할 수 있는 능력</a:t>
            </a:r>
            <a:endParaRPr sz="2100"/>
          </a:p>
          <a:p>
            <a:pPr indent="-43815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AutoNum type="arabicPeriod"/>
            </a:pPr>
            <a:r>
              <a:rPr b="1" i="0" lang="en-US" sz="1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공학 문제들을 인식하여, 이를 공식화하고 해결할 수 있는 능력</a:t>
            </a:r>
            <a:endParaRPr sz="2100">
              <a:solidFill>
                <a:srgbClr val="FFFFFF"/>
              </a:solidFill>
            </a:endParaRPr>
          </a:p>
          <a:p>
            <a:pPr indent="-43815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AutoNum type="arabicPeriod"/>
            </a:pPr>
            <a:r>
              <a:rPr b="1" i="0" lang="en-US" sz="17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공학 실무에 필요한 기술, 방법, 도구들을 사용할 수 있는 능력</a:t>
            </a:r>
            <a:endParaRPr sz="2100">
              <a:solidFill>
                <a:srgbClr val="FFFFFF"/>
              </a:solidFill>
            </a:endParaRPr>
          </a:p>
          <a:p>
            <a:pPr indent="-43815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rial"/>
              <a:buAutoNum type="arabicPeriod"/>
            </a:pPr>
            <a:r>
              <a:rPr b="0" i="0" lang="en-US" sz="1700" u="none">
                <a:latin typeface="Arial"/>
                <a:ea typeface="Arial"/>
                <a:cs typeface="Arial"/>
                <a:sym typeface="Arial"/>
              </a:rPr>
              <a:t>복합 학제적 팀의 한 구성원의 역할을 해낼 수 있는 능력</a:t>
            </a:r>
            <a:endParaRPr sz="2100"/>
          </a:p>
          <a:p>
            <a:pPr indent="-43815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rial"/>
              <a:buAutoNum type="arabicPeriod"/>
            </a:pPr>
            <a:r>
              <a:rPr b="0" i="0" lang="en-US" sz="1700" u="none">
                <a:latin typeface="Arial"/>
                <a:ea typeface="Arial"/>
                <a:cs typeface="Arial"/>
                <a:sym typeface="Arial"/>
              </a:rPr>
              <a:t>효과적으로 의사를 전달할 수 있는 능력</a:t>
            </a:r>
            <a:endParaRPr sz="2100"/>
          </a:p>
          <a:p>
            <a:pPr indent="-43815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rial"/>
              <a:buAutoNum type="arabicPeriod"/>
            </a:pPr>
            <a:r>
              <a:rPr b="0" i="0" lang="en-US" sz="1700" u="none">
                <a:latin typeface="Arial"/>
                <a:ea typeface="Arial"/>
                <a:cs typeface="Arial"/>
                <a:sym typeface="Arial"/>
              </a:rPr>
              <a:t>평생교육의 필요성에 대한 인식과 이에 능동적으로 참여할 수 있는 능력</a:t>
            </a:r>
            <a:endParaRPr sz="2100"/>
          </a:p>
          <a:p>
            <a:pPr indent="-43815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rial"/>
              <a:buAutoNum type="arabicPeriod"/>
            </a:pPr>
            <a:r>
              <a:rPr b="0" i="0" lang="en-US" sz="1700" u="none">
                <a:latin typeface="Arial"/>
                <a:ea typeface="Arial"/>
                <a:cs typeface="Arial"/>
                <a:sym typeface="Arial"/>
              </a:rPr>
              <a:t>공학적 해결방안이 세계적, 경제적, 환경적, 사회적 상황에 끼치는 영향을 이해할 수 있는 폭넓은 지식</a:t>
            </a:r>
            <a:endParaRPr sz="2100"/>
          </a:p>
          <a:p>
            <a:pPr indent="-43815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rial"/>
              <a:buAutoNum type="arabicPeriod"/>
            </a:pPr>
            <a:r>
              <a:rPr b="0" i="0" lang="en-US" sz="1700" u="none">
                <a:latin typeface="Arial"/>
                <a:ea typeface="Arial"/>
                <a:cs typeface="Arial"/>
                <a:sym typeface="Arial"/>
              </a:rPr>
              <a:t>시사적 논점들에 대한 기본 지식</a:t>
            </a:r>
            <a:endParaRPr sz="2100"/>
          </a:p>
          <a:p>
            <a:pPr indent="-43815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rial"/>
              <a:buAutoNum type="arabicPeriod"/>
            </a:pPr>
            <a:r>
              <a:rPr b="0" i="0" lang="en-US" sz="1700" u="none">
                <a:latin typeface="Arial"/>
                <a:ea typeface="Arial"/>
                <a:cs typeface="Arial"/>
                <a:sym typeface="Arial"/>
              </a:rPr>
              <a:t>직업적 책임과 윤리적 책임에 대한 인식</a:t>
            </a:r>
            <a:endParaRPr sz="2100"/>
          </a:p>
          <a:p>
            <a:pPr indent="-43815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rial"/>
              <a:buAutoNum type="arabicPeriod"/>
            </a:pPr>
            <a:r>
              <a:rPr b="0" i="0" lang="en-US" sz="1700" u="none">
                <a:latin typeface="Arial"/>
                <a:ea typeface="Arial"/>
                <a:cs typeface="Arial"/>
                <a:sym typeface="Arial"/>
              </a:rPr>
              <a:t>세계문화에 대한 이해와 국제적으로 협동할 수 있는 능력</a:t>
            </a:r>
            <a:endParaRPr sz="2100"/>
          </a:p>
        </p:txBody>
      </p:sp>
      <p:sp>
        <p:nvSpPr>
          <p:cNvPr id="247" name="Google Shape;247;p50"/>
          <p:cNvSpPr txBox="1"/>
          <p:nvPr>
            <p:ph idx="12" type="sldNum"/>
          </p:nvPr>
        </p:nvSpPr>
        <p:spPr>
          <a:xfrm>
            <a:off x="8439200" y="4914900"/>
            <a:ext cx="2697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1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Tentative Schedule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" name="Google Shape;253;p51"/>
          <p:cNvSpPr txBox="1"/>
          <p:nvPr/>
        </p:nvSpPr>
        <p:spPr>
          <a:xfrm>
            <a:off x="138100" y="4624388"/>
            <a:ext cx="9049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This schedule can be modified according to the students’ performance and other reasons.</a:t>
            </a:r>
            <a:b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For the block</a:t>
            </a:r>
            <a:r>
              <a:rPr b="1" lang="en-US" sz="1600">
                <a:solidFill>
                  <a:schemeClr val="dk1"/>
                </a:solidFill>
              </a:rPr>
              <a:t>-plan Java, two-week classes are </a:t>
            </a:r>
            <a:r>
              <a:rPr b="1" lang="en-US" sz="1600">
                <a:solidFill>
                  <a:schemeClr val="dk1"/>
                </a:solidFill>
              </a:rPr>
              <a:t>conducted</a:t>
            </a:r>
            <a:r>
              <a:rPr b="1" lang="en-US" sz="1600">
                <a:solidFill>
                  <a:schemeClr val="dk1"/>
                </a:solidFill>
              </a:rPr>
              <a:t> in one week.</a:t>
            </a:r>
            <a:endParaRPr/>
          </a:p>
        </p:txBody>
      </p:sp>
      <p:graphicFrame>
        <p:nvGraphicFramePr>
          <p:cNvPr id="254" name="Google Shape;254;p51"/>
          <p:cNvGraphicFramePr/>
          <p:nvPr/>
        </p:nvGraphicFramePr>
        <p:xfrm>
          <a:off x="1403350" y="777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{32340FEC-A0BE-4E4A-B654-4B84868183E2}</a:tableStyleId>
              </a:tblPr>
              <a:tblGrid>
                <a:gridCol w="1320800"/>
                <a:gridCol w="5280025"/>
              </a:tblGrid>
              <a:tr h="21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7150" marB="0" marR="9525" marL="95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7150" marB="0" marR="9525" marL="95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</a:rPr>
                        <a:t>Introduction, Java Runtime </a:t>
                      </a:r>
                      <a:r>
                        <a:rPr b="1" lang="en-US">
                          <a:solidFill>
                            <a:schemeClr val="accent3"/>
                          </a:solidFill>
                        </a:rPr>
                        <a:t>environments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</a:rPr>
                        <a:t>Object-</a:t>
                      </a:r>
                      <a:r>
                        <a:rPr b="1" lang="en-US">
                          <a:solidFill>
                            <a:schemeClr val="accent3"/>
                          </a:solidFill>
                        </a:rPr>
                        <a:t>oriented</a:t>
                      </a:r>
                      <a:r>
                        <a:rPr b="1" lang="en-US">
                          <a:solidFill>
                            <a:schemeClr val="accent3"/>
                          </a:solidFill>
                        </a:rPr>
                        <a:t> concept Packages and objects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</a:rPr>
                        <a:t>Class and its members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</a:rPr>
                        <a:t>Language Basics, Branching and Loop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</a:rPr>
                        <a:t>String and Number classes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</a:rPr>
                        <a:t>Arrays, Recursion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</a:rPr>
                        <a:t>Inheritance, Polymorphism, and Interfaces Abstract data type and Interfaces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</a:rPr>
                        <a:t>Basic data structures ArrayList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</a:rPr>
                        <a:t>HashMap Midterm Exam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</a:rPr>
                        <a:t>Exception Handling, Streams and File I/O (1)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</a:rPr>
                        <a:t>Streams and File I/O (2), Java Programming practice (1)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</a:rPr>
                        <a:t>Java Programming practice (2), Dynamic Data structure and Generics (1)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</a:rPr>
                        <a:t>Dynamic Data structure and Generics (2) GUI and Event-driven Programming (1)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</a:rPr>
                        <a:t>GUI and Event-driven Programming (2),  </a:t>
                      </a:r>
                      <a:r>
                        <a:rPr b="1" lang="en-US">
                          <a:solidFill>
                            <a:schemeClr val="accent3"/>
                          </a:solidFill>
                        </a:rPr>
                        <a:t>Concurrency </a:t>
                      </a:r>
                      <a:r>
                        <a:rPr b="1" lang="en-US">
                          <a:solidFill>
                            <a:schemeClr val="accent3"/>
                          </a:solidFill>
                        </a:rPr>
                        <a:t>(1)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</a:rPr>
                        <a:t>Concurrency (2) , Summary</a:t>
                      </a:r>
                      <a:r>
                        <a:rPr b="1" lang="en-US" sz="1400">
                          <a:solidFill>
                            <a:schemeClr val="accent3"/>
                          </a:solidFill>
                        </a:rPr>
                        <a:t>	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</a:t>
                      </a:r>
                      <a:endParaRPr sz="1100">
                        <a:solidFill>
                          <a:schemeClr val="accent3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5" name="Google Shape;255;p51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2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Grading Policy</a:t>
            </a:r>
            <a:endParaRPr/>
          </a:p>
        </p:txBody>
      </p:sp>
      <p:sp>
        <p:nvSpPr>
          <p:cNvPr id="261" name="Google Shape;261;p52"/>
          <p:cNvSpPr txBox="1"/>
          <p:nvPr>
            <p:ph idx="1" type="body"/>
          </p:nvPr>
        </p:nvSpPr>
        <p:spPr>
          <a:xfrm>
            <a:off x="533400" y="8572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2893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■"/>
            </a:pPr>
            <a:r>
              <a:rPr lang="en-US" sz="1700"/>
              <a:t>More than 1/4 absences will result in the F grade.</a:t>
            </a:r>
            <a:endParaRPr sz="1700"/>
          </a:p>
          <a:p>
            <a:pPr indent="-2921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lang="en-US" sz="1700"/>
              <a:t>Does not affect your sore.</a:t>
            </a:r>
            <a:endParaRPr sz="1700"/>
          </a:p>
          <a:p>
            <a:pPr indent="-29845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220"/>
              <a:buFont typeface="Noto Sans Symbols"/>
              <a:buChar char="■"/>
            </a:pPr>
            <a:r>
              <a:rPr lang="en-US" sz="1700"/>
              <a:t>Oral Quizzes and </a:t>
            </a:r>
            <a:r>
              <a:rPr lang="en-US" sz="1700"/>
              <a:t>Programming </a:t>
            </a:r>
            <a:r>
              <a:rPr b="0" i="0" lang="en-US" sz="1700" u="none">
                <a:latin typeface="Arial"/>
                <a:ea typeface="Arial"/>
                <a:cs typeface="Arial"/>
                <a:sym typeface="Arial"/>
              </a:rPr>
              <a:t>Homework Tasks (</a:t>
            </a:r>
            <a:r>
              <a:rPr lang="en-US" sz="1700"/>
              <a:t>95</a:t>
            </a:r>
            <a:r>
              <a:rPr b="0" i="0" lang="en-US" sz="1700" u="none">
                <a:latin typeface="Arial"/>
                <a:ea typeface="Arial"/>
                <a:cs typeface="Arial"/>
                <a:sym typeface="Arial"/>
              </a:rPr>
              <a:t>%)</a:t>
            </a:r>
            <a:endParaRPr sz="1500"/>
          </a:p>
          <a:p>
            <a:pPr indent="-29845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220"/>
              <a:buFont typeface="Noto Sans Symbols"/>
              <a:buChar char="■"/>
            </a:pPr>
            <a:r>
              <a:rPr b="0" i="0" lang="en-US" sz="1700" u="none">
                <a:latin typeface="Arial"/>
                <a:ea typeface="Arial"/>
                <a:cs typeface="Arial"/>
                <a:sym typeface="Arial"/>
              </a:rPr>
              <a:t>Midterm (</a:t>
            </a:r>
            <a:r>
              <a:rPr lang="en-US" sz="1700"/>
              <a:t>15</a:t>
            </a:r>
            <a:r>
              <a:rPr b="0" i="0" lang="en-US" sz="1700" u="none">
                <a:latin typeface="Arial"/>
                <a:ea typeface="Arial"/>
                <a:cs typeface="Arial"/>
                <a:sym typeface="Arial"/>
              </a:rPr>
              <a:t>%)</a:t>
            </a:r>
            <a:r>
              <a:rPr lang="en-US" sz="1700"/>
              <a:t> / </a:t>
            </a:r>
            <a:r>
              <a:rPr b="0" i="0" lang="en-US" sz="1700" u="none">
                <a:latin typeface="Arial"/>
                <a:ea typeface="Arial"/>
                <a:cs typeface="Arial"/>
                <a:sym typeface="Arial"/>
              </a:rPr>
              <a:t>Final (2</a:t>
            </a:r>
            <a:r>
              <a:rPr lang="en-US" sz="1700"/>
              <a:t>0</a:t>
            </a:r>
            <a:r>
              <a:rPr b="0" i="0" lang="en-US" sz="1700" u="none">
                <a:latin typeface="Arial"/>
                <a:ea typeface="Arial"/>
                <a:cs typeface="Arial"/>
                <a:sym typeface="Arial"/>
              </a:rPr>
              <a:t>%)</a:t>
            </a:r>
            <a:endParaRPr b="0" i="0" sz="1700" u="none">
              <a:latin typeface="Arial"/>
              <a:ea typeface="Arial"/>
              <a:cs typeface="Arial"/>
              <a:sym typeface="Arial"/>
            </a:endParaRPr>
          </a:p>
          <a:p>
            <a:pPr indent="-29845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220"/>
              <a:buFont typeface="Noto Sans Symbols"/>
              <a:buChar char="■"/>
            </a:pPr>
            <a:r>
              <a:rPr lang="en-US" sz="1700"/>
              <a:t>Extra Credit (&gt;3%): Q&amp;A (</a:t>
            </a:r>
            <a:r>
              <a:rPr lang="en-US" sz="1700">
                <a:solidFill>
                  <a:schemeClr val="accent5"/>
                </a:solidFill>
              </a:rPr>
              <a:t>Why</a:t>
            </a:r>
            <a:r>
              <a:rPr lang="en-US" sz="1700"/>
              <a:t> questions only)</a:t>
            </a:r>
            <a:endParaRPr sz="1700"/>
          </a:p>
          <a:p>
            <a:pPr indent="-32893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■"/>
            </a:pPr>
            <a:r>
              <a:rPr lang="en-US" sz="1700"/>
              <a:t>A+?</a:t>
            </a:r>
            <a:endParaRPr sz="1700"/>
          </a:p>
          <a:p>
            <a:pPr indent="-29210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lang="en-US" sz="1700"/>
              <a:t>Kor Sec. 13 points per week on </a:t>
            </a:r>
            <a:r>
              <a:rPr lang="en-US" sz="1700"/>
              <a:t>average / 18 points</a:t>
            </a:r>
            <a:endParaRPr sz="1700"/>
          </a:p>
          <a:p>
            <a:pPr indent="-29210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lang="en-US" sz="1700"/>
              <a:t>Eng Sec. 7 points per week on average / 9 points</a:t>
            </a:r>
            <a:endParaRPr sz="1700"/>
          </a:p>
          <a:p>
            <a:pPr indent="-32893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■"/>
            </a:pPr>
            <a:r>
              <a:rPr lang="en-US" sz="1700"/>
              <a:t>A+: &gt;= 95, A0 &gt; 90, B+ &gt;=85, ...,     F &lt;60. </a:t>
            </a:r>
            <a:endParaRPr sz="1700"/>
          </a:p>
        </p:txBody>
      </p:sp>
      <p:sp>
        <p:nvSpPr>
          <p:cNvPr id="262" name="Google Shape;262;p52"/>
          <p:cNvSpPr txBox="1"/>
          <p:nvPr>
            <p:ph idx="12" type="sldNum"/>
          </p:nvPr>
        </p:nvSpPr>
        <p:spPr>
          <a:xfrm>
            <a:off x="8439200" y="4914900"/>
            <a:ext cx="2697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3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Notices</a:t>
            </a:r>
            <a:endParaRPr/>
          </a:p>
        </p:txBody>
      </p:sp>
      <p:sp>
        <p:nvSpPr>
          <p:cNvPr id="268" name="Google Shape;268;p53"/>
          <p:cNvSpPr txBox="1"/>
          <p:nvPr>
            <p:ph idx="1" type="body"/>
          </p:nvPr>
        </p:nvSpPr>
        <p:spPr>
          <a:xfrm>
            <a:off x="533400" y="8572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latin typeface="Arial"/>
                <a:ea typeface="Arial"/>
                <a:cs typeface="Arial"/>
                <a:sym typeface="Arial"/>
              </a:rPr>
              <a:t>Any type of dishonesties will result in failure (F).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Sharing any submission</a:t>
            </a: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, including source codes, will be regarded as cheating.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</a:pPr>
            <a:r>
              <a:rPr lang="en-US">
                <a:solidFill>
                  <a:srgbClr val="FFFFFF"/>
                </a:solidFill>
              </a:rPr>
              <a:t>Directly r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eferencing any solution written by others</a:t>
            </a: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, including the solution acquired from the internet, will be regarded as cheating.</a:t>
            </a:r>
            <a:endParaRPr/>
          </a:p>
        </p:txBody>
      </p:sp>
      <p:sp>
        <p:nvSpPr>
          <p:cNvPr id="269" name="Google Shape;269;p53"/>
          <p:cNvSpPr txBox="1"/>
          <p:nvPr>
            <p:ph idx="12" type="sldNum"/>
          </p:nvPr>
        </p:nvSpPr>
        <p:spPr>
          <a:xfrm>
            <a:off x="8439200" y="4914900"/>
            <a:ext cx="2697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HGU CSEE Standard &amp; Honor Code Guideline</a:t>
            </a:r>
            <a:endParaRPr/>
          </a:p>
        </p:txBody>
      </p:sp>
      <p:sp>
        <p:nvSpPr>
          <p:cNvPr id="275" name="Google Shape;275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Fulltext (Download pdf files in Korean and English):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http://csee.handong.edu/%ED%95%99%EB%B6%80%EC%86%8C%EA%B0%9C/%ED%95%99%EB%B6%80-%EA%B7%9C%EC%A0%95%EC%A7%91/</a:t>
            </a:r>
            <a:r>
              <a:rPr lang="en-US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 Remark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출석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수업시간에 참석하지 않고 출석을 체크하는 어떠한 행위도 부정행위에 해당한다.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과제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… 인터넷 등에서 획득한 과제물 또는 프로그램 코드의 일부,  또는 전체를 이용하는 것은 부정행위에 해당한다. 자신의 과제물을 타인에게 보여주거나 빌려주는 것은…부정행위에 해당한다. 팀 과제가 아닌 경우 두 명 이상이 함께 과제를 수행하여 이를 개별적으로 제출하는 것은 부정행위에 해당한다.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팀 프로젝트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상호 평가를 수행하는 팀 프로젝트의 경우… 본인의 공헌도를 초과하는 평가결과를 요구하거나 인정하는 것은 부정행위…</a:t>
            </a:r>
            <a:endParaRPr sz="1400"/>
          </a:p>
        </p:txBody>
      </p:sp>
      <p:sp>
        <p:nvSpPr>
          <p:cNvPr id="276" name="Google Shape;276;p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HGU CSEE Standard &amp; Honor Code Guideline</a:t>
            </a:r>
            <a:endParaRPr/>
          </a:p>
        </p:txBody>
      </p:sp>
      <p:sp>
        <p:nvSpPr>
          <p:cNvPr id="282" name="Google Shape;282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ChatGPT or any AI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You may use them based on given guidelines.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Using a tool wisely is important. If </a:t>
            </a:r>
            <a:r>
              <a:rPr lang="en-US"/>
              <a:t>blindly</a:t>
            </a:r>
            <a:r>
              <a:rPr lang="en-US"/>
              <a:t> using it, you can't grow up.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What ChatGPT tells you may not be correct. In that case, you lose your points.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Detailed guides will be provided in HW descriptions.</a:t>
            </a:r>
            <a:endParaRPr/>
          </a:p>
        </p:txBody>
      </p:sp>
      <p:sp>
        <p:nvSpPr>
          <p:cNvPr id="283" name="Google Shape;283;p5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 Programming Language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2CC"/>
                </a:solidFill>
              </a:rPr>
              <a:t>One of t</a:t>
            </a:r>
            <a:r>
              <a:rPr lang="en-US" sz="2500">
                <a:solidFill>
                  <a:srgbClr val="FFF2CC"/>
                </a:solidFill>
              </a:rPr>
              <a:t>he most popular object-oriented programming language!</a:t>
            </a:r>
            <a:endParaRPr sz="2500">
              <a:solidFill>
                <a:srgbClr val="FFF2CC"/>
              </a:solidFill>
            </a:endParaRPr>
          </a:p>
        </p:txBody>
      </p:sp>
      <p:sp>
        <p:nvSpPr>
          <p:cNvPr id="290" name="Google Shape;290;p5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1" name="Google Shape;291;p56"/>
          <p:cNvSpPr txBox="1"/>
          <p:nvPr/>
        </p:nvSpPr>
        <p:spPr>
          <a:xfrm>
            <a:off x="2431350" y="4006300"/>
            <a:ext cx="42813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Programming Language Ranking</a:t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https://www.tiobe.com/tiobe-index/</a:t>
            </a:r>
            <a:r>
              <a:rPr lang="en-US"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Object-Oriented Concept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https://docs.oracle.com/javase/tutorial/java/concepts/index.html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Textbook: Ch9.1-9.2 (p.346-348) </a:t>
            </a:r>
            <a:endParaRPr sz="1500"/>
          </a:p>
        </p:txBody>
      </p:sp>
      <p:sp>
        <p:nvSpPr>
          <p:cNvPr id="298" name="Google Shape;298;p5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Object-oriented Programming Concept</a:t>
            </a:r>
            <a:endParaRPr/>
          </a:p>
        </p:txBody>
      </p:sp>
      <p:sp>
        <p:nvSpPr>
          <p:cNvPr id="304" name="Google Shape;304;p58"/>
          <p:cNvSpPr/>
          <p:nvPr/>
        </p:nvSpPr>
        <p:spPr>
          <a:xfrm>
            <a:off x="3493600" y="1994125"/>
            <a:ext cx="2087100" cy="1560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Object-oriented     program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5" name="Google Shape;305;p58"/>
          <p:cNvSpPr/>
          <p:nvPr/>
        </p:nvSpPr>
        <p:spPr>
          <a:xfrm>
            <a:off x="2367300" y="1079675"/>
            <a:ext cx="1291500" cy="11571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Objects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6" name="Google Shape;306;p58"/>
          <p:cNvSpPr/>
          <p:nvPr/>
        </p:nvSpPr>
        <p:spPr>
          <a:xfrm>
            <a:off x="1516225" y="2571750"/>
            <a:ext cx="1531800" cy="1157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Inheritance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7" name="Google Shape;307;p58"/>
          <p:cNvSpPr/>
          <p:nvPr/>
        </p:nvSpPr>
        <p:spPr>
          <a:xfrm>
            <a:off x="5217750" y="1079675"/>
            <a:ext cx="1291500" cy="1157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Classes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8" name="Google Shape;308;p58"/>
          <p:cNvSpPr/>
          <p:nvPr/>
        </p:nvSpPr>
        <p:spPr>
          <a:xfrm>
            <a:off x="6026275" y="2484700"/>
            <a:ext cx="1392300" cy="1157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Packages</a:t>
            </a:r>
            <a:endParaRPr/>
          </a:p>
        </p:txBody>
      </p:sp>
      <p:sp>
        <p:nvSpPr>
          <p:cNvPr id="309" name="Google Shape;309;p58"/>
          <p:cNvSpPr/>
          <p:nvPr/>
        </p:nvSpPr>
        <p:spPr>
          <a:xfrm>
            <a:off x="3757000" y="3728850"/>
            <a:ext cx="1531800" cy="1157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Interfaces</a:t>
            </a:r>
            <a:endParaRPr/>
          </a:p>
        </p:txBody>
      </p:sp>
      <p:cxnSp>
        <p:nvCxnSpPr>
          <p:cNvPr id="310" name="Google Shape;310;p58"/>
          <p:cNvCxnSpPr>
            <a:stCxn id="305" idx="5"/>
            <a:endCxn id="304" idx="1"/>
          </p:cNvCxnSpPr>
          <p:nvPr/>
        </p:nvCxnSpPr>
        <p:spPr>
          <a:xfrm>
            <a:off x="3469664" y="2067322"/>
            <a:ext cx="329700" cy="1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58"/>
          <p:cNvCxnSpPr/>
          <p:nvPr/>
        </p:nvCxnSpPr>
        <p:spPr>
          <a:xfrm flipH="1" rot="10800000">
            <a:off x="3048025" y="3017200"/>
            <a:ext cx="526800" cy="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58"/>
          <p:cNvCxnSpPr>
            <a:stCxn id="309" idx="0"/>
            <a:endCxn id="304" idx="4"/>
          </p:cNvCxnSpPr>
          <p:nvPr/>
        </p:nvCxnSpPr>
        <p:spPr>
          <a:xfrm flipH="1" rot="10800000">
            <a:off x="4522900" y="3554550"/>
            <a:ext cx="14400" cy="1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58"/>
          <p:cNvCxnSpPr>
            <a:stCxn id="307" idx="3"/>
            <a:endCxn id="304" idx="7"/>
          </p:cNvCxnSpPr>
          <p:nvPr/>
        </p:nvCxnSpPr>
        <p:spPr>
          <a:xfrm flipH="1">
            <a:off x="5275186" y="2067322"/>
            <a:ext cx="131700" cy="1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58"/>
          <p:cNvCxnSpPr>
            <a:stCxn id="308" idx="2"/>
            <a:endCxn id="304" idx="6"/>
          </p:cNvCxnSpPr>
          <p:nvPr/>
        </p:nvCxnSpPr>
        <p:spPr>
          <a:xfrm rot="10800000">
            <a:off x="5580775" y="2774350"/>
            <a:ext cx="44550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5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an object?</a:t>
            </a:r>
            <a:endParaRPr/>
          </a:p>
        </p:txBody>
      </p:sp>
      <p:sp>
        <p:nvSpPr>
          <p:cNvPr id="322" name="Google Shape;322;p5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Real-world objects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Dog, Desk, TV, Bicycle, …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We can model the real-world objects by using software objects!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Real-world objects share two characteristics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State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Behavior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 object is a software bundle of related state and behavior.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State = Data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Behavior = Action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Some objects may contain other objects!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90" name="Google Shape;190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General Course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Object-oriented programming concept: What is an Object?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 Example: Dog</a:t>
            </a:r>
            <a:endParaRPr/>
          </a:p>
        </p:txBody>
      </p:sp>
      <p:sp>
        <p:nvSpPr>
          <p:cNvPr id="330" name="Google Shape;330;p6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1" name="Google Shape;331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State (data)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name, color, breed, hungry, …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Behavior (Action)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barking, fetching, wagging tail,...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 Example: Dog</a:t>
            </a:r>
            <a:endParaRPr/>
          </a:p>
        </p:txBody>
      </p:sp>
      <p:sp>
        <p:nvSpPr>
          <p:cNvPr id="338" name="Google Shape;338;p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9" name="Google Shape;339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(private) State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name, color, breed, hungry, …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(public) Behavior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bark, fetch, waggle tail,...</a:t>
            </a:r>
            <a:endParaRPr/>
          </a:p>
        </p:txBody>
      </p:sp>
      <p:graphicFrame>
        <p:nvGraphicFramePr>
          <p:cNvPr id="340" name="Google Shape;340;p61"/>
          <p:cNvGraphicFramePr/>
          <p:nvPr/>
        </p:nvGraphicFramePr>
        <p:xfrm>
          <a:off x="4748650" y="13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{9E7F3A92-390B-4F9C-9693-340B7C84EC33}</a:tableStyleId>
              </a:tblPr>
              <a:tblGrid>
                <a:gridCol w="2604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Dog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- name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- color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- breed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- hungry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+ bark()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+ fetch()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+ waggleTail()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41" name="Google Shape;34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650" y="3279800"/>
            <a:ext cx="1954874" cy="12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61"/>
          <p:cNvSpPr txBox="1"/>
          <p:nvPr/>
        </p:nvSpPr>
        <p:spPr>
          <a:xfrm>
            <a:off x="4273850" y="4024825"/>
            <a:ext cx="489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* Convention for a behavior name: Start with a verb. The first character of a next word should be uppercase. The behavior name is ended with () like a function.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* '-' means private member of the object. '+' means public member of the object.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3" name="Google Shape;343;p61"/>
          <p:cNvSpPr txBox="1"/>
          <p:nvPr/>
        </p:nvSpPr>
        <p:spPr>
          <a:xfrm>
            <a:off x="5301850" y="3612875"/>
            <a:ext cx="159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Class diagram</a:t>
            </a:r>
            <a:endParaRPr sz="1600" u="sng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4" name="Google Shape;344;p61"/>
          <p:cNvSpPr txBox="1"/>
          <p:nvPr/>
        </p:nvSpPr>
        <p:spPr>
          <a:xfrm>
            <a:off x="7806888" y="1356683"/>
            <a:ext cx="12486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class name</a:t>
            </a:r>
            <a:endParaRPr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5" name="Google Shape;345;p61"/>
          <p:cNvSpPr/>
          <p:nvPr/>
        </p:nvSpPr>
        <p:spPr>
          <a:xfrm>
            <a:off x="7482625" y="1390650"/>
            <a:ext cx="377100" cy="393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9E9E9E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61"/>
          <p:cNvSpPr txBox="1"/>
          <p:nvPr/>
        </p:nvSpPr>
        <p:spPr>
          <a:xfrm>
            <a:off x="7806888" y="2111578"/>
            <a:ext cx="12486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list of states</a:t>
            </a:r>
            <a:endParaRPr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7" name="Google Shape;347;p61"/>
          <p:cNvSpPr/>
          <p:nvPr/>
        </p:nvSpPr>
        <p:spPr>
          <a:xfrm>
            <a:off x="7482625" y="1847850"/>
            <a:ext cx="377100" cy="956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9E9E9E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61"/>
          <p:cNvSpPr txBox="1"/>
          <p:nvPr/>
        </p:nvSpPr>
        <p:spPr>
          <a:xfrm>
            <a:off x="7766253" y="3011762"/>
            <a:ext cx="15180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list of behaviors</a:t>
            </a:r>
            <a:endParaRPr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9" name="Google Shape;349;p61"/>
          <p:cNvSpPr/>
          <p:nvPr/>
        </p:nvSpPr>
        <p:spPr>
          <a:xfrm>
            <a:off x="7482625" y="2838450"/>
            <a:ext cx="377100" cy="777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9E9E9E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 Example: Bicycle</a:t>
            </a:r>
            <a:endParaRPr/>
          </a:p>
        </p:txBody>
      </p:sp>
      <p:sp>
        <p:nvSpPr>
          <p:cNvPr id="356" name="Google Shape;356;p6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7" name="Google Shape;357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State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current gear, current cadence, current speed, …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Behavior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change gear, change pedal cadence, apply brake,...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 Example: Bicycle</a:t>
            </a:r>
            <a:endParaRPr/>
          </a:p>
        </p:txBody>
      </p:sp>
      <p:sp>
        <p:nvSpPr>
          <p:cNvPr id="364" name="Google Shape;364;p6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5" name="Google Shape;365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(private) State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current gear, current cadence, current speed, …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(public) Behavior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change gear, change pedal cadence, apply brake,...</a:t>
            </a:r>
            <a:endParaRPr/>
          </a:p>
        </p:txBody>
      </p:sp>
      <p:graphicFrame>
        <p:nvGraphicFramePr>
          <p:cNvPr id="366" name="Google Shape;366;p63"/>
          <p:cNvGraphicFramePr/>
          <p:nvPr/>
        </p:nvGraphicFramePr>
        <p:xfrm>
          <a:off x="6044050" y="13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{9E7F3A92-390B-4F9C-9693-340B7C84EC33}</a:tableStyleId>
              </a:tblPr>
              <a:tblGrid>
                <a:gridCol w="2604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Bicycle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- currentGear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- currentCadence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- speed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+ changeGear()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+ changePedalCadence()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+ applyBrake()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4"/>
          <p:cNvSpPr txBox="1"/>
          <p:nvPr>
            <p:ph type="title"/>
          </p:nvPr>
        </p:nvSpPr>
        <p:spPr>
          <a:xfrm>
            <a:off x="150" y="2141250"/>
            <a:ext cx="91440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any objects with their states and behaviors!</a:t>
            </a:r>
            <a:endParaRPr/>
          </a:p>
        </p:txBody>
      </p:sp>
      <p:sp>
        <p:nvSpPr>
          <p:cNvPr id="373" name="Google Shape;373;p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4" name="Google Shape;374;p64"/>
          <p:cNvSpPr txBox="1"/>
          <p:nvPr>
            <p:ph type="title"/>
          </p:nvPr>
        </p:nvSpPr>
        <p:spPr>
          <a:xfrm>
            <a:off x="150" y="3360450"/>
            <a:ext cx="91440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Ask two questions!</a:t>
            </a:r>
            <a:br>
              <a:rPr lang="en-US" sz="2300"/>
            </a:br>
            <a:r>
              <a:rPr lang="en-US" sz="2300"/>
              <a:t>"</a:t>
            </a:r>
            <a:r>
              <a:rPr lang="en-US" sz="2300">
                <a:solidFill>
                  <a:srgbClr val="FFF2CC"/>
                </a:solidFill>
              </a:rPr>
              <a:t>What possible states can this object be in?</a:t>
            </a:r>
            <a:r>
              <a:rPr lang="en-US" sz="2300"/>
              <a:t>"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"</a:t>
            </a:r>
            <a:r>
              <a:rPr lang="en-US" sz="2300">
                <a:solidFill>
                  <a:srgbClr val="FFF2CC"/>
                </a:solidFill>
              </a:rPr>
              <a:t>What possible behavior can this object perform?</a:t>
            </a:r>
            <a:r>
              <a:rPr lang="en-US" sz="2300"/>
              <a:t>"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http://www.draw.io</a:t>
            </a:r>
            <a:r>
              <a:rPr lang="en-US" sz="2300"/>
              <a:t> </a:t>
            </a:r>
            <a:endParaRPr sz="2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JC Nam,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jcnam@hadong.edu</a:t>
            </a:r>
            <a:r>
              <a:rPr lang="en-US"/>
              <a:t>,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https://lifove.github.io</a:t>
            </a:r>
            <a:r>
              <a:rPr lang="en-US"/>
              <a:t> </a:t>
            </a:r>
            <a:endParaRPr/>
          </a:p>
        </p:txBody>
      </p:sp>
      <p:sp>
        <p:nvSpPr>
          <p:cNvPr id="380" name="Google Shape;380;p6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1" name="Google Shape;381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550" y="4355413"/>
            <a:ext cx="334525" cy="3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Course Information</a:t>
            </a:r>
            <a:endParaRPr/>
          </a:p>
        </p:txBody>
      </p:sp>
      <p:sp>
        <p:nvSpPr>
          <p:cNvPr id="198" name="Google Shape;198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4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204" name="Google Shape;204;p44"/>
          <p:cNvSpPr txBox="1"/>
          <p:nvPr>
            <p:ph idx="1" type="body"/>
          </p:nvPr>
        </p:nvSpPr>
        <p:spPr>
          <a:xfrm>
            <a:off x="533400" y="8572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20"/>
              <a:buFont typeface="Noto Sans Symbols"/>
              <a:buChar char="●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Instructor: Prof. </a:t>
            </a:r>
            <a:r>
              <a:rPr lang="en-US" sz="2000"/>
              <a:t>Jaechang</a:t>
            </a: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/>
              <a:t>Nam </a:t>
            </a:r>
            <a:r>
              <a:rPr lang="en-US" sz="1300"/>
              <a:t>(Call me JC)</a:t>
            </a:r>
            <a:endParaRPr sz="1300"/>
          </a:p>
          <a:p>
            <a:pPr indent="-2603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○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Office: </a:t>
            </a:r>
            <a:r>
              <a:rPr lang="en-US" sz="1600"/>
              <a:t>NTH407</a:t>
            </a:r>
            <a:endParaRPr sz="1300"/>
          </a:p>
          <a:p>
            <a:pPr indent="-2032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770"/>
              <a:buFont typeface="Noto Sans Symbols"/>
              <a:buChar char="■"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Office hour: </a:t>
            </a:r>
            <a:r>
              <a:rPr lang="en-US" sz="1400"/>
              <a:t>B</a:t>
            </a: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y appointment (check m</a:t>
            </a:r>
            <a:r>
              <a:rPr lang="en-US" sz="1400"/>
              <a:t>y calendar, find an empty time slot, and send me emails.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https://lifove.github.io</a:t>
            </a:r>
            <a:r>
              <a:rPr lang="en-US" sz="1400"/>
              <a:t> or just google my name.</a:t>
            </a:r>
            <a:endParaRPr sz="1400"/>
          </a:p>
          <a:p>
            <a:pPr indent="-2603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○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e-mail: </a:t>
            </a:r>
            <a:r>
              <a:rPr lang="en-US" sz="1600" u="sng">
                <a:solidFill>
                  <a:schemeClr val="hlink"/>
                </a:solidFill>
                <a:hlinkClick r:id="rId4"/>
              </a:rPr>
              <a:t>jcnam</a:t>
            </a: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@handong.edu</a:t>
            </a:r>
            <a:r>
              <a:rPr b="0" i="0" lang="en-US" sz="1600" cap="none" strike="noStrike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jc@handong.ac.kr</a:t>
            </a:r>
            <a:r>
              <a:rPr b="0" i="0" lang="en-US" sz="1600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Char char="●"/>
            </a:pPr>
            <a:r>
              <a:rPr lang="en-US" sz="2000"/>
              <a:t>TAs</a:t>
            </a:r>
            <a:endParaRPr sz="1400"/>
          </a:p>
          <a:p>
            <a:pPr indent="-2540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Noto Sans Symbols"/>
              <a:buChar char="○"/>
            </a:pPr>
            <a:r>
              <a:rPr lang="en-US" sz="1700"/>
              <a:t>Korean section</a:t>
            </a:r>
            <a:endParaRPr sz="1400"/>
          </a:p>
          <a:p>
            <a:pPr indent="-243205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</a:pPr>
            <a:r>
              <a:rPr lang="en-US" sz="1400"/>
              <a:t>장세창(</a:t>
            </a:r>
            <a:r>
              <a:rPr lang="en-US" sz="14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newwin0198@handong.ac.kr</a:t>
            </a:r>
            <a:r>
              <a:rPr lang="en-US" sz="1400"/>
              <a:t>) </a:t>
            </a:r>
            <a:endParaRPr sz="1400"/>
          </a:p>
          <a:p>
            <a:pPr indent="-243205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</a:pPr>
            <a:r>
              <a:rPr lang="en-US" sz="1400"/>
              <a:t>김동규(</a:t>
            </a:r>
            <a:r>
              <a:rPr lang="en-US" sz="1400" u="sng">
                <a:solidFill>
                  <a:schemeClr val="hlink"/>
                </a:solidFill>
                <a:hlinkClick r:id="rId8"/>
              </a:rPr>
              <a:t>kdg1941@handong.ac.kr</a:t>
            </a:r>
            <a:r>
              <a:rPr lang="en-US" sz="1400"/>
              <a:t>)</a:t>
            </a:r>
            <a:endParaRPr sz="1400"/>
          </a:p>
          <a:p>
            <a:pPr indent="-273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○"/>
            </a:pPr>
            <a:r>
              <a:rPr lang="en-US" sz="1600"/>
              <a:t>English section</a:t>
            </a:r>
            <a:endParaRPr sz="1600"/>
          </a:p>
          <a:p>
            <a:pPr indent="-243205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</a:pPr>
            <a:r>
              <a:rPr lang="en-US" sz="1400"/>
              <a:t>John Song(</a:t>
            </a:r>
            <a:r>
              <a:rPr lang="en-US" sz="1400" u="sng">
                <a:solidFill>
                  <a:schemeClr val="hlink"/>
                </a:solidFill>
                <a:hlinkClick r:id="rId9"/>
              </a:rPr>
              <a:t>22101002@handong.ac.kr</a:t>
            </a:r>
            <a:r>
              <a:rPr lang="en-US" sz="1400"/>
              <a:t>)</a:t>
            </a:r>
            <a:endParaRPr sz="1400"/>
          </a:p>
          <a:p>
            <a:pPr indent="-243205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</a:pPr>
            <a:r>
              <a:rPr lang="en-US" sz="1400"/>
              <a:t>Debbie Sushmita Panjaitan(</a:t>
            </a:r>
            <a:r>
              <a:rPr lang="en-US" sz="1400" u="sng">
                <a:solidFill>
                  <a:schemeClr val="hlink"/>
                </a:solidFill>
                <a:hlinkClick r:id="rId10"/>
              </a:rPr>
              <a:t>22000826@handong.ac.kr</a:t>
            </a:r>
            <a:r>
              <a:rPr lang="en-US" sz="1400"/>
              <a:t>) </a:t>
            </a:r>
            <a:endParaRPr sz="1400"/>
          </a:p>
        </p:txBody>
      </p:sp>
      <p:sp>
        <p:nvSpPr>
          <p:cNvPr id="205" name="Google Shape;205;p44"/>
          <p:cNvSpPr txBox="1"/>
          <p:nvPr>
            <p:ph idx="12" type="sldNum"/>
          </p:nvPr>
        </p:nvSpPr>
        <p:spPr>
          <a:xfrm>
            <a:off x="8439200" y="4914900"/>
            <a:ext cx="2697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5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Overvie</a:t>
            </a: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w</a:t>
            </a:r>
            <a:endParaRPr sz="2200"/>
          </a:p>
        </p:txBody>
      </p:sp>
      <p:sp>
        <p:nvSpPr>
          <p:cNvPr id="211" name="Google Shape;211;p45"/>
          <p:cNvSpPr txBox="1"/>
          <p:nvPr>
            <p:ph idx="1" type="body"/>
          </p:nvPr>
        </p:nvSpPr>
        <p:spPr>
          <a:xfrm>
            <a:off x="730906" y="80010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3147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20"/>
              <a:buChar char="■"/>
            </a:pPr>
            <a:r>
              <a:rPr lang="en-US" sz="2100"/>
              <a:t>Venue: NTH220 (Kor. Section) / NTH412 (Eng. Section)</a:t>
            </a:r>
            <a:endParaRPr sz="1500"/>
          </a:p>
          <a:p>
            <a:pPr indent="-3314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■"/>
            </a:pPr>
            <a:r>
              <a:rPr b="0" i="0" lang="en-US" sz="2100" u="none" cap="none" strike="noStrike">
                <a:latin typeface="Arial"/>
                <a:ea typeface="Arial"/>
                <a:cs typeface="Arial"/>
                <a:sym typeface="Arial"/>
              </a:rPr>
              <a:t>Time</a:t>
            </a:r>
            <a:endParaRPr sz="15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sz="1700"/>
              <a:t>ECE20016-02</a:t>
            </a:r>
            <a:endParaRPr sz="1700"/>
          </a:p>
          <a:p>
            <a:pPr indent="-283844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70"/>
              <a:buChar char="□"/>
            </a:pPr>
            <a:r>
              <a:rPr lang="en-US" sz="1500"/>
              <a:t>Mon/Tue/Thu/Fri 11:30-12:45 (Lecture)</a:t>
            </a:r>
            <a:endParaRPr sz="15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sz="1700"/>
              <a:t>ITP20003</a:t>
            </a:r>
            <a:endParaRPr sz="1700"/>
          </a:p>
          <a:p>
            <a:pPr indent="-283844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70"/>
              <a:buChar char="□"/>
            </a:pPr>
            <a:r>
              <a:rPr lang="en-US" sz="1500"/>
              <a:t>Mon/Thu 10:00-11:15 (Lecture)</a:t>
            </a:r>
            <a:endParaRPr sz="1500"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ts val="1620"/>
              <a:buChar char="■"/>
            </a:pPr>
            <a:r>
              <a:rPr lang="en-US" sz="2100"/>
              <a:t>Coding Hour / TA session</a:t>
            </a:r>
            <a:endParaRPr sz="21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sz="1700"/>
              <a:t>TBA</a:t>
            </a:r>
            <a:endParaRPr sz="1500"/>
          </a:p>
        </p:txBody>
      </p:sp>
      <p:sp>
        <p:nvSpPr>
          <p:cNvPr id="212" name="Google Shape;212;p45"/>
          <p:cNvSpPr txBox="1"/>
          <p:nvPr>
            <p:ph idx="12" type="sldNum"/>
          </p:nvPr>
        </p:nvSpPr>
        <p:spPr>
          <a:xfrm>
            <a:off x="8439200" y="4914900"/>
            <a:ext cx="2697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218" name="Google Shape;218;p46"/>
          <p:cNvSpPr txBox="1"/>
          <p:nvPr>
            <p:ph idx="1" type="body"/>
          </p:nvPr>
        </p:nvSpPr>
        <p:spPr>
          <a:xfrm>
            <a:off x="533400" y="8572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20"/>
              <a:buFont typeface="Noto Sans Symbols"/>
              <a:buChar char="■"/>
            </a:pP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Lecture overview</a:t>
            </a:r>
            <a:endParaRPr sz="2200"/>
          </a:p>
          <a:p>
            <a:pPr indent="-2730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Learn how to write software in Java programming language.</a:t>
            </a:r>
            <a:endParaRPr sz="1800"/>
          </a:p>
          <a:p>
            <a:pPr indent="-2159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970"/>
              <a:buFont typeface="Noto Sans Symbols"/>
              <a:buChar char="□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Provide students with practical programming experiences in Java.</a:t>
            </a:r>
            <a:endParaRPr sz="1600"/>
          </a:p>
          <a:p>
            <a:pPr indent="-2730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It covers the important programming paradigms of </a:t>
            </a:r>
            <a:endParaRPr sz="1800"/>
          </a:p>
          <a:p>
            <a:pPr indent="-2159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970"/>
              <a:buFont typeface="Noto Sans Symbols"/>
              <a:buChar char="□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Structured programming</a:t>
            </a:r>
            <a:endParaRPr sz="1600"/>
          </a:p>
          <a:p>
            <a:pPr indent="-2159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970"/>
              <a:buFont typeface="Noto Sans Symbols"/>
              <a:buChar char="□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Object-oriented programming</a:t>
            </a:r>
            <a:endParaRPr sz="1600"/>
          </a:p>
          <a:p>
            <a:pPr indent="-2159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970"/>
              <a:buFont typeface="Noto Sans Symbols"/>
              <a:buChar char="□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Class design</a:t>
            </a:r>
            <a:endParaRPr sz="1600"/>
          </a:p>
          <a:p>
            <a:pPr indent="-2159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970"/>
              <a:buFont typeface="Noto Sans Symbols"/>
              <a:buChar char="□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Abstraction</a:t>
            </a:r>
            <a:endParaRPr sz="1600"/>
          </a:p>
          <a:p>
            <a:pPr indent="-2159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970"/>
              <a:buFont typeface="Noto Sans Symbols"/>
              <a:buChar char="□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Software reuse.</a:t>
            </a:r>
            <a:endParaRPr sz="1600"/>
          </a:p>
        </p:txBody>
      </p:sp>
      <p:sp>
        <p:nvSpPr>
          <p:cNvPr id="219" name="Google Shape;219;p46"/>
          <p:cNvSpPr txBox="1"/>
          <p:nvPr>
            <p:ph idx="12" type="sldNum"/>
          </p:nvPr>
        </p:nvSpPr>
        <p:spPr>
          <a:xfrm>
            <a:off x="8439200" y="4914900"/>
            <a:ext cx="2697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7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/>
              <a:t>Course materials</a:t>
            </a:r>
            <a:endParaRPr/>
          </a:p>
        </p:txBody>
      </p:sp>
      <p:sp>
        <p:nvSpPr>
          <p:cNvPr id="225" name="Google Shape;225;p47"/>
          <p:cNvSpPr txBox="1"/>
          <p:nvPr>
            <p:ph idx="1" type="body"/>
          </p:nvPr>
        </p:nvSpPr>
        <p:spPr>
          <a:xfrm>
            <a:off x="533400" y="8572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lang="en-US"/>
              <a:t>Main: Java official </a:t>
            </a:r>
            <a:r>
              <a:rPr lang="en-US"/>
              <a:t>tutorial from Oracle </a:t>
            </a:r>
            <a:r>
              <a:rPr lang="en-US" sz="1800"/>
              <a:t>(Java owner)</a:t>
            </a:r>
            <a:endParaRPr sz="18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https://docs.oracle.com/javase/tutorial/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lang="en-US"/>
              <a:t>Secondary</a:t>
            </a:r>
            <a:r>
              <a:rPr lang="en-US"/>
              <a:t> textbook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lang="en-US"/>
              <a:t>Introduction to Java Programming Brief Version 11/e. Y. Daniel Liang, Pearson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lang="en-US"/>
              <a:t>Prerequisite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lang="en-US"/>
              <a:t>C Programming Language</a:t>
            </a:r>
            <a:endParaRPr/>
          </a:p>
        </p:txBody>
      </p:sp>
      <p:sp>
        <p:nvSpPr>
          <p:cNvPr id="226" name="Google Shape;226;p47"/>
          <p:cNvSpPr txBox="1"/>
          <p:nvPr>
            <p:ph idx="12" type="sldNum"/>
          </p:nvPr>
        </p:nvSpPr>
        <p:spPr>
          <a:xfrm>
            <a:off x="8439200" y="4914900"/>
            <a:ext cx="2697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Course Objectives</a:t>
            </a:r>
            <a:endParaRPr/>
          </a:p>
        </p:txBody>
      </p:sp>
      <p:sp>
        <p:nvSpPr>
          <p:cNvPr id="232" name="Google Shape;232;p48"/>
          <p:cNvSpPr txBox="1"/>
          <p:nvPr>
            <p:ph idx="1" type="body"/>
          </p:nvPr>
        </p:nvSpPr>
        <p:spPr>
          <a:xfrm>
            <a:off x="533400" y="8572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AutoNum type="arabicPeriod"/>
            </a:pPr>
            <a:r>
              <a:rPr lang="en-US"/>
              <a:t>Understand </a:t>
            </a:r>
            <a:r>
              <a:rPr b="1" lang="en-US">
                <a:solidFill>
                  <a:srgbClr val="FFFFFF"/>
                </a:solidFill>
              </a:rPr>
              <a:t>object-oriented programming</a:t>
            </a:r>
            <a:r>
              <a:rPr lang="en-US"/>
              <a:t> (OOP) concept.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AutoNum type="arabicPeriod"/>
            </a:pPr>
            <a:r>
              <a:rPr lang="en-US"/>
              <a:t>Understand </a:t>
            </a:r>
            <a:r>
              <a:rPr b="1" lang="en-US">
                <a:solidFill>
                  <a:srgbClr val="FFFFFF"/>
                </a:solidFill>
              </a:rPr>
              <a:t>the basics and fundamentals</a:t>
            </a:r>
            <a:r>
              <a:rPr lang="en-US"/>
              <a:t> of Java.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AutoNum type="arabicPeriod"/>
            </a:pPr>
            <a:r>
              <a:rPr b="1" lang="en-US">
                <a:solidFill>
                  <a:srgbClr val="FFFFFF"/>
                </a:solidFill>
              </a:rPr>
              <a:t>Can make</a:t>
            </a:r>
            <a:r>
              <a:rPr lang="en-US"/>
              <a:t> simple programs with Java.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AutoNum type="arabicPeriod"/>
            </a:pPr>
            <a:r>
              <a:rPr lang="en-US"/>
              <a:t>Be familiar with </a:t>
            </a:r>
            <a:r>
              <a:rPr b="1" lang="en-US">
                <a:solidFill>
                  <a:srgbClr val="FFFFFF"/>
                </a:solidFill>
              </a:rPr>
              <a:t>various development tools for Java</a:t>
            </a:r>
            <a:r>
              <a:rPr lang="en-US"/>
              <a:t> such as Integrated Development Platform(IDE), build tool, and software repositories.</a:t>
            </a:r>
            <a:endParaRPr/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8"/>
          <p:cNvSpPr txBox="1"/>
          <p:nvPr>
            <p:ph idx="12" type="sldNum"/>
          </p:nvPr>
        </p:nvSpPr>
        <p:spPr>
          <a:xfrm>
            <a:off x="8439200" y="4914900"/>
            <a:ext cx="2697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9"/>
          <p:cNvSpPr txBox="1"/>
          <p:nvPr>
            <p:ph type="title"/>
          </p:nvPr>
        </p:nvSpPr>
        <p:spPr>
          <a:xfrm>
            <a:off x="533400" y="214325"/>
            <a:ext cx="85569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latin typeface="Arial"/>
                <a:ea typeface="Arial"/>
                <a:cs typeface="Arial"/>
                <a:sym typeface="Arial"/>
              </a:rPr>
              <a:t>Program Outcomes</a:t>
            </a:r>
            <a:r>
              <a:rPr lang="en-US" sz="2900"/>
              <a:t> </a:t>
            </a:r>
            <a:r>
              <a:rPr b="1" i="0" lang="en-US" sz="2900" u="none" cap="none" strike="noStrike">
                <a:latin typeface="Arial"/>
                <a:ea typeface="Arial"/>
                <a:cs typeface="Arial"/>
                <a:sym typeface="Arial"/>
              </a:rPr>
              <a:t>Related to This Course</a:t>
            </a:r>
            <a:endParaRPr/>
          </a:p>
        </p:txBody>
      </p:sp>
      <p:sp>
        <p:nvSpPr>
          <p:cNvPr id="239" name="Google Shape;239;p49"/>
          <p:cNvSpPr txBox="1"/>
          <p:nvPr>
            <p:ph idx="1" type="body"/>
          </p:nvPr>
        </p:nvSpPr>
        <p:spPr>
          <a:xfrm>
            <a:off x="533400" y="8572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1" i="0" lang="en-US" sz="1400" u="none"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[Scientific Base] an ability to apply the knowledge and information of math, science and engineering</a:t>
            </a:r>
            <a:endParaRPr sz="2300"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400" u="none">
                <a:latin typeface="Arial"/>
                <a:ea typeface="Arial"/>
                <a:cs typeface="Arial"/>
                <a:sym typeface="Arial"/>
              </a:rPr>
              <a:t>2 [Lab work] an ability to design and conduct experiments, as well as to analyze and interpret data </a:t>
            </a:r>
            <a:endParaRPr sz="2300"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400" u="none">
                <a:latin typeface="Arial"/>
                <a:ea typeface="Arial"/>
                <a:cs typeface="Arial"/>
                <a:sym typeface="Arial"/>
              </a:rPr>
              <a:t>3 [Design] An ability to design a system, component, or process to meet desired needs within realistic constraints such as economic, environmental, social, political, ethical, health and safety, manufacturability, and sustainability </a:t>
            </a:r>
            <a:endParaRPr sz="2300"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1" i="0" lang="en-US" sz="1400" u="none"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[Formulation] an ability to identify, formulate and solve engineering problems </a:t>
            </a:r>
            <a:endParaRPr sz="2300"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 [Tool Usage] an ability to use the techniques, skills, and modern engineering tools necessary for engineering practice </a:t>
            </a:r>
            <a:endParaRPr sz="2300">
              <a:solidFill>
                <a:srgbClr val="FFFFFF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400" u="none">
                <a:latin typeface="Arial"/>
                <a:ea typeface="Arial"/>
                <a:cs typeface="Arial"/>
                <a:sym typeface="Arial"/>
              </a:rPr>
              <a:t>6 [Inter-discipline teamwork] an ability to function on multi-disciplinary teams </a:t>
            </a:r>
            <a:endParaRPr sz="2300"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400" u="none">
                <a:latin typeface="Arial"/>
                <a:ea typeface="Arial"/>
                <a:cs typeface="Arial"/>
                <a:sym typeface="Arial"/>
              </a:rPr>
              <a:t>7 [Communication] an ability to communicate effectively </a:t>
            </a:r>
            <a:endParaRPr sz="2300"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400" u="none">
                <a:latin typeface="Arial"/>
                <a:ea typeface="Arial"/>
                <a:cs typeface="Arial"/>
                <a:sym typeface="Arial"/>
              </a:rPr>
              <a:t>8 [Life-long Education] a recognition of the need for, and an ability to engage in life-long learning </a:t>
            </a:r>
            <a:endParaRPr sz="2300"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400" u="none">
                <a:latin typeface="Arial"/>
                <a:ea typeface="Arial"/>
                <a:cs typeface="Arial"/>
                <a:sym typeface="Arial"/>
              </a:rPr>
              <a:t>9 [Impact of Engineering] the broad education necessary to understand the impact of engineering solutions in a global, economical, environmental, and societal context </a:t>
            </a:r>
            <a:endParaRPr sz="2300"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400" u="none">
                <a:latin typeface="Arial"/>
                <a:ea typeface="Arial"/>
                <a:cs typeface="Arial"/>
                <a:sym typeface="Arial"/>
              </a:rPr>
              <a:t>10 [Contemporary Issues] a knowledge of contemporary issues </a:t>
            </a:r>
            <a:endParaRPr sz="2300"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400" u="none">
                <a:latin typeface="Arial"/>
                <a:ea typeface="Arial"/>
                <a:cs typeface="Arial"/>
                <a:sym typeface="Arial"/>
              </a:rPr>
              <a:t>11 [Professional Ethics] an understanding of professional and ethical responsibility  </a:t>
            </a:r>
            <a:endParaRPr sz="2300"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400" u="none">
                <a:latin typeface="Arial"/>
                <a:ea typeface="Arial"/>
                <a:cs typeface="Arial"/>
                <a:sym typeface="Arial"/>
              </a:rPr>
              <a:t>12 [Globalization] an ability to understand various culture and to work internationally </a:t>
            </a:r>
            <a:endParaRPr sz="2300"/>
          </a:p>
        </p:txBody>
      </p:sp>
      <p:sp>
        <p:nvSpPr>
          <p:cNvPr id="240" name="Google Shape;240;p49"/>
          <p:cNvSpPr txBox="1"/>
          <p:nvPr>
            <p:ph idx="12" type="sldNum"/>
          </p:nvPr>
        </p:nvSpPr>
        <p:spPr>
          <a:xfrm>
            <a:off x="8439200" y="4914900"/>
            <a:ext cx="2697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