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7104050" cy="102346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D7C201-3F14-4E89-9163-D80BD7E168C6}">
  <a:tblStyle styleId="{EFD7C201-3F14-4E89-9163-D80BD7E168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93BF9F2-DA29-4EA1-BDF5-426C09B9E6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slide" Target="slides/slide19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1bab130f_0_2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1bab130f_0_2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01bab130f_0_2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f94090d1_0_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cf94090d1_0_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cf94090d1_0_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f94090d1_0_12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f94090d1_0_12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cf94090d1_0_12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cf94090d1_0_4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cf94090d1_0_4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cf94090d1_0_4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cf94090d1_0_1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cf94090d1_0_1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cf94090d1_0_1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f94090d1_0_4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f94090d1_0_4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cf94090d1_0_4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1e60df48e_0_12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1e60df48e_0_12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1e60df48e_0_12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aa9d3c3fd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aa9d3c3fd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6aa9d3c3fd_0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130408736_0_7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130408736_0_7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130408736_0_7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130408736_0_7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30408736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30408736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60df48e_0_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e60df48e_0_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1e60df48e_0_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e60df48e_0_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e60df48e_0_1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1e60df48e_0_1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e60df48e_0_2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e60df48e_0_2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1e60df48e_0_2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e60df48e_0_3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e60df48e_0_3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1e60df48e_0_3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e60df48e_0_3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e60df48e_0_3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1e60df48e_0_3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ca9b9b52_0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ca9b9b52_0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fca9b9b52_0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e60df48e_0_10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e60df48e_0_10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1e60df48e_0_10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virtualbox.org/" TargetMode="External"/><Relationship Id="rId4" Type="http://schemas.openxmlformats.org/officeDocument/2006/relationships/hyperlink" Target="https://www.docker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stackoverflow.com/questions/14146782/how-do-i-read-a-java-class-file-java-bytecode" TargetMode="External"/><Relationship Id="rId5" Type="http://schemas.openxmlformats.org/officeDocument/2006/relationships/hyperlink" Target="https://www.baeldung.com/java-class-view-byteco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ymWKEcgmNVoHkNvUOnKIO5Iy2gthc5GQOgDBL857p8s/edit#slide=id.g4fcd28a31e_0_50" TargetMode="External"/><Relationship Id="rId4" Type="http://schemas.openxmlformats.org/officeDocument/2006/relationships/hyperlink" Target="https://docs.google.com/presentation/d/1Yjpe3hwsI4CEH4Yv5z3knPZcPCoW5q-DtdaBwD3-_OI/edit#slide=id.g4fcd28a31e_0_5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oracle.com/javase/tutorial/getStarted/cupojava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javase/tutorial/getStarted/intro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</a:rPr>
              <a:t>How does a Java program work?</a:t>
            </a:r>
            <a:endParaRPr sz="42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overview of the Java Software Development Process</a:t>
            </a:r>
            <a:endParaRPr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8"/>
          <p:cNvSpPr/>
          <p:nvPr/>
        </p:nvSpPr>
        <p:spPr>
          <a:xfrm rot="10800000">
            <a:off x="674450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2263200" y="2296725"/>
            <a:ext cx="1545900" cy="7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Compiler</a:t>
            </a:r>
            <a:endParaRPr b="1"/>
          </a:p>
        </p:txBody>
      </p:sp>
      <p:sp>
        <p:nvSpPr>
          <p:cNvPr id="234" name="Google Shape;234;p38"/>
          <p:cNvSpPr/>
          <p:nvPr/>
        </p:nvSpPr>
        <p:spPr>
          <a:xfrm rot="10800000">
            <a:off x="4074975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5563350" y="2188875"/>
            <a:ext cx="1077600" cy="101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Java </a:t>
            </a:r>
            <a:r>
              <a:rPr b="1" lang="en-US" sz="1100"/>
              <a:t>Virtual</a:t>
            </a:r>
            <a:r>
              <a:rPr b="1" lang="en-US" sz="1100"/>
              <a:t> Machine</a:t>
            </a:r>
            <a:endParaRPr b="1" sz="1100"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625" y="2220538"/>
            <a:ext cx="947675" cy="9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83100" y="35119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Bicycle.java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(Source 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is just a plain text.)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387375" y="3511975"/>
            <a:ext cx="2601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(Bytecode: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Machine language of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Java Virtual Machine!)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7264813" y="3511975"/>
            <a:ext cx="1425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running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on my computer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0" name="Google Shape;240;p38"/>
          <p:cNvCxnSpPr>
            <a:stCxn id="232" idx="1"/>
            <a:endCxn id="233" idx="1"/>
          </p:cNvCxnSpPr>
          <p:nvPr/>
        </p:nvCxnSpPr>
        <p:spPr>
          <a:xfrm>
            <a:off x="1747550" y="2694375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8"/>
          <p:cNvCxnSpPr>
            <a:stCxn id="233" idx="3"/>
            <a:endCxn id="234" idx="3"/>
          </p:cNvCxnSpPr>
          <p:nvPr/>
        </p:nvCxnSpPr>
        <p:spPr>
          <a:xfrm>
            <a:off x="3809100" y="2694375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8"/>
          <p:cNvCxnSpPr>
            <a:stCxn id="234" idx="1"/>
            <a:endCxn id="235" idx="2"/>
          </p:cNvCxnSpPr>
          <p:nvPr/>
        </p:nvCxnSpPr>
        <p:spPr>
          <a:xfrm>
            <a:off x="5148075" y="2694375"/>
            <a:ext cx="4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8"/>
          <p:cNvCxnSpPr>
            <a:stCxn id="235" idx="6"/>
            <a:endCxn id="236" idx="1"/>
          </p:cNvCxnSpPr>
          <p:nvPr/>
        </p:nvCxnSpPr>
        <p:spPr>
          <a:xfrm>
            <a:off x="6640950" y="2694375"/>
            <a:ext cx="8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8"/>
          <p:cNvSpPr txBox="1"/>
          <p:nvPr/>
        </p:nvSpPr>
        <p:spPr>
          <a:xfrm>
            <a:off x="6472203" y="2359164"/>
            <a:ext cx="1144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010011…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(Machine code)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Virtual Machine </a:t>
            </a:r>
            <a:r>
              <a:rPr lang="en-US" sz="2300"/>
              <a:t>(VM)</a:t>
            </a:r>
            <a:r>
              <a:rPr lang="en-US"/>
              <a:t>?</a:t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Virtual computer running on your real computer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e.g.,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VirtualBox: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https://www.virtualbox.org/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Docker: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https://www.docker.com/</a:t>
            </a:r>
            <a:r>
              <a:rPr lang="en-US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Virtual Machine (JVM)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virtual computer that executes only Java program (Java </a:t>
            </a:r>
            <a:r>
              <a:rPr lang="en-US" u="sng">
                <a:solidFill>
                  <a:srgbClr val="FFF2CC"/>
                </a:solidFill>
              </a:rPr>
              <a:t>bytecode</a:t>
            </a:r>
            <a:r>
              <a:rPr lang="en-US"/>
              <a:t>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No GUI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Command line program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C:/&gt; 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Bytecode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compiler translates Java program into </a:t>
            </a:r>
            <a:r>
              <a:rPr b="1" lang="en-US">
                <a:solidFill>
                  <a:srgbClr val="FFF2CC"/>
                </a:solidFill>
              </a:rPr>
              <a:t>bytecode </a:t>
            </a:r>
            <a:r>
              <a:rPr lang="en-US"/>
              <a:t>rather than machine language.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Bytecode</a:t>
            </a:r>
            <a:r>
              <a:rPr lang="en-US"/>
              <a:t>: machine language of a hypothetical computer known as a virtual machine, called JVM.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Intermediate form between Java program and machine code.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Easy to interpret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40"/>
          <p:cNvSpPr/>
          <p:nvPr/>
        </p:nvSpPr>
        <p:spPr>
          <a:xfrm>
            <a:off x="1281101" y="3438525"/>
            <a:ext cx="1842000" cy="117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 program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None/>
            </a:pPr>
            <a:r>
              <a:rPr b="1" i="0" lang="en-US" sz="11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(.java)</a:t>
            </a:r>
            <a:endParaRPr sz="500"/>
          </a:p>
        </p:txBody>
      </p:sp>
      <p:sp>
        <p:nvSpPr>
          <p:cNvPr id="262" name="Google Shape;262;p40"/>
          <p:cNvSpPr/>
          <p:nvPr/>
        </p:nvSpPr>
        <p:spPr>
          <a:xfrm>
            <a:off x="6083399" y="3438525"/>
            <a:ext cx="1842000" cy="117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code</a:t>
            </a:r>
            <a:endParaRPr sz="500"/>
          </a:p>
        </p:txBody>
      </p:sp>
      <p:sp>
        <p:nvSpPr>
          <p:cNvPr id="263" name="Google Shape;263;p40"/>
          <p:cNvSpPr/>
          <p:nvPr/>
        </p:nvSpPr>
        <p:spPr>
          <a:xfrm>
            <a:off x="3834713" y="3438579"/>
            <a:ext cx="1527300" cy="117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Byte-code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None/>
            </a:pPr>
            <a:r>
              <a:rPr b="1" i="0" lang="en-US" sz="11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(.class)</a:t>
            </a:r>
            <a:endParaRPr sz="500"/>
          </a:p>
        </p:txBody>
      </p:sp>
      <p:sp>
        <p:nvSpPr>
          <p:cNvPr id="264" name="Google Shape;264;p40"/>
          <p:cNvSpPr txBox="1"/>
          <p:nvPr/>
        </p:nvSpPr>
        <p:spPr>
          <a:xfrm>
            <a:off x="1411638" y="4674932"/>
            <a:ext cx="1527300" cy="3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human</a:t>
            </a:r>
            <a:endParaRPr sz="500"/>
          </a:p>
        </p:txBody>
      </p:sp>
      <p:sp>
        <p:nvSpPr>
          <p:cNvPr id="265" name="Google Shape;265;p40"/>
          <p:cNvSpPr txBox="1"/>
          <p:nvPr/>
        </p:nvSpPr>
        <p:spPr>
          <a:xfrm>
            <a:off x="6168972" y="4674932"/>
            <a:ext cx="1749300" cy="3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machine</a:t>
            </a:r>
            <a:endParaRPr sz="500"/>
          </a:p>
        </p:txBody>
      </p:sp>
      <p:sp>
        <p:nvSpPr>
          <p:cNvPr id="266" name="Google Shape;266;p40"/>
          <p:cNvSpPr txBox="1"/>
          <p:nvPr/>
        </p:nvSpPr>
        <p:spPr>
          <a:xfrm>
            <a:off x="3723722" y="4674932"/>
            <a:ext cx="1749300" cy="3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rPr b="1" i="0" lang="en-US" sz="15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VM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pros and cons using Java virtual machine?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img.viralpatel.net/2008/12/java-program-execution.png"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225" y="1200200"/>
            <a:ext cx="3231601" cy="29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"Compile once, run everywhere!"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Portability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Performance overhead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42"/>
          <p:cNvSpPr/>
          <p:nvPr/>
        </p:nvSpPr>
        <p:spPr>
          <a:xfrm rot="10800000">
            <a:off x="674450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/>
          <p:nvPr/>
        </p:nvSpPr>
        <p:spPr>
          <a:xfrm>
            <a:off x="2263200" y="2296725"/>
            <a:ext cx="1545900" cy="7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Compiler</a:t>
            </a:r>
            <a:endParaRPr b="1"/>
          </a:p>
        </p:txBody>
      </p:sp>
      <p:sp>
        <p:nvSpPr>
          <p:cNvPr id="285" name="Google Shape;285;p42"/>
          <p:cNvSpPr/>
          <p:nvPr/>
        </p:nvSpPr>
        <p:spPr>
          <a:xfrm rot="10800000">
            <a:off x="4074975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/>
          <p:nvPr/>
        </p:nvSpPr>
        <p:spPr>
          <a:xfrm>
            <a:off x="5563350" y="2188875"/>
            <a:ext cx="1077600" cy="101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JVM</a:t>
            </a:r>
            <a:endParaRPr b="1" sz="1100"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625" y="2220538"/>
            <a:ext cx="947675" cy="9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83100" y="35119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Bicycle.java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(Source 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is just a plain text.)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>
            <a:off x="3387375" y="3511975"/>
            <a:ext cx="2601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(Bytecode: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Machine language of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Java Virtual Machine!)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7264813" y="3511975"/>
            <a:ext cx="1425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 executed by JVM running on my computer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1" name="Google Shape;291;p42"/>
          <p:cNvCxnSpPr>
            <a:stCxn id="283" idx="1"/>
            <a:endCxn id="284" idx="1"/>
          </p:cNvCxnSpPr>
          <p:nvPr/>
        </p:nvCxnSpPr>
        <p:spPr>
          <a:xfrm>
            <a:off x="1747550" y="2694375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2"/>
          <p:cNvCxnSpPr>
            <a:stCxn id="284" idx="3"/>
            <a:endCxn id="285" idx="3"/>
          </p:cNvCxnSpPr>
          <p:nvPr/>
        </p:nvCxnSpPr>
        <p:spPr>
          <a:xfrm>
            <a:off x="3809100" y="2694375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2"/>
          <p:cNvCxnSpPr>
            <a:stCxn id="285" idx="1"/>
            <a:endCxn id="286" idx="2"/>
          </p:cNvCxnSpPr>
          <p:nvPr/>
        </p:nvCxnSpPr>
        <p:spPr>
          <a:xfrm>
            <a:off x="5148075" y="2694375"/>
            <a:ext cx="4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2"/>
          <p:cNvCxnSpPr>
            <a:stCxn id="286" idx="6"/>
            <a:endCxn id="287" idx="1"/>
          </p:cNvCxnSpPr>
          <p:nvPr/>
        </p:nvCxnSpPr>
        <p:spPr>
          <a:xfrm>
            <a:off x="6640950" y="2694375"/>
            <a:ext cx="8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2"/>
          <p:cNvSpPr txBox="1"/>
          <p:nvPr/>
        </p:nvSpPr>
        <p:spPr>
          <a:xfrm>
            <a:off x="6472203" y="2359164"/>
            <a:ext cx="1144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010011…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(Machine code)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1759500" y="32071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c:/&gt; </a:t>
            </a:r>
            <a:r>
              <a:rPr b="1"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javac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Bicycle.java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4883700" y="32071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c:/&gt; </a:t>
            </a:r>
            <a:r>
              <a:rPr b="1"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java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Bicycle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8" name="Google Shape;298;p42"/>
          <p:cNvCxnSpPr/>
          <p:nvPr/>
        </p:nvCxnSpPr>
        <p:spPr>
          <a:xfrm flipH="1">
            <a:off x="2646075" y="2876500"/>
            <a:ext cx="1338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/>
          <p:nvPr/>
        </p:nvCxnSpPr>
        <p:spPr>
          <a:xfrm flipH="1">
            <a:off x="5922675" y="2898798"/>
            <a:ext cx="1338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00" name="Google Shape;300;p42"/>
          <p:cNvSpPr txBox="1"/>
          <p:nvPr/>
        </p:nvSpPr>
        <p:spPr>
          <a:xfrm>
            <a:off x="3512100" y="4399965"/>
            <a:ext cx="713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To disassemble bytecode (javap -c classfile)</a:t>
            </a:r>
            <a:endParaRPr sz="10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https://stackoverflow.com/questions/14146782/how-do-i-read-a-java-class-file-java-bytecode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https://www.baeldung.com/java-class-view-bytecode</a:t>
            </a:r>
            <a:r>
              <a:rPr lang="en-US" sz="10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xxd to see the bytecode in hex code 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Platform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platform : Hardware or software environment where a program runs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Virtual Machine (JVM): A virtual machine for the Java Platform!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9" name="Google Shape;309;p43"/>
          <p:cNvGraphicFramePr/>
          <p:nvPr/>
        </p:nvGraphicFramePr>
        <p:xfrm>
          <a:off x="2760575" y="22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{193BF9F2-DA29-4EA1-BDF5-426C09B9E64D}</a:tableStyleId>
              </a:tblPr>
              <a:tblGrid>
                <a:gridCol w="33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Bicycle.java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API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Java Virtual Machine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Hardware-based platform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43"/>
          <p:cNvSpPr/>
          <p:nvPr/>
        </p:nvSpPr>
        <p:spPr>
          <a:xfrm>
            <a:off x="6273275" y="2646075"/>
            <a:ext cx="342000" cy="76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6787475" y="2769025"/>
            <a:ext cx="95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Java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Platform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Running Java Programs</a:t>
            </a:r>
            <a:endParaRPr/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44"/>
          <p:cNvSpPr/>
          <p:nvPr/>
        </p:nvSpPr>
        <p:spPr>
          <a:xfrm>
            <a:off x="1971675" y="1561047"/>
            <a:ext cx="4581600" cy="295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>
            <a:off x="2133600" y="1017725"/>
            <a:ext cx="18003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Program</a:t>
            </a:r>
            <a:endParaRPr/>
          </a:p>
        </p:txBody>
      </p:sp>
      <p:sp>
        <p:nvSpPr>
          <p:cNvPr id="321" name="Google Shape;321;p44"/>
          <p:cNvSpPr/>
          <p:nvPr/>
        </p:nvSpPr>
        <p:spPr>
          <a:xfrm>
            <a:off x="4533900" y="1017725"/>
            <a:ext cx="1800300" cy="43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(data) for Java Program</a:t>
            </a:r>
            <a:endParaRPr/>
          </a:p>
        </p:txBody>
      </p:sp>
      <p:sp>
        <p:nvSpPr>
          <p:cNvPr id="322" name="Google Shape;322;p44"/>
          <p:cNvSpPr/>
          <p:nvPr/>
        </p:nvSpPr>
        <p:spPr>
          <a:xfrm>
            <a:off x="2133600" y="1712671"/>
            <a:ext cx="1800300" cy="2970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Compiler</a:t>
            </a:r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2133600" y="2274946"/>
            <a:ext cx="18003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Bytecode Program</a:t>
            </a: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2133600" y="2837221"/>
            <a:ext cx="1800300" cy="398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Bytecode Interpreter (JVM)</a:t>
            </a:r>
            <a:endParaRPr/>
          </a:p>
        </p:txBody>
      </p:sp>
      <p:sp>
        <p:nvSpPr>
          <p:cNvPr id="325" name="Google Shape;325;p44"/>
          <p:cNvSpPr/>
          <p:nvPr/>
        </p:nvSpPr>
        <p:spPr>
          <a:xfrm>
            <a:off x="2133600" y="3429250"/>
            <a:ext cx="18003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Machine-language Instructions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2133600" y="4016477"/>
            <a:ext cx="4200600" cy="37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Computer Execution of Machine-language instruction</a:t>
            </a:r>
            <a:endParaRPr sz="1300"/>
          </a:p>
        </p:txBody>
      </p:sp>
      <p:sp>
        <p:nvSpPr>
          <p:cNvPr id="327" name="Google Shape;327;p44"/>
          <p:cNvSpPr/>
          <p:nvPr/>
        </p:nvSpPr>
        <p:spPr>
          <a:xfrm>
            <a:off x="3148050" y="4789390"/>
            <a:ext cx="21717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of Java Program</a:t>
            </a:r>
            <a:endParaRPr/>
          </a:p>
        </p:txBody>
      </p:sp>
      <p:cxnSp>
        <p:nvCxnSpPr>
          <p:cNvPr id="328" name="Google Shape;328;p44"/>
          <p:cNvCxnSpPr>
            <a:stCxn id="320" idx="2"/>
            <a:endCxn id="322" idx="0"/>
          </p:cNvCxnSpPr>
          <p:nvPr/>
        </p:nvCxnSpPr>
        <p:spPr>
          <a:xfrm>
            <a:off x="3033750" y="1314725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4"/>
          <p:cNvCxnSpPr>
            <a:stCxn id="322" idx="2"/>
            <a:endCxn id="323" idx="0"/>
          </p:cNvCxnSpPr>
          <p:nvPr/>
        </p:nvCxnSpPr>
        <p:spPr>
          <a:xfrm>
            <a:off x="3033750" y="2009671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4"/>
          <p:cNvCxnSpPr>
            <a:stCxn id="323" idx="2"/>
            <a:endCxn id="324" idx="0"/>
          </p:cNvCxnSpPr>
          <p:nvPr/>
        </p:nvCxnSpPr>
        <p:spPr>
          <a:xfrm>
            <a:off x="3033750" y="25719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4"/>
          <p:cNvCxnSpPr>
            <a:stCxn id="324" idx="2"/>
            <a:endCxn id="325" idx="0"/>
          </p:cNvCxnSpPr>
          <p:nvPr/>
        </p:nvCxnSpPr>
        <p:spPr>
          <a:xfrm>
            <a:off x="3033750" y="3235621"/>
            <a:ext cx="0" cy="19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4"/>
          <p:cNvCxnSpPr>
            <a:stCxn id="325" idx="2"/>
          </p:cNvCxnSpPr>
          <p:nvPr/>
        </p:nvCxnSpPr>
        <p:spPr>
          <a:xfrm>
            <a:off x="3033750" y="3822850"/>
            <a:ext cx="0" cy="16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4"/>
          <p:cNvCxnSpPr>
            <a:stCxn id="326" idx="2"/>
            <a:endCxn id="327" idx="0"/>
          </p:cNvCxnSpPr>
          <p:nvPr/>
        </p:nvCxnSpPr>
        <p:spPr>
          <a:xfrm>
            <a:off x="4233900" y="4391477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4"/>
          <p:cNvCxnSpPr/>
          <p:nvPr/>
        </p:nvCxnSpPr>
        <p:spPr>
          <a:xfrm rot="5400000">
            <a:off x="3916200" y="1498621"/>
            <a:ext cx="1555500" cy="152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</a:t>
            </a:r>
            <a:r>
              <a:rPr lang="en-US"/>
              <a:t> Java development kit (JDK)</a:t>
            </a:r>
            <a:endParaRPr/>
          </a:p>
        </p:txBody>
      </p:sp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development kit includes Java compilers, Java </a:t>
            </a:r>
            <a:r>
              <a:rPr lang="en-US"/>
              <a:t>virtual</a:t>
            </a:r>
            <a:r>
              <a:rPr lang="en-US"/>
              <a:t> machine (JVM), other useful libraries and commands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Tutorial materials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Windows user: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https://docs.google.com/presentation/d/1ymWKEcgmNVoHkNvUOnKIO5Iy2gthc5GQOgDBL857p8s/edit#slide=id.g4fcd28a31e_0_50</a:t>
            </a:r>
            <a:r>
              <a:rPr lang="en-US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Mac user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https://docs.google.com/presentation/d/1Yjpe3hwsI4CEH4Yv5z3knPZcPCoW5q-DtdaBwD3-_OI/edit#slide=id.g4fcd28a31e_0_50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0" name="Google Shape;350;p46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{EFD7C201-3F14-4E89-9163-D80BD7E168C6}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</a:t>
                      </a:r>
                      <a:r>
                        <a:rPr b="1" lang="en-US">
                          <a:solidFill>
                            <a:srgbClr val="CCCCCC"/>
                          </a:solidFill>
                        </a:rPr>
                        <a:t> </a:t>
                      </a: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56" name="Google Shape;356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</a:t>
            </a:r>
            <a:r>
              <a:rPr lang="en-US" sz="17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https://docs.oracle.com/javase/tutorial/getStarted/cupojava/index.html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 Ch.1.7 ~ 1.10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{EFD7C201-3F14-4E89-9163-D80BD7E168C6}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</a:t>
                      </a:r>
                      <a:r>
                        <a:rPr b="1" lang="en-US">
                          <a:solidFill>
                            <a:srgbClr val="CCCCCC"/>
                          </a:solidFill>
                        </a:rPr>
                        <a:t> Java Runtime environments</a:t>
                      </a:r>
                      <a:endParaRPr b="1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-US"/>
              <a:t>ow does a program generally work?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Program: a sequence of instructions for a computer to follow.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Execution of program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Program is executed by computer (+ OS)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 u="sng">
                <a:solidFill>
                  <a:srgbClr val="FFF2CC"/>
                </a:solidFill>
              </a:rPr>
              <a:t>Program takes </a:t>
            </a:r>
            <a:r>
              <a:rPr b="1" i="1" lang="en-US" u="sng">
                <a:solidFill>
                  <a:srgbClr val="FFF2CC"/>
                </a:solidFill>
              </a:rPr>
              <a:t>input</a:t>
            </a:r>
            <a:r>
              <a:rPr b="1" lang="en-US" u="sng">
                <a:solidFill>
                  <a:srgbClr val="FFF2CC"/>
                </a:solidFill>
              </a:rPr>
              <a:t> </a:t>
            </a:r>
            <a:r>
              <a:rPr lang="en-US" u="sng">
                <a:solidFill>
                  <a:srgbClr val="FFF2CC"/>
                </a:solidFill>
              </a:rPr>
              <a:t>and</a:t>
            </a:r>
            <a:r>
              <a:rPr b="1" lang="en-US" u="sng">
                <a:solidFill>
                  <a:srgbClr val="FFF2CC"/>
                </a:solidFill>
              </a:rPr>
              <a:t> </a:t>
            </a:r>
            <a:r>
              <a:rPr lang="en-US" u="sng">
                <a:solidFill>
                  <a:srgbClr val="FFF2CC"/>
                </a:solidFill>
              </a:rPr>
              <a:t>produces </a:t>
            </a:r>
            <a:r>
              <a:rPr b="1" i="1" lang="en-US" u="sng">
                <a:solidFill>
                  <a:srgbClr val="FFF2CC"/>
                </a:solidFill>
              </a:rPr>
              <a:t>output</a:t>
            </a:r>
            <a:r>
              <a:rPr i="1" lang="en-US" u="sng">
                <a:solidFill>
                  <a:srgbClr val="FFF2CC"/>
                </a:solidFill>
              </a:rPr>
              <a:t>!</a:t>
            </a:r>
            <a:endParaRPr i="1" u="sng">
              <a:solidFill>
                <a:srgbClr val="FFF2CC"/>
              </a:solidFill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000" y="2660875"/>
            <a:ext cx="5558774" cy="19039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Languages</a:t>
            </a:r>
            <a:endParaRPr/>
          </a:p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Primitive programming languages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Machine language - a sequence of machine instructions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Machine instruction: primitive instructions CPU can run.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Assembly language – a sequence of assembly instruction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Assembly instruction: symbolic representation of machine instruction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Needs translation into machine language (assembler)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High-level programming languages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Human-friendly language to describe the things the computer should do.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Only for human (cannot be executed on computer)</a:t>
            </a:r>
            <a:br>
              <a:rPr lang="en-US"/>
            </a:br>
            <a:r>
              <a:rPr lang="en-US"/>
              <a:t>➔ Needs translation into machine language code. (interpreter/compiler)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Interpreter and Compiler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Interpreter - translates and executes each command alternatively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Translates every time the program runs.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Interactive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Compiler -  translates the whole (or a part of) program into </a:t>
            </a:r>
            <a:r>
              <a:rPr b="1" lang="en-US" u="sng">
                <a:solidFill>
                  <a:srgbClr val="FFF2CC"/>
                </a:solidFill>
              </a:rPr>
              <a:t>machine code</a:t>
            </a:r>
            <a:r>
              <a:rPr lang="en-US"/>
              <a:t> or another language code (exceptions: Java, C#, …)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once execute often.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Fast</a:t>
            </a:r>
            <a:endParaRPr/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Running C Programs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Link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Integrating objects and library modules required to execute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Notice! a program can be distributed in multiple source files.</a:t>
            </a:r>
            <a:endParaRPr/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1296978" y="2435225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1</a:t>
            </a:r>
            <a:endParaRPr sz="700"/>
          </a:p>
        </p:txBody>
      </p:sp>
      <p:sp>
        <p:nvSpPr>
          <p:cNvPr id="183" name="Google Shape;183;p35"/>
          <p:cNvSpPr/>
          <p:nvPr/>
        </p:nvSpPr>
        <p:spPr>
          <a:xfrm>
            <a:off x="1296978" y="2883303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2</a:t>
            </a:r>
            <a:endParaRPr sz="700"/>
          </a:p>
        </p:txBody>
      </p:sp>
      <p:sp>
        <p:nvSpPr>
          <p:cNvPr id="184" name="Google Shape;184;p35"/>
          <p:cNvSpPr/>
          <p:nvPr/>
        </p:nvSpPr>
        <p:spPr>
          <a:xfrm>
            <a:off x="1296978" y="3541936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n</a:t>
            </a:r>
            <a:endParaRPr sz="700"/>
          </a:p>
        </p:txBody>
      </p:sp>
      <p:sp>
        <p:nvSpPr>
          <p:cNvPr id="185" name="Google Shape;185;p35"/>
          <p:cNvSpPr txBox="1"/>
          <p:nvPr/>
        </p:nvSpPr>
        <p:spPr>
          <a:xfrm rot="5400000">
            <a:off x="1838537" y="3184238"/>
            <a:ext cx="190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/>
          </a:p>
        </p:txBody>
      </p:sp>
      <p:sp>
        <p:nvSpPr>
          <p:cNvPr id="186" name="Google Shape;186;p35"/>
          <p:cNvSpPr/>
          <p:nvPr/>
        </p:nvSpPr>
        <p:spPr>
          <a:xfrm>
            <a:off x="3749594" y="2435225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1</a:t>
            </a:r>
            <a:endParaRPr sz="700"/>
          </a:p>
        </p:txBody>
      </p:sp>
      <p:sp>
        <p:nvSpPr>
          <p:cNvPr id="187" name="Google Shape;187;p35"/>
          <p:cNvSpPr/>
          <p:nvPr/>
        </p:nvSpPr>
        <p:spPr>
          <a:xfrm>
            <a:off x="3749594" y="2883303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2</a:t>
            </a:r>
            <a:endParaRPr sz="700"/>
          </a:p>
        </p:txBody>
      </p:sp>
      <p:sp>
        <p:nvSpPr>
          <p:cNvPr id="188" name="Google Shape;188;p35"/>
          <p:cNvSpPr/>
          <p:nvPr/>
        </p:nvSpPr>
        <p:spPr>
          <a:xfrm>
            <a:off x="3749594" y="3541936"/>
            <a:ext cx="1323900" cy="3288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n</a:t>
            </a:r>
            <a:endParaRPr sz="700"/>
          </a:p>
        </p:txBody>
      </p:sp>
      <p:sp>
        <p:nvSpPr>
          <p:cNvPr id="189" name="Google Shape;189;p35"/>
          <p:cNvSpPr txBox="1"/>
          <p:nvPr/>
        </p:nvSpPr>
        <p:spPr>
          <a:xfrm rot="5400000">
            <a:off x="4291154" y="3184238"/>
            <a:ext cx="190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/>
          </a:p>
        </p:txBody>
      </p:sp>
      <p:sp>
        <p:nvSpPr>
          <p:cNvPr id="190" name="Google Shape;190;p35"/>
          <p:cNvSpPr/>
          <p:nvPr/>
        </p:nvSpPr>
        <p:spPr>
          <a:xfrm>
            <a:off x="2707232" y="2694529"/>
            <a:ext cx="917400" cy="7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None/>
            </a:pPr>
            <a:r>
              <a:rPr b="1" i="0" lang="en-US" sz="9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Compiling</a:t>
            </a:r>
            <a:endParaRPr sz="700"/>
          </a:p>
        </p:txBody>
      </p:sp>
      <p:sp>
        <p:nvSpPr>
          <p:cNvPr id="191" name="Google Shape;191;p35"/>
          <p:cNvSpPr txBox="1"/>
          <p:nvPr/>
        </p:nvSpPr>
        <p:spPr>
          <a:xfrm>
            <a:off x="3738332" y="4059507"/>
            <a:ext cx="1361400" cy="751800"/>
          </a:xfrm>
          <a:prstGeom prst="rect">
            <a:avLst/>
          </a:prstGeom>
          <a:solidFill>
            <a:srgbClr val="9966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Library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Modules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(printf, scanf,…)</a:t>
            </a:r>
            <a:endParaRPr sz="700"/>
          </a:p>
        </p:txBody>
      </p:sp>
      <p:sp>
        <p:nvSpPr>
          <p:cNvPr id="192" name="Google Shape;192;p35"/>
          <p:cNvSpPr/>
          <p:nvPr/>
        </p:nvSpPr>
        <p:spPr>
          <a:xfrm>
            <a:off x="5497709" y="3230770"/>
            <a:ext cx="794400" cy="7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None/>
            </a:pPr>
            <a:r>
              <a:rPr b="1" i="0" lang="en-US" sz="9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Linking</a:t>
            </a:r>
            <a:endParaRPr sz="700"/>
          </a:p>
        </p:txBody>
      </p:sp>
      <p:sp>
        <p:nvSpPr>
          <p:cNvPr id="193" name="Google Shape;193;p35"/>
          <p:cNvSpPr/>
          <p:nvPr/>
        </p:nvSpPr>
        <p:spPr>
          <a:xfrm>
            <a:off x="6348617" y="2460118"/>
            <a:ext cx="1323900" cy="2258100"/>
          </a:xfrm>
          <a:prstGeom prst="foldedCorner">
            <a:avLst>
              <a:gd fmla="val 16667" name="adj"/>
            </a:avLst>
          </a:prstGeom>
          <a:solidFill>
            <a:srgbClr val="9999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1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Executable</a:t>
            </a:r>
            <a:endParaRPr sz="700"/>
          </a:p>
        </p:txBody>
      </p:sp>
      <p:sp>
        <p:nvSpPr>
          <p:cNvPr id="194" name="Google Shape;194;p35"/>
          <p:cNvSpPr/>
          <p:nvPr/>
        </p:nvSpPr>
        <p:spPr>
          <a:xfrm>
            <a:off x="5157346" y="2601180"/>
            <a:ext cx="282900" cy="206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0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a Java program work?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https://docs.oracle.com/javase/tutorial/getStarted/intro/index.html</a:t>
            </a:r>
            <a:r>
              <a:rPr lang="en-US" sz="1500"/>
              <a:t>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Textbook: Ch.1.1 ~ 1.6</a:t>
            </a:r>
            <a:endParaRPr sz="1500"/>
          </a:p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Running Java Programs</a:t>
            </a:r>
            <a:endParaRPr/>
          </a:p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7"/>
          <p:cNvSpPr/>
          <p:nvPr/>
        </p:nvSpPr>
        <p:spPr>
          <a:xfrm>
            <a:off x="1971675" y="1561047"/>
            <a:ext cx="4581600" cy="295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2133600" y="1017725"/>
            <a:ext cx="18003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Program</a:t>
            </a:r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4533900" y="1017725"/>
            <a:ext cx="1800300" cy="43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(data) for Java Program</a:t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2133600" y="1712671"/>
            <a:ext cx="1800300" cy="2970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Compiler</a:t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2133600" y="2274946"/>
            <a:ext cx="18003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Bytecode Program</a:t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2133600" y="2837221"/>
            <a:ext cx="1800300" cy="398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Bytecode Interpreter (JVM)</a:t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2133600" y="3429250"/>
            <a:ext cx="18003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Machine-language Instructions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2133600" y="4016477"/>
            <a:ext cx="4200600" cy="37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Computer Execution of Machine-language instruction</a:t>
            </a:r>
            <a:endParaRPr sz="1300"/>
          </a:p>
        </p:txBody>
      </p:sp>
      <p:sp>
        <p:nvSpPr>
          <p:cNvPr id="217" name="Google Shape;217;p37"/>
          <p:cNvSpPr/>
          <p:nvPr/>
        </p:nvSpPr>
        <p:spPr>
          <a:xfrm>
            <a:off x="3148050" y="4789390"/>
            <a:ext cx="2171700" cy="29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of Java Program</a:t>
            </a:r>
            <a:endParaRPr/>
          </a:p>
        </p:txBody>
      </p:sp>
      <p:cxnSp>
        <p:nvCxnSpPr>
          <p:cNvPr id="218" name="Google Shape;218;p37"/>
          <p:cNvCxnSpPr>
            <a:stCxn id="210" idx="2"/>
            <a:endCxn id="212" idx="0"/>
          </p:cNvCxnSpPr>
          <p:nvPr/>
        </p:nvCxnSpPr>
        <p:spPr>
          <a:xfrm>
            <a:off x="3033750" y="1314725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7"/>
          <p:cNvCxnSpPr>
            <a:stCxn id="212" idx="2"/>
            <a:endCxn id="213" idx="0"/>
          </p:cNvCxnSpPr>
          <p:nvPr/>
        </p:nvCxnSpPr>
        <p:spPr>
          <a:xfrm>
            <a:off x="3033750" y="2009671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7"/>
          <p:cNvCxnSpPr>
            <a:stCxn id="213" idx="2"/>
            <a:endCxn id="214" idx="0"/>
          </p:cNvCxnSpPr>
          <p:nvPr/>
        </p:nvCxnSpPr>
        <p:spPr>
          <a:xfrm>
            <a:off x="3033750" y="2571946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7"/>
          <p:cNvCxnSpPr>
            <a:stCxn id="214" idx="2"/>
            <a:endCxn id="215" idx="0"/>
          </p:cNvCxnSpPr>
          <p:nvPr/>
        </p:nvCxnSpPr>
        <p:spPr>
          <a:xfrm>
            <a:off x="3033750" y="3235621"/>
            <a:ext cx="0" cy="19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7"/>
          <p:cNvCxnSpPr>
            <a:stCxn id="215" idx="2"/>
          </p:cNvCxnSpPr>
          <p:nvPr/>
        </p:nvCxnSpPr>
        <p:spPr>
          <a:xfrm>
            <a:off x="3033750" y="3822850"/>
            <a:ext cx="0" cy="16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7"/>
          <p:cNvCxnSpPr>
            <a:stCxn id="216" idx="2"/>
            <a:endCxn id="217" idx="0"/>
          </p:cNvCxnSpPr>
          <p:nvPr/>
        </p:nvCxnSpPr>
        <p:spPr>
          <a:xfrm>
            <a:off x="4233900" y="4391477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7"/>
          <p:cNvCxnSpPr/>
          <p:nvPr/>
        </p:nvCxnSpPr>
        <p:spPr>
          <a:xfrm rot="5400000">
            <a:off x="3916200" y="1498621"/>
            <a:ext cx="1555500" cy="152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